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15" r:id="rId5"/>
    <p:sldId id="316" r:id="rId6"/>
    <p:sldId id="318" r:id="rId7"/>
    <p:sldId id="317" r:id="rId8"/>
    <p:sldId id="319" r:id="rId9"/>
    <p:sldId id="320" r:id="rId10"/>
    <p:sldId id="321" r:id="rId11"/>
    <p:sldId id="323" r:id="rId12"/>
    <p:sldId id="328" r:id="rId13"/>
    <p:sldId id="324" r:id="rId14"/>
    <p:sldId id="325" r:id="rId15"/>
    <p:sldId id="326" r:id="rId16"/>
    <p:sldId id="322" r:id="rId17"/>
    <p:sldId id="329" r:id="rId18"/>
    <p:sldId id="330" r:id="rId19"/>
    <p:sldId id="331" r:id="rId20"/>
    <p:sldId id="332" r:id="rId21"/>
    <p:sldId id="327" r:id="rId22"/>
  </p:sldIdLst>
  <p:sldSz cx="9144000" cy="5143500" type="screen16x9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13A"/>
    <a:srgbClr val="0D1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8EF"/>
          </a:solidFill>
        </a:fill>
      </a:tcStyle>
    </a:wholeTbl>
    <a:band2H>
      <a:tcTxStyle/>
      <a:tcStyle>
        <a:tcBdr/>
        <a:fill>
          <a:solidFill>
            <a:srgbClr val="E7EC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ECCF"/>
          </a:solidFill>
        </a:fill>
      </a:tcStyle>
    </a:wholeTbl>
    <a:band2H>
      <a:tcTxStyle/>
      <a:tcStyle>
        <a:tcBdr/>
        <a:fill>
          <a:solidFill>
            <a:srgbClr val="EAF5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3E3"/>
          </a:solidFill>
        </a:fill>
      </a:tcStyle>
    </a:wholeTbl>
    <a:band2H>
      <a:tcTxStyle/>
      <a:tcStyle>
        <a:tcBdr/>
        <a:fill>
          <a:solidFill>
            <a:srgbClr val="F0F1F1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97" autoAdjust="0"/>
  </p:normalViewPr>
  <p:slideViewPr>
    <p:cSldViewPr snapToGrid="0" snapToObjects="1">
      <p:cViewPr varScale="1">
        <p:scale>
          <a:sx n="105" d="100"/>
          <a:sy n="105" d="100"/>
        </p:scale>
        <p:origin x="496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256554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1971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738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Not recommended if there are multiple types that need sharing as this results in exponential type </a:t>
            </a:r>
            <a:r>
              <a:rPr lang="en-ZA" baseline="0" dirty="0" err="1" smtClean="0"/>
              <a:t>incteases</a:t>
            </a:r>
            <a:endParaRPr lang="en-Z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7726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5529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43751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3650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47028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26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76976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10 physical sensors, but more logical</a:t>
            </a: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	</a:t>
            </a:r>
            <a:r>
              <a:rPr lang="en-ZA" baseline="0" dirty="0" smtClean="0"/>
              <a:t>- Accelerometer – step counter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	- Heart Rate – calories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06265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03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means we can take any Java / Objective-C library and wrap it automatically into a C# and .NET assembly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Quite good, it follows the native platform patterns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Three languages – WP/WS use the same, but they aren’t true PCL libraries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Each app flows slightly differently and requires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161743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Just dropping the iOS/Android library into the tools and letting it do the work.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Straight bindings are fairly easy. Most of the time, they only require a few tweaks in order to get them to work. 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However, they are very platform-style APIs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  -</a:t>
            </a:r>
            <a:r>
              <a:rPr lang="en-ZA" baseline="0" dirty="0" smtClean="0"/>
              <a:t> Still follows the platform and language patterns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    - listeners in Android, 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       delegates in iOS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    - </a:t>
            </a:r>
            <a:r>
              <a:rPr lang="en-ZA" baseline="0" dirty="0" err="1" smtClean="0"/>
              <a:t>AsyncTask</a:t>
            </a:r>
            <a:r>
              <a:rPr lang="en-ZA" baseline="0" dirty="0" smtClean="0"/>
              <a:t> in Android, 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      completion handlers in iOS</a:t>
            </a:r>
          </a:p>
        </p:txBody>
      </p:sp>
    </p:spTree>
    <p:extLst>
      <p:ext uri="{BB962C8B-B14F-4D97-AF65-F5344CB8AC3E}">
        <p14:creationId xmlns:p14="http://schemas.microsoft.com/office/powerpoint/2010/main" val="352186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Using overloads instead</a:t>
            </a:r>
            <a:r>
              <a:rPr lang="en-ZA" baseline="0" dirty="0" smtClean="0"/>
              <a:t> of numerous methods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Using properties instead of getters/setters</a:t>
            </a:r>
            <a:endParaRPr lang="en-ZA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Making the asynchronous methods use Task, </a:t>
            </a:r>
            <a:r>
              <a:rPr lang="en-ZA" dirty="0" err="1" smtClean="0"/>
              <a:t>async</a:t>
            </a:r>
            <a:r>
              <a:rPr lang="en-ZA" dirty="0" smtClean="0"/>
              <a:t> and await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Using events instead of listeners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Converting </a:t>
            </a:r>
            <a:r>
              <a:rPr lang="en-ZA" dirty="0" err="1" smtClean="0"/>
              <a:t>NSMutableArray</a:t>
            </a:r>
            <a:r>
              <a:rPr lang="en-ZA" baseline="0" dirty="0" smtClean="0"/>
              <a:t> into .NET collections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5864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8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0750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Blu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332412" y="1169815"/>
            <a:ext cx="7530140" cy="2436986"/>
          </a:xfrm>
          <a:prstGeom prst="rect">
            <a:avLst/>
          </a:prstGeom>
        </p:spPr>
        <p:txBody>
          <a:bodyPr/>
          <a:lstStyle>
            <a:lvl1pPr algn="r" defTabSz="457200">
              <a:lnSpc>
                <a:spcPct val="120000"/>
              </a:lnSpc>
              <a:defRPr sz="41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7" name="image3.png" descr="univeristy logo_white_horizonta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6645" y="4492323"/>
            <a:ext cx="1015976" cy="316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in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 flipV="1">
            <a:off x="1558082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V="1">
            <a:off x="7130208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2200055" y="1179009"/>
            <a:ext cx="4930154" cy="278072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buSzTx/>
              <a:buFontTx/>
              <a:buNone/>
              <a:defRPr sz="4000"/>
            </a:lvl1pPr>
            <a:lvl2pPr marL="1028700" indent="-571500" algn="ctr">
              <a:spcBef>
                <a:spcPts val="900"/>
              </a:spcBef>
              <a:buFontTx/>
              <a:defRPr sz="4000"/>
            </a:lvl2pPr>
            <a:lvl3pPr marL="1371600" indent="-457200" algn="ctr">
              <a:spcBef>
                <a:spcPts val="900"/>
              </a:spcBef>
              <a:buFontTx/>
              <a:defRPr sz="4000"/>
            </a:lvl3pPr>
            <a:lvl4pPr marL="1828800" indent="-457200" algn="ctr">
              <a:spcBef>
                <a:spcPts val="900"/>
              </a:spcBef>
              <a:buFontTx/>
              <a:defRPr sz="4000"/>
            </a:lvl4pPr>
            <a:lvl5pPr marL="2286000" indent="-457200" algn="ctr">
              <a:spcBef>
                <a:spcPts val="900"/>
              </a:spcBef>
              <a:buFontTx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FFFFF"/>
                </a:solidFill>
              </a:rPr>
              <a:t>Title Text</a:t>
            </a:r>
            <a:endParaRPr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Lef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</a:t>
            </a:r>
            <a:r>
              <a:rPr dirty="0" smtClean="0">
                <a:solidFill>
                  <a:srgbClr val="FFFFFF"/>
                </a:solidFill>
              </a:rPr>
              <a:t>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Body </a:t>
            </a:r>
            <a:r>
              <a:rPr dirty="0">
                <a:solidFill>
                  <a:srgbClr val="FFFFFF"/>
                </a:solidFill>
              </a:rPr>
              <a:t>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90500" indent="-190500">
              <a:defRPr/>
            </a:lvl1pPr>
            <a:lvl2pPr marL="190500" indent="-190500">
              <a:defRPr/>
            </a:lvl2pPr>
            <a:lvl3pPr marL="190500" indent="-190500">
              <a:defRPr/>
            </a:lvl3pPr>
            <a:lvl4pPr marL="190500" indent="-190500">
              <a:defRPr/>
            </a:lvl4pPr>
            <a:lvl5pPr marL="190500" indent="-190500">
              <a:defRPr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 hasCustomPrompt="1"/>
          </p:nvPr>
        </p:nvSpPr>
        <p:spPr>
          <a:xfrm>
            <a:off x="252413" y="1352550"/>
            <a:ext cx="7877176" cy="3790950"/>
          </a:xfrm>
          <a:prstGeom prst="rect">
            <a:avLst/>
          </a:prstGeom>
        </p:spPr>
        <p:txBody>
          <a:bodyPr/>
          <a:lstStyle>
            <a:lvl1pPr marL="190500" indent="-190500">
              <a:defRPr/>
            </a:lvl1pPr>
            <a:lvl2pPr marL="190500" indent="-190500">
              <a:defRPr/>
            </a:lvl2pPr>
            <a:lvl3pPr marL="190500" indent="-190500">
              <a:defRPr/>
            </a:lvl3pPr>
            <a:lvl4pPr marL="190500" indent="-190500">
              <a:defRPr/>
            </a:lvl4pPr>
            <a:lvl5pPr marL="190500" indent="-190500">
              <a:defRPr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</a:t>
            </a:r>
            <a:r>
              <a:rPr dirty="0" smtClean="0">
                <a:solidFill>
                  <a:srgbClr val="FFFFFF"/>
                </a:solidFill>
              </a:rPr>
              <a:t>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Body </a:t>
            </a:r>
            <a:r>
              <a:rPr dirty="0">
                <a:solidFill>
                  <a:srgbClr val="FFFFFF"/>
                </a:solidFill>
              </a:rPr>
              <a:t>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80696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3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2414" y="0"/>
            <a:ext cx="5403321" cy="1297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3970338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ransition spd="med"/>
  <p:timing>
    <p:tnLst>
      <p:par>
        <p:cTn id="1" dur="indefinite" restart="never" nodeType="tmRoot"/>
      </p:par>
    </p:tnLst>
  </p:timing>
  <p:txStyles>
    <p:titleStyle>
      <a:lvl1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indent="4572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indent="9144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indent="13716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indent="18288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titleStyle>
    <p:bodyStyle>
      <a:lvl1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marL="24917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marL="29489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marL="34061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marL="38633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2774551" y="577145"/>
            <a:ext cx="6096468" cy="25724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ZA" sz="4100" dirty="0" smtClean="0">
                <a:solidFill>
                  <a:srgbClr val="FFFFFF"/>
                </a:solidFill>
              </a:rPr>
              <a:t>Cape Town</a:t>
            </a:r>
            <a:r>
              <a:rPr sz="4100" dirty="0" smtClean="0">
                <a:solidFill>
                  <a:srgbClr val="FFFFFF"/>
                </a:solidFill>
              </a:rPr>
              <a:t> </a:t>
            </a:r>
            <a:r>
              <a:rPr lang="en-ZA" sz="4100" dirty="0" smtClean="0">
                <a:solidFill>
                  <a:srgbClr val="FFFFFF"/>
                </a:solidFill>
              </a:rPr>
              <a:t>Xamarin </a:t>
            </a:r>
            <a:r>
              <a:rPr sz="4100" dirty="0" smtClean="0">
                <a:solidFill>
                  <a:srgbClr val="FFFFFF"/>
                </a:solidFill>
              </a:rPr>
              <a:t>UG</a:t>
            </a:r>
            <a:endParaRPr sz="4100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FFFFFF"/>
                </a:solidFill>
              </a:rPr>
              <a:t>creating the Microsoft Band component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823761" y="3281086"/>
            <a:ext cx="404697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400"/>
              </a:spcBef>
              <a:defRPr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en-ZA" b="1" dirty="0" smtClean="0">
                <a:solidFill>
                  <a:srgbClr val="FFFFFF"/>
                </a:solidFill>
              </a:rPr>
              <a:t>Matthew Leibowitz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823761" y="3609267"/>
            <a:ext cx="40469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matthew.leibowitz@xamarin.com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4823761" y="3990267"/>
            <a:ext cx="404697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@</a:t>
            </a:r>
            <a:r>
              <a:rPr lang="en-ZA" sz="2000" dirty="0" err="1" smtClean="0">
                <a:solidFill>
                  <a:srgbClr val="FFFFFF"/>
                </a:solidFill>
              </a:rPr>
              <a:t>mattleibow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25600" y="4424608"/>
            <a:ext cx="1339818" cy="492992"/>
          </a:xfrm>
          <a:prstGeom prst="rect">
            <a:avLst/>
          </a:prstGeom>
          <a:solidFill>
            <a:srgbClr val="0F213A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ZA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Portable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2206581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are Portable Class Libraries (PCL)?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assembly that is not restricted to a specific platform</a:t>
            </a:r>
          </a:p>
          <a:p>
            <a:r>
              <a:rPr lang="en-US" dirty="0" smtClean="0"/>
              <a:t>Types</a:t>
            </a:r>
            <a:r>
              <a:rPr lang="en-US" dirty="0"/>
              <a:t> </a:t>
            </a:r>
            <a:r>
              <a:rPr lang="en-US" dirty="0" smtClean="0"/>
              <a:t>are</a:t>
            </a:r>
            <a:r>
              <a:rPr lang="en-US" dirty="0"/>
              <a:t> </a:t>
            </a:r>
            <a:r>
              <a:rPr lang="en-US" dirty="0" smtClean="0"/>
              <a:t>mapped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their</a:t>
            </a:r>
            <a:r>
              <a:rPr lang="en-US" dirty="0"/>
              <a:t> </a:t>
            </a:r>
            <a:r>
              <a:rPr lang="en-US" dirty="0" smtClean="0"/>
              <a:t>real</a:t>
            </a:r>
            <a:r>
              <a:rPr lang="en-US" dirty="0"/>
              <a:t>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Usable by other PCLs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2204146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Same API &amp; Code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Simply use a portable assembly everywhere</a:t>
            </a:r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Pros:</a:t>
            </a:r>
            <a:endParaRPr lang="en-ZA" dirty="0"/>
          </a:p>
          <a:p>
            <a:r>
              <a:rPr lang="en-ZA" dirty="0" smtClean="0"/>
              <a:t>Write once, test once, run everywhere</a:t>
            </a:r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Cons</a:t>
            </a:r>
            <a:r>
              <a:rPr lang="en-ZA" dirty="0"/>
              <a:t>:</a:t>
            </a:r>
          </a:p>
          <a:p>
            <a:r>
              <a:rPr lang="en-ZA" dirty="0" smtClean="0"/>
              <a:t>The API is usually</a:t>
            </a:r>
            <a:r>
              <a:rPr lang="en-US" dirty="0" smtClean="0"/>
              <a:t> not as large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86641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Same API &amp; Few Code Differences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Use a portable assembly everywhere</a:t>
            </a:r>
          </a:p>
          <a:p>
            <a:r>
              <a:rPr lang="en-ZA" dirty="0" smtClean="0"/>
              <a:t>Abstract</a:t>
            </a:r>
            <a:r>
              <a:rPr lang="en-ZA" dirty="0"/>
              <a:t> </a:t>
            </a:r>
            <a:r>
              <a:rPr lang="en-ZA" dirty="0" smtClean="0"/>
              <a:t>platform differences into base types or interfaces</a:t>
            </a:r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Pros:</a:t>
            </a:r>
            <a:endParaRPr lang="en-ZA" dirty="0"/>
          </a:p>
          <a:p>
            <a:r>
              <a:rPr lang="en-ZA" dirty="0" smtClean="0"/>
              <a:t>Clean code</a:t>
            </a:r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Cons</a:t>
            </a:r>
            <a:r>
              <a:rPr lang="en-ZA" dirty="0"/>
              <a:t>:</a:t>
            </a:r>
          </a:p>
          <a:p>
            <a:r>
              <a:rPr lang="en-US" dirty="0" smtClean="0"/>
              <a:t>Quite a few types</a:t>
            </a:r>
          </a:p>
        </p:txBody>
      </p:sp>
    </p:spTree>
    <p:extLst>
      <p:ext uri="{BB962C8B-B14F-4D97-AF65-F5344CB8AC3E}">
        <p14:creationId xmlns:p14="http://schemas.microsoft.com/office/powerpoint/2010/main" val="2911455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Same API &amp; Quite Different Code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Create a dummy portable assembly</a:t>
            </a:r>
          </a:p>
          <a:p>
            <a:r>
              <a:rPr lang="en-ZA" dirty="0" smtClean="0"/>
              <a:t>Make use of</a:t>
            </a:r>
            <a:r>
              <a:rPr lang="en-US" dirty="0" smtClean="0"/>
              <a:t> the “bait-and-switch” pattern</a:t>
            </a:r>
            <a:endParaRPr lang="en-ZA" dirty="0" smtClean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Pros:</a:t>
            </a:r>
            <a:endParaRPr lang="en-ZA" dirty="0"/>
          </a:p>
          <a:p>
            <a:r>
              <a:rPr lang="en-ZA" dirty="0" smtClean="0"/>
              <a:t>Easy to consume</a:t>
            </a:r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Cons</a:t>
            </a:r>
            <a:r>
              <a:rPr lang="en-ZA" dirty="0"/>
              <a:t>:</a:t>
            </a:r>
          </a:p>
          <a:p>
            <a:r>
              <a:rPr lang="en-US" dirty="0" smtClean="0"/>
              <a:t>Code might become messy</a:t>
            </a:r>
          </a:p>
        </p:txBody>
      </p:sp>
    </p:spTree>
    <p:extLst>
      <p:ext uri="{BB962C8B-B14F-4D97-AF65-F5344CB8AC3E}">
        <p14:creationId xmlns:p14="http://schemas.microsoft.com/office/powerpoint/2010/main" val="33577638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NuGet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933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are </a:t>
            </a:r>
            <a:r>
              <a:rPr lang="en-ZA" dirty="0" err="1" smtClean="0"/>
              <a:t>NuGets</a:t>
            </a:r>
            <a:r>
              <a:rPr lang="en-ZA" dirty="0" smtClean="0"/>
              <a:t>?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877176" cy="3790950"/>
          </a:xfrm>
        </p:spPr>
        <p:txBody>
          <a:bodyPr/>
          <a:lstStyle/>
          <a:p>
            <a:r>
              <a:rPr lang="en-ZA" dirty="0" smtClean="0"/>
              <a:t>A zip archive that contains a collection of assemblies, scripts and files</a:t>
            </a:r>
          </a:p>
          <a:p>
            <a:r>
              <a:rPr lang="en-ZA" dirty="0" smtClean="0"/>
              <a:t>Contains</a:t>
            </a:r>
            <a:r>
              <a:rPr lang="en-ZA" dirty="0"/>
              <a:t> </a:t>
            </a:r>
            <a:r>
              <a:rPr lang="en-ZA" dirty="0" smtClean="0"/>
              <a:t>folders</a:t>
            </a:r>
            <a:r>
              <a:rPr lang="en-ZA" dirty="0"/>
              <a:t> </a:t>
            </a:r>
            <a:r>
              <a:rPr lang="en-ZA" dirty="0" smtClean="0"/>
              <a:t>for</a:t>
            </a:r>
            <a:r>
              <a:rPr lang="en-ZA" dirty="0"/>
              <a:t> </a:t>
            </a:r>
            <a:r>
              <a:rPr lang="en-ZA" dirty="0" smtClean="0"/>
              <a:t>each</a:t>
            </a:r>
            <a:r>
              <a:rPr lang="en-ZA" dirty="0"/>
              <a:t> </a:t>
            </a:r>
            <a:r>
              <a:rPr lang="en-ZA" dirty="0" smtClean="0"/>
              <a:t>platform</a:t>
            </a:r>
            <a:endParaRPr lang="en-ZA" dirty="0"/>
          </a:p>
          <a:p>
            <a:r>
              <a:rPr lang="en-ZA" dirty="0" smtClean="0"/>
              <a:t>The IDE selects the files from the correct</a:t>
            </a:r>
            <a:r>
              <a:rPr lang="en-US" dirty="0" smtClean="0"/>
              <a:t> folder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Consumable from Visual Studio/Xamarin</a:t>
            </a:r>
            <a:r>
              <a:rPr lang="en-US" dirty="0"/>
              <a:t> </a:t>
            </a:r>
            <a:r>
              <a:rPr lang="en-US" dirty="0" smtClean="0"/>
              <a:t>Studio/</a:t>
            </a:r>
            <a:r>
              <a:rPr lang="en-US" dirty="0" err="1" smtClean="0"/>
              <a:t>MonoDevelop</a:t>
            </a:r>
            <a:endParaRPr lang="en-US" dirty="0" smtClean="0"/>
          </a:p>
          <a:p>
            <a:r>
              <a:rPr lang="en-US" dirty="0" smtClean="0"/>
              <a:t>Versioned Dependency tracking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Vast</a:t>
            </a:r>
            <a:r>
              <a:rPr lang="en-US" dirty="0"/>
              <a:t> </a:t>
            </a:r>
            <a:r>
              <a:rPr lang="en-US" dirty="0" smtClean="0"/>
              <a:t>pit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Not</a:t>
            </a:r>
            <a:r>
              <a:rPr lang="en-US" dirty="0"/>
              <a:t> </a:t>
            </a:r>
            <a:r>
              <a:rPr lang="en-US" dirty="0" smtClean="0"/>
              <a:t>monitored/controlled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6123558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Xamarin Component</a:t>
            </a:r>
          </a:p>
        </p:txBody>
      </p:sp>
    </p:spTree>
    <p:extLst>
      <p:ext uri="{BB962C8B-B14F-4D97-AF65-F5344CB8AC3E}">
        <p14:creationId xmlns:p14="http://schemas.microsoft.com/office/powerpoint/2010/main" val="2758566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are Xamarin Components?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A zip archive that contains a collection of assemblies, scripts and files</a:t>
            </a:r>
          </a:p>
          <a:p>
            <a:r>
              <a:rPr lang="en-ZA" dirty="0" smtClean="0"/>
              <a:t>Contains</a:t>
            </a:r>
            <a:r>
              <a:rPr lang="en-ZA" dirty="0"/>
              <a:t> </a:t>
            </a:r>
            <a:r>
              <a:rPr lang="en-ZA" dirty="0" smtClean="0"/>
              <a:t>folders</a:t>
            </a:r>
            <a:r>
              <a:rPr lang="en-ZA" dirty="0"/>
              <a:t> </a:t>
            </a:r>
            <a:r>
              <a:rPr lang="en-ZA" dirty="0" smtClean="0"/>
              <a:t>for</a:t>
            </a:r>
            <a:r>
              <a:rPr lang="en-ZA" dirty="0"/>
              <a:t> </a:t>
            </a:r>
            <a:r>
              <a:rPr lang="en-ZA" dirty="0" smtClean="0"/>
              <a:t>each</a:t>
            </a:r>
            <a:r>
              <a:rPr lang="en-ZA" dirty="0"/>
              <a:t> </a:t>
            </a:r>
            <a:r>
              <a:rPr lang="en-ZA" dirty="0" smtClean="0"/>
              <a:t>platform</a:t>
            </a:r>
            <a:endParaRPr lang="en-ZA" dirty="0"/>
          </a:p>
          <a:p>
            <a:r>
              <a:rPr lang="en-ZA" dirty="0" smtClean="0"/>
              <a:t>The IDE selects the files from the correct</a:t>
            </a:r>
            <a:r>
              <a:rPr lang="en-US" dirty="0" smtClean="0"/>
              <a:t> folder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Curated list</a:t>
            </a:r>
          </a:p>
          <a:p>
            <a:r>
              <a:rPr lang="en-US" dirty="0" smtClean="0"/>
              <a:t>Samples/Documentation/Guaranteed cross-platform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Requires Xamarin</a:t>
            </a:r>
          </a:p>
        </p:txBody>
      </p:sp>
    </p:spTree>
    <p:extLst>
      <p:ext uri="{BB962C8B-B14F-4D97-AF65-F5344CB8AC3E}">
        <p14:creationId xmlns:p14="http://schemas.microsoft.com/office/powerpoint/2010/main" val="3224705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Xamarin Components Can Use </a:t>
            </a:r>
            <a:r>
              <a:rPr lang="en-ZA" dirty="0" err="1" smtClean="0"/>
              <a:t>NuGets</a:t>
            </a:r>
            <a:r>
              <a:rPr lang="en-ZA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Highly visible packages</a:t>
            </a:r>
          </a:p>
          <a:p>
            <a:r>
              <a:rPr lang="en-US" dirty="0" smtClean="0"/>
              <a:t>Great interface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Nothing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7683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The Microsoft Band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The Native Bindings 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The Portable Class Library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The Xamarin Component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44" name="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658" y="-60325"/>
            <a:ext cx="5807364" cy="5263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df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5266117" y="1495082"/>
            <a:ext cx="37846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81253" y="3875838"/>
            <a:ext cx="3225801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85255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Links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Microsoft Band Developer Page</a:t>
            </a:r>
            <a:br>
              <a:rPr lang="en-ZA" dirty="0" smtClean="0"/>
            </a:br>
            <a:r>
              <a:rPr lang="en-ZA" dirty="0" smtClean="0"/>
              <a:t>http://developer.microsoftband.com/</a:t>
            </a:r>
          </a:p>
          <a:p>
            <a:r>
              <a:rPr lang="en-ZA" dirty="0" smtClean="0"/>
              <a:t>NuGet</a:t>
            </a:r>
            <a:br>
              <a:rPr lang="en-ZA" dirty="0" smtClean="0"/>
            </a:br>
            <a:r>
              <a:rPr lang="en-ZA" dirty="0" smtClean="0"/>
              <a:t>https://nuget.org/packages/Xamarin.Microsoft.Band/</a:t>
            </a:r>
          </a:p>
          <a:p>
            <a:r>
              <a:rPr lang="en-ZA" dirty="0" smtClean="0"/>
              <a:t>Xamarin Component</a:t>
            </a:r>
            <a:br>
              <a:rPr lang="en-ZA" dirty="0" smtClean="0"/>
            </a:br>
            <a:r>
              <a:rPr lang="en-ZA" dirty="0" smtClean="0"/>
              <a:t>http://components.xamarin.com/view/microsoft-band-sdk</a:t>
            </a:r>
          </a:p>
          <a:p>
            <a:r>
              <a:rPr lang="en-ZA" dirty="0" smtClean="0"/>
              <a:t>GitHub</a:t>
            </a:r>
            <a:r>
              <a:rPr lang="en-ZA" dirty="0"/>
              <a:t/>
            </a:r>
            <a:br>
              <a:rPr lang="en-ZA" dirty="0"/>
            </a:br>
            <a:r>
              <a:rPr lang="en-ZA" dirty="0" smtClean="0"/>
              <a:t>https://github.com/mattleibow/Microsoft-Band-SDK-Bindings</a:t>
            </a:r>
          </a:p>
        </p:txBody>
      </p:sp>
    </p:spTree>
    <p:extLst>
      <p:ext uri="{BB962C8B-B14F-4D97-AF65-F5344CB8AC3E}">
        <p14:creationId xmlns:p14="http://schemas.microsoft.com/office/powerpoint/2010/main" val="36308463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Microsoft Band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the Microsoft Band?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A smart band with smartwatch features</a:t>
            </a:r>
          </a:p>
          <a:p>
            <a:r>
              <a:rPr lang="en-ZA" dirty="0" smtClean="0"/>
              <a:t>Filled with sensors</a:t>
            </a:r>
          </a:p>
          <a:p>
            <a:r>
              <a:rPr lang="en-ZA" dirty="0" smtClean="0"/>
              <a:t>Long battery life</a:t>
            </a:r>
          </a:p>
          <a:p>
            <a:r>
              <a:rPr lang="en-ZA" dirty="0" smtClean="0"/>
              <a:t>Cross-platform support</a:t>
            </a:r>
          </a:p>
          <a:p>
            <a:endParaRPr lang="en-ZA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0" y="1895412"/>
            <a:ext cx="6839629" cy="29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694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Apps for the Microsoft Band?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Not really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dirty="0" smtClean="0"/>
              <a:t>Tiles with </a:t>
            </a:r>
            <a:r>
              <a:rPr lang="en-ZA" dirty="0"/>
              <a:t>dynamic pages </a:t>
            </a:r>
            <a:r>
              <a:rPr lang="en-ZA" dirty="0" smtClean="0"/>
              <a:t>(two-way </a:t>
            </a:r>
            <a:r>
              <a:rPr lang="en-ZA" dirty="0"/>
              <a:t>communication with </a:t>
            </a:r>
            <a:r>
              <a:rPr lang="en-ZA" dirty="0" smtClean="0"/>
              <a:t>buttons</a:t>
            </a:r>
            <a:r>
              <a:rPr lang="en-ZA" dirty="0" smtClean="0"/>
              <a:t>)</a:t>
            </a:r>
          </a:p>
          <a:p>
            <a:r>
              <a:rPr lang="en-ZA" dirty="0" smtClean="0"/>
              <a:t>Source of sensor data</a:t>
            </a:r>
          </a:p>
          <a:p>
            <a:r>
              <a:rPr lang="en-ZA" dirty="0" smtClean="0"/>
              <a:t>Customize Band theme and wallpaper</a:t>
            </a:r>
          </a:p>
          <a:p>
            <a:r>
              <a:rPr lang="en-ZA" dirty="0" smtClean="0"/>
              <a:t>Notifications and dialog boxes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2079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Native Bindings</a:t>
            </a:r>
          </a:p>
        </p:txBody>
      </p:sp>
    </p:spTree>
    <p:extLst>
      <p:ext uri="{BB962C8B-B14F-4D97-AF65-F5344CB8AC3E}">
        <p14:creationId xmlns:p14="http://schemas.microsoft.com/office/powerpoint/2010/main" val="1050974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Native SDK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Java SDK for Android</a:t>
            </a:r>
          </a:p>
          <a:p>
            <a:r>
              <a:rPr lang="en-ZA" dirty="0" smtClean="0"/>
              <a:t>Objective-C SDK for iOS</a:t>
            </a:r>
          </a:p>
          <a:p>
            <a:r>
              <a:rPr lang="en-ZA" dirty="0" smtClean="0"/>
              <a:t>C# SDK for Windows Phone</a:t>
            </a:r>
          </a:p>
          <a:p>
            <a:r>
              <a:rPr lang="en-ZA" dirty="0" smtClean="0"/>
              <a:t>C# SDK for Windows Store</a:t>
            </a:r>
          </a:p>
          <a:p>
            <a:endParaRPr lang="en-ZA" dirty="0"/>
          </a:p>
          <a:p>
            <a:r>
              <a:rPr lang="en-ZA" dirty="0" smtClean="0"/>
              <a:t>3 languages, 3 patterns, 3 times</a:t>
            </a:r>
          </a:p>
        </p:txBody>
      </p:sp>
    </p:spTree>
    <p:extLst>
      <p:ext uri="{BB962C8B-B14F-4D97-AF65-F5344CB8AC3E}">
        <p14:creationId xmlns:p14="http://schemas.microsoft.com/office/powerpoint/2010/main" val="3652385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Xamarin Native SDK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C# SDK for Android</a:t>
            </a:r>
          </a:p>
          <a:p>
            <a:r>
              <a:rPr lang="en-ZA" dirty="0" smtClean="0"/>
              <a:t>C# SDK for iOS</a:t>
            </a:r>
          </a:p>
          <a:p>
            <a:r>
              <a:rPr lang="en-ZA" dirty="0" smtClean="0"/>
              <a:t>C# SDK for Windows Phone</a:t>
            </a:r>
          </a:p>
          <a:p>
            <a:r>
              <a:rPr lang="en-ZA" dirty="0" smtClean="0"/>
              <a:t>C# SDK for Windows Store</a:t>
            </a:r>
          </a:p>
          <a:p>
            <a:endParaRPr lang="en-ZA" dirty="0"/>
          </a:p>
          <a:p>
            <a:r>
              <a:rPr lang="en-ZA" dirty="0" smtClean="0"/>
              <a:t>1 language, 3 patterns, ~3 times</a:t>
            </a:r>
          </a:p>
        </p:txBody>
      </p:sp>
    </p:spTree>
    <p:extLst>
      <p:ext uri="{BB962C8B-B14F-4D97-AF65-F5344CB8AC3E}">
        <p14:creationId xmlns:p14="http://schemas.microsoft.com/office/powerpoint/2010/main" val="3254348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Improved Xamarin Native SDK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C# SDK for Android</a:t>
            </a:r>
          </a:p>
          <a:p>
            <a:r>
              <a:rPr lang="en-ZA" dirty="0" smtClean="0"/>
              <a:t>C# SDK for iOS</a:t>
            </a:r>
          </a:p>
          <a:p>
            <a:r>
              <a:rPr lang="en-ZA" dirty="0" smtClean="0"/>
              <a:t>C# SDK for Windows Phone</a:t>
            </a:r>
          </a:p>
          <a:p>
            <a:r>
              <a:rPr lang="en-ZA" dirty="0" smtClean="0"/>
              <a:t>C# SDK for Windows Store</a:t>
            </a:r>
          </a:p>
          <a:p>
            <a:endParaRPr lang="en-ZA" dirty="0"/>
          </a:p>
          <a:p>
            <a:r>
              <a:rPr lang="en-ZA" dirty="0" smtClean="0"/>
              <a:t>1 language, 1 pattern, ~3 times</a:t>
            </a:r>
          </a:p>
        </p:txBody>
      </p:sp>
    </p:spTree>
    <p:extLst>
      <p:ext uri="{BB962C8B-B14F-4D97-AF65-F5344CB8AC3E}">
        <p14:creationId xmlns:p14="http://schemas.microsoft.com/office/powerpoint/2010/main" val="2356443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4803</TotalTime>
  <Words>620</Words>
  <Application>Microsoft Office PowerPoint</Application>
  <PresentationFormat>On-screen Show (16:9)</PresentationFormat>
  <Paragraphs>147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Avenir Book</vt:lpstr>
      <vt:lpstr>Calibri</vt:lpstr>
      <vt:lpstr>Helvetica</vt:lpstr>
      <vt:lpstr>Segoe UI</vt:lpstr>
      <vt:lpstr>Segoe UI Semibold</vt:lpstr>
      <vt:lpstr>Segoe UI Semilight</vt:lpstr>
      <vt:lpstr>Wingdings</vt:lpstr>
      <vt:lpstr>Default</vt:lpstr>
      <vt:lpstr>Cape Town Xamarin UG creating the Microsoft Band component</vt:lpstr>
      <vt:lpstr>Agenda</vt:lpstr>
      <vt:lpstr>PowerPoint Presentation</vt:lpstr>
      <vt:lpstr>What is the Microsoft Band?</vt:lpstr>
      <vt:lpstr>Apps for the Microsoft Band?</vt:lpstr>
      <vt:lpstr>PowerPoint Presentation</vt:lpstr>
      <vt:lpstr>The Native SDK</vt:lpstr>
      <vt:lpstr>The Xamarin Native SDK</vt:lpstr>
      <vt:lpstr>The Improved Xamarin Native SDK</vt:lpstr>
      <vt:lpstr>PowerPoint Presentation</vt:lpstr>
      <vt:lpstr>What are Portable Class Libraries (PCL)?</vt:lpstr>
      <vt:lpstr>The Same API &amp; Code</vt:lpstr>
      <vt:lpstr>The Same API &amp; Few Code Differences</vt:lpstr>
      <vt:lpstr>The Same API &amp; Quite Different Code</vt:lpstr>
      <vt:lpstr>PowerPoint Presentation</vt:lpstr>
      <vt:lpstr>What are NuGets?</vt:lpstr>
      <vt:lpstr>PowerPoint Presentation</vt:lpstr>
      <vt:lpstr>What are Xamarin Components?</vt:lpstr>
      <vt:lpstr>Xamarin Components Can Use NuGets!</vt:lpstr>
      <vt:lpstr>PowerPoint Presentation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Town Xmarin UG - creating the Microsoft Band component</dc:title>
  <dc:creator>Matthew Leibowitz</dc:creator>
  <cp:lastModifiedBy>Matthew Leibowitz</cp:lastModifiedBy>
  <cp:revision>74</cp:revision>
  <dcterms:modified xsi:type="dcterms:W3CDTF">2015-05-21T15:07:40Z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