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315" r:id="rId5"/>
    <p:sldId id="341" r:id="rId6"/>
    <p:sldId id="333" r:id="rId7"/>
    <p:sldId id="337" r:id="rId8"/>
    <p:sldId id="334" r:id="rId9"/>
    <p:sldId id="338" r:id="rId10"/>
    <p:sldId id="339" r:id="rId11"/>
    <p:sldId id="340" r:id="rId12"/>
    <p:sldId id="335" r:id="rId13"/>
    <p:sldId id="336" r:id="rId14"/>
    <p:sldId id="332" r:id="rId15"/>
    <p:sldId id="327" r:id="rId16"/>
  </p:sldIdLst>
  <p:sldSz cx="9144000" cy="5143500" type="screen16x9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13A"/>
    <a:srgbClr val="0D1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D8EF"/>
          </a:solidFill>
        </a:fill>
      </a:tcStyle>
    </a:wholeTbl>
    <a:band2H>
      <a:tcTxStyle/>
      <a:tcStyle>
        <a:tcBdr/>
        <a:fill>
          <a:solidFill>
            <a:srgbClr val="E7EC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A84D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A84D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A84D3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2ECCF"/>
          </a:solidFill>
        </a:fill>
      </a:tcStyle>
    </a:wholeTbl>
    <a:band2H>
      <a:tcTxStyle/>
      <a:tcStyle>
        <a:tcBdr/>
        <a:fill>
          <a:solidFill>
            <a:srgbClr val="EAF5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7CA52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7CA52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7CA52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3E3"/>
          </a:solidFill>
        </a:fill>
      </a:tcStyle>
    </a:wholeTbl>
    <a:band2H>
      <a:tcTxStyle/>
      <a:tcStyle>
        <a:tcBdr/>
        <a:fill>
          <a:solidFill>
            <a:srgbClr val="F0F1F1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EAE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EAE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EAE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84D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84D3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28" autoAdjust="0"/>
  </p:normalViewPr>
  <p:slideViewPr>
    <p:cSldViewPr snapToGrid="0" snapToObjects="1">
      <p:cViewPr varScale="1">
        <p:scale>
          <a:sx n="107" d="100"/>
          <a:sy n="107" d="100"/>
        </p:scale>
        <p:origin x="663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22565543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27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69763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51971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/>
              <a:t>SUPER FAST</a:t>
            </a:r>
            <a:endParaRPr lang="en-ZA" dirty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Way it works: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 - some surface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 - surface has a canvas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 - canvas does drawing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Surface could wrap a memory chunk, GPU FBO, GPU texture</a:t>
            </a:r>
          </a:p>
        </p:txBody>
      </p:sp>
    </p:spTree>
    <p:extLst>
      <p:ext uri="{BB962C8B-B14F-4D97-AF65-F5344CB8AC3E}">
        <p14:creationId xmlns:p14="http://schemas.microsoft.com/office/powerpoint/2010/main" val="1062656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Show the </a:t>
            </a:r>
            <a:r>
              <a:rPr lang="en-ZA" dirty="0" err="1"/>
              <a:t>Xamarin.Forms</a:t>
            </a:r>
            <a:r>
              <a:rPr lang="en-ZA" dirty="0"/>
              <a:t>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32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Interop: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 - C headers, but C++ implementation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 - takes a pointer, and returns a pointer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 - ~ 4MB vs 400MB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Managed: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 - platform specific bits are different filenames</a:t>
            </a:r>
            <a:r>
              <a:rPr lang="en-ZA" baseline="0" dirty="0"/>
              <a:t> and OpenGL/DirectX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/>
              <a:t> - features are not always needed, so weren’t added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/>
              <a:t> - 140KB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/>
              <a:t> - stateless: has to track pointers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/>
              <a:t> - .NET: implicit operators/extension methods/</a:t>
            </a:r>
            <a:r>
              <a:rPr lang="en-ZA" baseline="0" dirty="0" err="1"/>
              <a:t>SKColor</a:t>
            </a:r>
            <a:r>
              <a:rPr lang="en-ZA" baseline="0" dirty="0"/>
              <a:t>=</a:t>
            </a:r>
            <a:r>
              <a:rPr lang="en-ZA" baseline="0" dirty="0" err="1"/>
              <a:t>int</a:t>
            </a:r>
            <a:r>
              <a:rPr lang="en-ZA" baseline="0" dirty="0"/>
              <a:t>(C++)-struct(C#)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49632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Show the </a:t>
            </a:r>
            <a:r>
              <a:rPr lang="en-ZA" dirty="0" err="1"/>
              <a:t>Skia</a:t>
            </a:r>
            <a:r>
              <a:rPr lang="en-ZA" dirty="0"/>
              <a:t> C++, C interop, C#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7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Native: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 - events/delegates/overrides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 - WinForms/WPF/iOS/Android/</a:t>
            </a:r>
            <a:r>
              <a:rPr lang="en-ZA" dirty="0" err="1"/>
              <a:t>tvOS</a:t>
            </a:r>
            <a:r>
              <a:rPr lang="en-ZA" dirty="0"/>
              <a:t>/</a:t>
            </a:r>
            <a:r>
              <a:rPr lang="en-ZA" dirty="0" err="1"/>
              <a:t>macOS</a:t>
            </a:r>
            <a:r>
              <a:rPr lang="en-ZA" dirty="0"/>
              <a:t>/UWP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Forms: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1672075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Show the </a:t>
            </a:r>
            <a:r>
              <a:rPr lang="en-ZA" dirty="0" err="1"/>
              <a:t>Skia</a:t>
            </a:r>
            <a:r>
              <a:rPr lang="en-ZA" dirty="0"/>
              <a:t> C++, C interop, C#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57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326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Blu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 descr="full bg-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9164053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332412" y="1169815"/>
            <a:ext cx="7530140" cy="2436986"/>
          </a:xfrm>
          <a:prstGeom prst="rect">
            <a:avLst/>
          </a:prstGeom>
        </p:spPr>
        <p:txBody>
          <a:bodyPr/>
          <a:lstStyle>
            <a:lvl1pPr algn="r" defTabSz="457200">
              <a:lnSpc>
                <a:spcPct val="120000"/>
              </a:lnSpc>
              <a:defRPr sz="4100"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 dirty="0">
                <a:solidFill>
                  <a:srgbClr val="FFFFFF"/>
                </a:solidFill>
              </a:rPr>
              <a:t>Title Text</a:t>
            </a:r>
          </a:p>
        </p:txBody>
      </p:sp>
      <p:pic>
        <p:nvPicPr>
          <p:cNvPr id="7" name="image3.png" descr="univeristy logo_white_horizontal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86645" y="4492323"/>
            <a:ext cx="1015976" cy="3167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ing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1.png" descr="full bg-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9164053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/>
          <p:nvPr/>
        </p:nvSpPr>
        <p:spPr>
          <a:xfrm flipV="1">
            <a:off x="1558082" y="1939064"/>
            <a:ext cx="635944" cy="1119039"/>
          </a:xfrm>
          <a:prstGeom prst="line">
            <a:avLst/>
          </a:prstGeom>
          <a:ln w="38100">
            <a:solidFill>
              <a:srgbClr val="4AA3D9"/>
            </a:solidFill>
            <a:miter lim="400000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V="1">
            <a:off x="7130208" y="1939064"/>
            <a:ext cx="635944" cy="1119039"/>
          </a:xfrm>
          <a:prstGeom prst="line">
            <a:avLst/>
          </a:prstGeom>
          <a:ln w="38100">
            <a:solidFill>
              <a:srgbClr val="4AA3D9"/>
            </a:solidFill>
            <a:miter lim="400000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body" idx="1" hasCustomPrompt="1"/>
          </p:nvPr>
        </p:nvSpPr>
        <p:spPr>
          <a:xfrm>
            <a:off x="2200055" y="1179009"/>
            <a:ext cx="4930154" cy="278072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900"/>
              </a:spcBef>
              <a:buSzTx/>
              <a:buFontTx/>
              <a:buNone/>
              <a:defRPr sz="4000"/>
            </a:lvl1pPr>
            <a:lvl2pPr marL="1028700" indent="-571500" algn="ctr">
              <a:spcBef>
                <a:spcPts val="900"/>
              </a:spcBef>
              <a:buFontTx/>
              <a:defRPr sz="4000"/>
            </a:lvl2pPr>
            <a:lvl3pPr marL="1371600" indent="-457200" algn="ctr">
              <a:spcBef>
                <a:spcPts val="900"/>
              </a:spcBef>
              <a:buFontTx/>
              <a:defRPr sz="4000"/>
            </a:lvl3pPr>
            <a:lvl4pPr marL="1828800" indent="-457200" algn="ctr">
              <a:spcBef>
                <a:spcPts val="900"/>
              </a:spcBef>
              <a:buFontTx/>
              <a:defRPr sz="4000"/>
            </a:lvl4pPr>
            <a:lvl5pPr marL="2286000" indent="-457200" algn="ctr">
              <a:spcBef>
                <a:spcPts val="900"/>
              </a:spcBef>
              <a:buFontTx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rgbClr val="FFFFFF"/>
                </a:solidFill>
              </a:rPr>
              <a:t>Title Text</a:t>
            </a:r>
            <a:endParaRPr sz="4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Left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252413" y="0"/>
            <a:ext cx="7877176" cy="129747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LeftContent">
    <p:bg>
      <p:bgPr>
        <a:solidFill>
          <a:srgbClr val="368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52413" y="0"/>
            <a:ext cx="7877176" cy="129747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90500" indent="-190500">
              <a:defRPr/>
            </a:lvl1pPr>
            <a:lvl2pPr marL="190500" indent="-190500">
              <a:defRPr/>
            </a:lvl2pPr>
            <a:lvl3pPr marL="190500" indent="-190500">
              <a:defRPr/>
            </a:lvl3pPr>
            <a:lvl4pPr marL="190500" indent="-190500">
              <a:defRPr/>
            </a:lvl4pPr>
            <a:lvl5pPr marL="190500" indent="-190500">
              <a:defRPr/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3_LeftContent">
    <p:bg>
      <p:bgPr>
        <a:solidFill>
          <a:srgbClr val="368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52413" y="0"/>
            <a:ext cx="7877176" cy="129747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 hasCustomPrompt="1"/>
          </p:nvPr>
        </p:nvSpPr>
        <p:spPr>
          <a:xfrm>
            <a:off x="252413" y="1352550"/>
            <a:ext cx="7877176" cy="3790950"/>
          </a:xfrm>
          <a:prstGeom prst="rect">
            <a:avLst/>
          </a:prstGeom>
        </p:spPr>
        <p:txBody>
          <a:bodyPr/>
          <a:lstStyle>
            <a:lvl1pPr marL="190500" indent="-190500">
              <a:defRPr/>
            </a:lvl1pPr>
            <a:lvl2pPr marL="190500" indent="-190500">
              <a:defRPr/>
            </a:lvl2pPr>
            <a:lvl3pPr marL="190500" indent="-190500">
              <a:defRPr/>
            </a:lvl3pPr>
            <a:lvl4pPr marL="190500" indent="-190500">
              <a:defRPr/>
            </a:lvl4pPr>
            <a:lvl5pPr marL="190500" indent="-190500">
              <a:defRPr/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18069629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ftContent">
    <p:bg>
      <p:bgPr>
        <a:solidFill>
          <a:srgbClr val="368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23735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3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2414" y="0"/>
            <a:ext cx="5403321" cy="1297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2413" y="1352550"/>
            <a:ext cx="3970338" cy="3790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</p:sldLayoutIdLst>
  <p:transition spd="med"/>
  <p:txStyles>
    <p:titleStyle>
      <a:lvl1pPr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1pPr>
      <a:lvl2pPr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2pPr>
      <a:lvl3pPr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3pPr>
      <a:lvl4pPr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4pPr>
      <a:lvl5pPr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5pPr>
      <a:lvl6pPr indent="457200"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6pPr>
      <a:lvl7pPr indent="914400"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7pPr>
      <a:lvl8pPr indent="1371600"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8pPr>
      <a:lvl9pPr indent="1828800"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9pPr>
    </p:titleStyle>
    <p:bodyStyle>
      <a:lvl1pPr marL="91439" indent="-192023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1pPr>
      <a:lvl2pPr marL="91439" indent="-192023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2pPr>
      <a:lvl3pPr marL="91439" indent="-192023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3pPr>
      <a:lvl4pPr marL="91439" indent="-192023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4pPr>
      <a:lvl5pPr marL="91439" indent="-192023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5pPr>
      <a:lvl6pPr marL="2491739" indent="-205739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6pPr>
      <a:lvl7pPr marL="2948939" indent="-205739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7pPr>
      <a:lvl8pPr marL="3406140" indent="-205740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8pPr>
      <a:lvl9pPr marL="3863340" indent="-205740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2774551" y="577145"/>
            <a:ext cx="6096468" cy="257245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ZA" sz="4100" dirty="0">
                <a:solidFill>
                  <a:srgbClr val="FFFFFF"/>
                </a:solidFill>
              </a:rPr>
              <a:t>Cape Town</a:t>
            </a:r>
            <a:r>
              <a:rPr sz="4100" dirty="0">
                <a:solidFill>
                  <a:srgbClr val="FFFFFF"/>
                </a:solidFill>
              </a:rPr>
              <a:t> </a:t>
            </a:r>
            <a:r>
              <a:rPr lang="en-ZA" sz="4100" dirty="0">
                <a:solidFill>
                  <a:srgbClr val="FFFFFF"/>
                </a:solidFill>
              </a:rPr>
              <a:t>Xamarin </a:t>
            </a:r>
            <a:r>
              <a:rPr sz="4100" dirty="0">
                <a:solidFill>
                  <a:srgbClr val="FFFFFF"/>
                </a:solidFill>
              </a:rPr>
              <a:t>UG</a:t>
            </a:r>
          </a:p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FFFFFF"/>
                </a:solidFill>
              </a:rPr>
              <a:t>creating &amp; maintaining </a:t>
            </a:r>
            <a:r>
              <a:rPr lang="en-US" sz="2800" dirty="0" err="1">
                <a:solidFill>
                  <a:srgbClr val="FFFFFF"/>
                </a:solidFill>
              </a:rPr>
              <a:t>SkiaSharp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823761" y="3281086"/>
            <a:ext cx="404697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spcBef>
                <a:spcPts val="400"/>
              </a:spcBef>
              <a:defRPr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lang="en-ZA" b="1" dirty="0">
                <a:solidFill>
                  <a:srgbClr val="FFFFFF"/>
                </a:solidFill>
              </a:rPr>
              <a:t>Matthew Leibowitz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38" name="Shape 38"/>
          <p:cNvSpPr/>
          <p:nvPr/>
        </p:nvSpPr>
        <p:spPr>
          <a:xfrm>
            <a:off x="1382751" y="3609267"/>
            <a:ext cx="748798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spcBef>
                <a:spcPts val="400"/>
              </a:spcBef>
              <a:defRPr sz="20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ZA" sz="2000" dirty="0">
                <a:solidFill>
                  <a:srgbClr val="FFFFFF"/>
                </a:solidFill>
              </a:rPr>
              <a:t>matthew.leibowitz@xamarin.com / maleib@microsoft.com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40" name="Shape 40"/>
          <p:cNvSpPr/>
          <p:nvPr/>
        </p:nvSpPr>
        <p:spPr>
          <a:xfrm>
            <a:off x="4823761" y="3990267"/>
            <a:ext cx="404697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400"/>
              </a:spcBef>
              <a:defRPr sz="20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ZA" sz="2000" dirty="0">
                <a:solidFill>
                  <a:srgbClr val="FFFFFF"/>
                </a:solidFill>
              </a:rPr>
              <a:t>@</a:t>
            </a:r>
            <a:r>
              <a:rPr lang="en-ZA" sz="2000" dirty="0" err="1">
                <a:solidFill>
                  <a:srgbClr val="FFFFFF"/>
                </a:solidFill>
              </a:rPr>
              <a:t>mattleibow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25600" y="4424608"/>
            <a:ext cx="1339818" cy="492992"/>
          </a:xfrm>
          <a:prstGeom prst="rect">
            <a:avLst/>
          </a:prstGeom>
          <a:solidFill>
            <a:srgbClr val="0F213A"/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ZA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SkiaSharp Views is native and </a:t>
            </a:r>
            <a:r>
              <a:rPr lang="en-ZA" dirty="0" err="1"/>
              <a:t>Xamarin.Forms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412" y="1352550"/>
            <a:ext cx="4047497" cy="3790950"/>
          </a:xfrm>
        </p:spPr>
        <p:txBody>
          <a:bodyPr/>
          <a:lstStyle/>
          <a:p>
            <a:pPr marL="0" indent="0">
              <a:buNone/>
            </a:pPr>
            <a:r>
              <a:rPr lang="en-ZA" b="1" dirty="0"/>
              <a:t>Native Views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/>
              <a:t>Written in C#</a:t>
            </a:r>
            <a:endParaRPr lang="en-ZA" dirty="0"/>
          </a:p>
          <a:p>
            <a:r>
              <a:rPr lang="en-ZA" dirty="0"/>
              <a:t>Follows platform styles</a:t>
            </a:r>
          </a:p>
          <a:p>
            <a:r>
              <a:rPr lang="en-ZA" dirty="0"/>
              <a:t>All supported platforms</a:t>
            </a:r>
          </a:p>
          <a:p>
            <a:r>
              <a:rPr lang="en-ZA" dirty="0"/>
              <a:t>Invalidation / Render Loop</a:t>
            </a:r>
          </a:p>
          <a:p>
            <a:r>
              <a:rPr lang="en-ZA" dirty="0"/>
              <a:t>Hardware Accelerated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496172" y="1352550"/>
            <a:ext cx="4456770" cy="3790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>
            <a:lvl1pPr marL="190500" indent="-190500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90500" indent="-190500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90500" indent="-190500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90500" indent="-190500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190500" indent="-190500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  <a:lvl6pPr marL="2491739" indent="-205739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6pPr>
            <a:lvl7pPr marL="2948939" indent="-205739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7pPr>
            <a:lvl8pPr marL="3406140" indent="-205740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8pPr>
            <a:lvl9pPr marL="3863340" indent="-205740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9pPr>
          </a:lstStyle>
          <a:p>
            <a:pPr marL="0" indent="0">
              <a:buNone/>
            </a:pPr>
            <a:r>
              <a:rPr lang="en-ZA" b="1" dirty="0" err="1"/>
              <a:t>Xamarin.Forms</a:t>
            </a:r>
            <a:r>
              <a:rPr lang="en-ZA" b="1" dirty="0"/>
              <a:t> Views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/>
              <a:t>Written C#</a:t>
            </a:r>
            <a:endParaRPr lang="en-ZA" dirty="0"/>
          </a:p>
          <a:p>
            <a:r>
              <a:rPr lang="en-ZA" dirty="0"/>
              <a:t>Platforms: iOS/Android/UWP</a:t>
            </a:r>
          </a:p>
          <a:p>
            <a:r>
              <a:rPr lang="en-ZA" dirty="0"/>
              <a:t>Invalidation / Render Loop</a:t>
            </a:r>
          </a:p>
          <a:p>
            <a:r>
              <a:rPr lang="en-ZA" dirty="0"/>
              <a:t>Hardware Accelerated</a:t>
            </a:r>
          </a:p>
          <a:p>
            <a:endParaRPr lang="en-ZA" dirty="0"/>
          </a:p>
          <a:p>
            <a:endParaRPr lang="en-ZA" dirty="0"/>
          </a:p>
          <a:p>
            <a:pPr marL="0" indent="0">
              <a:buFont typeface="Arial"/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3951123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 DEMO</a:t>
            </a:r>
          </a:p>
        </p:txBody>
      </p:sp>
    </p:spTree>
    <p:extLst>
      <p:ext uri="{BB962C8B-B14F-4D97-AF65-F5344CB8AC3E}">
        <p14:creationId xmlns:p14="http://schemas.microsoft.com/office/powerpoint/2010/main" val="351131493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SkiaSharp</a:t>
            </a:r>
            <a:r>
              <a:rPr lang="en-US" dirty="0"/>
              <a:t> Docs</a:t>
            </a:r>
          </a:p>
        </p:txBody>
      </p:sp>
    </p:spTree>
    <p:extLst>
      <p:ext uri="{BB962C8B-B14F-4D97-AF65-F5344CB8AC3E}">
        <p14:creationId xmlns:p14="http://schemas.microsoft.com/office/powerpoint/2010/main" val="330672118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</p:spTree>
    <p:extLst>
      <p:ext uri="{BB962C8B-B14F-4D97-AF65-F5344CB8AC3E}">
        <p14:creationId xmlns:p14="http://schemas.microsoft.com/office/powerpoint/2010/main" val="3960602197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18525562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Links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="1" dirty="0" err="1"/>
              <a:t>Skia</a:t>
            </a:r>
            <a:br>
              <a:rPr lang="en-ZA" dirty="0"/>
            </a:br>
            <a:r>
              <a:rPr lang="en-ZA" dirty="0"/>
              <a:t>http://skia.org/</a:t>
            </a:r>
            <a:br>
              <a:rPr lang="en-ZA" dirty="0"/>
            </a:br>
            <a:endParaRPr lang="en-ZA" dirty="0"/>
          </a:p>
          <a:p>
            <a:r>
              <a:rPr lang="en-ZA" b="1" dirty="0"/>
              <a:t>SkiaSharp on GitHub</a:t>
            </a:r>
            <a:br>
              <a:rPr lang="en-ZA" dirty="0"/>
            </a:br>
            <a:r>
              <a:rPr lang="en-ZA" dirty="0"/>
              <a:t>https://github.com/mono/SkiaSharp</a:t>
            </a:r>
            <a:r>
              <a:rPr lang="en-ZA" dirty="0"/>
              <a:t>/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3084632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/>
              <a:t>What is </a:t>
            </a:r>
            <a:r>
              <a:rPr lang="en-US" dirty="0" err="1"/>
              <a:t>Skia</a:t>
            </a:r>
            <a:r>
              <a:rPr lang="en-US" dirty="0"/>
              <a:t>?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Creating </a:t>
            </a:r>
            <a:r>
              <a:rPr lang="en-US" dirty="0" err="1"/>
              <a:t>SkiaSharp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 err="1"/>
              <a:t>SkiaSharp</a:t>
            </a:r>
            <a:r>
              <a:rPr lang="en-US" dirty="0"/>
              <a:t> Views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SkiaSharp</a:t>
            </a:r>
            <a:r>
              <a:rPr lang="en-US" dirty="0"/>
              <a:t> Docs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Tools Used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Conclusions</a:t>
            </a:r>
          </a:p>
        </p:txBody>
      </p:sp>
      <p:pic>
        <p:nvPicPr>
          <p:cNvPr id="44" name="whit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47658" y="-60325"/>
            <a:ext cx="5807364" cy="5263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pasted-image.pdf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5266117" y="1495082"/>
            <a:ext cx="3784601" cy="180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81253" y="3875838"/>
            <a:ext cx="3225801" cy="78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Skia</a:t>
            </a:r>
            <a:r>
              <a:rPr lang="en-US" dirty="0"/>
              <a:t>?</a:t>
            </a: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Skia</a:t>
            </a:r>
            <a:r>
              <a:rPr lang="en-ZA" dirty="0"/>
              <a:t> is a cross-platform 2D drawing library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Written in C++</a:t>
            </a:r>
            <a:endParaRPr lang="en-ZA" dirty="0"/>
          </a:p>
          <a:p>
            <a:pPr marL="0" lvl="3" indent="0">
              <a:buNone/>
            </a:pPr>
            <a:r>
              <a:rPr lang="en-ZA" dirty="0"/>
              <a:t>	– some bits in C and assembly</a:t>
            </a:r>
          </a:p>
          <a:p>
            <a:pPr marL="0" lvl="3" indent="0">
              <a:buNone/>
            </a:pPr>
            <a:r>
              <a:rPr lang="en-ZA" dirty="0"/>
              <a:t>	– some custom code per architecture</a:t>
            </a:r>
          </a:p>
          <a:p>
            <a:r>
              <a:rPr lang="en-ZA" dirty="0"/>
              <a:t>Fully cross-platform</a:t>
            </a:r>
            <a:endParaRPr lang="en-ZA" dirty="0"/>
          </a:p>
          <a:p>
            <a:pPr marL="0" indent="0">
              <a:buNone/>
            </a:pPr>
            <a:r>
              <a:rPr lang="en-ZA" dirty="0"/>
              <a:t>	– Windows, Mac, iOS, Android</a:t>
            </a:r>
            <a:endParaRPr lang="en-ZA" dirty="0"/>
          </a:p>
          <a:p>
            <a:r>
              <a:rPr lang="en-ZA" dirty="0"/>
              <a:t>Rich API set</a:t>
            </a:r>
          </a:p>
          <a:p>
            <a:pPr marL="0" lvl="1" indent="0">
              <a:buNone/>
            </a:pPr>
            <a:r>
              <a:rPr lang="en-ZA" dirty="0"/>
              <a:t>	– shapes, curves, text, effects, </a:t>
            </a:r>
            <a:r>
              <a:rPr lang="en-ZA" dirty="0" err="1"/>
              <a:t>shaders</a:t>
            </a:r>
            <a:endParaRPr lang="en-ZA" dirty="0"/>
          </a:p>
          <a:p>
            <a:pPr marL="0" lvl="1" indent="0">
              <a:buNone/>
            </a:pPr>
            <a:r>
              <a:rPr lang="en-ZA" dirty="0"/>
              <a:t>	– GPU accelerated</a:t>
            </a:r>
          </a:p>
          <a:p>
            <a:pPr marL="0" lvl="1" indent="0">
              <a:buNone/>
            </a:pPr>
            <a:r>
              <a:rPr lang="en-ZA" dirty="0"/>
              <a:t>	– document formats (PDF/XPS)</a:t>
            </a:r>
          </a:p>
          <a:p>
            <a:pPr marL="0" lvl="1" indent="0">
              <a:buNone/>
            </a:pPr>
            <a:r>
              <a:rPr lang="en-ZA" dirty="0"/>
              <a:t>	– image formats (PNG/JPG/DNG/BMP)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66949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 DEMO</a:t>
            </a:r>
          </a:p>
        </p:txBody>
      </p:sp>
    </p:spTree>
    <p:extLst>
      <p:ext uri="{BB962C8B-B14F-4D97-AF65-F5344CB8AC3E}">
        <p14:creationId xmlns:p14="http://schemas.microsoft.com/office/powerpoint/2010/main" val="261853171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SkiaSharp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9332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SkiaSharp is </a:t>
            </a:r>
            <a:r>
              <a:rPr lang="en-ZA" b="1" dirty="0"/>
              <a:t>2</a:t>
            </a:r>
            <a:r>
              <a:rPr lang="en-ZA" dirty="0"/>
              <a:t> parts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412" y="1352550"/>
            <a:ext cx="4047497" cy="3790950"/>
          </a:xfrm>
        </p:spPr>
        <p:txBody>
          <a:bodyPr/>
          <a:lstStyle/>
          <a:p>
            <a:pPr marL="0" indent="0">
              <a:buNone/>
            </a:pPr>
            <a:r>
              <a:rPr lang="en-ZA" b="1" dirty="0"/>
              <a:t>Interop Layer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/>
              <a:t>Written in 100% shared C(++)</a:t>
            </a:r>
            <a:endParaRPr lang="en-ZA" dirty="0"/>
          </a:p>
          <a:p>
            <a:r>
              <a:rPr lang="en-ZA" dirty="0"/>
              <a:t>Dumb / stateless</a:t>
            </a:r>
          </a:p>
          <a:p>
            <a:r>
              <a:rPr lang="en-ZA" dirty="0"/>
              <a:t>Linked version of </a:t>
            </a:r>
            <a:r>
              <a:rPr lang="en-ZA" dirty="0" err="1"/>
              <a:t>skia</a:t>
            </a:r>
            <a:endParaRPr lang="en-ZA" dirty="0"/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496172" y="1352550"/>
            <a:ext cx="4456770" cy="3790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>
            <a:lvl1pPr marL="190500" indent="-190500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90500" indent="-190500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90500" indent="-190500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90500" indent="-190500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190500" indent="-190500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  <a:lvl6pPr marL="2491739" indent="-205739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6pPr>
            <a:lvl7pPr marL="2948939" indent="-205739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7pPr>
            <a:lvl8pPr marL="3406140" indent="-205740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8pPr>
            <a:lvl9pPr marL="3863340" indent="-205740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9pPr>
          </a:lstStyle>
          <a:p>
            <a:pPr marL="0" indent="0">
              <a:buNone/>
            </a:pPr>
            <a:r>
              <a:rPr lang="en-ZA" b="1" dirty="0"/>
              <a:t>Managed Layer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/>
              <a:t>Written in 99.99% shared C#</a:t>
            </a:r>
            <a:endParaRPr lang="en-ZA" dirty="0"/>
          </a:p>
          <a:p>
            <a:r>
              <a:rPr lang="en-ZA" dirty="0"/>
              <a:t>Fully cross-platform</a:t>
            </a:r>
            <a:endParaRPr lang="en-ZA" dirty="0"/>
          </a:p>
          <a:p>
            <a:r>
              <a:rPr lang="en-ZA" dirty="0"/>
              <a:t>Almost as rich API set</a:t>
            </a:r>
          </a:p>
          <a:p>
            <a:r>
              <a:rPr lang="en-ZA" dirty="0"/>
              <a:t>Almost dumb/stateless</a:t>
            </a:r>
          </a:p>
          <a:p>
            <a:r>
              <a:rPr lang="en-ZA" dirty="0"/>
              <a:t>Additional .NET features</a:t>
            </a:r>
          </a:p>
          <a:p>
            <a:endParaRPr lang="en-ZA" dirty="0"/>
          </a:p>
          <a:p>
            <a:pPr marL="0" indent="0">
              <a:buFont typeface="Arial"/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3987732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 DEMO</a:t>
            </a:r>
          </a:p>
        </p:txBody>
      </p:sp>
    </p:spTree>
    <p:extLst>
      <p:ext uri="{BB962C8B-B14F-4D97-AF65-F5344CB8AC3E}">
        <p14:creationId xmlns:p14="http://schemas.microsoft.com/office/powerpoint/2010/main" val="95824530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SkiaSharp</a:t>
            </a:r>
            <a:r>
              <a:rPr lang="en-US" dirty="0"/>
              <a:t> Views</a:t>
            </a:r>
          </a:p>
        </p:txBody>
      </p:sp>
    </p:spTree>
    <p:extLst>
      <p:ext uri="{BB962C8B-B14F-4D97-AF65-F5344CB8AC3E}">
        <p14:creationId xmlns:p14="http://schemas.microsoft.com/office/powerpoint/2010/main" val="86536074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A84D3"/>
      </a:accent1>
      <a:accent2>
        <a:srgbClr val="C0504D"/>
      </a:accent2>
      <a:accent3>
        <a:srgbClr val="67CA52"/>
      </a:accent3>
      <a:accent4>
        <a:srgbClr val="A33AA7"/>
      </a:accent4>
      <a:accent5>
        <a:srgbClr val="606E6F"/>
      </a:accent5>
      <a:accent6>
        <a:srgbClr val="A5AEAE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2A84D3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2A84D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A84D3"/>
      </a:accent1>
      <a:accent2>
        <a:srgbClr val="C0504D"/>
      </a:accent2>
      <a:accent3>
        <a:srgbClr val="67CA52"/>
      </a:accent3>
      <a:accent4>
        <a:srgbClr val="A33AA7"/>
      </a:accent4>
      <a:accent5>
        <a:srgbClr val="606E6F"/>
      </a:accent5>
      <a:accent6>
        <a:srgbClr val="A5AEAE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2A84D3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2A84D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5409</TotalTime>
  <Words>284</Words>
  <Application>Microsoft Office PowerPoint</Application>
  <PresentationFormat>On-screen Show (16:9)</PresentationFormat>
  <Paragraphs>91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Avenir Book</vt:lpstr>
      <vt:lpstr>Calibri</vt:lpstr>
      <vt:lpstr>Helvetica</vt:lpstr>
      <vt:lpstr>Segoe UI</vt:lpstr>
      <vt:lpstr>Segoe UI Semibold</vt:lpstr>
      <vt:lpstr>Segoe UI Semilight</vt:lpstr>
      <vt:lpstr>Default</vt:lpstr>
      <vt:lpstr>Cape Town Xamarin UG creating &amp; maintaining SkiaSharp</vt:lpstr>
      <vt:lpstr>Agenda</vt:lpstr>
      <vt:lpstr>PowerPoint Presentation</vt:lpstr>
      <vt:lpstr>Skia is a cross-platform 2D drawing library</vt:lpstr>
      <vt:lpstr>PowerPoint Presentation</vt:lpstr>
      <vt:lpstr>PowerPoint Presentation</vt:lpstr>
      <vt:lpstr>SkiaSharp is 2 parts</vt:lpstr>
      <vt:lpstr>PowerPoint Presentation</vt:lpstr>
      <vt:lpstr>PowerPoint Presentation</vt:lpstr>
      <vt:lpstr>SkiaSharp Views is native and Xamarin.Forms</vt:lpstr>
      <vt:lpstr>PowerPoint Presentation</vt:lpstr>
      <vt:lpstr>PowerPoint Presentation</vt:lpstr>
      <vt:lpstr>PowerPoint Presentation</vt:lpstr>
      <vt:lpstr>PowerPoint Presentation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 Town Xmarin UG - creating the Microsoft Band component</dc:title>
  <dc:creator>Matthew Leibowitz</dc:creator>
  <cp:lastModifiedBy>Matthew Leibowitz</cp:lastModifiedBy>
  <cp:revision>87</cp:revision>
  <dcterms:modified xsi:type="dcterms:W3CDTF">2016-10-27T01:27:21Z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