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notesMasterIdLst>
    <p:notesMasterId r:id="rId15"/>
  </p:notesMasterIdLst>
  <p:sldIdLst>
    <p:sldId id="256" r:id="rId2"/>
    <p:sldId id="4320" r:id="rId3"/>
    <p:sldId id="257" r:id="rId4"/>
    <p:sldId id="4319" r:id="rId5"/>
    <p:sldId id="4316" r:id="rId6"/>
    <p:sldId id="4311" r:id="rId7"/>
    <p:sldId id="4321" r:id="rId8"/>
    <p:sldId id="4312" r:id="rId9"/>
    <p:sldId id="4315" r:id="rId10"/>
    <p:sldId id="4313" r:id="rId11"/>
    <p:sldId id="4318" r:id="rId12"/>
    <p:sldId id="4314" r:id="rId13"/>
    <p:sldId id="431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4008"/>
    <a:srgbClr val="000000"/>
    <a:srgbClr val="127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5338" autoAdjust="0"/>
  </p:normalViewPr>
  <p:slideViewPr>
    <p:cSldViewPr snapToGrid="0">
      <p:cViewPr varScale="1">
        <p:scale>
          <a:sx n="99" d="100"/>
          <a:sy n="99" d="100"/>
        </p:scale>
        <p:origin x="103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2283C-F8B5-442C-82CB-4BB5581D7DF0}" type="datetimeFigureOut">
              <a:rPr lang="en-US" smtClean="0"/>
              <a:t>26/5/2020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A0FCC-F394-49F6-99C6-6DF3E299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9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Xamarin is dead! .NET for iOS/Android/macOS/</a:t>
            </a:r>
            <a:r>
              <a:rPr lang="en-US" dirty="0" err="1"/>
              <a:t>watchOS</a:t>
            </a:r>
            <a:r>
              <a:rPr lang="en-US" dirty="0"/>
              <a:t>/</a:t>
            </a:r>
            <a:r>
              <a:rPr lang="en-US" dirty="0" err="1"/>
              <a:t>tvOS</a:t>
            </a:r>
            <a:r>
              <a:rPr lang="en-US" dirty="0"/>
              <a:t> is the new hotness! Don’t worry, that is just a name change. Marketing loves to change 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0FCC-F394-49F6-99C6-6DF3E29908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7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runs everywhere and that means that our .NET code also runs everywhere. Even on mobile. And, we can share code with a full-on web server!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0FCC-F394-49F6-99C6-6DF3E29908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80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.NET runs in many different places.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26/5/2020 9:43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1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We are going to spend a little more time in the really cool place, mobile.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26/5/2020 9:43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2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 Actions is more a set of tools and features that allow you to automate arbitrary steps in a workflow/pipeline. We just use it to build our .NET and mobile apps. We can do FAR more!</a:t>
            </a:r>
          </a:p>
          <a:p>
            <a:endParaRPr lang="en-US" dirty="0"/>
          </a:p>
          <a:p>
            <a:r>
              <a:rPr lang="en-US" dirty="0"/>
              <a:t>The workflows are written in </a:t>
            </a:r>
            <a:r>
              <a:rPr lang="en-US" dirty="0" err="1"/>
              <a:t>yaml</a:t>
            </a:r>
            <a:r>
              <a:rPr lang="en-US" dirty="0"/>
              <a:t> and allow us to do literally anything. Anything!</a:t>
            </a:r>
          </a:p>
          <a:p>
            <a:endParaRPr lang="en-US" dirty="0"/>
          </a:p>
          <a:p>
            <a:r>
              <a:rPr lang="en-US" dirty="0"/>
              <a:t>We can also use it to build, test and then deploy/distribute a mobile app or cross-platform library.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0FCC-F394-49F6-99C6-6DF3E29908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66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underestimate the power of a simple step to ensure the code is good. Basic tests go a long way. Releases are very helpful for your community/users.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0FCC-F394-49F6-99C6-6DF3E29908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7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6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6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3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001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43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41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213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67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0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5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4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4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89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15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4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8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en/actions/reference/workflow-syntax-for-github-action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ctions" TargetMode="External"/><Relationship Id="rId7" Type="http://schemas.openxmlformats.org/officeDocument/2006/relationships/hyperlink" Target="https://github.com/mattleibow/XamarinGitHubActions" TargetMode="External"/><Relationship Id="rId2" Type="http://schemas.openxmlformats.org/officeDocument/2006/relationships/hyperlink" Target="https://github.com/features/ac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center.ms/" TargetMode="External"/><Relationship Id="rId5" Type="http://schemas.openxmlformats.org/officeDocument/2006/relationships/hyperlink" Target="https://dotnet.microsoft.com/apps/xamarin" TargetMode="External"/><Relationship Id="rId4" Type="http://schemas.openxmlformats.org/officeDocument/2006/relationships/hyperlink" Target="https://help.github.com/en/actions/reference/workflow-syntax-for-github-ac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xamar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xamar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atures/ac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action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1FD3-1289-46AD-ACB4-B5695F63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Xamarin &amp; </a:t>
            </a:r>
            <a:br>
              <a:rPr lang="en-US" dirty="0"/>
            </a:br>
            <a:r>
              <a:rPr lang="en-US" dirty="0"/>
              <a:t>GitHub 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C2CB5-EAEF-4615-AD47-B465BC84D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722394"/>
          </a:xfrm>
        </p:spPr>
        <p:txBody>
          <a:bodyPr>
            <a:normAutofit/>
          </a:bodyPr>
          <a:lstStyle/>
          <a:p>
            <a:r>
              <a:rPr lang="en-US" sz="1100" dirty="0"/>
              <a:t>That’s right, doing cool things with cool things… </a:t>
            </a:r>
            <a:r>
              <a:rPr lang="en-US" sz="1100" i="1" dirty="0"/>
              <a:t>While the “virus” infects the flat earth… As if! #</a:t>
            </a:r>
            <a:r>
              <a:rPr lang="en-US" sz="1100" i="1" dirty="0" err="1"/>
              <a:t>DinosaurEarth</a:t>
            </a:r>
            <a:endParaRPr lang="en-US" sz="1100" i="1" dirty="0"/>
          </a:p>
          <a:p>
            <a:endParaRPr lang="en-US" sz="1100" dirty="0"/>
          </a:p>
          <a:p>
            <a:r>
              <a:rPr lang="en-US" sz="1600" b="1" dirty="0"/>
              <a:t>Matthew Leibowitz</a:t>
            </a:r>
            <a:br>
              <a:rPr lang="en-US" sz="1600" dirty="0"/>
            </a:br>
            <a:r>
              <a:rPr lang="en-US" sz="1600" dirty="0"/>
              <a:t>Software Engineer</a:t>
            </a:r>
            <a:br>
              <a:rPr lang="en-US" sz="1600" dirty="0"/>
            </a:br>
            <a:r>
              <a:rPr lang="en-US" sz="1600" dirty="0"/>
              <a:t>@</a:t>
            </a:r>
            <a:r>
              <a:rPr lang="en-US" sz="1600" dirty="0" err="1"/>
              <a:t>mattleibow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6EE994-4927-46B3-86CB-2EB2E36BA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323" y="1871131"/>
            <a:ext cx="1136744" cy="113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429133AC-7B0A-4AB6-A859-13D6B7EC9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48" y="1768759"/>
            <a:ext cx="1386036" cy="123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06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4A8E-47B2-4AB5-B1CF-0CFDFC7F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Cool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7815-73EF-4762-A7A7-238076198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type of run for any type of event </a:t>
            </a:r>
            <a:r>
              <a:rPr lang="en-US" i="1" dirty="0"/>
              <a:t>(push, </a:t>
            </a:r>
            <a:r>
              <a:rPr lang="en-US" i="1" dirty="0" err="1"/>
              <a:t>pr</a:t>
            </a:r>
            <a:r>
              <a:rPr lang="en-US" i="1" dirty="0"/>
              <a:t>, release, tag)</a:t>
            </a:r>
          </a:p>
          <a:p>
            <a:r>
              <a:rPr lang="en-US" dirty="0"/>
              <a:t>Any operating system (Windows, macOS, Linux, Docker!)</a:t>
            </a:r>
          </a:p>
          <a:p>
            <a:r>
              <a:rPr lang="en-US" dirty="0"/>
              <a:t>Build matrix for simultaneous executing with different variables</a:t>
            </a:r>
          </a:p>
          <a:p>
            <a:r>
              <a:rPr lang="en-US" dirty="0"/>
              <a:t>Any language, any toolchain, any runtime, anything</a:t>
            </a:r>
          </a:p>
          <a:p>
            <a:r>
              <a:rPr lang="en-US" dirty="0"/>
              <a:t>Variables, secrets, conditions, expressions</a:t>
            </a:r>
          </a:p>
        </p:txBody>
      </p:sp>
    </p:spTree>
    <p:extLst>
      <p:ext uri="{BB962C8B-B14F-4D97-AF65-F5344CB8AC3E}">
        <p14:creationId xmlns:p14="http://schemas.microsoft.com/office/powerpoint/2010/main" val="24785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3BAF0A-2537-4E90-86F9-8CD1068E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damage?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000C40-DC58-4384-BD0F-F515AD42B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706" y="2557463"/>
            <a:ext cx="717258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4A8E-47B2-4AB5-B1CF-0CFDFC7F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the YAML!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7815-73EF-4762-A7A7-2380761985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latin typeface="Consolas" panose="020B0609020204030204" pitchFamily="49" charset="0"/>
              </a:rPr>
              <a:t>: Build .NET Core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branches</a:t>
            </a:r>
            <a:r>
              <a:rPr lang="en-US" sz="1100" dirty="0">
                <a:latin typeface="Consolas" panose="020B0609020204030204" pitchFamily="49" charset="0"/>
              </a:rPr>
              <a:t>: [ master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pull_request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branches</a:t>
            </a:r>
            <a:r>
              <a:rPr lang="en-US" sz="1100" dirty="0">
                <a:latin typeface="Consolas" panose="020B0609020204030204" pitchFamily="49" charset="0"/>
              </a:rPr>
              <a:t>: [ master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jobs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build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runs-on</a:t>
            </a:r>
            <a:r>
              <a:rPr lang="en-US" sz="1100" dirty="0">
                <a:latin typeface="Consolas" panose="020B0609020204030204" pitchFamily="49" charset="0"/>
              </a:rPr>
              <a:t>: ubuntu-latest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steps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      -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uses</a:t>
            </a:r>
            <a:r>
              <a:rPr lang="en-US" sz="1100" dirty="0">
                <a:latin typeface="Consolas" panose="020B0609020204030204" pitchFamily="49" charset="0"/>
              </a:rPr>
              <a:t>: </a:t>
            </a:r>
            <a:r>
              <a:rPr lang="en-US" sz="1100" b="1" dirty="0">
                <a:latin typeface="Consolas" panose="020B0609020204030204" pitchFamily="49" charset="0"/>
              </a:rPr>
              <a:t>actions/checkout@v2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      -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uses</a:t>
            </a:r>
            <a:r>
              <a:rPr lang="en-US" sz="1100" dirty="0">
                <a:latin typeface="Consolas" panose="020B0609020204030204" pitchFamily="49" charset="0"/>
              </a:rPr>
              <a:t>: </a:t>
            </a:r>
            <a:r>
              <a:rPr lang="en-US" sz="1100" b="1" dirty="0">
                <a:latin typeface="Consolas" panose="020B0609020204030204" pitchFamily="49" charset="0"/>
              </a:rPr>
              <a:t>actions/setup-dotnet@v1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with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dotnet-version</a:t>
            </a:r>
            <a:r>
              <a:rPr lang="en-US" sz="1100" dirty="0">
                <a:latin typeface="Consolas" panose="020B0609020204030204" pitchFamily="49" charset="0"/>
              </a:rPr>
              <a:t>: 3.1.101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</a:rPr>
              <a:t>      -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run</a:t>
            </a:r>
            <a:r>
              <a:rPr lang="en-US" sz="1100" dirty="0">
                <a:latin typeface="Consolas" panose="020B0609020204030204" pitchFamily="49" charset="0"/>
              </a:rPr>
              <a:t>: dotnet build --configuration Release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43B3D-13D0-4BD8-934F-0F31572D9B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a nice name for the checks and status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when to build... (triggers)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  on a branch push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    just the “master” branch for now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  on the pull requests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    pull requests to the master branch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the actual work now...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  the ID of this particular job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    what is the OS for the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the actual steps to run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  - a basic checkout the code step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  - a step that takes parameters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      the parameters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        some nice values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#   - the raw power of the command 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24085E-833D-44FC-BA14-8D508B4AC0D7}"/>
              </a:ext>
            </a:extLst>
          </p:cNvPr>
          <p:cNvSpPr/>
          <p:nvPr/>
        </p:nvSpPr>
        <p:spPr>
          <a:xfrm>
            <a:off x="685801" y="5743116"/>
            <a:ext cx="10820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https://help.github.com/en/actions/reference/workflow-syntax-for-github-actions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4A8E-47B2-4AB5-B1CF-0CFDFC7F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7815-73EF-4762-A7A7-238076198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Overview: </a:t>
            </a:r>
            <a:r>
              <a:rPr lang="en-US" sz="1800" dirty="0">
                <a:hlinkClick r:id="rId2"/>
              </a:rPr>
              <a:t>https://github.com/features/actions</a:t>
            </a:r>
            <a:endParaRPr lang="en-US" sz="1800" dirty="0"/>
          </a:p>
          <a:p>
            <a:r>
              <a:rPr lang="en-US" sz="1800" dirty="0"/>
              <a:t>Docs: </a:t>
            </a:r>
            <a:r>
              <a:rPr lang="en-US" sz="1800" dirty="0">
                <a:hlinkClick r:id="rId3"/>
              </a:rPr>
              <a:t>https://help.github.com/actions</a:t>
            </a:r>
            <a:endParaRPr lang="en-US" sz="1800" dirty="0"/>
          </a:p>
          <a:p>
            <a:r>
              <a:rPr lang="en-US" sz="1800" dirty="0"/>
              <a:t>YAML: </a:t>
            </a:r>
            <a:r>
              <a:rPr lang="en-US" sz="1800" dirty="0">
                <a:hlinkClick r:id="rId4"/>
              </a:rPr>
              <a:t>https://help.github.com/en/actions/reference/workflow-syntax-for-github-actions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Xamarin: </a:t>
            </a:r>
            <a:r>
              <a:rPr lang="en-US" sz="1800" dirty="0">
                <a:hlinkClick r:id="rId5"/>
              </a:rPr>
              <a:t>https://dotnet.microsoft.com/apps/xamarin</a:t>
            </a:r>
            <a:endParaRPr lang="en-US" sz="1800" dirty="0"/>
          </a:p>
          <a:p>
            <a:r>
              <a:rPr lang="en-US" sz="1800" dirty="0"/>
              <a:t>App Center: </a:t>
            </a:r>
            <a:r>
              <a:rPr lang="en-US" sz="1800" dirty="0">
                <a:hlinkClick r:id="rId6"/>
              </a:rPr>
              <a:t>https://appcenter.ms</a:t>
            </a:r>
            <a:r>
              <a:rPr lang="en-US" sz="1800" dirty="0"/>
              <a:t>  </a:t>
            </a:r>
          </a:p>
          <a:p>
            <a:endParaRPr lang="en-US" sz="1800" dirty="0"/>
          </a:p>
          <a:p>
            <a:r>
              <a:rPr lang="en-US" sz="1800" dirty="0"/>
              <a:t>This: </a:t>
            </a:r>
            <a:r>
              <a:rPr lang="en-US" sz="1800" dirty="0">
                <a:hlinkClick r:id="rId7"/>
              </a:rPr>
              <a:t>https://github.com/mattleibow/XamarinGitHubActions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68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6B9EA5-3987-4A87-8053-0FE151506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Xamarin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F9A76F-B821-40BA-9383-0B1850482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Because I just wanted to have Xamarin in the title…</a:t>
            </a:r>
          </a:p>
        </p:txBody>
      </p:sp>
    </p:spTree>
    <p:extLst>
      <p:ext uri="{BB962C8B-B14F-4D97-AF65-F5344CB8AC3E}">
        <p14:creationId xmlns:p14="http://schemas.microsoft.com/office/powerpoint/2010/main" val="330428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4A8E-47B2-4AB5-B1CF-0CFDFC7F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Xamarin?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7815-73EF-4762-A7A7-238076198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Cross-platform app development!</a:t>
            </a:r>
          </a:p>
          <a:p>
            <a:r>
              <a:rPr lang="en-US" dirty="0"/>
              <a:t>Using .NET!</a:t>
            </a:r>
          </a:p>
          <a:p>
            <a:r>
              <a:rPr lang="en-US" dirty="0"/>
              <a:t>Write once, run anywhere!  </a:t>
            </a:r>
            <a:r>
              <a:rPr lang="en-US" i="1" dirty="0"/>
              <a:t>(almost)</a:t>
            </a:r>
          </a:p>
          <a:p>
            <a:r>
              <a:rPr lang="en-US" dirty="0"/>
              <a:t>We got slides with graphics to prove this!</a:t>
            </a:r>
          </a:p>
          <a:p>
            <a:r>
              <a:rPr lang="en-US" dirty="0"/>
              <a:t>But, you know all about this already…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https://dotnet.microsoft.com/apps/xamarin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8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4A8E-47B2-4AB5-B1CF-0CFDFC7F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.NET for Android/iOS/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7815-73EF-4762-A7A7-238076198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Cross-platform app development!</a:t>
            </a:r>
          </a:p>
          <a:p>
            <a:r>
              <a:rPr lang="en-US" dirty="0"/>
              <a:t>Using .NET!</a:t>
            </a:r>
          </a:p>
          <a:p>
            <a:r>
              <a:rPr lang="en-US" dirty="0"/>
              <a:t>Write once, run anywhere!  </a:t>
            </a:r>
            <a:r>
              <a:rPr lang="en-US" i="1" dirty="0"/>
              <a:t>(almost)</a:t>
            </a:r>
          </a:p>
          <a:p>
            <a:r>
              <a:rPr lang="en-US" dirty="0"/>
              <a:t>We got slides with graphics to prove this!</a:t>
            </a:r>
          </a:p>
          <a:p>
            <a:r>
              <a:rPr lang="en-US" dirty="0"/>
              <a:t>But, you know all about this already…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https://dotnet.microsoft.com/apps/xamarin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49EF9F5-03AE-4D47-94BE-20500D4D9CB2}"/>
              </a:ext>
            </a:extLst>
          </p:cNvPr>
          <p:cNvSpPr>
            <a:spLocks noChangeAspect="1"/>
          </p:cNvSpPr>
          <p:nvPr/>
        </p:nvSpPr>
        <p:spPr bwMode="auto">
          <a:xfrm>
            <a:off x="944439" y="1438463"/>
            <a:ext cx="1371210" cy="1371210"/>
          </a:xfrm>
          <a:prstGeom prst="ellipse">
            <a:avLst/>
          </a:prstGeom>
          <a:solidFill>
            <a:srgbClr val="D84008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gradFill>
                <a:gsLst>
                  <a:gs pos="95455">
                    <a:srgbClr val="FFFFFF"/>
                  </a:gs>
                  <a:gs pos="66000">
                    <a:srgbClr val="FFFFFF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7AF1F-45EF-42FD-A5E7-874EA38EA4E9}"/>
              </a:ext>
            </a:extLst>
          </p:cNvPr>
          <p:cNvSpPr>
            <a:spLocks noChangeAspect="1"/>
          </p:cNvSpPr>
          <p:nvPr/>
        </p:nvSpPr>
        <p:spPr bwMode="auto">
          <a:xfrm>
            <a:off x="9876354" y="1438463"/>
            <a:ext cx="1371210" cy="1371210"/>
          </a:xfrm>
          <a:prstGeom prst="ellipse">
            <a:avLst/>
          </a:prstGeom>
          <a:solidFill>
            <a:srgbClr val="D84008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gradFill>
                <a:gsLst>
                  <a:gs pos="95455">
                    <a:srgbClr val="FFFFFF"/>
                  </a:gs>
                  <a:gs pos="66000">
                    <a:srgbClr val="FFFFFF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620D5F-894A-4A4E-9A19-339163FF256D}"/>
              </a:ext>
            </a:extLst>
          </p:cNvPr>
          <p:cNvSpPr>
            <a:spLocks noChangeAspect="1"/>
          </p:cNvSpPr>
          <p:nvPr/>
        </p:nvSpPr>
        <p:spPr bwMode="auto">
          <a:xfrm>
            <a:off x="2433090" y="1438463"/>
            <a:ext cx="1371210" cy="1371210"/>
          </a:xfrm>
          <a:prstGeom prst="ellipse">
            <a:avLst/>
          </a:prstGeom>
          <a:solidFill>
            <a:srgbClr val="D84008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gradFill>
                <a:gsLst>
                  <a:gs pos="95455">
                    <a:srgbClr val="FFFFFF"/>
                  </a:gs>
                  <a:gs pos="66000">
                    <a:srgbClr val="FFFFFF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720A29-088E-4F3B-B16D-7A73BDB81E0E}"/>
              </a:ext>
            </a:extLst>
          </p:cNvPr>
          <p:cNvSpPr>
            <a:spLocks noChangeAspect="1"/>
          </p:cNvSpPr>
          <p:nvPr/>
        </p:nvSpPr>
        <p:spPr bwMode="auto">
          <a:xfrm>
            <a:off x="3921744" y="1438463"/>
            <a:ext cx="1371210" cy="1371210"/>
          </a:xfrm>
          <a:prstGeom prst="ellipse">
            <a:avLst/>
          </a:prstGeom>
          <a:solidFill>
            <a:srgbClr val="D84008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gradFill>
                <a:gsLst>
                  <a:gs pos="95455">
                    <a:srgbClr val="FFFFFF"/>
                  </a:gs>
                  <a:gs pos="66000">
                    <a:srgbClr val="FFFFFF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D6DFC-0994-411E-8EEA-5390321848A5}"/>
              </a:ext>
            </a:extLst>
          </p:cNvPr>
          <p:cNvSpPr>
            <a:spLocks noChangeAspect="1"/>
          </p:cNvSpPr>
          <p:nvPr/>
        </p:nvSpPr>
        <p:spPr bwMode="auto">
          <a:xfrm>
            <a:off x="5410396" y="1438463"/>
            <a:ext cx="1371210" cy="1371210"/>
          </a:xfrm>
          <a:prstGeom prst="ellipse">
            <a:avLst/>
          </a:prstGeom>
          <a:solidFill>
            <a:srgbClr val="D84008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solidFill>
                <a:srgbClr val="D84008"/>
              </a:solidFill>
              <a:latin typeface="Segoe UI Semibold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01B250-F505-47E5-A8BC-654D9138DF08}"/>
              </a:ext>
            </a:extLst>
          </p:cNvPr>
          <p:cNvSpPr>
            <a:spLocks noChangeAspect="1"/>
          </p:cNvSpPr>
          <p:nvPr/>
        </p:nvSpPr>
        <p:spPr bwMode="auto">
          <a:xfrm>
            <a:off x="6899048" y="1438463"/>
            <a:ext cx="1371210" cy="1371210"/>
          </a:xfrm>
          <a:prstGeom prst="ellipse">
            <a:avLst/>
          </a:prstGeom>
          <a:solidFill>
            <a:srgbClr val="D84008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gradFill>
                <a:gsLst>
                  <a:gs pos="95455">
                    <a:srgbClr val="FFFFFF"/>
                  </a:gs>
                  <a:gs pos="66000">
                    <a:srgbClr val="FFFFFF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4A28D8-1A99-4417-9B68-1AA85009A9F0}"/>
              </a:ext>
            </a:extLst>
          </p:cNvPr>
          <p:cNvSpPr>
            <a:spLocks noChangeAspect="1"/>
          </p:cNvSpPr>
          <p:nvPr/>
        </p:nvSpPr>
        <p:spPr bwMode="auto">
          <a:xfrm>
            <a:off x="8387702" y="1438463"/>
            <a:ext cx="1371210" cy="1371210"/>
          </a:xfrm>
          <a:prstGeom prst="ellipse">
            <a:avLst/>
          </a:prstGeom>
          <a:solidFill>
            <a:srgbClr val="D84008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gradFill>
                <a:gsLst>
                  <a:gs pos="95455">
                    <a:srgbClr val="FFFFFF"/>
                  </a:gs>
                  <a:gs pos="66000">
                    <a:srgbClr val="FFFFFF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AA0D42-D639-41CB-8A11-BA6A873CD549}"/>
              </a:ext>
            </a:extLst>
          </p:cNvPr>
          <p:cNvSpPr/>
          <p:nvPr/>
        </p:nvSpPr>
        <p:spPr bwMode="auto">
          <a:xfrm>
            <a:off x="944437" y="3039061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Desktop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EF61DB-81E6-409C-8D7B-115A845C9E8C}"/>
              </a:ext>
            </a:extLst>
          </p:cNvPr>
          <p:cNvSpPr/>
          <p:nvPr/>
        </p:nvSpPr>
        <p:spPr bwMode="auto">
          <a:xfrm>
            <a:off x="2433092" y="3039061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Web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9CE393-D1E1-4DBD-AC49-D9F24799CE1B}"/>
              </a:ext>
            </a:extLst>
          </p:cNvPr>
          <p:cNvSpPr/>
          <p:nvPr/>
        </p:nvSpPr>
        <p:spPr bwMode="auto">
          <a:xfrm>
            <a:off x="3921743" y="3039061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Cloud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035F28-20C2-4F89-91E7-7C59D9A8A645}"/>
              </a:ext>
            </a:extLst>
          </p:cNvPr>
          <p:cNvSpPr/>
          <p:nvPr/>
        </p:nvSpPr>
        <p:spPr bwMode="auto">
          <a:xfrm>
            <a:off x="5410396" y="3039061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Mobile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26F369-F059-4227-8833-FB2632D5CAA1}"/>
              </a:ext>
            </a:extLst>
          </p:cNvPr>
          <p:cNvSpPr/>
          <p:nvPr/>
        </p:nvSpPr>
        <p:spPr bwMode="auto">
          <a:xfrm>
            <a:off x="6899049" y="3039061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Gaming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FE7714-5F41-47BC-AB35-D728F0381F8A}"/>
              </a:ext>
            </a:extLst>
          </p:cNvPr>
          <p:cNvSpPr/>
          <p:nvPr/>
        </p:nvSpPr>
        <p:spPr bwMode="auto">
          <a:xfrm>
            <a:off x="8387700" y="3039061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IoT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9EBDF-361D-4733-B1DC-777E9C741D0E}"/>
              </a:ext>
            </a:extLst>
          </p:cNvPr>
          <p:cNvSpPr/>
          <p:nvPr/>
        </p:nvSpPr>
        <p:spPr bwMode="auto">
          <a:xfrm>
            <a:off x="9876355" y="3039061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AI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072DF6-F97C-469E-B345-4BA07F884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64" y="3209868"/>
            <a:ext cx="9953559" cy="12797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35B013-D230-426F-ADB2-8BE9362DE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34" y="3213774"/>
            <a:ext cx="9953559" cy="127979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211BC26-BCDC-485D-A4EF-DC85BFD95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63" y="3213774"/>
            <a:ext cx="9953559" cy="12797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0FB417-94BD-482A-ACA2-9653CBBFFE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63" y="3213774"/>
            <a:ext cx="9953559" cy="127979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E2219EC-70D1-493A-A2E5-5D14E36C8F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63" y="3213774"/>
            <a:ext cx="9953559" cy="127979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9C99D3C-1832-4904-98C3-0F74D2AAC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33" y="3213774"/>
            <a:ext cx="9953559" cy="127979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D070780-DB7C-45A5-A7CE-AF0B34D61C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63" y="3212266"/>
            <a:ext cx="9953559" cy="1279797"/>
          </a:xfrm>
          <a:prstGeom prst="rect">
            <a:avLst/>
          </a:prstGeom>
        </p:spPr>
      </p:pic>
      <p:sp>
        <p:nvSpPr>
          <p:cNvPr id="38" name="desktop" title="a desktop PC">
            <a:extLst>
              <a:ext uri="{FF2B5EF4-FFF2-40B4-BE49-F238E27FC236}">
                <a16:creationId xmlns:a16="http://schemas.microsoft.com/office/drawing/2014/main" id="{F2427B10-C962-493F-9591-611B1E74D33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04784" y="1804117"/>
            <a:ext cx="650521" cy="639899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39" name="globe_2" title="Icon of a sphere made of lines">
            <a:extLst>
              <a:ext uri="{FF2B5EF4-FFF2-40B4-BE49-F238E27FC236}">
                <a16:creationId xmlns:a16="http://schemas.microsoft.com/office/drawing/2014/main" id="{F15D9E7F-5B1A-40A8-A9B8-21BCFFB0A89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89224" y="1785072"/>
            <a:ext cx="639899" cy="639899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40" name="cloud" title="Icon of a cloud">
            <a:extLst>
              <a:ext uri="{FF2B5EF4-FFF2-40B4-BE49-F238E27FC236}">
                <a16:creationId xmlns:a16="http://schemas.microsoft.com/office/drawing/2014/main" id="{ED52D295-AD0A-436F-915D-E36BF5189B59}"/>
              </a:ext>
            </a:extLst>
          </p:cNvPr>
          <p:cNvSpPr>
            <a:spLocks noChangeAspect="1"/>
          </p:cNvSpPr>
          <p:nvPr/>
        </p:nvSpPr>
        <p:spPr bwMode="auto">
          <a:xfrm>
            <a:off x="4183483" y="1849824"/>
            <a:ext cx="866777" cy="548484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/>
            </a:endParaRPr>
          </a:p>
        </p:txBody>
      </p:sp>
      <p:sp>
        <p:nvSpPr>
          <p:cNvPr id="41" name="CellPhone_E8EA" title="Icon of a cellphone">
            <a:extLst>
              <a:ext uri="{FF2B5EF4-FFF2-40B4-BE49-F238E27FC236}">
                <a16:creationId xmlns:a16="http://schemas.microsoft.com/office/drawing/2014/main" id="{1205990B-2780-47F7-BBC2-793435AC97D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04000" y="1804117"/>
            <a:ext cx="384003" cy="639899"/>
          </a:xfrm>
          <a:custGeom>
            <a:avLst/>
            <a:gdLst>
              <a:gd name="T0" fmla="*/ 2125 w 2250"/>
              <a:gd name="T1" fmla="*/ 3750 h 3750"/>
              <a:gd name="T2" fmla="*/ 125 w 2250"/>
              <a:gd name="T3" fmla="*/ 3750 h 3750"/>
              <a:gd name="T4" fmla="*/ 0 w 2250"/>
              <a:gd name="T5" fmla="*/ 3625 h 3750"/>
              <a:gd name="T6" fmla="*/ 0 w 2250"/>
              <a:gd name="T7" fmla="*/ 125 h 3750"/>
              <a:gd name="T8" fmla="*/ 125 w 2250"/>
              <a:gd name="T9" fmla="*/ 0 h 3750"/>
              <a:gd name="T10" fmla="*/ 2125 w 2250"/>
              <a:gd name="T11" fmla="*/ 0 h 3750"/>
              <a:gd name="T12" fmla="*/ 2250 w 2250"/>
              <a:gd name="T13" fmla="*/ 125 h 3750"/>
              <a:gd name="T14" fmla="*/ 2250 w 2250"/>
              <a:gd name="T15" fmla="*/ 3625 h 3750"/>
              <a:gd name="T16" fmla="*/ 2125 w 2250"/>
              <a:gd name="T17" fmla="*/ 3750 h 3750"/>
              <a:gd name="T18" fmla="*/ 875 w 2250"/>
              <a:gd name="T19" fmla="*/ 3250 h 3750"/>
              <a:gd name="T20" fmla="*/ 1375 w 2250"/>
              <a:gd name="T21" fmla="*/ 3250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50" h="3750">
                <a:moveTo>
                  <a:pt x="2125" y="3750"/>
                </a:moveTo>
                <a:cubicBezTo>
                  <a:pt x="125" y="3750"/>
                  <a:pt x="125" y="3750"/>
                  <a:pt x="125" y="3750"/>
                </a:cubicBezTo>
                <a:cubicBezTo>
                  <a:pt x="56" y="3750"/>
                  <a:pt x="0" y="3694"/>
                  <a:pt x="0" y="36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2125" y="0"/>
                  <a:pt x="2125" y="0"/>
                  <a:pt x="2125" y="0"/>
                </a:cubicBezTo>
                <a:cubicBezTo>
                  <a:pt x="2194" y="0"/>
                  <a:pt x="2250" y="56"/>
                  <a:pt x="2250" y="125"/>
                </a:cubicBezTo>
                <a:cubicBezTo>
                  <a:pt x="2250" y="3625"/>
                  <a:pt x="2250" y="3625"/>
                  <a:pt x="2250" y="3625"/>
                </a:cubicBezTo>
                <a:cubicBezTo>
                  <a:pt x="2250" y="3694"/>
                  <a:pt x="2194" y="3750"/>
                  <a:pt x="2125" y="3750"/>
                </a:cubicBezTo>
                <a:close/>
                <a:moveTo>
                  <a:pt x="875" y="3250"/>
                </a:moveTo>
                <a:cubicBezTo>
                  <a:pt x="1375" y="3250"/>
                  <a:pt x="1375" y="3250"/>
                  <a:pt x="1375" y="3250"/>
                </a:cubicBezTo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42" name="Xbox_Controller" title="Icon of an xbox controller">
            <a:extLst>
              <a:ext uri="{FF2B5EF4-FFF2-40B4-BE49-F238E27FC236}">
                <a16:creationId xmlns:a16="http://schemas.microsoft.com/office/drawing/2014/main" id="{79852869-50F2-4A91-94EB-D12B26086C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13953" y="1849824"/>
            <a:ext cx="941404" cy="548484"/>
          </a:xfrm>
          <a:custGeom>
            <a:avLst/>
            <a:gdLst>
              <a:gd name="T0" fmla="*/ 308 w 395"/>
              <a:gd name="T1" fmla="*/ 36 h 230"/>
              <a:gd name="T2" fmla="*/ 270 w 395"/>
              <a:gd name="T3" fmla="*/ 5 h 230"/>
              <a:gd name="T4" fmla="*/ 234 w 395"/>
              <a:gd name="T5" fmla="*/ 20 h 230"/>
              <a:gd name="T6" fmla="*/ 200 w 395"/>
              <a:gd name="T7" fmla="*/ 20 h 230"/>
              <a:gd name="T8" fmla="*/ 196 w 395"/>
              <a:gd name="T9" fmla="*/ 20 h 230"/>
              <a:gd name="T10" fmla="*/ 161 w 395"/>
              <a:gd name="T11" fmla="*/ 20 h 230"/>
              <a:gd name="T12" fmla="*/ 126 w 395"/>
              <a:gd name="T13" fmla="*/ 5 h 230"/>
              <a:gd name="T14" fmla="*/ 87 w 395"/>
              <a:gd name="T15" fmla="*/ 36 h 230"/>
              <a:gd name="T16" fmla="*/ 48 w 395"/>
              <a:gd name="T17" fmla="*/ 216 h 230"/>
              <a:gd name="T18" fmla="*/ 75 w 395"/>
              <a:gd name="T19" fmla="*/ 230 h 230"/>
              <a:gd name="T20" fmla="*/ 113 w 395"/>
              <a:gd name="T21" fmla="*/ 189 h 230"/>
              <a:gd name="T22" fmla="*/ 162 w 395"/>
              <a:gd name="T23" fmla="*/ 169 h 230"/>
              <a:gd name="T24" fmla="*/ 233 w 395"/>
              <a:gd name="T25" fmla="*/ 169 h 230"/>
              <a:gd name="T26" fmla="*/ 283 w 395"/>
              <a:gd name="T27" fmla="*/ 189 h 230"/>
              <a:gd name="T28" fmla="*/ 320 w 395"/>
              <a:gd name="T29" fmla="*/ 230 h 230"/>
              <a:gd name="T30" fmla="*/ 347 w 395"/>
              <a:gd name="T31" fmla="*/ 216 h 230"/>
              <a:gd name="T32" fmla="*/ 308 w 395"/>
              <a:gd name="T33" fmla="*/ 36 h 230"/>
              <a:gd name="T34" fmla="*/ 208 w 395"/>
              <a:gd name="T35" fmla="*/ 68 h 230"/>
              <a:gd name="T36" fmla="*/ 198 w 395"/>
              <a:gd name="T37" fmla="*/ 57 h 230"/>
              <a:gd name="T38" fmla="*/ 188 w 395"/>
              <a:gd name="T39" fmla="*/ 67 h 230"/>
              <a:gd name="T40" fmla="*/ 197 w 395"/>
              <a:gd name="T41" fmla="*/ 77 h 230"/>
              <a:gd name="T42" fmla="*/ 208 w 395"/>
              <a:gd name="T43" fmla="*/ 68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5" h="230">
                <a:moveTo>
                  <a:pt x="308" y="36"/>
                </a:moveTo>
                <a:cubicBezTo>
                  <a:pt x="312" y="17"/>
                  <a:pt x="299" y="11"/>
                  <a:pt x="270" y="5"/>
                </a:cubicBezTo>
                <a:cubicBezTo>
                  <a:pt x="240" y="0"/>
                  <a:pt x="234" y="20"/>
                  <a:pt x="234" y="20"/>
                </a:cubicBezTo>
                <a:cubicBezTo>
                  <a:pt x="200" y="20"/>
                  <a:pt x="200" y="20"/>
                  <a:pt x="200" y="20"/>
                </a:cubicBezTo>
                <a:cubicBezTo>
                  <a:pt x="196" y="20"/>
                  <a:pt x="196" y="20"/>
                  <a:pt x="196" y="20"/>
                </a:cubicBezTo>
                <a:cubicBezTo>
                  <a:pt x="161" y="20"/>
                  <a:pt x="161" y="20"/>
                  <a:pt x="161" y="20"/>
                </a:cubicBezTo>
                <a:cubicBezTo>
                  <a:pt x="161" y="20"/>
                  <a:pt x="156" y="0"/>
                  <a:pt x="126" y="5"/>
                </a:cubicBezTo>
                <a:cubicBezTo>
                  <a:pt x="96" y="11"/>
                  <a:pt x="84" y="17"/>
                  <a:pt x="87" y="36"/>
                </a:cubicBezTo>
                <a:cubicBezTo>
                  <a:pt x="87" y="36"/>
                  <a:pt x="0" y="165"/>
                  <a:pt x="48" y="216"/>
                </a:cubicBezTo>
                <a:cubicBezTo>
                  <a:pt x="64" y="230"/>
                  <a:pt x="68" y="230"/>
                  <a:pt x="75" y="230"/>
                </a:cubicBezTo>
                <a:cubicBezTo>
                  <a:pt x="82" y="230"/>
                  <a:pt x="95" y="203"/>
                  <a:pt x="113" y="189"/>
                </a:cubicBezTo>
                <a:cubicBezTo>
                  <a:pt x="131" y="174"/>
                  <a:pt x="148" y="170"/>
                  <a:pt x="162" y="169"/>
                </a:cubicBezTo>
                <a:cubicBezTo>
                  <a:pt x="173" y="169"/>
                  <a:pt x="223" y="169"/>
                  <a:pt x="233" y="169"/>
                </a:cubicBezTo>
                <a:cubicBezTo>
                  <a:pt x="248" y="170"/>
                  <a:pt x="265" y="174"/>
                  <a:pt x="283" y="189"/>
                </a:cubicBezTo>
                <a:cubicBezTo>
                  <a:pt x="301" y="203"/>
                  <a:pt x="313" y="230"/>
                  <a:pt x="320" y="230"/>
                </a:cubicBezTo>
                <a:cubicBezTo>
                  <a:pt x="327" y="230"/>
                  <a:pt x="332" y="230"/>
                  <a:pt x="347" y="216"/>
                </a:cubicBezTo>
                <a:cubicBezTo>
                  <a:pt x="395" y="165"/>
                  <a:pt x="308" y="36"/>
                  <a:pt x="308" y="36"/>
                </a:cubicBezTo>
                <a:close/>
                <a:moveTo>
                  <a:pt x="208" y="68"/>
                </a:moveTo>
                <a:cubicBezTo>
                  <a:pt x="208" y="62"/>
                  <a:pt x="204" y="57"/>
                  <a:pt x="198" y="57"/>
                </a:cubicBezTo>
                <a:cubicBezTo>
                  <a:pt x="193" y="57"/>
                  <a:pt x="188" y="61"/>
                  <a:pt x="188" y="67"/>
                </a:cubicBezTo>
                <a:cubicBezTo>
                  <a:pt x="188" y="72"/>
                  <a:pt x="192" y="77"/>
                  <a:pt x="197" y="77"/>
                </a:cubicBezTo>
                <a:cubicBezTo>
                  <a:pt x="203" y="77"/>
                  <a:pt x="207" y="73"/>
                  <a:pt x="208" y="68"/>
                </a:cubicBezTo>
                <a:close/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43" name="IoT" title="Icon of five circles that all connect to a center circle">
            <a:extLst>
              <a:ext uri="{FF2B5EF4-FFF2-40B4-BE49-F238E27FC236}">
                <a16:creationId xmlns:a16="http://schemas.microsoft.com/office/drawing/2014/main" id="{BC5AF63A-D977-4069-AC64-979AF204047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53869" y="1804117"/>
            <a:ext cx="638875" cy="639899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15875" cap="sq">
            <a:solidFill>
              <a:schemeClr val="bg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44" name="brain_3" title="Icon of a brain">
            <a:extLst>
              <a:ext uri="{FF2B5EF4-FFF2-40B4-BE49-F238E27FC236}">
                <a16:creationId xmlns:a16="http://schemas.microsoft.com/office/drawing/2014/main" id="{8E285D5D-07B7-4728-91AF-E6F47C32666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64407" y="1804117"/>
            <a:ext cx="595105" cy="639899"/>
          </a:xfrm>
          <a:custGeom>
            <a:avLst/>
            <a:gdLst>
              <a:gd name="T0" fmla="*/ 68 w 315"/>
              <a:gd name="T1" fmla="*/ 292 h 338"/>
              <a:gd name="T2" fmla="*/ 24 w 315"/>
              <a:gd name="T3" fmla="*/ 231 h 338"/>
              <a:gd name="T4" fmla="*/ 28 w 315"/>
              <a:gd name="T5" fmla="*/ 126 h 338"/>
              <a:gd name="T6" fmla="*/ 68 w 315"/>
              <a:gd name="T7" fmla="*/ 46 h 338"/>
              <a:gd name="T8" fmla="*/ 113 w 315"/>
              <a:gd name="T9" fmla="*/ 0 h 338"/>
              <a:gd name="T10" fmla="*/ 158 w 315"/>
              <a:gd name="T11" fmla="*/ 293 h 338"/>
              <a:gd name="T12" fmla="*/ 248 w 315"/>
              <a:gd name="T13" fmla="*/ 292 h 338"/>
              <a:gd name="T14" fmla="*/ 292 w 315"/>
              <a:gd name="T15" fmla="*/ 231 h 338"/>
              <a:gd name="T16" fmla="*/ 287 w 315"/>
              <a:gd name="T17" fmla="*/ 126 h 338"/>
              <a:gd name="T18" fmla="*/ 248 w 315"/>
              <a:gd name="T19" fmla="*/ 46 h 338"/>
              <a:gd name="T20" fmla="*/ 203 w 315"/>
              <a:gd name="T21" fmla="*/ 0 h 338"/>
              <a:gd name="T22" fmla="*/ 158 w 315"/>
              <a:gd name="T23" fmla="*/ 293 h 338"/>
              <a:gd name="T24" fmla="*/ 90 w 315"/>
              <a:gd name="T25" fmla="*/ 293 h 338"/>
              <a:gd name="T26" fmla="*/ 248 w 315"/>
              <a:gd name="T27" fmla="*/ 293 h 338"/>
              <a:gd name="T28" fmla="*/ 68 w 315"/>
              <a:gd name="T29" fmla="*/ 180 h 338"/>
              <a:gd name="T30" fmla="*/ 90 w 315"/>
              <a:gd name="T31" fmla="*/ 203 h 338"/>
              <a:gd name="T32" fmla="*/ 158 w 315"/>
              <a:gd name="T33" fmla="*/ 225 h 338"/>
              <a:gd name="T34" fmla="*/ 225 w 315"/>
              <a:gd name="T35" fmla="*/ 203 h 338"/>
              <a:gd name="T36" fmla="*/ 248 w 315"/>
              <a:gd name="T37" fmla="*/ 180 h 338"/>
              <a:gd name="T38" fmla="*/ 79 w 315"/>
              <a:gd name="T39" fmla="*/ 90 h 338"/>
              <a:gd name="T40" fmla="*/ 113 w 315"/>
              <a:gd name="T41" fmla="*/ 113 h 338"/>
              <a:gd name="T42" fmla="*/ 135 w 315"/>
              <a:gd name="T43" fmla="*/ 135 h 338"/>
              <a:gd name="T44" fmla="*/ 203 w 315"/>
              <a:gd name="T45" fmla="*/ 113 h 338"/>
              <a:gd name="T46" fmla="*/ 225 w 315"/>
              <a:gd name="T47" fmla="*/ 90 h 338"/>
              <a:gd name="T48" fmla="*/ 24 w 315"/>
              <a:gd name="T49" fmla="*/ 231 h 338"/>
              <a:gd name="T50" fmla="*/ 248 w 315"/>
              <a:gd name="T51" fmla="*/ 248 h 338"/>
              <a:gd name="T52" fmla="*/ 28 w 315"/>
              <a:gd name="T53" fmla="*/ 126 h 338"/>
              <a:gd name="T54" fmla="*/ 243 w 315"/>
              <a:gd name="T55" fmla="*/ 126 h 338"/>
              <a:gd name="T56" fmla="*/ 68 w 315"/>
              <a:gd name="T57" fmla="*/ 45 h 338"/>
              <a:gd name="T58" fmla="*/ 248 w 315"/>
              <a:gd name="T59" fmla="*/ 45 h 338"/>
              <a:gd name="T60" fmla="*/ 135 w 315"/>
              <a:gd name="T61" fmla="*/ 293 h 338"/>
              <a:gd name="T62" fmla="*/ 68 w 315"/>
              <a:gd name="T63" fmla="*/ 293 h 338"/>
              <a:gd name="T64" fmla="*/ 101 w 315"/>
              <a:gd name="T65" fmla="*/ 338 h 338"/>
              <a:gd name="T66" fmla="*/ 158 w 315"/>
              <a:gd name="T67" fmla="*/ 315 h 338"/>
              <a:gd name="T68" fmla="*/ 158 w 315"/>
              <a:gd name="T69" fmla="*/ 293 h 338"/>
              <a:gd name="T70" fmla="*/ 180 w 315"/>
              <a:gd name="T71" fmla="*/ 338 h 338"/>
              <a:gd name="T72" fmla="*/ 248 w 315"/>
              <a:gd name="T73" fmla="*/ 30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5" h="338">
                <a:moveTo>
                  <a:pt x="68" y="293"/>
                </a:moveTo>
                <a:cubicBezTo>
                  <a:pt x="68" y="293"/>
                  <a:pt x="68" y="292"/>
                  <a:pt x="68" y="292"/>
                </a:cubicBezTo>
                <a:cubicBezTo>
                  <a:pt x="42" y="289"/>
                  <a:pt x="23" y="268"/>
                  <a:pt x="23" y="242"/>
                </a:cubicBezTo>
                <a:cubicBezTo>
                  <a:pt x="23" y="238"/>
                  <a:pt x="23" y="235"/>
                  <a:pt x="24" y="231"/>
                </a:cubicBezTo>
                <a:cubicBezTo>
                  <a:pt x="10" y="219"/>
                  <a:pt x="0" y="201"/>
                  <a:pt x="0" y="180"/>
                </a:cubicBezTo>
                <a:cubicBezTo>
                  <a:pt x="0" y="158"/>
                  <a:pt x="11" y="138"/>
                  <a:pt x="28" y="126"/>
                </a:cubicBezTo>
                <a:cubicBezTo>
                  <a:pt x="25" y="118"/>
                  <a:pt x="23" y="110"/>
                  <a:pt x="23" y="102"/>
                </a:cubicBezTo>
                <a:cubicBezTo>
                  <a:pt x="23" y="74"/>
                  <a:pt x="42" y="52"/>
                  <a:pt x="68" y="46"/>
                </a:cubicBezTo>
                <a:cubicBezTo>
                  <a:pt x="68" y="46"/>
                  <a:pt x="68" y="46"/>
                  <a:pt x="68" y="45"/>
                </a:cubicBezTo>
                <a:cubicBezTo>
                  <a:pt x="68" y="20"/>
                  <a:pt x="88" y="0"/>
                  <a:pt x="113" y="0"/>
                </a:cubicBezTo>
                <a:cubicBezTo>
                  <a:pt x="13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248" y="293"/>
                </a:moveTo>
                <a:cubicBezTo>
                  <a:pt x="248" y="293"/>
                  <a:pt x="248" y="292"/>
                  <a:pt x="248" y="292"/>
                </a:cubicBezTo>
                <a:cubicBezTo>
                  <a:pt x="273" y="289"/>
                  <a:pt x="293" y="268"/>
                  <a:pt x="293" y="242"/>
                </a:cubicBezTo>
                <a:cubicBezTo>
                  <a:pt x="293" y="238"/>
                  <a:pt x="292" y="235"/>
                  <a:pt x="292" y="231"/>
                </a:cubicBezTo>
                <a:cubicBezTo>
                  <a:pt x="306" y="219"/>
                  <a:pt x="315" y="201"/>
                  <a:pt x="315" y="180"/>
                </a:cubicBezTo>
                <a:cubicBezTo>
                  <a:pt x="315" y="158"/>
                  <a:pt x="304" y="138"/>
                  <a:pt x="287" y="126"/>
                </a:cubicBezTo>
                <a:cubicBezTo>
                  <a:pt x="291" y="118"/>
                  <a:pt x="293" y="110"/>
                  <a:pt x="293" y="102"/>
                </a:cubicBezTo>
                <a:cubicBezTo>
                  <a:pt x="293" y="74"/>
                  <a:pt x="273" y="52"/>
                  <a:pt x="248" y="46"/>
                </a:cubicBezTo>
                <a:cubicBezTo>
                  <a:pt x="248" y="46"/>
                  <a:pt x="248" y="46"/>
                  <a:pt x="248" y="45"/>
                </a:cubicBezTo>
                <a:cubicBezTo>
                  <a:pt x="248" y="20"/>
                  <a:pt x="228" y="0"/>
                  <a:pt x="203" y="0"/>
                </a:cubicBezTo>
                <a:cubicBezTo>
                  <a:pt x="17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68" y="293"/>
                </a:moveTo>
                <a:cubicBezTo>
                  <a:pt x="90" y="293"/>
                  <a:pt x="90" y="293"/>
                  <a:pt x="90" y="293"/>
                </a:cubicBezTo>
                <a:moveTo>
                  <a:pt x="225" y="293"/>
                </a:moveTo>
                <a:cubicBezTo>
                  <a:pt x="248" y="293"/>
                  <a:pt x="248" y="293"/>
                  <a:pt x="248" y="293"/>
                </a:cubicBezTo>
                <a:moveTo>
                  <a:pt x="56" y="180"/>
                </a:moveTo>
                <a:cubicBezTo>
                  <a:pt x="68" y="180"/>
                  <a:pt x="68" y="180"/>
                  <a:pt x="68" y="180"/>
                </a:cubicBezTo>
                <a:cubicBezTo>
                  <a:pt x="80" y="180"/>
                  <a:pt x="90" y="190"/>
                  <a:pt x="90" y="203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0" y="215"/>
                  <a:pt x="100" y="225"/>
                  <a:pt x="113" y="225"/>
                </a:cubicBezTo>
                <a:cubicBezTo>
                  <a:pt x="158" y="225"/>
                  <a:pt x="158" y="225"/>
                  <a:pt x="158" y="225"/>
                </a:cubicBezTo>
                <a:cubicBezTo>
                  <a:pt x="203" y="225"/>
                  <a:pt x="203" y="225"/>
                  <a:pt x="203" y="225"/>
                </a:cubicBezTo>
                <a:cubicBezTo>
                  <a:pt x="215" y="225"/>
                  <a:pt x="225" y="215"/>
                  <a:pt x="225" y="203"/>
                </a:cubicBezTo>
                <a:cubicBezTo>
                  <a:pt x="225" y="203"/>
                  <a:pt x="225" y="203"/>
                  <a:pt x="225" y="203"/>
                </a:cubicBezTo>
                <a:cubicBezTo>
                  <a:pt x="225" y="190"/>
                  <a:pt x="235" y="180"/>
                  <a:pt x="248" y="180"/>
                </a:cubicBezTo>
                <a:cubicBezTo>
                  <a:pt x="259" y="180"/>
                  <a:pt x="259" y="180"/>
                  <a:pt x="259" y="180"/>
                </a:cubicBezTo>
                <a:moveTo>
                  <a:pt x="79" y="90"/>
                </a:moveTo>
                <a:cubicBezTo>
                  <a:pt x="90" y="90"/>
                  <a:pt x="90" y="90"/>
                  <a:pt x="90" y="90"/>
                </a:cubicBezTo>
                <a:cubicBezTo>
                  <a:pt x="103" y="90"/>
                  <a:pt x="113" y="100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25"/>
                  <a:pt x="123" y="135"/>
                  <a:pt x="135" y="135"/>
                </a:cubicBezTo>
                <a:cubicBezTo>
                  <a:pt x="180" y="135"/>
                  <a:pt x="180" y="135"/>
                  <a:pt x="180" y="135"/>
                </a:cubicBezTo>
                <a:cubicBezTo>
                  <a:pt x="193" y="135"/>
                  <a:pt x="203" y="125"/>
                  <a:pt x="203" y="113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3" y="100"/>
                  <a:pt x="213" y="90"/>
                  <a:pt x="225" y="90"/>
                </a:cubicBezTo>
                <a:cubicBezTo>
                  <a:pt x="236" y="90"/>
                  <a:pt x="236" y="90"/>
                  <a:pt x="236" y="90"/>
                </a:cubicBezTo>
                <a:moveTo>
                  <a:pt x="24" y="231"/>
                </a:moveTo>
                <a:cubicBezTo>
                  <a:pt x="36" y="242"/>
                  <a:pt x="51" y="248"/>
                  <a:pt x="68" y="248"/>
                </a:cubicBezTo>
                <a:moveTo>
                  <a:pt x="248" y="248"/>
                </a:moveTo>
                <a:cubicBezTo>
                  <a:pt x="265" y="248"/>
                  <a:pt x="280" y="242"/>
                  <a:pt x="292" y="231"/>
                </a:cubicBezTo>
                <a:moveTo>
                  <a:pt x="28" y="126"/>
                </a:moveTo>
                <a:cubicBezTo>
                  <a:pt x="73" y="126"/>
                  <a:pt x="73" y="126"/>
                  <a:pt x="73" y="126"/>
                </a:cubicBezTo>
                <a:moveTo>
                  <a:pt x="243" y="126"/>
                </a:moveTo>
                <a:cubicBezTo>
                  <a:pt x="288" y="126"/>
                  <a:pt x="288" y="126"/>
                  <a:pt x="288" y="126"/>
                </a:cubicBezTo>
                <a:moveTo>
                  <a:pt x="68" y="45"/>
                </a:moveTo>
                <a:cubicBezTo>
                  <a:pt x="101" y="45"/>
                  <a:pt x="101" y="45"/>
                  <a:pt x="101" y="45"/>
                </a:cubicBezTo>
                <a:moveTo>
                  <a:pt x="248" y="45"/>
                </a:moveTo>
                <a:cubicBezTo>
                  <a:pt x="214" y="45"/>
                  <a:pt x="214" y="45"/>
                  <a:pt x="214" y="45"/>
                </a:cubicBezTo>
                <a:moveTo>
                  <a:pt x="135" y="293"/>
                </a:moveTo>
                <a:cubicBezTo>
                  <a:pt x="180" y="293"/>
                  <a:pt x="180" y="293"/>
                  <a:pt x="180" y="293"/>
                </a:cubicBezTo>
                <a:moveTo>
                  <a:pt x="68" y="293"/>
                </a:moveTo>
                <a:cubicBezTo>
                  <a:pt x="68" y="304"/>
                  <a:pt x="68" y="304"/>
                  <a:pt x="68" y="304"/>
                </a:cubicBezTo>
                <a:cubicBezTo>
                  <a:pt x="68" y="323"/>
                  <a:pt x="83" y="338"/>
                  <a:pt x="101" y="338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48" y="338"/>
                  <a:pt x="158" y="328"/>
                  <a:pt x="158" y="31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158" y="293"/>
                </a:moveTo>
                <a:cubicBezTo>
                  <a:pt x="158" y="315"/>
                  <a:pt x="158" y="315"/>
                  <a:pt x="158" y="315"/>
                </a:cubicBezTo>
                <a:cubicBezTo>
                  <a:pt x="158" y="328"/>
                  <a:pt x="168" y="338"/>
                  <a:pt x="180" y="338"/>
                </a:cubicBezTo>
                <a:cubicBezTo>
                  <a:pt x="214" y="338"/>
                  <a:pt x="214" y="338"/>
                  <a:pt x="214" y="338"/>
                </a:cubicBezTo>
                <a:cubicBezTo>
                  <a:pt x="233" y="338"/>
                  <a:pt x="248" y="323"/>
                  <a:pt x="248" y="304"/>
                </a:cubicBezTo>
                <a:cubicBezTo>
                  <a:pt x="248" y="293"/>
                  <a:pt x="248" y="293"/>
                  <a:pt x="248" y="293"/>
                </a:cubicBez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1765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0F6BFC-0537-405F-AA69-73526DB52A6C}"/>
              </a:ext>
            </a:extLst>
          </p:cNvPr>
          <p:cNvSpPr txBox="1"/>
          <p:nvPr/>
        </p:nvSpPr>
        <p:spPr>
          <a:xfrm>
            <a:off x="5362726" y="4384955"/>
            <a:ext cx="1418879" cy="1418879"/>
          </a:xfrm>
          <a:prstGeom prst="rect">
            <a:avLst/>
          </a:prstGeom>
          <a:solidFill>
            <a:srgbClr val="7030A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4000" dirty="0">
                <a:solidFill>
                  <a:srgbClr val="FFFFFF"/>
                </a:solidFill>
                <a:latin typeface="Segoe UI Light"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64514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49EF9F5-03AE-4D47-94BE-20500D4D9CB2}"/>
              </a:ext>
            </a:extLst>
          </p:cNvPr>
          <p:cNvSpPr>
            <a:spLocks noChangeAspect="1"/>
          </p:cNvSpPr>
          <p:nvPr/>
        </p:nvSpPr>
        <p:spPr bwMode="auto">
          <a:xfrm>
            <a:off x="944439" y="1438477"/>
            <a:ext cx="1371210" cy="1371210"/>
          </a:xfrm>
          <a:prstGeom prst="ellipse">
            <a:avLst/>
          </a:prstGeom>
          <a:solidFill>
            <a:srgbClr val="D84008">
              <a:alpha val="40000"/>
            </a:srgbClr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gradFill>
                <a:gsLst>
                  <a:gs pos="95455">
                    <a:srgbClr val="FFFFFF"/>
                  </a:gs>
                  <a:gs pos="66000">
                    <a:srgbClr val="FFFFFF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7AF1F-45EF-42FD-A5E7-874EA38EA4E9}"/>
              </a:ext>
            </a:extLst>
          </p:cNvPr>
          <p:cNvSpPr>
            <a:spLocks noChangeAspect="1"/>
          </p:cNvSpPr>
          <p:nvPr/>
        </p:nvSpPr>
        <p:spPr bwMode="auto">
          <a:xfrm>
            <a:off x="9876354" y="1438477"/>
            <a:ext cx="1371210" cy="1371210"/>
          </a:xfrm>
          <a:prstGeom prst="ellipse">
            <a:avLst/>
          </a:prstGeom>
          <a:solidFill>
            <a:srgbClr val="D84008">
              <a:alpha val="40000"/>
            </a:srgbClr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gradFill>
                <a:gsLst>
                  <a:gs pos="95455">
                    <a:srgbClr val="FFFFFF"/>
                  </a:gs>
                  <a:gs pos="66000">
                    <a:srgbClr val="FFFFFF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620D5F-894A-4A4E-9A19-339163FF256D}"/>
              </a:ext>
            </a:extLst>
          </p:cNvPr>
          <p:cNvSpPr>
            <a:spLocks noChangeAspect="1"/>
          </p:cNvSpPr>
          <p:nvPr/>
        </p:nvSpPr>
        <p:spPr bwMode="auto">
          <a:xfrm>
            <a:off x="2433090" y="1438477"/>
            <a:ext cx="1371210" cy="1371210"/>
          </a:xfrm>
          <a:prstGeom prst="ellipse">
            <a:avLst/>
          </a:prstGeom>
          <a:solidFill>
            <a:srgbClr val="D84008">
              <a:alpha val="40000"/>
            </a:srgbClr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gradFill>
                <a:gsLst>
                  <a:gs pos="95455">
                    <a:srgbClr val="FFFFFF"/>
                  </a:gs>
                  <a:gs pos="66000">
                    <a:srgbClr val="FFFFFF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720A29-088E-4F3B-B16D-7A73BDB81E0E}"/>
              </a:ext>
            </a:extLst>
          </p:cNvPr>
          <p:cNvSpPr>
            <a:spLocks noChangeAspect="1"/>
          </p:cNvSpPr>
          <p:nvPr/>
        </p:nvSpPr>
        <p:spPr bwMode="auto">
          <a:xfrm>
            <a:off x="3921744" y="1438477"/>
            <a:ext cx="1371210" cy="1371210"/>
          </a:xfrm>
          <a:prstGeom prst="ellipse">
            <a:avLst/>
          </a:prstGeom>
          <a:solidFill>
            <a:srgbClr val="D84008">
              <a:alpha val="40000"/>
            </a:srgbClr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gradFill>
                <a:gsLst>
                  <a:gs pos="95455">
                    <a:srgbClr val="FFFFFF"/>
                  </a:gs>
                  <a:gs pos="66000">
                    <a:srgbClr val="FFFFFF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D6DFC-0994-411E-8EEA-5390321848A5}"/>
              </a:ext>
            </a:extLst>
          </p:cNvPr>
          <p:cNvSpPr>
            <a:spLocks noChangeAspect="1"/>
          </p:cNvSpPr>
          <p:nvPr/>
        </p:nvSpPr>
        <p:spPr bwMode="auto">
          <a:xfrm>
            <a:off x="5410396" y="1438477"/>
            <a:ext cx="1371210" cy="1371210"/>
          </a:xfrm>
          <a:prstGeom prst="ellipse">
            <a:avLst/>
          </a:prstGeom>
          <a:solidFill>
            <a:srgbClr val="1276B9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solidFill>
                <a:srgbClr val="D84008"/>
              </a:solidFill>
              <a:latin typeface="Segoe UI Semibold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01B250-F505-47E5-A8BC-654D9138DF08}"/>
              </a:ext>
            </a:extLst>
          </p:cNvPr>
          <p:cNvSpPr>
            <a:spLocks noChangeAspect="1"/>
          </p:cNvSpPr>
          <p:nvPr/>
        </p:nvSpPr>
        <p:spPr bwMode="auto">
          <a:xfrm>
            <a:off x="6899048" y="1438477"/>
            <a:ext cx="1371210" cy="1371210"/>
          </a:xfrm>
          <a:prstGeom prst="ellipse">
            <a:avLst/>
          </a:prstGeom>
          <a:solidFill>
            <a:srgbClr val="D84008">
              <a:alpha val="40000"/>
            </a:srgbClr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gradFill>
                <a:gsLst>
                  <a:gs pos="95455">
                    <a:srgbClr val="FFFFFF"/>
                  </a:gs>
                  <a:gs pos="66000">
                    <a:srgbClr val="FFFFFF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4A28D8-1A99-4417-9B68-1AA85009A9F0}"/>
              </a:ext>
            </a:extLst>
          </p:cNvPr>
          <p:cNvSpPr>
            <a:spLocks noChangeAspect="1"/>
          </p:cNvSpPr>
          <p:nvPr/>
        </p:nvSpPr>
        <p:spPr bwMode="auto">
          <a:xfrm>
            <a:off x="8387702" y="1438477"/>
            <a:ext cx="1371210" cy="1371210"/>
          </a:xfrm>
          <a:prstGeom prst="ellipse">
            <a:avLst/>
          </a:prstGeom>
          <a:solidFill>
            <a:srgbClr val="D84008">
              <a:alpha val="40000"/>
            </a:srgbClr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vert="horz" wrap="non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algn="ctr"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40" kern="0">
              <a:gradFill>
                <a:gsLst>
                  <a:gs pos="95455">
                    <a:srgbClr val="FFFFFF"/>
                  </a:gs>
                  <a:gs pos="66000">
                    <a:srgbClr val="FFFFFF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AA0D42-D639-41CB-8A11-BA6A873CD549}"/>
              </a:ext>
            </a:extLst>
          </p:cNvPr>
          <p:cNvSpPr/>
          <p:nvPr/>
        </p:nvSpPr>
        <p:spPr bwMode="auto">
          <a:xfrm>
            <a:off x="944437" y="3039075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 dirty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</a:rPr>
              <a:t>Desktop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EF61DB-81E6-409C-8D7B-115A845C9E8C}"/>
              </a:ext>
            </a:extLst>
          </p:cNvPr>
          <p:cNvSpPr/>
          <p:nvPr/>
        </p:nvSpPr>
        <p:spPr bwMode="auto">
          <a:xfrm>
            <a:off x="2433092" y="3039075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 dirty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</a:rPr>
              <a:t>Web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9CE393-D1E1-4DBD-AC49-D9F24799CE1B}"/>
              </a:ext>
            </a:extLst>
          </p:cNvPr>
          <p:cNvSpPr/>
          <p:nvPr/>
        </p:nvSpPr>
        <p:spPr bwMode="auto">
          <a:xfrm>
            <a:off x="3921743" y="3039075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</a:rPr>
              <a:t>Cloud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035F28-20C2-4F89-91E7-7C59D9A8A645}"/>
              </a:ext>
            </a:extLst>
          </p:cNvPr>
          <p:cNvSpPr/>
          <p:nvPr/>
        </p:nvSpPr>
        <p:spPr bwMode="auto">
          <a:xfrm>
            <a:off x="5410396" y="3039075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</a:rPr>
              <a:t>Mobile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26F369-F059-4227-8833-FB2632D5CAA1}"/>
              </a:ext>
            </a:extLst>
          </p:cNvPr>
          <p:cNvSpPr/>
          <p:nvPr/>
        </p:nvSpPr>
        <p:spPr bwMode="auto">
          <a:xfrm>
            <a:off x="6899049" y="3039075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</a:rPr>
              <a:t>Gaming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FE7714-5F41-47BC-AB35-D728F0381F8A}"/>
              </a:ext>
            </a:extLst>
          </p:cNvPr>
          <p:cNvSpPr/>
          <p:nvPr/>
        </p:nvSpPr>
        <p:spPr bwMode="auto">
          <a:xfrm>
            <a:off x="8387700" y="3039075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</a:rPr>
              <a:t>IoT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9EBDF-361D-4733-B1DC-777E9C741D0E}"/>
              </a:ext>
            </a:extLst>
          </p:cNvPr>
          <p:cNvSpPr/>
          <p:nvPr/>
        </p:nvSpPr>
        <p:spPr bwMode="auto">
          <a:xfrm>
            <a:off x="9876355" y="3039075"/>
            <a:ext cx="137121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 defTabSz="895698">
              <a:spcBef>
                <a:spcPts val="300"/>
              </a:spcBef>
              <a:defRPr/>
            </a:pPr>
            <a:r>
              <a:rPr lang="en-US" sz="1600" kern="0">
                <a:gradFill>
                  <a:gsLst>
                    <a:gs pos="41204">
                      <a:srgbClr val="1A1A1A"/>
                    </a:gs>
                    <a:gs pos="59000">
                      <a:srgbClr val="1A1A1A"/>
                    </a:gs>
                  </a:gsLst>
                  <a:lin ang="5400000" scaled="1"/>
                </a:gradFill>
              </a:rPr>
              <a:t>AI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072DF6-F97C-469E-B345-4BA07F884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64" y="3209882"/>
            <a:ext cx="9953559" cy="12797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35B013-D230-426F-ADB2-8BE9362DE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34" y="3213788"/>
            <a:ext cx="9953559" cy="127979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211BC26-BCDC-485D-A4EF-DC85BFD95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63" y="3213788"/>
            <a:ext cx="9953559" cy="12797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0FB417-94BD-482A-ACA2-9653CBBFFE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63" y="3213788"/>
            <a:ext cx="9953559" cy="127979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E2219EC-70D1-493A-A2E5-5D14E36C8F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63" y="3213788"/>
            <a:ext cx="9953559" cy="127979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9C99D3C-1832-4904-98C3-0F74D2AAC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33" y="3213788"/>
            <a:ext cx="9953559" cy="127979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D070780-DB7C-45A5-A7CE-AF0B34D61C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63" y="3212280"/>
            <a:ext cx="9953559" cy="1279797"/>
          </a:xfrm>
          <a:prstGeom prst="rect">
            <a:avLst/>
          </a:prstGeom>
        </p:spPr>
      </p:pic>
      <p:sp>
        <p:nvSpPr>
          <p:cNvPr id="38" name="desktop" title="a desktop PC">
            <a:extLst>
              <a:ext uri="{FF2B5EF4-FFF2-40B4-BE49-F238E27FC236}">
                <a16:creationId xmlns:a16="http://schemas.microsoft.com/office/drawing/2014/main" id="{F2427B10-C962-493F-9591-611B1E74D33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04784" y="1804131"/>
            <a:ext cx="650521" cy="639899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39" name="globe_2" title="Icon of a sphere made of lines">
            <a:extLst>
              <a:ext uri="{FF2B5EF4-FFF2-40B4-BE49-F238E27FC236}">
                <a16:creationId xmlns:a16="http://schemas.microsoft.com/office/drawing/2014/main" id="{F15D9E7F-5B1A-40A8-A9B8-21BCFFB0A89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89224" y="1785086"/>
            <a:ext cx="639899" cy="639899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40" name="cloud" title="Icon of a cloud">
            <a:extLst>
              <a:ext uri="{FF2B5EF4-FFF2-40B4-BE49-F238E27FC236}">
                <a16:creationId xmlns:a16="http://schemas.microsoft.com/office/drawing/2014/main" id="{ED52D295-AD0A-436F-915D-E36BF5189B59}"/>
              </a:ext>
            </a:extLst>
          </p:cNvPr>
          <p:cNvSpPr>
            <a:spLocks noChangeAspect="1"/>
          </p:cNvSpPr>
          <p:nvPr/>
        </p:nvSpPr>
        <p:spPr bwMode="auto">
          <a:xfrm>
            <a:off x="4183483" y="1849838"/>
            <a:ext cx="866777" cy="548484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/>
            </a:endParaRPr>
          </a:p>
        </p:txBody>
      </p:sp>
      <p:sp>
        <p:nvSpPr>
          <p:cNvPr id="41" name="CellPhone_E8EA" title="Icon of a cellphone">
            <a:extLst>
              <a:ext uri="{FF2B5EF4-FFF2-40B4-BE49-F238E27FC236}">
                <a16:creationId xmlns:a16="http://schemas.microsoft.com/office/drawing/2014/main" id="{1205990B-2780-47F7-BBC2-793435AC97D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04000" y="1804131"/>
            <a:ext cx="384003" cy="639899"/>
          </a:xfrm>
          <a:custGeom>
            <a:avLst/>
            <a:gdLst>
              <a:gd name="T0" fmla="*/ 2125 w 2250"/>
              <a:gd name="T1" fmla="*/ 3750 h 3750"/>
              <a:gd name="T2" fmla="*/ 125 w 2250"/>
              <a:gd name="T3" fmla="*/ 3750 h 3750"/>
              <a:gd name="T4" fmla="*/ 0 w 2250"/>
              <a:gd name="T5" fmla="*/ 3625 h 3750"/>
              <a:gd name="T6" fmla="*/ 0 w 2250"/>
              <a:gd name="T7" fmla="*/ 125 h 3750"/>
              <a:gd name="T8" fmla="*/ 125 w 2250"/>
              <a:gd name="T9" fmla="*/ 0 h 3750"/>
              <a:gd name="T10" fmla="*/ 2125 w 2250"/>
              <a:gd name="T11" fmla="*/ 0 h 3750"/>
              <a:gd name="T12" fmla="*/ 2250 w 2250"/>
              <a:gd name="T13" fmla="*/ 125 h 3750"/>
              <a:gd name="T14" fmla="*/ 2250 w 2250"/>
              <a:gd name="T15" fmla="*/ 3625 h 3750"/>
              <a:gd name="T16" fmla="*/ 2125 w 2250"/>
              <a:gd name="T17" fmla="*/ 3750 h 3750"/>
              <a:gd name="T18" fmla="*/ 875 w 2250"/>
              <a:gd name="T19" fmla="*/ 3250 h 3750"/>
              <a:gd name="T20" fmla="*/ 1375 w 2250"/>
              <a:gd name="T21" fmla="*/ 3250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50" h="3750">
                <a:moveTo>
                  <a:pt x="2125" y="3750"/>
                </a:moveTo>
                <a:cubicBezTo>
                  <a:pt x="125" y="3750"/>
                  <a:pt x="125" y="3750"/>
                  <a:pt x="125" y="3750"/>
                </a:cubicBezTo>
                <a:cubicBezTo>
                  <a:pt x="56" y="3750"/>
                  <a:pt x="0" y="3694"/>
                  <a:pt x="0" y="36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2125" y="0"/>
                  <a:pt x="2125" y="0"/>
                  <a:pt x="2125" y="0"/>
                </a:cubicBezTo>
                <a:cubicBezTo>
                  <a:pt x="2194" y="0"/>
                  <a:pt x="2250" y="56"/>
                  <a:pt x="2250" y="125"/>
                </a:cubicBezTo>
                <a:cubicBezTo>
                  <a:pt x="2250" y="3625"/>
                  <a:pt x="2250" y="3625"/>
                  <a:pt x="2250" y="3625"/>
                </a:cubicBezTo>
                <a:cubicBezTo>
                  <a:pt x="2250" y="3694"/>
                  <a:pt x="2194" y="3750"/>
                  <a:pt x="2125" y="3750"/>
                </a:cubicBezTo>
                <a:close/>
                <a:moveTo>
                  <a:pt x="875" y="3250"/>
                </a:moveTo>
                <a:cubicBezTo>
                  <a:pt x="1375" y="3250"/>
                  <a:pt x="1375" y="3250"/>
                  <a:pt x="1375" y="3250"/>
                </a:cubicBezTo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42" name="Xbox_Controller" title="Icon of an xbox controller">
            <a:extLst>
              <a:ext uri="{FF2B5EF4-FFF2-40B4-BE49-F238E27FC236}">
                <a16:creationId xmlns:a16="http://schemas.microsoft.com/office/drawing/2014/main" id="{79852869-50F2-4A91-94EB-D12B26086C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13953" y="1849838"/>
            <a:ext cx="941404" cy="548484"/>
          </a:xfrm>
          <a:custGeom>
            <a:avLst/>
            <a:gdLst>
              <a:gd name="T0" fmla="*/ 308 w 395"/>
              <a:gd name="T1" fmla="*/ 36 h 230"/>
              <a:gd name="T2" fmla="*/ 270 w 395"/>
              <a:gd name="T3" fmla="*/ 5 h 230"/>
              <a:gd name="T4" fmla="*/ 234 w 395"/>
              <a:gd name="T5" fmla="*/ 20 h 230"/>
              <a:gd name="T6" fmla="*/ 200 w 395"/>
              <a:gd name="T7" fmla="*/ 20 h 230"/>
              <a:gd name="T8" fmla="*/ 196 w 395"/>
              <a:gd name="T9" fmla="*/ 20 h 230"/>
              <a:gd name="T10" fmla="*/ 161 w 395"/>
              <a:gd name="T11" fmla="*/ 20 h 230"/>
              <a:gd name="T12" fmla="*/ 126 w 395"/>
              <a:gd name="T13" fmla="*/ 5 h 230"/>
              <a:gd name="T14" fmla="*/ 87 w 395"/>
              <a:gd name="T15" fmla="*/ 36 h 230"/>
              <a:gd name="T16" fmla="*/ 48 w 395"/>
              <a:gd name="T17" fmla="*/ 216 h 230"/>
              <a:gd name="T18" fmla="*/ 75 w 395"/>
              <a:gd name="T19" fmla="*/ 230 h 230"/>
              <a:gd name="T20" fmla="*/ 113 w 395"/>
              <a:gd name="T21" fmla="*/ 189 h 230"/>
              <a:gd name="T22" fmla="*/ 162 w 395"/>
              <a:gd name="T23" fmla="*/ 169 h 230"/>
              <a:gd name="T24" fmla="*/ 233 w 395"/>
              <a:gd name="T25" fmla="*/ 169 h 230"/>
              <a:gd name="T26" fmla="*/ 283 w 395"/>
              <a:gd name="T27" fmla="*/ 189 h 230"/>
              <a:gd name="T28" fmla="*/ 320 w 395"/>
              <a:gd name="T29" fmla="*/ 230 h 230"/>
              <a:gd name="T30" fmla="*/ 347 w 395"/>
              <a:gd name="T31" fmla="*/ 216 h 230"/>
              <a:gd name="T32" fmla="*/ 308 w 395"/>
              <a:gd name="T33" fmla="*/ 36 h 230"/>
              <a:gd name="T34" fmla="*/ 208 w 395"/>
              <a:gd name="T35" fmla="*/ 68 h 230"/>
              <a:gd name="T36" fmla="*/ 198 w 395"/>
              <a:gd name="T37" fmla="*/ 57 h 230"/>
              <a:gd name="T38" fmla="*/ 188 w 395"/>
              <a:gd name="T39" fmla="*/ 67 h 230"/>
              <a:gd name="T40" fmla="*/ 197 w 395"/>
              <a:gd name="T41" fmla="*/ 77 h 230"/>
              <a:gd name="T42" fmla="*/ 208 w 395"/>
              <a:gd name="T43" fmla="*/ 68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5" h="230">
                <a:moveTo>
                  <a:pt x="308" y="36"/>
                </a:moveTo>
                <a:cubicBezTo>
                  <a:pt x="312" y="17"/>
                  <a:pt x="299" y="11"/>
                  <a:pt x="270" y="5"/>
                </a:cubicBezTo>
                <a:cubicBezTo>
                  <a:pt x="240" y="0"/>
                  <a:pt x="234" y="20"/>
                  <a:pt x="234" y="20"/>
                </a:cubicBezTo>
                <a:cubicBezTo>
                  <a:pt x="200" y="20"/>
                  <a:pt x="200" y="20"/>
                  <a:pt x="200" y="20"/>
                </a:cubicBezTo>
                <a:cubicBezTo>
                  <a:pt x="196" y="20"/>
                  <a:pt x="196" y="20"/>
                  <a:pt x="196" y="20"/>
                </a:cubicBezTo>
                <a:cubicBezTo>
                  <a:pt x="161" y="20"/>
                  <a:pt x="161" y="20"/>
                  <a:pt x="161" y="20"/>
                </a:cubicBezTo>
                <a:cubicBezTo>
                  <a:pt x="161" y="20"/>
                  <a:pt x="156" y="0"/>
                  <a:pt x="126" y="5"/>
                </a:cubicBezTo>
                <a:cubicBezTo>
                  <a:pt x="96" y="11"/>
                  <a:pt x="84" y="17"/>
                  <a:pt x="87" y="36"/>
                </a:cubicBezTo>
                <a:cubicBezTo>
                  <a:pt x="87" y="36"/>
                  <a:pt x="0" y="165"/>
                  <a:pt x="48" y="216"/>
                </a:cubicBezTo>
                <a:cubicBezTo>
                  <a:pt x="64" y="230"/>
                  <a:pt x="68" y="230"/>
                  <a:pt x="75" y="230"/>
                </a:cubicBezTo>
                <a:cubicBezTo>
                  <a:pt x="82" y="230"/>
                  <a:pt x="95" y="203"/>
                  <a:pt x="113" y="189"/>
                </a:cubicBezTo>
                <a:cubicBezTo>
                  <a:pt x="131" y="174"/>
                  <a:pt x="148" y="170"/>
                  <a:pt x="162" y="169"/>
                </a:cubicBezTo>
                <a:cubicBezTo>
                  <a:pt x="173" y="169"/>
                  <a:pt x="223" y="169"/>
                  <a:pt x="233" y="169"/>
                </a:cubicBezTo>
                <a:cubicBezTo>
                  <a:pt x="248" y="170"/>
                  <a:pt x="265" y="174"/>
                  <a:pt x="283" y="189"/>
                </a:cubicBezTo>
                <a:cubicBezTo>
                  <a:pt x="301" y="203"/>
                  <a:pt x="313" y="230"/>
                  <a:pt x="320" y="230"/>
                </a:cubicBezTo>
                <a:cubicBezTo>
                  <a:pt x="327" y="230"/>
                  <a:pt x="332" y="230"/>
                  <a:pt x="347" y="216"/>
                </a:cubicBezTo>
                <a:cubicBezTo>
                  <a:pt x="395" y="165"/>
                  <a:pt x="308" y="36"/>
                  <a:pt x="308" y="36"/>
                </a:cubicBezTo>
                <a:close/>
                <a:moveTo>
                  <a:pt x="208" y="68"/>
                </a:moveTo>
                <a:cubicBezTo>
                  <a:pt x="208" y="62"/>
                  <a:pt x="204" y="57"/>
                  <a:pt x="198" y="57"/>
                </a:cubicBezTo>
                <a:cubicBezTo>
                  <a:pt x="193" y="57"/>
                  <a:pt x="188" y="61"/>
                  <a:pt x="188" y="67"/>
                </a:cubicBezTo>
                <a:cubicBezTo>
                  <a:pt x="188" y="72"/>
                  <a:pt x="192" y="77"/>
                  <a:pt x="197" y="77"/>
                </a:cubicBezTo>
                <a:cubicBezTo>
                  <a:pt x="203" y="77"/>
                  <a:pt x="207" y="73"/>
                  <a:pt x="208" y="68"/>
                </a:cubicBezTo>
                <a:close/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43" name="IoT" title="Icon of five circles that all connect to a center circle">
            <a:extLst>
              <a:ext uri="{FF2B5EF4-FFF2-40B4-BE49-F238E27FC236}">
                <a16:creationId xmlns:a16="http://schemas.microsoft.com/office/drawing/2014/main" id="{BC5AF63A-D977-4069-AC64-979AF204047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53869" y="1804131"/>
            <a:ext cx="638875" cy="639899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15875" cap="sq">
            <a:solidFill>
              <a:schemeClr val="bg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44" name="brain_3" title="Icon of a brain">
            <a:extLst>
              <a:ext uri="{FF2B5EF4-FFF2-40B4-BE49-F238E27FC236}">
                <a16:creationId xmlns:a16="http://schemas.microsoft.com/office/drawing/2014/main" id="{8E285D5D-07B7-4728-91AF-E6F47C32666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64407" y="1804131"/>
            <a:ext cx="595105" cy="639899"/>
          </a:xfrm>
          <a:custGeom>
            <a:avLst/>
            <a:gdLst>
              <a:gd name="T0" fmla="*/ 68 w 315"/>
              <a:gd name="T1" fmla="*/ 292 h 338"/>
              <a:gd name="T2" fmla="*/ 24 w 315"/>
              <a:gd name="T3" fmla="*/ 231 h 338"/>
              <a:gd name="T4" fmla="*/ 28 w 315"/>
              <a:gd name="T5" fmla="*/ 126 h 338"/>
              <a:gd name="T6" fmla="*/ 68 w 315"/>
              <a:gd name="T7" fmla="*/ 46 h 338"/>
              <a:gd name="T8" fmla="*/ 113 w 315"/>
              <a:gd name="T9" fmla="*/ 0 h 338"/>
              <a:gd name="T10" fmla="*/ 158 w 315"/>
              <a:gd name="T11" fmla="*/ 293 h 338"/>
              <a:gd name="T12" fmla="*/ 248 w 315"/>
              <a:gd name="T13" fmla="*/ 292 h 338"/>
              <a:gd name="T14" fmla="*/ 292 w 315"/>
              <a:gd name="T15" fmla="*/ 231 h 338"/>
              <a:gd name="T16" fmla="*/ 287 w 315"/>
              <a:gd name="T17" fmla="*/ 126 h 338"/>
              <a:gd name="T18" fmla="*/ 248 w 315"/>
              <a:gd name="T19" fmla="*/ 46 h 338"/>
              <a:gd name="T20" fmla="*/ 203 w 315"/>
              <a:gd name="T21" fmla="*/ 0 h 338"/>
              <a:gd name="T22" fmla="*/ 158 w 315"/>
              <a:gd name="T23" fmla="*/ 293 h 338"/>
              <a:gd name="T24" fmla="*/ 90 w 315"/>
              <a:gd name="T25" fmla="*/ 293 h 338"/>
              <a:gd name="T26" fmla="*/ 248 w 315"/>
              <a:gd name="T27" fmla="*/ 293 h 338"/>
              <a:gd name="T28" fmla="*/ 68 w 315"/>
              <a:gd name="T29" fmla="*/ 180 h 338"/>
              <a:gd name="T30" fmla="*/ 90 w 315"/>
              <a:gd name="T31" fmla="*/ 203 h 338"/>
              <a:gd name="T32" fmla="*/ 158 w 315"/>
              <a:gd name="T33" fmla="*/ 225 h 338"/>
              <a:gd name="T34" fmla="*/ 225 w 315"/>
              <a:gd name="T35" fmla="*/ 203 h 338"/>
              <a:gd name="T36" fmla="*/ 248 w 315"/>
              <a:gd name="T37" fmla="*/ 180 h 338"/>
              <a:gd name="T38" fmla="*/ 79 w 315"/>
              <a:gd name="T39" fmla="*/ 90 h 338"/>
              <a:gd name="T40" fmla="*/ 113 w 315"/>
              <a:gd name="T41" fmla="*/ 113 h 338"/>
              <a:gd name="T42" fmla="*/ 135 w 315"/>
              <a:gd name="T43" fmla="*/ 135 h 338"/>
              <a:gd name="T44" fmla="*/ 203 w 315"/>
              <a:gd name="T45" fmla="*/ 113 h 338"/>
              <a:gd name="T46" fmla="*/ 225 w 315"/>
              <a:gd name="T47" fmla="*/ 90 h 338"/>
              <a:gd name="T48" fmla="*/ 24 w 315"/>
              <a:gd name="T49" fmla="*/ 231 h 338"/>
              <a:gd name="T50" fmla="*/ 248 w 315"/>
              <a:gd name="T51" fmla="*/ 248 h 338"/>
              <a:gd name="T52" fmla="*/ 28 w 315"/>
              <a:gd name="T53" fmla="*/ 126 h 338"/>
              <a:gd name="T54" fmla="*/ 243 w 315"/>
              <a:gd name="T55" fmla="*/ 126 h 338"/>
              <a:gd name="T56" fmla="*/ 68 w 315"/>
              <a:gd name="T57" fmla="*/ 45 h 338"/>
              <a:gd name="T58" fmla="*/ 248 w 315"/>
              <a:gd name="T59" fmla="*/ 45 h 338"/>
              <a:gd name="T60" fmla="*/ 135 w 315"/>
              <a:gd name="T61" fmla="*/ 293 h 338"/>
              <a:gd name="T62" fmla="*/ 68 w 315"/>
              <a:gd name="T63" fmla="*/ 293 h 338"/>
              <a:gd name="T64" fmla="*/ 101 w 315"/>
              <a:gd name="T65" fmla="*/ 338 h 338"/>
              <a:gd name="T66" fmla="*/ 158 w 315"/>
              <a:gd name="T67" fmla="*/ 315 h 338"/>
              <a:gd name="T68" fmla="*/ 158 w 315"/>
              <a:gd name="T69" fmla="*/ 293 h 338"/>
              <a:gd name="T70" fmla="*/ 180 w 315"/>
              <a:gd name="T71" fmla="*/ 338 h 338"/>
              <a:gd name="T72" fmla="*/ 248 w 315"/>
              <a:gd name="T73" fmla="*/ 30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5" h="338">
                <a:moveTo>
                  <a:pt x="68" y="293"/>
                </a:moveTo>
                <a:cubicBezTo>
                  <a:pt x="68" y="293"/>
                  <a:pt x="68" y="292"/>
                  <a:pt x="68" y="292"/>
                </a:cubicBezTo>
                <a:cubicBezTo>
                  <a:pt x="42" y="289"/>
                  <a:pt x="23" y="268"/>
                  <a:pt x="23" y="242"/>
                </a:cubicBezTo>
                <a:cubicBezTo>
                  <a:pt x="23" y="238"/>
                  <a:pt x="23" y="235"/>
                  <a:pt x="24" y="231"/>
                </a:cubicBezTo>
                <a:cubicBezTo>
                  <a:pt x="10" y="219"/>
                  <a:pt x="0" y="201"/>
                  <a:pt x="0" y="180"/>
                </a:cubicBezTo>
                <a:cubicBezTo>
                  <a:pt x="0" y="158"/>
                  <a:pt x="11" y="138"/>
                  <a:pt x="28" y="126"/>
                </a:cubicBezTo>
                <a:cubicBezTo>
                  <a:pt x="25" y="118"/>
                  <a:pt x="23" y="110"/>
                  <a:pt x="23" y="102"/>
                </a:cubicBezTo>
                <a:cubicBezTo>
                  <a:pt x="23" y="74"/>
                  <a:pt x="42" y="52"/>
                  <a:pt x="68" y="46"/>
                </a:cubicBezTo>
                <a:cubicBezTo>
                  <a:pt x="68" y="46"/>
                  <a:pt x="68" y="46"/>
                  <a:pt x="68" y="45"/>
                </a:cubicBezTo>
                <a:cubicBezTo>
                  <a:pt x="68" y="20"/>
                  <a:pt x="88" y="0"/>
                  <a:pt x="113" y="0"/>
                </a:cubicBezTo>
                <a:cubicBezTo>
                  <a:pt x="13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248" y="293"/>
                </a:moveTo>
                <a:cubicBezTo>
                  <a:pt x="248" y="293"/>
                  <a:pt x="248" y="292"/>
                  <a:pt x="248" y="292"/>
                </a:cubicBezTo>
                <a:cubicBezTo>
                  <a:pt x="273" y="289"/>
                  <a:pt x="293" y="268"/>
                  <a:pt x="293" y="242"/>
                </a:cubicBezTo>
                <a:cubicBezTo>
                  <a:pt x="293" y="238"/>
                  <a:pt x="292" y="235"/>
                  <a:pt x="292" y="231"/>
                </a:cubicBezTo>
                <a:cubicBezTo>
                  <a:pt x="306" y="219"/>
                  <a:pt x="315" y="201"/>
                  <a:pt x="315" y="180"/>
                </a:cubicBezTo>
                <a:cubicBezTo>
                  <a:pt x="315" y="158"/>
                  <a:pt x="304" y="138"/>
                  <a:pt x="287" y="126"/>
                </a:cubicBezTo>
                <a:cubicBezTo>
                  <a:pt x="291" y="118"/>
                  <a:pt x="293" y="110"/>
                  <a:pt x="293" y="102"/>
                </a:cubicBezTo>
                <a:cubicBezTo>
                  <a:pt x="293" y="74"/>
                  <a:pt x="273" y="52"/>
                  <a:pt x="248" y="46"/>
                </a:cubicBezTo>
                <a:cubicBezTo>
                  <a:pt x="248" y="46"/>
                  <a:pt x="248" y="46"/>
                  <a:pt x="248" y="45"/>
                </a:cubicBezTo>
                <a:cubicBezTo>
                  <a:pt x="248" y="20"/>
                  <a:pt x="228" y="0"/>
                  <a:pt x="203" y="0"/>
                </a:cubicBezTo>
                <a:cubicBezTo>
                  <a:pt x="17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68" y="293"/>
                </a:moveTo>
                <a:cubicBezTo>
                  <a:pt x="90" y="293"/>
                  <a:pt x="90" y="293"/>
                  <a:pt x="90" y="293"/>
                </a:cubicBezTo>
                <a:moveTo>
                  <a:pt x="225" y="293"/>
                </a:moveTo>
                <a:cubicBezTo>
                  <a:pt x="248" y="293"/>
                  <a:pt x="248" y="293"/>
                  <a:pt x="248" y="293"/>
                </a:cubicBezTo>
                <a:moveTo>
                  <a:pt x="56" y="180"/>
                </a:moveTo>
                <a:cubicBezTo>
                  <a:pt x="68" y="180"/>
                  <a:pt x="68" y="180"/>
                  <a:pt x="68" y="180"/>
                </a:cubicBezTo>
                <a:cubicBezTo>
                  <a:pt x="80" y="180"/>
                  <a:pt x="90" y="190"/>
                  <a:pt x="90" y="203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0" y="215"/>
                  <a:pt x="100" y="225"/>
                  <a:pt x="113" y="225"/>
                </a:cubicBezTo>
                <a:cubicBezTo>
                  <a:pt x="158" y="225"/>
                  <a:pt x="158" y="225"/>
                  <a:pt x="158" y="225"/>
                </a:cubicBezTo>
                <a:cubicBezTo>
                  <a:pt x="203" y="225"/>
                  <a:pt x="203" y="225"/>
                  <a:pt x="203" y="225"/>
                </a:cubicBezTo>
                <a:cubicBezTo>
                  <a:pt x="215" y="225"/>
                  <a:pt x="225" y="215"/>
                  <a:pt x="225" y="203"/>
                </a:cubicBezTo>
                <a:cubicBezTo>
                  <a:pt x="225" y="203"/>
                  <a:pt x="225" y="203"/>
                  <a:pt x="225" y="203"/>
                </a:cubicBezTo>
                <a:cubicBezTo>
                  <a:pt x="225" y="190"/>
                  <a:pt x="235" y="180"/>
                  <a:pt x="248" y="180"/>
                </a:cubicBezTo>
                <a:cubicBezTo>
                  <a:pt x="259" y="180"/>
                  <a:pt x="259" y="180"/>
                  <a:pt x="259" y="180"/>
                </a:cubicBezTo>
                <a:moveTo>
                  <a:pt x="79" y="90"/>
                </a:moveTo>
                <a:cubicBezTo>
                  <a:pt x="90" y="90"/>
                  <a:pt x="90" y="90"/>
                  <a:pt x="90" y="90"/>
                </a:cubicBezTo>
                <a:cubicBezTo>
                  <a:pt x="103" y="90"/>
                  <a:pt x="113" y="100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25"/>
                  <a:pt x="123" y="135"/>
                  <a:pt x="135" y="135"/>
                </a:cubicBezTo>
                <a:cubicBezTo>
                  <a:pt x="180" y="135"/>
                  <a:pt x="180" y="135"/>
                  <a:pt x="180" y="135"/>
                </a:cubicBezTo>
                <a:cubicBezTo>
                  <a:pt x="193" y="135"/>
                  <a:pt x="203" y="125"/>
                  <a:pt x="203" y="113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3" y="100"/>
                  <a:pt x="213" y="90"/>
                  <a:pt x="225" y="90"/>
                </a:cubicBezTo>
                <a:cubicBezTo>
                  <a:pt x="236" y="90"/>
                  <a:pt x="236" y="90"/>
                  <a:pt x="236" y="90"/>
                </a:cubicBezTo>
                <a:moveTo>
                  <a:pt x="24" y="231"/>
                </a:moveTo>
                <a:cubicBezTo>
                  <a:pt x="36" y="242"/>
                  <a:pt x="51" y="248"/>
                  <a:pt x="68" y="248"/>
                </a:cubicBezTo>
                <a:moveTo>
                  <a:pt x="248" y="248"/>
                </a:moveTo>
                <a:cubicBezTo>
                  <a:pt x="265" y="248"/>
                  <a:pt x="280" y="242"/>
                  <a:pt x="292" y="231"/>
                </a:cubicBezTo>
                <a:moveTo>
                  <a:pt x="28" y="126"/>
                </a:moveTo>
                <a:cubicBezTo>
                  <a:pt x="73" y="126"/>
                  <a:pt x="73" y="126"/>
                  <a:pt x="73" y="126"/>
                </a:cubicBezTo>
                <a:moveTo>
                  <a:pt x="243" y="126"/>
                </a:moveTo>
                <a:cubicBezTo>
                  <a:pt x="288" y="126"/>
                  <a:pt x="288" y="126"/>
                  <a:pt x="288" y="126"/>
                </a:cubicBezTo>
                <a:moveTo>
                  <a:pt x="68" y="45"/>
                </a:moveTo>
                <a:cubicBezTo>
                  <a:pt x="101" y="45"/>
                  <a:pt x="101" y="45"/>
                  <a:pt x="101" y="45"/>
                </a:cubicBezTo>
                <a:moveTo>
                  <a:pt x="248" y="45"/>
                </a:moveTo>
                <a:cubicBezTo>
                  <a:pt x="214" y="45"/>
                  <a:pt x="214" y="45"/>
                  <a:pt x="214" y="45"/>
                </a:cubicBezTo>
                <a:moveTo>
                  <a:pt x="135" y="293"/>
                </a:moveTo>
                <a:cubicBezTo>
                  <a:pt x="180" y="293"/>
                  <a:pt x="180" y="293"/>
                  <a:pt x="180" y="293"/>
                </a:cubicBezTo>
                <a:moveTo>
                  <a:pt x="68" y="293"/>
                </a:moveTo>
                <a:cubicBezTo>
                  <a:pt x="68" y="304"/>
                  <a:pt x="68" y="304"/>
                  <a:pt x="68" y="304"/>
                </a:cubicBezTo>
                <a:cubicBezTo>
                  <a:pt x="68" y="323"/>
                  <a:pt x="83" y="338"/>
                  <a:pt x="101" y="338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48" y="338"/>
                  <a:pt x="158" y="328"/>
                  <a:pt x="158" y="31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158" y="293"/>
                </a:moveTo>
                <a:cubicBezTo>
                  <a:pt x="158" y="315"/>
                  <a:pt x="158" y="315"/>
                  <a:pt x="158" y="315"/>
                </a:cubicBezTo>
                <a:cubicBezTo>
                  <a:pt x="158" y="328"/>
                  <a:pt x="168" y="338"/>
                  <a:pt x="180" y="338"/>
                </a:cubicBezTo>
                <a:cubicBezTo>
                  <a:pt x="214" y="338"/>
                  <a:pt x="214" y="338"/>
                  <a:pt x="214" y="338"/>
                </a:cubicBezTo>
                <a:cubicBezTo>
                  <a:pt x="233" y="338"/>
                  <a:pt x="248" y="323"/>
                  <a:pt x="248" y="304"/>
                </a:cubicBezTo>
                <a:cubicBezTo>
                  <a:pt x="248" y="293"/>
                  <a:pt x="248" y="293"/>
                  <a:pt x="248" y="293"/>
                </a:cubicBez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16">
              <a:defRPr/>
            </a:pPr>
            <a:endParaRPr lang="en-US" sz="1765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0F6BFC-0537-405F-AA69-73526DB52A6C}"/>
              </a:ext>
            </a:extLst>
          </p:cNvPr>
          <p:cNvSpPr txBox="1"/>
          <p:nvPr/>
        </p:nvSpPr>
        <p:spPr>
          <a:xfrm>
            <a:off x="5362726" y="4384969"/>
            <a:ext cx="1418879" cy="1418879"/>
          </a:xfrm>
          <a:prstGeom prst="rect">
            <a:avLst/>
          </a:prstGeom>
          <a:solidFill>
            <a:srgbClr val="7030A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4000" dirty="0">
                <a:solidFill>
                  <a:srgbClr val="FFFFFF"/>
                </a:solidFill>
                <a:latin typeface="Segoe UI Light"/>
              </a:rPr>
              <a:t>.NET</a:t>
            </a:r>
          </a:p>
        </p:txBody>
      </p:sp>
      <p:pic>
        <p:nvPicPr>
          <p:cNvPr id="37" name="Picture 6" descr="See the source image">
            <a:extLst>
              <a:ext uri="{FF2B5EF4-FFF2-40B4-BE49-F238E27FC236}">
                <a16:creationId xmlns:a16="http://schemas.microsoft.com/office/drawing/2014/main" id="{B340DE9F-DA27-49AA-950A-3F40237A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744" y="971098"/>
            <a:ext cx="478512" cy="4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17910A06-7912-4A8A-BC77-79B8DF677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736" y="1323783"/>
            <a:ext cx="528293" cy="4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e the source image">
            <a:extLst>
              <a:ext uri="{FF2B5EF4-FFF2-40B4-BE49-F238E27FC236}">
                <a16:creationId xmlns:a16="http://schemas.microsoft.com/office/drawing/2014/main" id="{4F1FC59D-C262-496C-A22D-5662110DD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614" y="2400563"/>
            <a:ext cx="460462" cy="53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ee the source image">
            <a:extLst>
              <a:ext uri="{FF2B5EF4-FFF2-40B4-BE49-F238E27FC236}">
                <a16:creationId xmlns:a16="http://schemas.microsoft.com/office/drawing/2014/main" id="{AF90628C-164E-4C0D-AB68-C621EEDFF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718" y="2379923"/>
            <a:ext cx="826151" cy="61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ee the source image">
            <a:extLst>
              <a:ext uri="{FF2B5EF4-FFF2-40B4-BE49-F238E27FC236}">
                <a16:creationId xmlns:a16="http://schemas.microsoft.com/office/drawing/2014/main" id="{37572EDB-9CEE-40D5-8BC1-C107CA75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062" y="1328992"/>
            <a:ext cx="456063" cy="44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FEF48C-8F98-4B19-BDB5-3AAD39B04E8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62715" y="4766154"/>
            <a:ext cx="1221938" cy="13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4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6B9EA5-3987-4A87-8053-0FE151506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Actions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F9A76F-B821-40BA-9383-0B1850482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more the main topic… </a:t>
            </a:r>
          </a:p>
        </p:txBody>
      </p:sp>
    </p:spTree>
    <p:extLst>
      <p:ext uri="{BB962C8B-B14F-4D97-AF65-F5344CB8AC3E}">
        <p14:creationId xmlns:p14="http://schemas.microsoft.com/office/powerpoint/2010/main" val="1957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4A8E-47B2-4AB5-B1CF-0CFDFC7F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GitHub Actions?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7815-73EF-4762-A7A7-238076198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Automating the process of building those awesome apps!</a:t>
            </a:r>
          </a:p>
          <a:p>
            <a:r>
              <a:rPr lang="en-US" dirty="0"/>
              <a:t>Workflows! </a:t>
            </a:r>
            <a:r>
              <a:rPr lang="en-US" i="1" dirty="0"/>
              <a:t>(basically more </a:t>
            </a:r>
            <a:r>
              <a:rPr lang="en-US" i="1" dirty="0" err="1"/>
              <a:t>yaml</a:t>
            </a:r>
            <a:r>
              <a:rPr lang="en-US" i="1" dirty="0"/>
              <a:t> describing how to do something)</a:t>
            </a:r>
          </a:p>
          <a:p>
            <a:r>
              <a:rPr lang="en-US" dirty="0"/>
              <a:t>Building, testing, deploying apps – right from GitHub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https://github.com/features/actions</a:t>
            </a:r>
            <a:endParaRPr lang="en-US" dirty="0"/>
          </a:p>
          <a:p>
            <a:r>
              <a:rPr lang="en-US" dirty="0">
                <a:hlinkClick r:id="rId4"/>
              </a:rPr>
              <a:t>https://help.github.com/actions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4A8E-47B2-4AB5-B1CF-0CFDFC7F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Automate?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7815-73EF-4762-A7A7-238076198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Every commit and every PR is compiled! </a:t>
            </a:r>
            <a:r>
              <a:rPr lang="en-US" i="1" dirty="0"/>
              <a:t>(literally the simplest check you can possibly do)</a:t>
            </a:r>
          </a:p>
          <a:p>
            <a:pPr lvl="1"/>
            <a:r>
              <a:rPr lang="en-US" dirty="0"/>
              <a:t>Not only is this the basic code check, but also any analyzers and linting</a:t>
            </a:r>
          </a:p>
          <a:p>
            <a:r>
              <a:rPr lang="en-US" dirty="0"/>
              <a:t>Tests can run…</a:t>
            </a:r>
          </a:p>
          <a:p>
            <a:pPr lvl="1"/>
            <a:r>
              <a:rPr lang="en-US" dirty="0"/>
              <a:t>If the tests run, then you can actually see if that compiling code is working</a:t>
            </a:r>
          </a:p>
          <a:p>
            <a:pPr lvl="1"/>
            <a:r>
              <a:rPr lang="en-US" dirty="0"/>
              <a:t>Both unit tests and integration tests can run</a:t>
            </a:r>
          </a:p>
          <a:p>
            <a:r>
              <a:rPr lang="en-US" dirty="0"/>
              <a:t>Releases are more frequent</a:t>
            </a:r>
          </a:p>
          <a:p>
            <a:pPr lvl="1"/>
            <a:r>
              <a:rPr lang="en-US" dirty="0"/>
              <a:t>Releases can be made to nightly feeds or TestFlight, Play beta or even </a:t>
            </a:r>
            <a:r>
              <a:rPr lang="en-US" dirty="0" err="1"/>
              <a:t>AppCenter</a:t>
            </a:r>
            <a:endParaRPr lang="en-US" dirty="0"/>
          </a:p>
          <a:p>
            <a:pPr lvl="1"/>
            <a:r>
              <a:rPr lang="en-US" dirty="0"/>
              <a:t>Feedback sooner and more frequent</a:t>
            </a:r>
          </a:p>
          <a:p>
            <a:pPr lvl="1"/>
            <a:r>
              <a:rPr lang="en-US" dirty="0"/>
              <a:t>Continuous releases means that you know when you can go stable</a:t>
            </a:r>
          </a:p>
        </p:txBody>
      </p:sp>
    </p:spTree>
    <p:extLst>
      <p:ext uri="{BB962C8B-B14F-4D97-AF65-F5344CB8AC3E}">
        <p14:creationId xmlns:p14="http://schemas.microsoft.com/office/powerpoint/2010/main" val="6601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2205</TotalTime>
  <Words>936</Words>
  <Application>Microsoft Office PowerPoint</Application>
  <PresentationFormat>Widescreen</PresentationFormat>
  <Paragraphs>131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Segoe UI Light</vt:lpstr>
      <vt:lpstr>Segoe UI Semibold</vt:lpstr>
      <vt:lpstr>Tw Cen MT</vt:lpstr>
      <vt:lpstr>Organic</vt:lpstr>
      <vt:lpstr>Xamarin &amp;  GitHub Actions</vt:lpstr>
      <vt:lpstr>Xamarin</vt:lpstr>
      <vt:lpstr>What is Xamarin?</vt:lpstr>
      <vt:lpstr>What is .NET for Android/iOS/etc?</vt:lpstr>
      <vt:lpstr>PowerPoint Presentation</vt:lpstr>
      <vt:lpstr>PowerPoint Presentation</vt:lpstr>
      <vt:lpstr>GitHub Actions</vt:lpstr>
      <vt:lpstr>What are GitHub Actions?</vt:lpstr>
      <vt:lpstr>Why Automate?</vt:lpstr>
      <vt:lpstr>Any Cool Features?</vt:lpstr>
      <vt:lpstr>What is the damage?</vt:lpstr>
      <vt:lpstr>Show me the YAML!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&amp;  GitHub Actions</dc:title>
  <dc:creator>Matthew Leibowitz</dc:creator>
  <cp:lastModifiedBy>Matthew Leibowitz</cp:lastModifiedBy>
  <cp:revision>74</cp:revision>
  <dcterms:created xsi:type="dcterms:W3CDTF">2020-05-26T00:19:00Z</dcterms:created>
  <dcterms:modified xsi:type="dcterms:W3CDTF">2020-05-27T13:06:34Z</dcterms:modified>
</cp:coreProperties>
</file>