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7"/>
  </p:notesMasterIdLst>
  <p:sldIdLst>
    <p:sldId id="258" r:id="rId5"/>
    <p:sldId id="282" r:id="rId6"/>
    <p:sldId id="285" r:id="rId7"/>
    <p:sldId id="260" r:id="rId8"/>
    <p:sldId id="279" r:id="rId9"/>
    <p:sldId id="280" r:id="rId10"/>
    <p:sldId id="281" r:id="rId11"/>
    <p:sldId id="273" r:id="rId12"/>
    <p:sldId id="261" r:id="rId13"/>
    <p:sldId id="274" r:id="rId14"/>
    <p:sldId id="264" r:id="rId15"/>
    <p:sldId id="265" r:id="rId16"/>
    <p:sldId id="268" r:id="rId17"/>
    <p:sldId id="276" r:id="rId18"/>
    <p:sldId id="277" r:id="rId19"/>
    <p:sldId id="275" r:id="rId20"/>
    <p:sldId id="278" r:id="rId21"/>
    <p:sldId id="283" r:id="rId22"/>
    <p:sldId id="284" r:id="rId23"/>
    <p:sldId id="286" r:id="rId24"/>
    <p:sldId id="263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FFB900"/>
    <a:srgbClr val="00BCF2"/>
    <a:srgbClr val="00526A"/>
    <a:srgbClr val="008272"/>
    <a:srgbClr val="5C2D91"/>
    <a:srgbClr val="E6E6E6"/>
    <a:srgbClr val="505050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76966" autoAdjust="0"/>
  </p:normalViewPr>
  <p:slideViewPr>
    <p:cSldViewPr snapToGrid="0">
      <p:cViewPr varScale="1">
        <p:scale>
          <a:sx n="97" d="100"/>
          <a:sy n="97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0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9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0FB09B-6166-499E-89CC-E29D3C187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919" y="1459523"/>
            <a:ext cx="11655839" cy="627864"/>
          </a:xfrm>
          <a:noFill/>
        </p:spPr>
        <p:txBody>
          <a:bodyPr wrap="square" lIns="182880" tIns="146304" rIns="182880" bIns="146304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dirty="0">
                <a:latin typeface="Consolas" panose="020B0609020204030204" pitchFamily="49" charset="0"/>
                <a:cs typeface="Browallia New" panose="020B0502040204020203" pitchFamily="34" charset="-34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600" baseline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apps/aspne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apps/aspnet/web-form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apps/aspnet/mvc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spnet/web-page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apps/aspnet/api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spnet/cor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spnet/core/razor-pag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tnetcurry.com/aspnet/1492/aspnet-history-part-1" TargetMode="External"/><Relationship Id="rId3" Type="http://schemas.openxmlformats.org/officeDocument/2006/relationships/hyperlink" Target="https://docs.microsoft.com/aspnet" TargetMode="External"/><Relationship Id="rId7" Type="http://schemas.openxmlformats.org/officeDocument/2006/relationships/hyperlink" Target="https://www.learnrazorpages.com/" TargetMode="External"/><Relationship Id="rId2" Type="http://schemas.openxmlformats.org/officeDocument/2006/relationships/hyperlink" Target="https://dotnet.microsoft.com/apps/aspne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asp" TargetMode="External"/><Relationship Id="rId5" Type="http://schemas.openxmlformats.org/officeDocument/2006/relationships/hyperlink" Target="https://docs.microsoft.com/aspnet/core/tutorials/razor-pages" TargetMode="External"/><Relationship Id="rId10" Type="http://schemas.openxmlformats.org/officeDocument/2006/relationships/hyperlink" Target="https://www.dotnetcurry.com/aspnet/1494/aspnet-history-part-3-core" TargetMode="External"/><Relationship Id="rId4" Type="http://schemas.openxmlformats.org/officeDocument/2006/relationships/hyperlink" Target="https://docs.microsoft.com/aspnet/core/razor-pages" TargetMode="External"/><Relationship Id="rId9" Type="http://schemas.openxmlformats.org/officeDocument/2006/relationships/hyperlink" Target="https://www.dotnetcurry.com/aspnet/1493/aspnet-history-part-2-mv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echempower.com/benchmarks/#section=data-r17&amp;hw=ph&amp;test=plain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eb.archive.org/web/19961029090559/http:/asp.ne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eb.archive.org/web/20010202155000/http:/asp.net/default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eb.archive.org/web/20190604124157/https:/dotnet.microsoft.com/apps/aspne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Intro to Web Development</a:t>
            </a:r>
            <a:br>
              <a:rPr lang="en-US" b="1" dirty="0"/>
            </a:br>
            <a:r>
              <a:rPr lang="en-US" sz="3600" dirty="0"/>
              <a:t>ASP.NET Core Razor Pages Edition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E1585-D3EA-412B-859D-422B9E4947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Matthew Leibowitz</a:t>
            </a:r>
          </a:p>
          <a:p>
            <a:r>
              <a:rPr lang="en-US" sz="2400" dirty="0"/>
              <a:t>Software Engineer @ Microsoft</a:t>
            </a:r>
          </a:p>
          <a:p>
            <a:endParaRPr lang="en-US" sz="2400" dirty="0"/>
          </a:p>
          <a:p>
            <a:r>
              <a:rPr lang="en-US" sz="2400" b="1" dirty="0"/>
              <a:t>@mattleibow</a:t>
            </a:r>
          </a:p>
          <a:p>
            <a:r>
              <a:rPr lang="en-US" sz="2400" b="1" dirty="0"/>
              <a:t>maleib@microsoft.com</a:t>
            </a:r>
          </a:p>
        </p:txBody>
      </p:sp>
    </p:spTree>
    <p:extLst>
      <p:ext uri="{BB962C8B-B14F-4D97-AF65-F5344CB8AC3E}">
        <p14:creationId xmlns:p14="http://schemas.microsoft.com/office/powerpoint/2010/main" val="16308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6819F-C106-458D-B4A1-53796B6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995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r>
              <a:rPr lang="en-US" dirty="0"/>
              <a:t>Successor to [Classic] ASP</a:t>
            </a:r>
          </a:p>
          <a:p>
            <a:r>
              <a:rPr lang="en-US" dirty="0"/>
              <a:t>Built on top of the .NET Framework</a:t>
            </a:r>
          </a:p>
          <a:p>
            <a:r>
              <a:rPr lang="en-US" dirty="0"/>
              <a:t>Server code in any .NET Language (</a:t>
            </a:r>
            <a:r>
              <a:rPr lang="en-US" dirty="0" err="1"/>
              <a:t>eg</a:t>
            </a:r>
            <a:r>
              <a:rPr lang="en-US" dirty="0"/>
              <a:t>: C# or VB)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CC8137-AF8E-4D03-9430-4211C5970542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https://dotnet.microsoft.com/apps/aspnet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795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r>
              <a:rPr lang="en-US" dirty="0"/>
              <a:t>Windows Forms… for the web</a:t>
            </a:r>
          </a:p>
          <a:p>
            <a:r>
              <a:rPr lang="en-US" dirty="0"/>
              <a:t>Each page had an HTML file and a controller file</a:t>
            </a:r>
          </a:p>
          <a:p>
            <a:r>
              <a:rPr lang="en-US" dirty="0"/>
              <a:t>The HTML file supported server scripts, but was avoided</a:t>
            </a:r>
          </a:p>
          <a:p>
            <a:r>
              <a:rPr lang="en-US" dirty="0"/>
              <a:t>Server controls and events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EB84C-80C3-4AE4-9754-2BBA496411A6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https://dotnet.microsoft.com/apps/aspnet/web-forms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113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19452"/>
          </a:xfrm>
        </p:spPr>
        <p:txBody>
          <a:bodyPr/>
          <a:lstStyle/>
          <a:p>
            <a:r>
              <a:rPr lang="en-US" dirty="0"/>
              <a:t>A design pattern for achieving a clean separation of concerns</a:t>
            </a:r>
          </a:p>
          <a:p>
            <a:r>
              <a:rPr lang="en-US" dirty="0"/>
              <a:t>Requests go through a controller</a:t>
            </a:r>
          </a:p>
          <a:p>
            <a:r>
              <a:rPr lang="en-US" dirty="0"/>
              <a:t>Controllers populate a model and select a view</a:t>
            </a:r>
          </a:p>
          <a:p>
            <a:r>
              <a:rPr lang="en-US" dirty="0"/>
              <a:t>Views render a page based on the data in the model</a:t>
            </a:r>
          </a:p>
          <a:p>
            <a:r>
              <a:rPr lang="en-US" dirty="0"/>
              <a:t>Originally ASPX view syntax, then Razor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CD538-B75F-4689-8833-EE2E9F8829E4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https://dotnet.microsoft.com/apps/aspnet/mvc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219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02059"/>
          </a:xfrm>
        </p:spPr>
        <p:txBody>
          <a:bodyPr/>
          <a:lstStyle/>
          <a:p>
            <a:r>
              <a:rPr lang="en-ZA" dirty="0"/>
              <a:t>A mix of [Classic] ASP and MVC</a:t>
            </a:r>
          </a:p>
          <a:p>
            <a:r>
              <a:rPr lang="en-ZA" dirty="0"/>
              <a:t>Like the [Classic] ASP’s page-based app</a:t>
            </a:r>
          </a:p>
          <a:p>
            <a:r>
              <a:rPr lang="en-ZA" dirty="0"/>
              <a:t>Using the new MVC Razor syntax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Pages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E8B16-8888-4847-9A43-5F9FFF7BF203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https://docs.microsoft.com/aspnet/web-pages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10079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02059"/>
          </a:xfrm>
        </p:spPr>
        <p:txBody>
          <a:bodyPr/>
          <a:lstStyle/>
          <a:p>
            <a:r>
              <a:rPr lang="en-ZA" dirty="0"/>
              <a:t>Based on MVC, but the views are JSON/XML/anything</a:t>
            </a:r>
          </a:p>
          <a:p>
            <a:r>
              <a:rPr lang="en-ZA" dirty="0"/>
              <a:t>Building REST APIs for any client</a:t>
            </a:r>
          </a:p>
          <a:p>
            <a:r>
              <a:rPr lang="en-ZA" dirty="0"/>
              <a:t>Automatic object serialization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169E3-54AC-420B-A77D-CA9ECDE160B1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https://dotnet.microsoft.com/apps/aspnet/apis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500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6819F-C106-458D-B4A1-53796B6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ASP.NET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5565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39650"/>
          </a:xfrm>
        </p:spPr>
        <p:txBody>
          <a:bodyPr/>
          <a:lstStyle/>
          <a:p>
            <a:r>
              <a:rPr lang="en-ZA" dirty="0"/>
              <a:t>Redesign of ASP.NET</a:t>
            </a:r>
          </a:p>
          <a:p>
            <a:r>
              <a:rPr lang="en-ZA" dirty="0"/>
              <a:t>Cross-platform, open-source, high-performance</a:t>
            </a:r>
          </a:p>
          <a:p>
            <a:r>
              <a:rPr lang="en-ZA" dirty="0"/>
              <a:t>Improved ASP.NET MVC and Web API</a:t>
            </a:r>
          </a:p>
          <a:p>
            <a:r>
              <a:rPr lang="en-ZA" dirty="0"/>
              <a:t>Upgraded ASP.NET Web Pages to Razor Pages</a:t>
            </a:r>
          </a:p>
          <a:p>
            <a:r>
              <a:rPr lang="en-ZA" dirty="0"/>
              <a:t>Space for new technologies such as </a:t>
            </a:r>
            <a:r>
              <a:rPr lang="en-ZA" dirty="0" err="1"/>
              <a:t>Blazor</a:t>
            </a:r>
            <a:endParaRPr lang="en-ZA" dirty="0"/>
          </a:p>
          <a:p>
            <a:r>
              <a:rPr lang="en-ZA" dirty="0"/>
              <a:t>Supports mixing MVC and Web API controllers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CFE42-BC10-4194-B016-346F1F9FA8CC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https://docs.microsoft.com/aspnet/core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90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6819F-C106-458D-B4A1-53796B6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ASP.NET Core Razor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08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02059"/>
          </a:xfrm>
        </p:spPr>
        <p:txBody>
          <a:bodyPr/>
          <a:lstStyle/>
          <a:p>
            <a:r>
              <a:rPr lang="en-ZA" dirty="0"/>
              <a:t>More powerful version of ASP.NET Web Pages</a:t>
            </a:r>
          </a:p>
          <a:p>
            <a:r>
              <a:rPr lang="en-ZA" dirty="0"/>
              <a:t>Optionally supports page layouts like Web Forms</a:t>
            </a:r>
          </a:p>
          <a:p>
            <a:r>
              <a:rPr lang="en-ZA" dirty="0"/>
              <a:t>Optionally supports controllers like MVC and Web API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Razor Pages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55354-5CD8-4032-ADD8-87BEC11A1DBF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https://docs.microsoft.com/aspnet/core/razor-pages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926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03AE6E-E960-4406-AD9A-0DC57F36F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97853"/>
          </a:xfrm>
        </p:spPr>
        <p:txBody>
          <a:bodyPr/>
          <a:lstStyle/>
          <a:p>
            <a:r>
              <a:rPr lang="en-US" b="1" dirty="0"/>
              <a:t>.NET</a:t>
            </a:r>
            <a:r>
              <a:rPr lang="en-US" dirty="0"/>
              <a:t> is a </a:t>
            </a:r>
            <a:r>
              <a:rPr lang="en-US" b="1" dirty="0"/>
              <a:t>developer platform</a:t>
            </a:r>
            <a:r>
              <a:rPr lang="en-US" dirty="0"/>
              <a:t> made up of tools, programming languages, and libraries for </a:t>
            </a:r>
            <a:r>
              <a:rPr lang="en-US" b="1" dirty="0"/>
              <a:t>building</a:t>
            </a:r>
            <a:r>
              <a:rPr lang="en-US" dirty="0"/>
              <a:t> many different types of </a:t>
            </a:r>
            <a:r>
              <a:rPr lang="en-US" b="1" dirty="0"/>
              <a:t>applications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ASP.NET extends</a:t>
            </a:r>
            <a:r>
              <a:rPr lang="en-US" dirty="0"/>
              <a:t> the </a:t>
            </a:r>
            <a:r>
              <a:rPr lang="en-US" b="1" dirty="0"/>
              <a:t>.NET</a:t>
            </a:r>
            <a:r>
              <a:rPr lang="en-US" dirty="0"/>
              <a:t> developer platform with tools and libraries specifically for </a:t>
            </a:r>
            <a:r>
              <a:rPr lang="en-US" b="1" dirty="0"/>
              <a:t>building web apps</a:t>
            </a:r>
            <a:r>
              <a:rPr lang="en-US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ASP.NET?</a:t>
            </a:r>
          </a:p>
        </p:txBody>
      </p:sp>
    </p:spTree>
    <p:extLst>
      <p:ext uri="{BB962C8B-B14F-4D97-AF65-F5344CB8AC3E}">
        <p14:creationId xmlns:p14="http://schemas.microsoft.com/office/powerpoint/2010/main" val="24172758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6819F-C106-458D-B4A1-53796B6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1052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7E877-85B7-4903-ADC4-2539388E2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78781"/>
          </a:xfrm>
        </p:spPr>
        <p:txBody>
          <a:bodyPr/>
          <a:lstStyle/>
          <a:p>
            <a:r>
              <a:rPr lang="en-US" sz="2800" dirty="0"/>
              <a:t>ASP.NET Website: </a:t>
            </a:r>
            <a:r>
              <a:rPr lang="en-US" sz="2800" dirty="0">
                <a:hlinkClick r:id="rId2"/>
              </a:rPr>
              <a:t>dotnet.microsoft.com/apps/aspnet</a:t>
            </a:r>
            <a:endParaRPr lang="en-US" sz="2800" dirty="0"/>
          </a:p>
          <a:p>
            <a:r>
              <a:rPr lang="en-US" sz="2800" dirty="0"/>
              <a:t>ASP.NET Docs: </a:t>
            </a:r>
            <a:r>
              <a:rPr lang="en-US" sz="2800" dirty="0">
                <a:hlinkClick r:id="rId3"/>
              </a:rPr>
              <a:t>docs.microsoft.com/aspnet</a:t>
            </a:r>
            <a:r>
              <a:rPr lang="en-US" sz="2800" dirty="0"/>
              <a:t> </a:t>
            </a:r>
          </a:p>
          <a:p>
            <a:r>
              <a:rPr lang="en-US" sz="2800" dirty="0"/>
              <a:t>Razor Pages: </a:t>
            </a:r>
            <a:r>
              <a:rPr lang="en-US" sz="2800" dirty="0">
                <a:hlinkClick r:id="rId4"/>
              </a:rPr>
              <a:t>docs.microsoft.com/aspnet/core/razor-pages</a:t>
            </a:r>
            <a:endParaRPr lang="en-US" sz="2800" dirty="0"/>
          </a:p>
          <a:p>
            <a:r>
              <a:rPr lang="en-US" sz="2800" dirty="0"/>
              <a:t>Tutorials: </a:t>
            </a:r>
            <a:r>
              <a:rPr lang="en-US" sz="2800" dirty="0">
                <a:hlinkClick r:id="rId5"/>
              </a:rPr>
              <a:t>docs.microsoft.com/aspnet/core/tutorials/razor-pages</a:t>
            </a:r>
            <a:endParaRPr lang="en-US" sz="2800" dirty="0"/>
          </a:p>
          <a:p>
            <a:r>
              <a:rPr lang="en-US" sz="2800" dirty="0"/>
              <a:t>W3 Schools: </a:t>
            </a:r>
            <a:r>
              <a:rPr lang="en-US" sz="2800" dirty="0">
                <a:hlinkClick r:id="rId6"/>
              </a:rPr>
              <a:t>w3schools.com/asp</a:t>
            </a:r>
            <a:endParaRPr lang="en-US" sz="2800" dirty="0"/>
          </a:p>
          <a:p>
            <a:r>
              <a:rPr lang="en-US" sz="2800" dirty="0"/>
              <a:t>Learn Razor Pages: </a:t>
            </a:r>
            <a:r>
              <a:rPr lang="en-US" sz="2800" dirty="0">
                <a:hlinkClick r:id="rId7"/>
              </a:rPr>
              <a:t>learnrazorpages.com</a:t>
            </a:r>
            <a:endParaRPr lang="en-US" sz="2800" dirty="0"/>
          </a:p>
          <a:p>
            <a:r>
              <a:rPr lang="en-US" sz="2800" dirty="0"/>
              <a:t>The History of ASP.NET</a:t>
            </a:r>
          </a:p>
          <a:p>
            <a:pPr lvl="1"/>
            <a:r>
              <a:rPr lang="en-US" sz="1553" dirty="0">
                <a:hlinkClick r:id="rId8"/>
              </a:rPr>
              <a:t>dotnetcurry.com/aspnet/1492/aspnet-history-part-1</a:t>
            </a:r>
            <a:endParaRPr lang="en-US" sz="1553" dirty="0"/>
          </a:p>
          <a:p>
            <a:pPr lvl="1"/>
            <a:r>
              <a:rPr lang="en-US" sz="1553" dirty="0">
                <a:hlinkClick r:id="rId9"/>
              </a:rPr>
              <a:t>dotnetcurry.com/aspnet/1493/aspnet-history-part-2-mvc</a:t>
            </a:r>
            <a:endParaRPr lang="en-US" sz="1553" dirty="0"/>
          </a:p>
          <a:p>
            <a:pPr lvl="1"/>
            <a:r>
              <a:rPr lang="en-US" sz="1553" dirty="0">
                <a:hlinkClick r:id="rId10"/>
              </a:rPr>
              <a:t>dotnetcurry.com/aspnet/1494/aspnet-history-part-3-core</a:t>
            </a:r>
            <a:endParaRPr lang="en-US" sz="1553" dirty="0"/>
          </a:p>
          <a:p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8E2B10-C2D2-470A-BD68-554D0D4D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4210489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BCE1E5-CFA6-49CB-87A8-660D91F3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50402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AB92296-7BDA-4C80-ADA4-BE9D7EAC4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050" y="2000250"/>
            <a:ext cx="6057900" cy="285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E5B026-340D-4443-B920-2906C8678FF6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https://www.techempower.com/benchmarks/#section=data-r17&amp;hw=ph&amp;test=plaintext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C65FABE-5B4F-41F1-BFAC-973E1C8B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ASP.NET Core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90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03AE6E-E960-4406-AD9A-0DC57F36F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36150"/>
          </a:xfrm>
        </p:spPr>
        <p:txBody>
          <a:bodyPr/>
          <a:lstStyle/>
          <a:p>
            <a:r>
              <a:rPr lang="en-US" dirty="0"/>
              <a:t>[Classic] ASP</a:t>
            </a:r>
          </a:p>
          <a:p>
            <a:r>
              <a:rPr lang="en-US" dirty="0"/>
              <a:t>ASP.NET Web Forms</a:t>
            </a:r>
          </a:p>
          <a:p>
            <a:r>
              <a:rPr lang="en-US" dirty="0"/>
              <a:t>ASP.NET MVC v1 (with ASPX)</a:t>
            </a:r>
          </a:p>
          <a:p>
            <a:r>
              <a:rPr lang="en-US" dirty="0"/>
              <a:t>ASP.NET MVC v3 &amp; Web Pages (with Razor)</a:t>
            </a:r>
          </a:p>
          <a:p>
            <a:r>
              <a:rPr lang="en-US" dirty="0"/>
              <a:t>ASP.NET MVC v4 &amp; Web API</a:t>
            </a:r>
          </a:p>
          <a:p>
            <a:r>
              <a:rPr lang="en-US" dirty="0"/>
              <a:t>ASP.NET Core v1 (grew from ASP.NET MVC v6)</a:t>
            </a:r>
          </a:p>
          <a:p>
            <a:pPr lvl="1"/>
            <a:r>
              <a:rPr lang="en-US" dirty="0"/>
              <a:t>ASP.NET Core MVC</a:t>
            </a:r>
          </a:p>
          <a:p>
            <a:pPr lvl="1"/>
            <a:r>
              <a:rPr lang="en-US" dirty="0"/>
              <a:t>ASP.NET Core Web API</a:t>
            </a:r>
          </a:p>
          <a:p>
            <a:r>
              <a:rPr lang="en-US" dirty="0"/>
              <a:t>ASP.NET Core v2 &amp; Razor Pages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Active Server Page</a:t>
            </a:r>
          </a:p>
        </p:txBody>
      </p:sp>
    </p:spTree>
    <p:extLst>
      <p:ext uri="{BB962C8B-B14F-4D97-AF65-F5344CB8AC3E}">
        <p14:creationId xmlns:p14="http://schemas.microsoft.com/office/powerpoint/2010/main" val="4937274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0A139C-155F-45DC-8C2E-AAF2ABEC6016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http://web.archive.org/web/19961029090559/http://asp.net/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E7D53-56D1-4742-877B-07E3B5A7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38" y="769124"/>
            <a:ext cx="10153724" cy="5319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350CBA-10F3-409A-8B6C-ED6DB7CFCF01}"/>
              </a:ext>
            </a:extLst>
          </p:cNvPr>
          <p:cNvSpPr txBox="1"/>
          <p:nvPr/>
        </p:nvSpPr>
        <p:spPr>
          <a:xfrm>
            <a:off x="10757145" y="5887236"/>
            <a:ext cx="12221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ZA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(1996)</a:t>
            </a:r>
            <a:endParaRPr lang="en-US" sz="2400" i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123029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0A139C-155F-45DC-8C2E-AAF2ABEC6016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http://web.archive.org/web/20010202155000/http://asp.net/default.aspx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50CBA-10F3-409A-8B6C-ED6DB7CFCF01}"/>
              </a:ext>
            </a:extLst>
          </p:cNvPr>
          <p:cNvSpPr txBox="1"/>
          <p:nvPr/>
        </p:nvSpPr>
        <p:spPr>
          <a:xfrm>
            <a:off x="10757145" y="5887236"/>
            <a:ext cx="12221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ZA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(2001)</a:t>
            </a:r>
            <a:endParaRPr lang="en-US" sz="2400" i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2C8B2-4729-4B15-999B-3E0FBD1C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53" y="878662"/>
            <a:ext cx="7539093" cy="5100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02986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0A139C-155F-45DC-8C2E-AAF2ABEC6016}"/>
              </a:ext>
            </a:extLst>
          </p:cNvPr>
          <p:cNvSpPr/>
          <p:nvPr/>
        </p:nvSpPr>
        <p:spPr>
          <a:xfrm>
            <a:off x="457199" y="6145768"/>
            <a:ext cx="1152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http://web.archive.org/web/20190604124157/https://dotnet.microsoft.com/apps/aspnet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50CBA-10F3-409A-8B6C-ED6DB7CFCF01}"/>
              </a:ext>
            </a:extLst>
          </p:cNvPr>
          <p:cNvSpPr txBox="1"/>
          <p:nvPr/>
        </p:nvSpPr>
        <p:spPr>
          <a:xfrm>
            <a:off x="10757145" y="5887236"/>
            <a:ext cx="12221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ZA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(2019)</a:t>
            </a:r>
            <a:endParaRPr lang="en-US" sz="2400" i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D954D-EF50-4147-9111-E6F2468E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1" y="764362"/>
            <a:ext cx="10368038" cy="5329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2887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6819F-C106-458D-B4A1-53796B6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[Classic] 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326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3515D0-8523-4F2E-B9E2-1F94A05B6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r>
              <a:rPr lang="en-US" dirty="0"/>
              <a:t>Similar to PHP</a:t>
            </a:r>
          </a:p>
          <a:p>
            <a:r>
              <a:rPr lang="en-US" dirty="0"/>
              <a:t>Files contain server scripts and HTML</a:t>
            </a:r>
          </a:p>
          <a:p>
            <a:r>
              <a:rPr lang="en-US" dirty="0"/>
              <a:t>Scripts in an ASP file are executed on the server</a:t>
            </a:r>
          </a:p>
          <a:p>
            <a:r>
              <a:rPr lang="en-US" dirty="0"/>
              <a:t>Server code in VBScript or JavaScript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D5A878-CC9F-4299-95F1-2F29929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[Classic] ASP</a:t>
            </a:r>
          </a:p>
        </p:txBody>
      </p:sp>
    </p:spTree>
    <p:extLst>
      <p:ext uri="{BB962C8B-B14F-4D97-AF65-F5344CB8AC3E}">
        <p14:creationId xmlns:p14="http://schemas.microsoft.com/office/powerpoint/2010/main" val="10387288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Team_PresentationTemplate.pptx  -  Read-Only" id="{2363CE02-760E-413D-8221-AF67AFE765C4}" vid="{611879E8-DE26-489A-8B91-DA84EE062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purl.org/dc/elements/1.1/"/>
    <ds:schemaRef ds:uri="11245976-3b4d-4794-a754-317688483df2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  <ds:schemaRef ds:uri="569b343d-e775-480b-9b2b-6a6986deb9b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 (1)</Template>
  <TotalTime>9348</TotalTime>
  <Words>726</Words>
  <Application>Microsoft Office PowerPoint</Application>
  <PresentationFormat>Widescreen</PresentationFormat>
  <Paragraphs>94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An Intro to Web Development ASP.NET Core Razor Pages Edition</vt:lpstr>
      <vt:lpstr>What is ASP.NET?</vt:lpstr>
      <vt:lpstr>ASP.NET Core Performance</vt:lpstr>
      <vt:lpstr>Evolution of the Active Server Page</vt:lpstr>
      <vt:lpstr>PowerPoint Presentation</vt:lpstr>
      <vt:lpstr>PowerPoint Presentation</vt:lpstr>
      <vt:lpstr>PowerPoint Presentation</vt:lpstr>
      <vt:lpstr>[Classic] ASP</vt:lpstr>
      <vt:lpstr>[Classic] ASP</vt:lpstr>
      <vt:lpstr>ASP.NET</vt:lpstr>
      <vt:lpstr>ASP.NET</vt:lpstr>
      <vt:lpstr>ASP.NET Web Forms</vt:lpstr>
      <vt:lpstr>ASP.NET MVC</vt:lpstr>
      <vt:lpstr>ASP.NET Web Pages</vt:lpstr>
      <vt:lpstr>ASP.NET Web API</vt:lpstr>
      <vt:lpstr>ASP.NET Core</vt:lpstr>
      <vt:lpstr>ASP.NET Core</vt:lpstr>
      <vt:lpstr>ASP.NET Core Razor Pages</vt:lpstr>
      <vt:lpstr>ASP.NET Core Razor Pages</vt:lpstr>
      <vt:lpstr>Demos!!!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Naggaga Nakanwagi</dc:creator>
  <cp:lastModifiedBy>Matthew Leibowitz</cp:lastModifiedBy>
  <cp:revision>147</cp:revision>
  <dcterms:created xsi:type="dcterms:W3CDTF">2018-03-29T16:06:36Z</dcterms:created>
  <dcterms:modified xsi:type="dcterms:W3CDTF">2019-07-09T14:17:43Z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