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0" r:id="rId2"/>
    <p:sldId id="258" r:id="rId3"/>
    <p:sldId id="259" r:id="rId4"/>
    <p:sldId id="275" r:id="rId5"/>
    <p:sldId id="262" r:id="rId6"/>
    <p:sldId id="263" r:id="rId7"/>
    <p:sldId id="276" r:id="rId8"/>
    <p:sldId id="264" r:id="rId9"/>
    <p:sldId id="277" r:id="rId10"/>
    <p:sldId id="267" r:id="rId11"/>
    <p:sldId id="268" r:id="rId12"/>
    <p:sldId id="269" r:id="rId13"/>
    <p:sldId id="257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ccurac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ccura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accurac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Liu\Documents\DSD\RISCV\Extension\L2Cache\L2cach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Liu\Documents\DSD\RISCV\Extension\L2Cache\L2cach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Liu\Documents\DSD\RISCV\Extension\L2Cache\L2cach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r>
              <a:rPr lang="en-US" altLang="zh-TW" baseline="0"/>
              <a:t> of has hazard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工作表1!$B$2:$J$2</c:f>
              <c:strCache>
                <c:ptCount val="9"/>
                <c:pt idx="0">
                  <c:v>always taken </c:v>
                </c:pt>
                <c:pt idx="2">
                  <c:v>always not taken</c:v>
                </c:pt>
                <c:pt idx="4">
                  <c:v>1 bit</c:v>
                </c:pt>
                <c:pt idx="6">
                  <c:v>2 bit</c:v>
                </c:pt>
                <c:pt idx="8">
                  <c:v>2 level</c:v>
                </c:pt>
              </c:strCache>
            </c:strRef>
          </c:cat>
          <c:val>
            <c:numRef>
              <c:f>工作表1!$B$7:$J$7</c:f>
              <c:numCache>
                <c:formatCode>General</c:formatCode>
                <c:ptCount val="9"/>
                <c:pt idx="0">
                  <c:v>52</c:v>
                </c:pt>
                <c:pt idx="2">
                  <c:v>48</c:v>
                </c:pt>
                <c:pt idx="4">
                  <c:v>16</c:v>
                </c:pt>
                <c:pt idx="6">
                  <c:v>45</c:v>
                </c:pt>
                <c:pt idx="8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72-492D-84C5-EFBAA35551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72288"/>
        <c:axId val="11575200"/>
      </c:barChart>
      <c:catAx>
        <c:axId val="1157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5200"/>
        <c:crosses val="autoZero"/>
        <c:auto val="1"/>
        <c:lblAlgn val="ctr"/>
        <c:lblOffset val="100"/>
        <c:noMultiLvlLbl val="0"/>
      </c:catAx>
      <c:valAx>
        <c:axId val="115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Accracy(%)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 of branch prediction</a:t>
            </a:r>
            <a:endParaRPr lang="zh-TW" altLang="en-US"/>
          </a:p>
        </c:rich>
      </c:tx>
      <c:layout>
        <c:manualLayout>
          <c:xMode val="edge"/>
          <c:yMode val="edge"/>
          <c:x val="0.253562335958005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工作表1!$B$2:$J$2</c:f>
              <c:strCache>
                <c:ptCount val="9"/>
                <c:pt idx="0">
                  <c:v>always taken </c:v>
                </c:pt>
                <c:pt idx="2">
                  <c:v>always not taken</c:v>
                </c:pt>
                <c:pt idx="4">
                  <c:v>1 bit</c:v>
                </c:pt>
                <c:pt idx="6">
                  <c:v>2 bit</c:v>
                </c:pt>
                <c:pt idx="8">
                  <c:v>2 level</c:v>
                </c:pt>
              </c:strCache>
            </c:strRef>
          </c:cat>
          <c:val>
            <c:numRef>
              <c:f>工作表1!$B$13:$J$13</c:f>
              <c:numCache>
                <c:formatCode>General</c:formatCode>
                <c:ptCount val="9"/>
                <c:pt idx="0">
                  <c:v>65</c:v>
                </c:pt>
                <c:pt idx="2">
                  <c:v>35</c:v>
                </c:pt>
                <c:pt idx="4">
                  <c:v>50</c:v>
                </c:pt>
                <c:pt idx="6">
                  <c:v>67</c:v>
                </c:pt>
                <c:pt idx="8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0-4B33-9EB8-C58C27A192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5897136"/>
        <c:axId val="2015900464"/>
      </c:barChart>
      <c:catAx>
        <c:axId val="201589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5900464"/>
        <c:crosses val="autoZero"/>
        <c:auto val="1"/>
        <c:lblAlgn val="ctr"/>
        <c:lblOffset val="100"/>
        <c:noMultiLvlLbl val="0"/>
      </c:catAx>
      <c:valAx>
        <c:axId val="201590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Accracy(%)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589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Accracy of has hazard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工作表1!$B$2:$L$2</c:f>
              <c:strCache>
                <c:ptCount val="11"/>
                <c:pt idx="0">
                  <c:v>always taken </c:v>
                </c:pt>
                <c:pt idx="2">
                  <c:v>always not taken</c:v>
                </c:pt>
                <c:pt idx="4">
                  <c:v>1 bit</c:v>
                </c:pt>
                <c:pt idx="6">
                  <c:v>2 bit</c:v>
                </c:pt>
                <c:pt idx="8">
                  <c:v>2 level</c:v>
                </c:pt>
                <c:pt idx="10">
                  <c:v>local</c:v>
                </c:pt>
              </c:strCache>
            </c:strRef>
          </c:cat>
          <c:val>
            <c:numRef>
              <c:f>工作表1!$B$7:$L$7</c:f>
              <c:numCache>
                <c:formatCode>General</c:formatCode>
                <c:ptCount val="11"/>
                <c:pt idx="0">
                  <c:v>52</c:v>
                </c:pt>
                <c:pt idx="2">
                  <c:v>48</c:v>
                </c:pt>
                <c:pt idx="4">
                  <c:v>16</c:v>
                </c:pt>
                <c:pt idx="6">
                  <c:v>45</c:v>
                </c:pt>
                <c:pt idx="8">
                  <c:v>91</c:v>
                </c:pt>
                <c:pt idx="1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3-4DA0-BAC5-F67C669BB4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9074176"/>
        <c:axId val="1939072096"/>
      </c:barChart>
      <c:catAx>
        <c:axId val="193907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9072096"/>
        <c:crosses val="autoZero"/>
        <c:auto val="1"/>
        <c:lblAlgn val="ctr"/>
        <c:lblOffset val="100"/>
        <c:noMultiLvlLbl val="0"/>
      </c:catAx>
      <c:valAx>
        <c:axId val="19390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907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 of branch prediction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工作表1!$B$2:$L$2</c:f>
              <c:strCache>
                <c:ptCount val="11"/>
                <c:pt idx="0">
                  <c:v>always taken </c:v>
                </c:pt>
                <c:pt idx="2">
                  <c:v>always not taken</c:v>
                </c:pt>
                <c:pt idx="4">
                  <c:v>1 bit</c:v>
                </c:pt>
                <c:pt idx="6">
                  <c:v>2 bit</c:v>
                </c:pt>
                <c:pt idx="8">
                  <c:v>2 level</c:v>
                </c:pt>
                <c:pt idx="10">
                  <c:v>local</c:v>
                </c:pt>
              </c:strCache>
            </c:strRef>
          </c:cat>
          <c:val>
            <c:numRef>
              <c:f>工作表1!$B$13:$L$13</c:f>
              <c:numCache>
                <c:formatCode>General</c:formatCode>
                <c:ptCount val="11"/>
                <c:pt idx="0">
                  <c:v>65</c:v>
                </c:pt>
                <c:pt idx="2">
                  <c:v>35</c:v>
                </c:pt>
                <c:pt idx="4">
                  <c:v>50</c:v>
                </c:pt>
                <c:pt idx="6">
                  <c:v>67</c:v>
                </c:pt>
                <c:pt idx="8">
                  <c:v>70</c:v>
                </c:pt>
                <c:pt idx="1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D0-4A27-BDAF-0C6EB7EEAA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78112"/>
        <c:axId val="11568128"/>
      </c:barChart>
      <c:catAx>
        <c:axId val="115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68128"/>
        <c:crosses val="autoZero"/>
        <c:auto val="1"/>
        <c:lblAlgn val="ctr"/>
        <c:lblOffset val="100"/>
        <c:noMultiLvlLbl val="0"/>
      </c:catAx>
      <c:valAx>
        <c:axId val="1156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Miss rate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工作表1!$D$29:$E$29</c:f>
              <c:strCache>
                <c:ptCount val="2"/>
                <c:pt idx="0">
                  <c:v>compression</c:v>
                </c:pt>
                <c:pt idx="1">
                  <c:v>decompression</c:v>
                </c:pt>
              </c:strCache>
            </c:strRef>
          </c:cat>
          <c:val>
            <c:numRef>
              <c:f>工作表1!$D$32:$E$32</c:f>
              <c:numCache>
                <c:formatCode>General</c:formatCode>
                <c:ptCount val="2"/>
                <c:pt idx="0">
                  <c:v>2.2999999999999998</c:v>
                </c:pt>
                <c:pt idx="1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3-4341-BE84-93DFB4939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67712"/>
        <c:axId val="11577696"/>
      </c:barChart>
      <c:catAx>
        <c:axId val="1156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77696"/>
        <c:crosses val="autoZero"/>
        <c:auto val="1"/>
        <c:lblAlgn val="ctr"/>
        <c:lblOffset val="100"/>
        <c:noMultiLvlLbl val="0"/>
      </c:catAx>
      <c:valAx>
        <c:axId val="1157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miss</a:t>
                </a:r>
                <a:r>
                  <a:rPr lang="en-US" altLang="zh-TW" baseline="0"/>
                  <a:t> rate(%)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6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L2Cache Execution Time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工作表1!$A$7:$D$7</c:f>
              <c:strCache>
                <c:ptCount val="4"/>
                <c:pt idx="0">
                  <c:v>256_unified</c:v>
                </c:pt>
                <c:pt idx="1">
                  <c:v>128_unified</c:v>
                </c:pt>
                <c:pt idx="2">
                  <c:v>128_dm</c:v>
                </c:pt>
                <c:pt idx="3">
                  <c:v>64_dm</c:v>
                </c:pt>
              </c:strCache>
            </c:strRef>
          </c:cat>
          <c:val>
            <c:numRef>
              <c:f>工作表1!$A$8:$D$8</c:f>
              <c:numCache>
                <c:formatCode>General</c:formatCode>
                <c:ptCount val="4"/>
                <c:pt idx="0">
                  <c:v>461461</c:v>
                </c:pt>
                <c:pt idx="1">
                  <c:v>467599</c:v>
                </c:pt>
                <c:pt idx="2">
                  <c:v>461600</c:v>
                </c:pt>
                <c:pt idx="3">
                  <c:v>468496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E-40A3-8987-4EBAC67D8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8379792"/>
        <c:axId val="2104183424"/>
        <c:axId val="0"/>
      </c:bar3DChart>
      <c:catAx>
        <c:axId val="30837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4183424"/>
        <c:crosses val="autoZero"/>
        <c:auto val="1"/>
        <c:lblAlgn val="ctr"/>
        <c:lblOffset val="100"/>
        <c:noMultiLvlLbl val="0"/>
      </c:catAx>
      <c:valAx>
        <c:axId val="210418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837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L2Cache Area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工作表1!$A$1:$D$1</c:f>
              <c:strCache>
                <c:ptCount val="4"/>
                <c:pt idx="0">
                  <c:v>256_unified</c:v>
                </c:pt>
                <c:pt idx="1">
                  <c:v>128_unified</c:v>
                </c:pt>
                <c:pt idx="2">
                  <c:v>128_dm</c:v>
                </c:pt>
                <c:pt idx="3">
                  <c:v>64_dm</c:v>
                </c:pt>
              </c:strCache>
            </c:strRef>
          </c:cat>
          <c:val>
            <c:numRef>
              <c:f>工作表1!$A$2:$D$2</c:f>
              <c:numCache>
                <c:formatCode>General</c:formatCode>
                <c:ptCount val="4"/>
                <c:pt idx="0">
                  <c:v>905408</c:v>
                </c:pt>
                <c:pt idx="1">
                  <c:v>598398</c:v>
                </c:pt>
                <c:pt idx="2">
                  <c:v>764786</c:v>
                </c:pt>
                <c:pt idx="3">
                  <c:v>532583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C-40B2-BFDB-54F6D62A1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7701760"/>
        <c:axId val="2104190912"/>
        <c:axId val="0"/>
      </c:bar3DChart>
      <c:catAx>
        <c:axId val="51770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4190912"/>
        <c:crosses val="autoZero"/>
        <c:auto val="1"/>
        <c:lblAlgn val="ctr"/>
        <c:lblOffset val="100"/>
        <c:noMultiLvlLbl val="0"/>
      </c:catAx>
      <c:valAx>
        <c:axId val="21041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770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L2Cache A*T Value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工作表1!$A$12:$D$12</c:f>
              <c:strCache>
                <c:ptCount val="4"/>
                <c:pt idx="0">
                  <c:v>256_unified</c:v>
                </c:pt>
                <c:pt idx="1">
                  <c:v>128_unified</c:v>
                </c:pt>
                <c:pt idx="2">
                  <c:v>128_dm</c:v>
                </c:pt>
                <c:pt idx="3">
                  <c:v>64_dm</c:v>
                </c:pt>
              </c:strCache>
            </c:strRef>
          </c:cat>
          <c:val>
            <c:numRef>
              <c:f>工作表1!$A$13:$D$13</c:f>
              <c:numCache>
                <c:formatCode>General</c:formatCode>
                <c:ptCount val="4"/>
                <c:pt idx="0">
                  <c:v>41781048</c:v>
                </c:pt>
                <c:pt idx="1">
                  <c:v>27981030</c:v>
                </c:pt>
                <c:pt idx="2">
                  <c:v>35302521</c:v>
                </c:pt>
                <c:pt idx="3">
                  <c:v>24951300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C-418B-A8E4-13BD6F33B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3292816"/>
        <c:axId val="2104188832"/>
        <c:axId val="0"/>
      </c:bar3DChart>
      <c:catAx>
        <c:axId val="2732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4188832"/>
        <c:crosses val="autoZero"/>
        <c:auto val="1"/>
        <c:lblAlgn val="ctr"/>
        <c:lblOffset val="100"/>
        <c:noMultiLvlLbl val="0"/>
      </c:catAx>
      <c:valAx>
        <c:axId val="210418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329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3854-E3FF-4E01-8C8E-1A800EB3F77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11A6-D22F-4454-B5D5-6FAB135273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6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33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21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2A34-FA11-4002-AB02-4751844A7BF4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2F7-667A-4089-98FD-53D6A7E75C09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9B1-1323-46CE-A704-34180BC113B5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BB4F-28E7-4F7C-BC8C-55E965FD0BF9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188A-2D59-43FC-8470-A00709472009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45D9-9216-401E-AEAF-4FEAEA616CC3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D13E-59A4-4775-A613-7B1D2F39E6B0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080D-8E1A-49EC-864A-DF02F79B2F6B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0A5-2F52-443B-8C1D-A2C361E00572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ECF-E294-4009-86AE-55FF19938868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E48-B043-4EC3-AFCA-8F2BFFA23234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2B24-B298-49B2-91E9-58D42288FDDC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43E8-159D-4489-9AFC-28127F1A2F63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2331-F280-494E-AEE1-F714604925C6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9F1C-664F-420A-8790-F2A5D62BA0EE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7E4-7FE7-4918-9B75-9A08BC596077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57DD-FD78-4758-BE1F-4E583FEDC2EC}" type="datetime1">
              <a:rPr lang="en-US" altLang="zh-TW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eecs.berkeley.edu/~krste/papers/waterman-m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DSD FINAL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RICV G2</a:t>
            </a:r>
          </a:p>
          <a:p>
            <a:r>
              <a:rPr lang="zh-TW" altLang="en-US" dirty="0"/>
              <a:t>電機三 蔡易霖 趙彥安 劉凡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1F5620-98D1-418F-AC67-2FF7E057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5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of compression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Reduce miss rate</a:t>
            </a: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Require less cache size</a:t>
            </a: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Consume less energy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2B08F3-294E-45AE-A964-1C0AE913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3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 rate and cache size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20" y="2275692"/>
            <a:ext cx="3606985" cy="2667137"/>
          </a:xfrm>
        </p:spPr>
      </p:pic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870532"/>
              </p:ext>
            </p:extLst>
          </p:nvPr>
        </p:nvGraphicFramePr>
        <p:xfrm>
          <a:off x="1547091" y="2199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865745" y="5283200"/>
            <a:ext cx="702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Ref:</a:t>
            </a:r>
            <a:r>
              <a:rPr lang="en-US" altLang="zh-TW" dirty="0" err="1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://people.eecs.berkeley.edu/~</a:t>
            </a:r>
            <a:r>
              <a:rPr lang="en-US" altLang="zh-TW" dirty="0" err="1">
                <a:hlinkClick r:id="rId4"/>
              </a:rPr>
              <a:t>krste</a:t>
            </a:r>
            <a:r>
              <a:rPr lang="en-US" altLang="zh-TW" dirty="0">
                <a:hlinkClick r:id="rId4"/>
              </a:rPr>
              <a:t>/papers/waterman-ms.pdf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AA7BAD-524C-46A3-81D4-C123D074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energy efficiency 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781112"/>
            <a:ext cx="7216093" cy="245122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03391"/>
            <a:ext cx="7216093" cy="205282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B523021-564B-4760-A6D6-23FC46D4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08C8E-771B-492D-BA28-2B139203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L2 Cache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D086D-4360-4C91-9949-F868C2EF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Best Format:</a:t>
            </a:r>
          </a:p>
          <a:p>
            <a:pPr lvl="1"/>
            <a:r>
              <a:rPr lang="en-US" altLang="zh-TW" sz="2800" dirty="0"/>
              <a:t>L1 cache: write through</a:t>
            </a:r>
          </a:p>
          <a:p>
            <a:pPr lvl="1"/>
            <a:r>
              <a:rPr lang="en-US" altLang="zh-TW" sz="2800" dirty="0"/>
              <a:t>L2 cache: write back</a:t>
            </a:r>
          </a:p>
          <a:p>
            <a:r>
              <a:rPr lang="en-US" altLang="zh-TW" sz="2800" dirty="0"/>
              <a:t>Our Format:</a:t>
            </a:r>
          </a:p>
          <a:p>
            <a:pPr lvl="1"/>
            <a:r>
              <a:rPr lang="en-US" altLang="zh-TW" sz="2800" dirty="0"/>
              <a:t>L1 cache: write back</a:t>
            </a:r>
          </a:p>
          <a:p>
            <a:pPr lvl="1"/>
            <a:r>
              <a:rPr lang="en-US" altLang="zh-TW" sz="2800" dirty="0"/>
              <a:t>L2 cache: write through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E01E0-62CE-4A22-8EC9-CE7781F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3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C0FA4-165C-4CCE-92ED-A3270C4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Comparison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FD56E-A6F6-42B2-B8CD-F2D5B130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Separate Cache:</a:t>
            </a:r>
          </a:p>
          <a:p>
            <a:pPr lvl="1"/>
            <a:r>
              <a:rPr lang="en-US" altLang="zh-TW" sz="2800" dirty="0"/>
              <a:t>Direct map memory 64/128 words</a:t>
            </a:r>
          </a:p>
          <a:p>
            <a:r>
              <a:rPr lang="en-US" altLang="zh-TW" sz="2800" dirty="0"/>
              <a:t>Unified Cache:</a:t>
            </a:r>
          </a:p>
          <a:p>
            <a:pPr lvl="1"/>
            <a:r>
              <a:rPr lang="en-US" altLang="zh-TW" sz="2800" dirty="0"/>
              <a:t>Direct map memory 128/256 words</a:t>
            </a:r>
          </a:p>
          <a:p>
            <a:pPr lvl="1"/>
            <a:r>
              <a:rPr lang="en-US" altLang="zh-TW" sz="2800" dirty="0"/>
              <a:t>An extra bit to</a:t>
            </a:r>
            <a:r>
              <a:rPr lang="zh-TW" altLang="en-US" sz="2800" dirty="0"/>
              <a:t> </a:t>
            </a:r>
            <a:r>
              <a:rPr lang="en-US" altLang="zh-TW" sz="2800" dirty="0"/>
              <a:t>classify I or D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01E39-599A-4CD0-9622-9644594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5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452B66-409F-4127-9A74-72249302F66E}"/>
              </a:ext>
            </a:extLst>
          </p:cNvPr>
          <p:cNvSpPr txBox="1"/>
          <p:nvPr/>
        </p:nvSpPr>
        <p:spPr>
          <a:xfrm>
            <a:off x="1759226" y="503581"/>
            <a:ext cx="694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Area &amp; execution time under same cycle time</a:t>
            </a:r>
            <a:endParaRPr lang="zh-TW" altLang="en-US" sz="4000" dirty="0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48D50DE3-B3B7-4C29-A4AA-920FE59CF2F5}"/>
              </a:ext>
            </a:extLst>
          </p:cNvPr>
          <p:cNvGraphicFramePr>
            <a:graphicFrameLocks/>
          </p:cNvGraphicFramePr>
          <p:nvPr/>
        </p:nvGraphicFramePr>
        <p:xfrm>
          <a:off x="6647794" y="2915478"/>
          <a:ext cx="5144812" cy="320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CDD27D-C848-4D84-B128-E6CB0F4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539CA77-57CA-4BC1-9B19-428FA0FC2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427391"/>
              </p:ext>
            </p:extLst>
          </p:nvPr>
        </p:nvGraphicFramePr>
        <p:xfrm>
          <a:off x="921694" y="2915478"/>
          <a:ext cx="5174305" cy="320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728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B2AC2-82F1-4FD8-B47E-BF3D0379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A*T Value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F465C4-5C54-42C9-BFDA-05870C7E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EF2E9E-6490-47DE-B3DA-1F52874D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5500A2C-FE44-4A19-881C-425BA1863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620686"/>
              </p:ext>
            </p:extLst>
          </p:nvPr>
        </p:nvGraphicFramePr>
        <p:xfrm>
          <a:off x="2428460" y="1825863"/>
          <a:ext cx="7957931" cy="43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03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43F00-573A-495D-B444-8829ED78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4171"/>
            <a:ext cx="8911687" cy="1280890"/>
          </a:xfrm>
        </p:spPr>
        <p:txBody>
          <a:bodyPr/>
          <a:lstStyle/>
          <a:p>
            <a:r>
              <a:rPr lang="en-US" altLang="zh-TW" dirty="0"/>
              <a:t>L2 Cache Miss Rate 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8822368-9BE4-4E43-B18C-F29B699F2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599"/>
          <a:ext cx="3394144" cy="221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72">
                  <a:extLst>
                    <a:ext uri="{9D8B030D-6E8A-4147-A177-3AD203B41FA5}">
                      <a16:colId xmlns:a16="http://schemas.microsoft.com/office/drawing/2014/main" val="3308252281"/>
                    </a:ext>
                  </a:extLst>
                </a:gridCol>
                <a:gridCol w="1697072">
                  <a:extLst>
                    <a:ext uri="{9D8B030D-6E8A-4147-A177-3AD203B41FA5}">
                      <a16:colId xmlns:a16="http://schemas.microsoft.com/office/drawing/2014/main" val="1440171848"/>
                    </a:ext>
                  </a:extLst>
                </a:gridCol>
              </a:tblGrid>
              <a:tr h="442844">
                <a:tc>
                  <a:txBody>
                    <a:bodyPr/>
                    <a:lstStyle/>
                    <a:p>
                      <a:r>
                        <a:rPr lang="en-US" altLang="zh-TW" dirty="0"/>
                        <a:t>L2 Cache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Miss Rate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61775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r>
                        <a:rPr lang="en-US" altLang="zh-TW" dirty="0"/>
                        <a:t>256_unified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5.8%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89364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r>
                        <a:rPr lang="en-US" altLang="zh-TW" dirty="0"/>
                        <a:t>128_unified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04195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r>
                        <a:rPr lang="en-US" altLang="zh-TW" dirty="0"/>
                        <a:t>128_dm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6.6%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16554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r>
                        <a:rPr lang="en-US" altLang="zh-TW" dirty="0"/>
                        <a:t>64_dm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33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7EC51AF-1CD3-4675-BAB1-4BA2E99CBC20}"/>
              </a:ext>
            </a:extLst>
          </p:cNvPr>
          <p:cNvSpPr txBox="1"/>
          <p:nvPr/>
        </p:nvSpPr>
        <p:spPr>
          <a:xfrm>
            <a:off x="6208645" y="2749824"/>
            <a:ext cx="5582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Miss Rate in our design:</a:t>
            </a:r>
          </a:p>
          <a:p>
            <a:endParaRPr lang="en-US" altLang="zh-TW" sz="2000" dirty="0"/>
          </a:p>
          <a:p>
            <a:r>
              <a:rPr lang="en-US" altLang="zh-TW" sz="2000" dirty="0"/>
              <a:t>Unified &gt; Direct map memory !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177C88-0C0E-46C8-8ECD-3EB5EFE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8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7324" cy="6858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5580" y="51327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Branch prediction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510C6C-BB96-4F45-85F5-D513CD81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level adaptive predictor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43693"/>
              </p:ext>
            </p:extLst>
          </p:nvPr>
        </p:nvGraphicFramePr>
        <p:xfrm>
          <a:off x="1191492" y="2704638"/>
          <a:ext cx="3020290" cy="1163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0145">
                  <a:extLst>
                    <a:ext uri="{9D8B030D-6E8A-4147-A177-3AD203B41FA5}">
                      <a16:colId xmlns:a16="http://schemas.microsoft.com/office/drawing/2014/main" val="3547869918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102252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TW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TW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TW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altLang="zh-TW" sz="1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kumimoji="0" lang="zh-TW" altLang="en-US" sz="12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29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53467"/>
              </p:ext>
            </p:extLst>
          </p:nvPr>
        </p:nvGraphicFramePr>
        <p:xfrm>
          <a:off x="5680364" y="2458489"/>
          <a:ext cx="3833092" cy="35820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6546">
                  <a:extLst>
                    <a:ext uri="{9D8B030D-6E8A-4147-A177-3AD203B41FA5}">
                      <a16:colId xmlns:a16="http://schemas.microsoft.com/office/drawing/2014/main" val="1351190813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4123513784"/>
                    </a:ext>
                  </a:extLst>
                </a:gridCol>
              </a:tblGrid>
              <a:tr h="895523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Strongly taken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80517"/>
                  </a:ext>
                </a:extLst>
              </a:tr>
              <a:tr h="895523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Stongly</a:t>
                      </a: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taken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27591"/>
                  </a:ext>
                </a:extLst>
              </a:tr>
              <a:tr h="895523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</a:t>
                      </a:r>
                    </a:p>
                    <a:p>
                      <a:r>
                        <a:rPr lang="en-US" altLang="zh-TW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taken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5920"/>
                  </a:ext>
                </a:extLst>
              </a:tr>
              <a:tr h="895523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</a:t>
                      </a:r>
                      <a:r>
                        <a:rPr lang="en-US" altLang="zh-TW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taken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72445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4391891" y="2875279"/>
            <a:ext cx="1108363" cy="8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91492" y="1998169"/>
            <a:ext cx="323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Branch history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680364" y="1705782"/>
            <a:ext cx="419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Branch history table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0C8450-C98B-48C4-93C0-E456830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 Black"/>
              <a:buNone/>
            </a:pPr>
            <a:r>
              <a:rPr lang="en-US"/>
              <a:t>Accuracy of each predictors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1690254" y="2105891"/>
            <a:ext cx="92825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level adaptive predictor outperforms its counterparts!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Interleave in BrPred: 10..10..10-&gt; history register cannot store 1 when IF stage need to predict 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96" name="Google Shape;196;p4"/>
          <p:cNvGraphicFramePr/>
          <p:nvPr/>
        </p:nvGraphicFramePr>
        <p:xfrm>
          <a:off x="1690254" y="3214255"/>
          <a:ext cx="4765964" cy="311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7" name="Google Shape;197;p4"/>
          <p:cNvGraphicFramePr/>
          <p:nvPr/>
        </p:nvGraphicFramePr>
        <p:xfrm>
          <a:off x="6377709" y="3214255"/>
          <a:ext cx="4765964" cy="311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255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Disadvantage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Much more area!</a:t>
            </a:r>
          </a:p>
          <a:p>
            <a:r>
              <a:rPr lang="en-US" altLang="zh-TW" sz="3200" dirty="0"/>
              <a:t>N bits history -&gt; Need 2</a:t>
            </a:r>
            <a:r>
              <a:rPr lang="en-US" altLang="zh-TW" sz="3200" baseline="30000" dirty="0"/>
              <a:t>N </a:t>
            </a:r>
            <a:r>
              <a:rPr lang="en-US" altLang="zh-TW" sz="3200" dirty="0"/>
              <a:t> saturating counter</a:t>
            </a:r>
            <a:endParaRPr lang="en-US" altLang="zh-TW" sz="3200" baseline="30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80C09-E47F-4C16-89A9-3DF25134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9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branch predictor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76"/>
              </p:ext>
            </p:extLst>
          </p:nvPr>
        </p:nvGraphicFramePr>
        <p:xfrm>
          <a:off x="3230233" y="3500584"/>
          <a:ext cx="2105891" cy="1158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3899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lang="en-US" altLang="zh-TW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</a:t>
                      </a:r>
                      <a:endParaRPr lang="zh-TW" alt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5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r>
                        <a:rPr lang="en-US" altLang="zh-TW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</a:t>
                      </a:r>
                      <a:endParaRPr lang="zh-TW" alt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8212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98060"/>
              </p:ext>
            </p:extLst>
          </p:nvPr>
        </p:nvGraphicFramePr>
        <p:xfrm>
          <a:off x="6705600" y="1651924"/>
          <a:ext cx="4064002" cy="2194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3130883428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563088324"/>
                    </a:ext>
                  </a:extLst>
                </a:gridCol>
              </a:tblGrid>
              <a:tr h="376073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Strongly</a:t>
                      </a:r>
                      <a:r>
                        <a:rPr lang="en-US" altLang="zh-TW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 not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0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Stongly</a:t>
                      </a:r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3723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02794"/>
              </p:ext>
            </p:extLst>
          </p:nvPr>
        </p:nvGraphicFramePr>
        <p:xfrm>
          <a:off x="6705600" y="4184072"/>
          <a:ext cx="4064002" cy="210820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3470021957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3770652333"/>
                    </a:ext>
                  </a:extLst>
                </a:gridCol>
              </a:tblGrid>
              <a:tr h="464751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</a:t>
                      </a:r>
                      <a:r>
                        <a:rPr lang="en-US" altLang="zh-TW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1640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Stongly</a:t>
                      </a:r>
                      <a:r>
                        <a:rPr lang="en-US" altLang="zh-TW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9723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Stongly</a:t>
                      </a:r>
                      <a:r>
                        <a:rPr lang="en-US" altLang="zh-TW" sz="2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36855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Weakly taken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112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flipV="1">
            <a:off x="5444466" y="3500585"/>
            <a:ext cx="1104116" cy="24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55547"/>
              </p:ext>
            </p:extLst>
          </p:nvPr>
        </p:nvGraphicFramePr>
        <p:xfrm>
          <a:off x="960582" y="3879273"/>
          <a:ext cx="988291" cy="69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91">
                  <a:extLst>
                    <a:ext uri="{9D8B030D-6E8A-4147-A177-3AD203B41FA5}">
                      <a16:colId xmlns:a16="http://schemas.microsoft.com/office/drawing/2014/main" val="357552456"/>
                    </a:ext>
                  </a:extLst>
                </a:gridCol>
              </a:tblGrid>
              <a:tr h="698499">
                <a:tc>
                  <a:txBody>
                    <a:bodyPr/>
                    <a:lstStyle/>
                    <a:p>
                      <a:r>
                        <a:rPr lang="en-US" altLang="zh-TW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endParaRPr lang="zh-TW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34494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2068945" y="3846484"/>
            <a:ext cx="1052946" cy="4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121891" y="2056706"/>
            <a:ext cx="2214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Respective branch history</a:t>
            </a:r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90346-3D33-4E2F-8FAE-B9F64EDC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 Black"/>
              <a:buNone/>
            </a:pPr>
            <a:r>
              <a:rPr lang="en-US"/>
              <a:t>Accuracy</a:t>
            </a:r>
            <a:endParaRPr/>
          </a:p>
        </p:txBody>
      </p:sp>
      <p:graphicFrame>
        <p:nvGraphicFramePr>
          <p:cNvPr id="224" name="Google Shape;224;p7"/>
          <p:cNvGraphicFramePr/>
          <p:nvPr/>
        </p:nvGraphicFramePr>
        <p:xfrm>
          <a:off x="1731817" y="2336800"/>
          <a:ext cx="5195455" cy="3396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26" name="Google Shape;226;p7"/>
          <p:cNvGraphicFramePr/>
          <p:nvPr/>
        </p:nvGraphicFramePr>
        <p:xfrm>
          <a:off x="6927272" y="2336800"/>
          <a:ext cx="4877520" cy="3396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60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Disadvantage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Area: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branch instructions, j bits history for each instruction</a:t>
            </a:r>
          </a:p>
          <a:p>
            <a:r>
              <a:rPr lang="en-US" altLang="zh-TW" sz="3200" dirty="0"/>
              <a:t> Need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*2</a:t>
            </a:r>
            <a:r>
              <a:rPr lang="en-US" altLang="zh-TW" sz="3200" baseline="30000" dirty="0"/>
              <a:t>j  </a:t>
            </a:r>
            <a:r>
              <a:rPr lang="en-US" altLang="zh-TW" sz="3200" dirty="0"/>
              <a:t>saturating counters!</a:t>
            </a:r>
            <a:endParaRPr lang="zh-TW" altLang="en-US" sz="3200" baseline="30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D4435D-EE83-4D72-AC38-74F8A02C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3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2704563" y="1717964"/>
            <a:ext cx="2029658" cy="208153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2249756" y="6346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 Black"/>
              <a:buNone/>
            </a:pPr>
            <a:r>
              <a:rPr lang="en-US"/>
              <a:t>Compression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3245476" y="2466341"/>
            <a:ext cx="15332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6356959" y="1736544"/>
            <a:ext cx="2029658" cy="208153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509718" y="2590950"/>
            <a:ext cx="17041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[25:24]=2’b11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(32 bit)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5866261" y="2036878"/>
            <a:ext cx="301105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16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PC+2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2704563" y="4560355"/>
            <a:ext cx="2029658" cy="208153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9"/>
          <p:cNvCxnSpPr>
            <a:stCxn id="238" idx="4"/>
            <a:endCxn id="244" idx="0"/>
          </p:cNvCxnSpPr>
          <p:nvPr/>
        </p:nvCxnSpPr>
        <p:spPr>
          <a:xfrm>
            <a:off x="3719392" y="3799494"/>
            <a:ext cx="0" cy="7608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9"/>
          <p:cNvCxnSpPr/>
          <p:nvPr/>
        </p:nvCxnSpPr>
        <p:spPr>
          <a:xfrm>
            <a:off x="4778712" y="2694098"/>
            <a:ext cx="1578247" cy="1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9"/>
          <p:cNvCxnSpPr/>
          <p:nvPr/>
        </p:nvCxnSpPr>
        <p:spPr>
          <a:xfrm rot="10800000">
            <a:off x="4734220" y="3032875"/>
            <a:ext cx="1578247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8" name="Google Shape;248;p9"/>
          <p:cNvSpPr txBox="1"/>
          <p:nvPr/>
        </p:nvSpPr>
        <p:spPr>
          <a:xfrm>
            <a:off x="2783658" y="5081090"/>
            <a:ext cx="19950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32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PC+2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9"/>
          <p:cNvCxnSpPr>
            <a:stCxn id="238" idx="1"/>
            <a:endCxn id="238" idx="2"/>
          </p:cNvCxnSpPr>
          <p:nvPr/>
        </p:nvCxnSpPr>
        <p:spPr>
          <a:xfrm rot="5400000">
            <a:off x="2485200" y="2242097"/>
            <a:ext cx="735900" cy="297300"/>
          </a:xfrm>
          <a:prstGeom prst="curvedConnector4">
            <a:avLst>
              <a:gd name="adj1" fmla="val -72487"/>
              <a:gd name="adj2" fmla="val 412982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0" name="Google Shape;250;p9"/>
          <p:cNvSpPr txBox="1"/>
          <p:nvPr/>
        </p:nvSpPr>
        <p:spPr>
          <a:xfrm>
            <a:off x="3886298" y="3783891"/>
            <a:ext cx="1862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[9:8]=2’b11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32+32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-1507804" y="482643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[9:8]=2’b11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32+32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9"/>
          <p:cNvCxnSpPr>
            <a:stCxn id="248" idx="3"/>
          </p:cNvCxnSpPr>
          <p:nvPr/>
        </p:nvCxnSpPr>
        <p:spPr>
          <a:xfrm rot="10800000" flipH="1">
            <a:off x="4778712" y="3552099"/>
            <a:ext cx="1926900" cy="20676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9"/>
          <p:cNvSpPr txBox="1"/>
          <p:nvPr/>
        </p:nvSpPr>
        <p:spPr>
          <a:xfrm>
            <a:off x="6073945" y="4560355"/>
            <a:ext cx="21187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[9:8]!=2’b11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32+16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4656279" y="1223099"/>
            <a:ext cx="194627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[9:8]!=2’b11&amp;&amp;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I_mem_rdata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[25:24]!=2’b11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16+16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256" name="Google Shape;256;p9"/>
          <p:cNvCxnSpPr>
            <a:stCxn id="244" idx="2"/>
            <a:endCxn id="244" idx="3"/>
          </p:cNvCxnSpPr>
          <p:nvPr/>
        </p:nvCxnSpPr>
        <p:spPr>
          <a:xfrm>
            <a:off x="2704563" y="5601120"/>
            <a:ext cx="297300" cy="735900"/>
          </a:xfrm>
          <a:prstGeom prst="curvedConnector4">
            <a:avLst>
              <a:gd name="adj1" fmla="val -331645"/>
              <a:gd name="adj2" fmla="val 121032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537844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565</TotalTime>
  <Words>371</Words>
  <Application>Microsoft Office PowerPoint</Application>
  <PresentationFormat>寬螢幕</PresentationFormat>
  <Paragraphs>142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Century Gothic</vt:lpstr>
      <vt:lpstr>Wingdings 3</vt:lpstr>
      <vt:lpstr>絲縷</vt:lpstr>
      <vt:lpstr>DSD FINAL PRESENTATION</vt:lpstr>
      <vt:lpstr>Branch prediction</vt:lpstr>
      <vt:lpstr>Two level adaptive predictor</vt:lpstr>
      <vt:lpstr>Accuracy of each predictors</vt:lpstr>
      <vt:lpstr>Disadvantage</vt:lpstr>
      <vt:lpstr>Local branch predictor</vt:lpstr>
      <vt:lpstr>Accuracy</vt:lpstr>
      <vt:lpstr>Disadvantage</vt:lpstr>
      <vt:lpstr>Compression</vt:lpstr>
      <vt:lpstr>Advantage of compression</vt:lpstr>
      <vt:lpstr>Miss rate and cache size</vt:lpstr>
      <vt:lpstr>Improve energy efficiency </vt:lpstr>
      <vt:lpstr>L2 Cache</vt:lpstr>
      <vt:lpstr>Our Comparison</vt:lpstr>
      <vt:lpstr>PowerPoint 簡報</vt:lpstr>
      <vt:lpstr>A*T Value</vt:lpstr>
      <vt:lpstr>L2 Cache Miss Rate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HP</cp:lastModifiedBy>
  <cp:revision>25</cp:revision>
  <dcterms:created xsi:type="dcterms:W3CDTF">2020-06-28T08:36:10Z</dcterms:created>
  <dcterms:modified xsi:type="dcterms:W3CDTF">2020-06-30T07:05:50Z</dcterms:modified>
</cp:coreProperties>
</file>