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279" r:id="rId3"/>
    <p:sldId id="280" r:id="rId4"/>
    <p:sldId id="282" r:id="rId5"/>
    <p:sldId id="283" r:id="rId6"/>
    <p:sldId id="286" r:id="rId7"/>
    <p:sldId id="291" r:id="rId8"/>
    <p:sldId id="287" r:id="rId9"/>
    <p:sldId id="288" r:id="rId10"/>
    <p:sldId id="289" r:id="rId11"/>
    <p:sldId id="290" r:id="rId12"/>
    <p:sldId id="275" r:id="rId13"/>
  </p:sldIdLst>
  <p:sldSz cx="9144000" cy="6858000" type="screen4x3"/>
  <p:notesSz cx="7302500" cy="9586913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D9D9D9"/>
    <a:srgbClr val="A5A6DF"/>
    <a:srgbClr val="D5F1D2"/>
    <a:srgbClr val="A5A6E4"/>
    <a:srgbClr val="F6F5BD"/>
    <a:srgbClr val="F1C7C7"/>
    <a:srgbClr val="990000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018" autoAdjust="0"/>
  </p:normalViewPr>
  <p:slideViewPr>
    <p:cSldViewPr snapToObjects="1">
      <p:cViewPr varScale="1">
        <p:scale>
          <a:sx n="64" d="100"/>
          <a:sy n="64" d="100"/>
        </p:scale>
        <p:origin x="12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Liu\Documents\Digital%20system%20lab\Dram_si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DRAM Access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Weight_DRAM_Access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34848</c:v>
                </c:pt>
                <c:pt idx="1">
                  <c:v>7260000</c:v>
                </c:pt>
                <c:pt idx="2">
                  <c:v>2519424</c:v>
                </c:pt>
                <c:pt idx="3">
                  <c:v>1327104</c:v>
                </c:pt>
                <c:pt idx="4">
                  <c:v>1327104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9-D746-8844-5ECF08131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IF_DRAM_Access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927522</c:v>
                </c:pt>
                <c:pt idx="1">
                  <c:v>4646400</c:v>
                </c:pt>
                <c:pt idx="2">
                  <c:v>4478976</c:v>
                </c:pt>
                <c:pt idx="3">
                  <c:v>1557504</c:v>
                </c:pt>
                <c:pt idx="4">
                  <c:v>1557504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E9-D746-8844-5ECF081310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PSUM_DRAM_Access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290400</c:v>
                </c:pt>
                <c:pt idx="1">
                  <c:v>665856</c:v>
                </c:pt>
                <c:pt idx="2">
                  <c:v>240000</c:v>
                </c:pt>
                <c:pt idx="3">
                  <c:v>46464</c:v>
                </c:pt>
                <c:pt idx="4">
                  <c:v>30976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E9-D746-8844-5ECF081310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6380352"/>
        <c:axId val="246380736"/>
      </c:barChart>
      <c:catAx>
        <c:axId val="24638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80736"/>
        <c:crosses val="autoZero"/>
        <c:auto val="1"/>
        <c:lblAlgn val="ctr"/>
        <c:lblOffset val="100"/>
        <c:noMultiLvlLbl val="0"/>
      </c:catAx>
      <c:valAx>
        <c:axId val="246380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8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6-7C48-A7CB-E47BE08E1E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76-7C48-A7CB-E47BE08E1E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76-7C48-A7CB-E47BE08E1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700496"/>
        <c:axId val="318346432"/>
      </c:barChart>
      <c:catAx>
        <c:axId val="31870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346432"/>
        <c:crosses val="autoZero"/>
        <c:auto val="1"/>
        <c:lblAlgn val="ctr"/>
        <c:lblOffset val="100"/>
        <c:noMultiLvlLbl val="0"/>
      </c:catAx>
      <c:valAx>
        <c:axId val="31834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70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DRAM Access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Weight_DRAM_Access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7014385</c:v>
                </c:pt>
                <c:pt idx="1">
                  <c:v>7260000</c:v>
                </c:pt>
                <c:pt idx="2">
                  <c:v>2519424</c:v>
                </c:pt>
                <c:pt idx="3">
                  <c:v>1327104</c:v>
                </c:pt>
                <c:pt idx="4">
                  <c:v>1327104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F-2F48-B9CA-C62CEEAC1F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IF_DRAM_Access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154587</c:v>
                </c:pt>
                <c:pt idx="1">
                  <c:v>4646400</c:v>
                </c:pt>
                <c:pt idx="2">
                  <c:v>4478976</c:v>
                </c:pt>
                <c:pt idx="3">
                  <c:v>1557504</c:v>
                </c:pt>
                <c:pt idx="4">
                  <c:v>1557504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F-2F48-B9CA-C62CEEAC1F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PSUM_DRAM_Access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Layer 0</c:v>
                </c:pt>
                <c:pt idx="1">
                  <c:v>Layer 1</c:v>
                </c:pt>
                <c:pt idx="2">
                  <c:v>Layer 2</c:v>
                </c:pt>
                <c:pt idx="3">
                  <c:v>Layer3</c:v>
                </c:pt>
                <c:pt idx="4">
                  <c:v>Layer4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290400</c:v>
                </c:pt>
                <c:pt idx="1">
                  <c:v>665856</c:v>
                </c:pt>
                <c:pt idx="2">
                  <c:v>240000</c:v>
                </c:pt>
                <c:pt idx="3">
                  <c:v>46464</c:v>
                </c:pt>
                <c:pt idx="4">
                  <c:v>30976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AF-2F48-B9CA-C62CEEAC1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46380352"/>
        <c:axId val="246380736"/>
      </c:barChart>
      <c:catAx>
        <c:axId val="24638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80736"/>
        <c:crosses val="autoZero"/>
        <c:auto val="1"/>
        <c:lblAlgn val="ctr"/>
        <c:lblOffset val="100"/>
        <c:noMultiLvlLbl val="0"/>
      </c:catAx>
      <c:valAx>
        <c:axId val="246380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4638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Dense</a:t>
            </a:r>
            <a:r>
              <a:rPr lang="en-US" altLang="zh-TW" baseline="0"/>
              <a:t> vs Sparse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工作表1!$J$11:$J$15</c:f>
              <c:numCache>
                <c:formatCode>General</c:formatCode>
                <c:ptCount val="5"/>
                <c:pt idx="0">
                  <c:v>962370</c:v>
                </c:pt>
                <c:pt idx="1">
                  <c:v>11906400</c:v>
                </c:pt>
                <c:pt idx="2">
                  <c:v>6998400</c:v>
                </c:pt>
                <c:pt idx="3">
                  <c:v>2884608</c:v>
                </c:pt>
                <c:pt idx="4">
                  <c:v>2442240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8-4C25-8FB4-E79D2C410CC5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工作表1!$K$11:$K$15</c:f>
              <c:numCache>
                <c:formatCode>General</c:formatCode>
                <c:ptCount val="5"/>
                <c:pt idx="0">
                  <c:v>980238</c:v>
                </c:pt>
                <c:pt idx="1">
                  <c:v>4522723</c:v>
                </c:pt>
                <c:pt idx="2">
                  <c:v>5502961</c:v>
                </c:pt>
                <c:pt idx="3">
                  <c:v>564826</c:v>
                </c:pt>
                <c:pt idx="4">
                  <c:v>389933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8-4C25-8FB4-E79D2C410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7273584"/>
        <c:axId val="1426282544"/>
      </c:barChart>
      <c:catAx>
        <c:axId val="1567273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6282544"/>
        <c:crosses val="autoZero"/>
        <c:auto val="1"/>
        <c:lblAlgn val="ctr"/>
        <c:lblOffset val="100"/>
        <c:noMultiLvlLbl val="0"/>
      </c:catAx>
      <c:valAx>
        <c:axId val="142628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6727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8BE-0B6C-DC4B-AE26-9C11D0381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AlexNet DRAM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1FCED-6454-AF41-82E2-85943ED2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Matt Liu B06901182	Andrew Wong B06901160</a:t>
            </a:r>
          </a:p>
        </p:txBody>
      </p:sp>
    </p:spTree>
    <p:extLst>
      <p:ext uri="{BB962C8B-B14F-4D97-AF65-F5344CB8AC3E}">
        <p14:creationId xmlns:p14="http://schemas.microsoft.com/office/powerpoint/2010/main" val="244972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628E0-DD2E-44F3-A0DF-A79E0CA7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Dense vs Sparse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2522989B-950F-469D-88B9-406E1C285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19488"/>
              </p:ext>
            </p:extLst>
          </p:nvPr>
        </p:nvGraphicFramePr>
        <p:xfrm>
          <a:off x="2103437" y="1217556"/>
          <a:ext cx="4937125" cy="267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BDBFFE40-E93B-4F26-A9D1-555C30E0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6" y="3904020"/>
            <a:ext cx="5495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4AE4D-A199-4684-8C48-AC995EFB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385F6-4E28-4722-9E97-EB926B8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Better algorithm</a:t>
            </a:r>
          </a:p>
          <a:p>
            <a:r>
              <a:rPr lang="en-US" altLang="zh-TW" dirty="0"/>
              <a:t>Merge our data and STIKER’s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82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9F0-5A7E-7843-B428-4757674B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D0531-FFF0-6944-8F65-70F3A91B6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1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FEB-E2AC-DF4E-A397-6FC2F74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→ 2D → Kernel</a:t>
            </a:r>
          </a:p>
        </p:txBody>
      </p:sp>
      <p:graphicFrame>
        <p:nvGraphicFramePr>
          <p:cNvPr id="8" name="內容版面配置區 6">
            <a:extLst>
              <a:ext uri="{FF2B5EF4-FFF2-40B4-BE49-F238E27FC236}">
                <a16:creationId xmlns:a16="http://schemas.microsoft.com/office/drawing/2014/main" id="{ABBF5C32-29EC-8A47-BD20-8FF212174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621567"/>
              </p:ext>
            </p:extLst>
          </p:nvPr>
        </p:nvGraphicFramePr>
        <p:xfrm>
          <a:off x="609600" y="1371600"/>
          <a:ext cx="7633256" cy="2709852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908314">
                  <a:extLst>
                    <a:ext uri="{9D8B030D-6E8A-4147-A177-3AD203B41FA5}">
                      <a16:colId xmlns:a16="http://schemas.microsoft.com/office/drawing/2014/main" val="3608238136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4036795142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1823355461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2811248445"/>
                    </a:ext>
                  </a:extLst>
                </a:gridCol>
              </a:tblGrid>
              <a:tr h="45164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 Activation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Partial Sum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463622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34848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927522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290400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76963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7260000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665856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5779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2519424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4478976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240000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90990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1327104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93475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1327104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0178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F20B00-CE66-124F-B475-21887F31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33" y="4419600"/>
            <a:ext cx="5622925" cy="1838325"/>
          </a:xfrm>
        </p:spPr>
        <p:txBody>
          <a:bodyPr/>
          <a:lstStyle/>
          <a:p>
            <a:r>
              <a:rPr lang="en-US" altLang="zh-TW" dirty="0"/>
              <a:t>Total weight DRAM access:  12468480</a:t>
            </a:r>
          </a:p>
          <a:p>
            <a:r>
              <a:rPr lang="en-US" altLang="zh-TW" dirty="0"/>
              <a:t>Total IF          DRAM access:  13167906</a:t>
            </a:r>
          </a:p>
          <a:p>
            <a:r>
              <a:rPr lang="en-US" altLang="zh-TW" dirty="0"/>
              <a:t>Total </a:t>
            </a:r>
            <a:r>
              <a:rPr lang="en-US" altLang="zh-TW" dirty="0" err="1"/>
              <a:t>Psum</a:t>
            </a:r>
            <a:r>
              <a:rPr lang="en-US" altLang="zh-TW" dirty="0"/>
              <a:t>    DRAM access: 1273696</a:t>
            </a:r>
          </a:p>
          <a:p>
            <a:r>
              <a:rPr lang="en-US" altLang="zh-TW" dirty="0"/>
              <a:t>Total               DRAM access:  26910082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54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573-DA79-9F4A-B0DF-9822189B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Access Chart Log Scale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8DFCA2-5A8B-3D47-87C3-94BFC101D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964661"/>
              </p:ext>
            </p:extLst>
          </p:nvPr>
        </p:nvGraphicFramePr>
        <p:xfrm>
          <a:off x="396875" y="1362075"/>
          <a:ext cx="7896225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121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5FEB-E2AC-DF4E-A397-6FC2F741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→ Kernel → 2D</a:t>
            </a:r>
          </a:p>
        </p:txBody>
      </p:sp>
      <p:graphicFrame>
        <p:nvGraphicFramePr>
          <p:cNvPr id="8" name="內容版面配置區 6">
            <a:extLst>
              <a:ext uri="{FF2B5EF4-FFF2-40B4-BE49-F238E27FC236}">
                <a16:creationId xmlns:a16="http://schemas.microsoft.com/office/drawing/2014/main" id="{ABBF5C32-29EC-8A47-BD20-8FF212174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29855"/>
              </p:ext>
            </p:extLst>
          </p:nvPr>
        </p:nvGraphicFramePr>
        <p:xfrm>
          <a:off x="609600" y="1371600"/>
          <a:ext cx="7633256" cy="2709852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908314">
                  <a:extLst>
                    <a:ext uri="{9D8B030D-6E8A-4147-A177-3AD203B41FA5}">
                      <a16:colId xmlns:a16="http://schemas.microsoft.com/office/drawing/2014/main" val="3608238136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4036795142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1823355461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2811248445"/>
                    </a:ext>
                  </a:extLst>
                </a:gridCol>
              </a:tblGrid>
              <a:tr h="45164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Input Activation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Partial Sum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463622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7014385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154587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290400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76963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7260000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665856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865779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2519424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4478976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240000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90990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1327104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693475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1327104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0178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F20B00-CE66-124F-B475-21887F31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33" y="4419600"/>
            <a:ext cx="5622925" cy="1838325"/>
          </a:xfrm>
        </p:spPr>
        <p:txBody>
          <a:bodyPr/>
          <a:lstStyle/>
          <a:p>
            <a:r>
              <a:rPr lang="en-US" altLang="zh-TW" dirty="0"/>
              <a:t>Total weight DRAM access:  19448017</a:t>
            </a:r>
          </a:p>
          <a:p>
            <a:r>
              <a:rPr lang="en-US" altLang="zh-TW" dirty="0"/>
              <a:t>Total IF          DRAM access:  12394971</a:t>
            </a:r>
          </a:p>
          <a:p>
            <a:r>
              <a:rPr lang="en-US" altLang="zh-TW" dirty="0"/>
              <a:t>Total </a:t>
            </a:r>
            <a:r>
              <a:rPr lang="en-US" altLang="zh-TW" dirty="0" err="1"/>
              <a:t>Psum</a:t>
            </a:r>
            <a:r>
              <a:rPr lang="en-US" altLang="zh-TW" dirty="0"/>
              <a:t>    DRAM access: 1273696</a:t>
            </a:r>
          </a:p>
          <a:p>
            <a:r>
              <a:rPr lang="en-US" altLang="zh-TW" dirty="0"/>
              <a:t>Total 	   DRAM access:  33116684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71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3573-DA79-9F4A-B0DF-9822189B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Access Chart Log Scale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9756043-FF9B-EF44-B1F0-13A865BE2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089672"/>
              </p:ext>
            </p:extLst>
          </p:nvPr>
        </p:nvGraphicFramePr>
        <p:xfrm>
          <a:off x="396875" y="1362075"/>
          <a:ext cx="7896225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5CFBDCE-4B44-3F46-9567-DB3418A7D6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174284"/>
              </p:ext>
            </p:extLst>
          </p:nvPr>
        </p:nvGraphicFramePr>
        <p:xfrm>
          <a:off x="549275" y="1514475"/>
          <a:ext cx="7896225" cy="497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73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C21A-00D2-5548-8B2B-31161BFC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&amp;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96AC-5784-8344-953C-9B1E6B77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Analyze dense mode DRAM access times</a:t>
            </a:r>
          </a:p>
          <a:p>
            <a:r>
              <a:rPr lang="en-US" altLang="zh-TW" dirty="0"/>
              <a:t>16 GB weight SRAM/ 16 GB IF SRAM/ </a:t>
            </a:r>
            <a:r>
              <a:rPr lang="en-US" altLang="zh-TW" dirty="0" err="1"/>
              <a:t>Psum</a:t>
            </a:r>
            <a:r>
              <a:rPr lang="en-US" altLang="zh-TW" dirty="0"/>
              <a:t> SRAM(?)</a:t>
            </a:r>
          </a:p>
          <a:p>
            <a:endParaRPr lang="en-US" altLang="zh-TW" dirty="0"/>
          </a:p>
          <a:p>
            <a:r>
              <a:rPr lang="en-US" altLang="zh-TW" dirty="0"/>
              <a:t>Python simulation</a:t>
            </a:r>
          </a:p>
          <a:p>
            <a:pPr lvl="1"/>
            <a:r>
              <a:rPr lang="en-US" altLang="zh-TW" dirty="0"/>
              <a:t>Verify dense mode</a:t>
            </a:r>
          </a:p>
          <a:p>
            <a:pPr lvl="1"/>
            <a:r>
              <a:rPr lang="en-US" altLang="zh-TW" dirty="0"/>
              <a:t>Simulate sparse mode</a:t>
            </a:r>
          </a:p>
          <a:p>
            <a:r>
              <a:rPr lang="en-US" altLang="zh-TW" dirty="0"/>
              <a:t>2D algorithm</a:t>
            </a:r>
          </a:p>
          <a:p>
            <a:r>
              <a:rPr lang="en-US" altLang="zh-TW" dirty="0" err="1"/>
              <a:t>Psum</a:t>
            </a:r>
            <a:r>
              <a:rPr lang="en-US" altLang="zh-TW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5061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97F22-9963-4DE3-B452-C1E241D7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D158E-EA5D-48C8-A1D5-874208DE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Randomly prune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D6AEBF-4BF4-4B01-B093-A3636498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79958"/>
            <a:ext cx="5562600" cy="18176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C9210D-920C-4BB0-AFBE-FEC9B818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57041"/>
            <a:ext cx="5562600" cy="17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E6905B-2394-408C-915E-4979646E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Simulation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D3E886-0A5B-4E28-B06F-4F3F319FA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02" y="1524000"/>
            <a:ext cx="7162800" cy="12954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5D1B43-83BA-4B3F-98BD-D7EB6568C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47037" r="51666" b="45555"/>
          <a:stretch/>
        </p:blipFill>
        <p:spPr>
          <a:xfrm>
            <a:off x="839982" y="2971800"/>
            <a:ext cx="7132320" cy="685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55DA4B-11AF-4B5E-A1C8-4475BF82F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57873" r="63333" b="36667"/>
          <a:stretch/>
        </p:blipFill>
        <p:spPr>
          <a:xfrm>
            <a:off x="809502" y="3702844"/>
            <a:ext cx="7162800" cy="6715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48167A7-891C-4A72-882B-82D3F8450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2963" r="54167" b="81111"/>
          <a:stretch/>
        </p:blipFill>
        <p:spPr>
          <a:xfrm>
            <a:off x="809502" y="4998243"/>
            <a:ext cx="6547252" cy="6715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CAE64F3-D943-475F-B2DC-D36EB17E72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40330" r="55940" b="54555"/>
          <a:stretch/>
        </p:blipFill>
        <p:spPr>
          <a:xfrm>
            <a:off x="858368" y="4397618"/>
            <a:ext cx="7162801" cy="5850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84AD3EC-E4A6-4313-9DE9-679313E334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30741" r="63334" b="64814"/>
          <a:stretch/>
        </p:blipFill>
        <p:spPr>
          <a:xfrm>
            <a:off x="882728" y="5722730"/>
            <a:ext cx="7021128" cy="5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ED334-07E8-40EA-B381-1AC4475A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DRAM_Access_datanum</a:t>
            </a:r>
            <a:r>
              <a:rPr lang="en-US" altLang="zh-TW" dirty="0"/>
              <a:t>(Sparse)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F074B8-A40B-4F7D-98E2-52E301CD4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010287"/>
              </p:ext>
            </p:extLst>
          </p:nvPr>
        </p:nvGraphicFramePr>
        <p:xfrm>
          <a:off x="689113" y="2191853"/>
          <a:ext cx="6858000" cy="2971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58501311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28449855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1702454055"/>
                    </a:ext>
                  </a:extLst>
                </a:gridCol>
              </a:tblGrid>
              <a:tr h="100907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Weight_DRAM_Access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>
                          <a:effectLst/>
                        </a:rPr>
                        <a:t>IF_DRAM_Access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3145420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Layer0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34848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945390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0861999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Layer1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18461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4504262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7739975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Layer2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17635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2993016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2600792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Layer3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31907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>
                          <a:effectLst/>
                        </a:rPr>
                        <a:t>532919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0190947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Layer4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21374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400" u="none" strike="noStrike" dirty="0">
                          <a:effectLst/>
                        </a:rPr>
                        <a:t>368559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214850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3323FF7-025D-4DA6-BED2-C8699A39E3AE}"/>
              </a:ext>
            </a:extLst>
          </p:cNvPr>
          <p:cNvSpPr txBox="1"/>
          <p:nvPr/>
        </p:nvSpPr>
        <p:spPr>
          <a:xfrm>
            <a:off x="914400" y="13716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Calibri" pitchFamily="34" charset="0"/>
              </a:rPr>
              <a:t>Total Weight Access = 124225 </a:t>
            </a:r>
          </a:p>
          <a:p>
            <a:r>
              <a:rPr lang="en-US" altLang="zh-TW" sz="1800" dirty="0">
                <a:latin typeface="Calibri" pitchFamily="34" charset="0"/>
              </a:rPr>
              <a:t>Total IF           Access = 9344146</a:t>
            </a:r>
            <a:endParaRPr lang="zh-TW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36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B4BE7E49-0B26-BD46-9B85-513FABBA96F3}" vid="{55D9CB2C-61A8-CA4E-AF5E-1225E04F372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107</TotalTime>
  <Words>235</Words>
  <Application>Microsoft Office PowerPoint</Application>
  <PresentationFormat>如螢幕大小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AlexNet DRAM Access</vt:lpstr>
      <vt:lpstr>Channel → 2D → Kernel</vt:lpstr>
      <vt:lpstr>DRAM Access Chart Log Scale</vt:lpstr>
      <vt:lpstr>Channel → Kernel → 2D</vt:lpstr>
      <vt:lpstr>DRAM Access Chart Log Scale</vt:lpstr>
      <vt:lpstr>Current &amp; Future Works</vt:lpstr>
      <vt:lpstr>Python simulation</vt:lpstr>
      <vt:lpstr>Python Simulation</vt:lpstr>
      <vt:lpstr>DRAM_Access_datanum(Sparse)</vt:lpstr>
      <vt:lpstr>Dense vs Sparse</vt:lpstr>
      <vt:lpstr>Future Work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 DRAM Access</dc:title>
  <dc:subject/>
  <dc:creator>挺瑋 翁</dc:creator>
  <cp:keywords/>
  <dc:description>Redesign of slides created by Randal E. Bryant and David R. O'Hallaron</dc:description>
  <cp:lastModifiedBy>劉凡 劉凡</cp:lastModifiedBy>
  <cp:revision>10</cp:revision>
  <cp:lastPrinted>2020-04-09T15:18:05Z</cp:lastPrinted>
  <dcterms:created xsi:type="dcterms:W3CDTF">2020-10-29T03:25:14Z</dcterms:created>
  <dcterms:modified xsi:type="dcterms:W3CDTF">2020-11-19T03:10:27Z</dcterms:modified>
  <cp:category/>
</cp:coreProperties>
</file>