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9" r:id="rId3"/>
    <p:sldId id="287" r:id="rId4"/>
    <p:sldId id="288" r:id="rId5"/>
    <p:sldId id="289" r:id="rId6"/>
    <p:sldId id="290" r:id="rId7"/>
    <p:sldId id="291" r:id="rId8"/>
    <p:sldId id="292" r:id="rId9"/>
    <p:sldId id="293" r:id="rId10"/>
    <p:sldId id="294" r:id="rId11"/>
    <p:sldId id="295" r:id="rId12"/>
    <p:sldId id="296"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164374"/>
    <a:srgbClr val="103154"/>
    <a:srgbClr val="040D16"/>
    <a:srgbClr val="091A2D"/>
    <a:srgbClr val="205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varScale="1">
        <p:scale>
          <a:sx n="84" d="100"/>
          <a:sy n="84" d="100"/>
        </p:scale>
        <p:origin x="84" y="1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19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descr="tumblr_ndyg3pYbKW1tubinno1_1280.jpg"/>
          <p:cNvPicPr>
            <a:picLocks noChangeAspect="1"/>
          </p:cNvPicPr>
          <p:nvPr userDrawn="1"/>
        </p:nvPicPr>
        <p:blipFill rotWithShape="1">
          <a:blip r:embed="rId2">
            <a:extLst>
              <a:ext uri="{28A0092B-C50C-407E-A947-70E740481C1C}">
                <a14:useLocalDpi xmlns:a14="http://schemas.microsoft.com/office/drawing/2010/main" val="0"/>
              </a:ext>
            </a:extLst>
          </a:blip>
          <a:srcRect b="14217"/>
          <a:stretch/>
        </p:blipFill>
        <p:spPr>
          <a:xfrm>
            <a:off x="0" y="-51816"/>
            <a:ext cx="12192000" cy="6928866"/>
          </a:xfrm>
          <a:prstGeom prst="rect">
            <a:avLst/>
          </a:prstGeom>
        </p:spPr>
      </p:pic>
      <p:sp>
        <p:nvSpPr>
          <p:cNvPr id="8" name="矩形 7"/>
          <p:cNvSpPr/>
          <p:nvPr userDrawn="1"/>
        </p:nvSpPr>
        <p:spPr>
          <a:xfrm>
            <a:off x="-3696" y="-38100"/>
            <a:ext cx="12195696" cy="6896100"/>
          </a:xfrm>
          <a:prstGeom prst="rect">
            <a:avLst/>
          </a:prstGeom>
          <a:solidFill>
            <a:srgbClr val="091A2D">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460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4152900" y="0"/>
            <a:ext cx="8039099" cy="6858000"/>
          </a:xfrm>
          <a:prstGeom prst="rect">
            <a:avLst/>
          </a:prstGeom>
          <a:solidFill>
            <a:srgbClr val="09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a:t>单击此处添加标题</a:t>
            </a:r>
          </a:p>
        </p:txBody>
      </p: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37857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6" name="直接连接符 5"/>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0" y="3976914"/>
            <a:ext cx="12192000" cy="2881086"/>
          </a:xfrm>
          <a:prstGeom prst="rect">
            <a:avLst/>
          </a:prstGeom>
          <a:solidFill>
            <a:srgbClr val="09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a:t>单击此处添加标题</a:t>
            </a:r>
          </a:p>
        </p:txBody>
      </p: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385062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a:t>单击此处添加标题</a:t>
            </a:r>
          </a:p>
        </p:txBody>
      </p:sp>
      <p:cxnSp>
        <p:nvCxnSpPr>
          <p:cNvPr id="9" name="直接连接符 8"/>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240171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矩形 4"/>
          <p:cNvSpPr/>
          <p:nvPr userDrawn="1"/>
        </p:nvSpPr>
        <p:spPr>
          <a:xfrm>
            <a:off x="0" y="5128222"/>
            <a:ext cx="12192000" cy="1729777"/>
          </a:xfrm>
          <a:prstGeom prst="rect">
            <a:avLst/>
          </a:prstGeom>
          <a:solidFill>
            <a:srgbClr val="09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a:t>单击此处添加标题</a:t>
            </a:r>
          </a:p>
        </p:txBody>
      </p:sp>
      <p:cxnSp>
        <p:nvCxnSpPr>
          <p:cNvPr id="7" name="直接连接符 6"/>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242309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7412" b="7882"/>
          <a:stretch/>
        </p:blipFill>
        <p:spPr>
          <a:xfrm>
            <a:off x="1" y="-19050"/>
            <a:ext cx="12191999" cy="6858000"/>
          </a:xfrm>
          <a:prstGeom prst="rect">
            <a:avLst/>
          </a:prstGeom>
        </p:spPr>
      </p:pic>
      <p:sp>
        <p:nvSpPr>
          <p:cNvPr id="3" name="标题 1"/>
          <p:cNvSpPr>
            <a:spLocks noGrp="1"/>
          </p:cNvSpPr>
          <p:nvPr>
            <p:ph type="title" hasCustomPrompt="1"/>
          </p:nvPr>
        </p:nvSpPr>
        <p:spPr>
          <a:xfrm>
            <a:off x="348742" y="243040"/>
            <a:ext cx="4930588" cy="549275"/>
          </a:xfrm>
          <a:prstGeom prst="rect">
            <a:avLst/>
          </a:prstGeom>
        </p:spPr>
        <p:txBody>
          <a:bodyPr>
            <a:normAutofit/>
          </a:bodyPr>
          <a:lstStyle>
            <a:lvl1pPr>
              <a:defRPr sz="3200" b="1">
                <a:solidFill>
                  <a:schemeClr val="bg1"/>
                </a:solidFill>
              </a:defRPr>
            </a:lvl1pPr>
          </a:lstStyle>
          <a:p>
            <a:r>
              <a:rPr lang="zh-CN" altLang="en-US" dirty="0"/>
              <a:t>单击此处添加标题</a:t>
            </a:r>
          </a:p>
        </p:txBody>
      </p:sp>
      <p:cxnSp>
        <p:nvCxnSpPr>
          <p:cNvPr id="4" name="直接连接符 3"/>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21941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7" name="矩形 6"/>
          <p:cNvSpPr/>
          <p:nvPr userDrawn="1"/>
        </p:nvSpPr>
        <p:spPr>
          <a:xfrm>
            <a:off x="2857673" y="841948"/>
            <a:ext cx="1335859"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8" name="矩形 7"/>
          <p:cNvSpPr/>
          <p:nvPr userDrawn="1"/>
        </p:nvSpPr>
        <p:spPr>
          <a:xfrm>
            <a:off x="4395050" y="841948"/>
            <a:ext cx="4063149" cy="3559116"/>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Century Gothic  </a:t>
            </a:r>
            <a:r>
              <a:rPr lang="en-US" altLang="zh-CN" sz="1333" dirty="0" err="1">
                <a:solidFill>
                  <a:srgbClr val="FFFFFF"/>
                </a:solidFill>
                <a:latin typeface="Segoe UI Light"/>
                <a:cs typeface="Segoe UI Light"/>
              </a:rPr>
              <a:t>HelveticaNeueLT</a:t>
            </a:r>
            <a:r>
              <a:rPr lang="en-US" altLang="zh-CN" sz="1333" dirty="0">
                <a:solidFill>
                  <a:srgbClr val="FFFFFF"/>
                </a:solidFill>
                <a:latin typeface="Segoe UI Light"/>
                <a:cs typeface="Segoe UI Light"/>
              </a:rPr>
              <a:t> Pro 67 </a:t>
            </a:r>
            <a:r>
              <a:rPr lang="en-US" altLang="zh-CN" sz="1333" dirty="0" err="1">
                <a:solidFill>
                  <a:srgbClr val="FFFFFF"/>
                </a:solidFill>
                <a:latin typeface="Segoe UI Light"/>
                <a:cs typeface="Segoe UI Light"/>
              </a:rPr>
              <a:t>MdCn</a:t>
            </a: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9" name="矩形 8"/>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366617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7" name="文本框 6"/>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2371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83687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50" r:id="rId5"/>
    <p:sldLayoutId id="2147483676" r:id="rId6"/>
    <p:sldLayoutId id="2147483662" r:id="rId7"/>
    <p:sldLayoutId id="2147483674" r:id="rId8"/>
    <p:sldLayoutId id="214748367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AfoU-YRGdCs"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open?id=1IWkwmeVwvyZyM03Y37d-2B6hD2ejfpg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107650"/>
            <a:ext cx="10114182" cy="1319924"/>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p>
        </p:txBody>
      </p:sp>
      <p:sp>
        <p:nvSpPr>
          <p:cNvPr id="3" name="矩形 2"/>
          <p:cNvSpPr/>
          <p:nvPr/>
        </p:nvSpPr>
        <p:spPr>
          <a:xfrm>
            <a:off x="2" y="2299425"/>
            <a:ext cx="4178104" cy="1319924"/>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p>
        </p:txBody>
      </p:sp>
      <p:sp>
        <p:nvSpPr>
          <p:cNvPr id="4" name="文本框 3"/>
          <p:cNvSpPr txBox="1"/>
          <p:nvPr/>
        </p:nvSpPr>
        <p:spPr>
          <a:xfrm>
            <a:off x="466996" y="1121159"/>
            <a:ext cx="9647185" cy="2417837"/>
          </a:xfrm>
          <a:prstGeom prst="rect">
            <a:avLst/>
          </a:prstGeom>
          <a:noFill/>
        </p:spPr>
        <p:txBody>
          <a:bodyPr wrap="none" lIns="91436" tIns="45718" rIns="91436" bIns="45718" rtlCol="0">
            <a:spAutoFit/>
          </a:bodyPr>
          <a:lstStyle/>
          <a:p>
            <a:pPr>
              <a:lnSpc>
                <a:spcPct val="120000"/>
              </a:lnSpc>
            </a:pPr>
            <a:r>
              <a:rPr kumimoji="1" lang="en-US" altLang="zh-CN" sz="6600" b="1" dirty="0">
                <a:solidFill>
                  <a:schemeClr val="bg1"/>
                </a:solidFill>
                <a:latin typeface="HelveticaNeueLT Pro 67 MdCn" panose="020B0606030502030204"/>
              </a:rPr>
              <a:t>Head Position Identifier</a:t>
            </a:r>
          </a:p>
          <a:p>
            <a:pPr>
              <a:lnSpc>
                <a:spcPct val="120000"/>
              </a:lnSpc>
            </a:pPr>
            <a:endParaRPr kumimoji="1" lang="zh-CN" altLang="en-US" sz="6600" b="1" dirty="0">
              <a:solidFill>
                <a:schemeClr val="bg1"/>
              </a:solidFill>
              <a:latin typeface="HelveticaNeueLT Pro 67 MdCn" panose="020B0606030502030204"/>
            </a:endParaRPr>
          </a:p>
        </p:txBody>
      </p:sp>
      <p:sp>
        <p:nvSpPr>
          <p:cNvPr id="5" name="矩形 4"/>
          <p:cNvSpPr/>
          <p:nvPr/>
        </p:nvSpPr>
        <p:spPr>
          <a:xfrm>
            <a:off x="466996" y="2427574"/>
            <a:ext cx="3608672" cy="707882"/>
          </a:xfrm>
          <a:prstGeom prst="rect">
            <a:avLst/>
          </a:prstGeom>
        </p:spPr>
        <p:txBody>
          <a:bodyPr wrap="none" lIns="91436" tIns="45718" rIns="91436" bIns="45718">
            <a:spAutoFit/>
          </a:bodyPr>
          <a:lstStyle/>
          <a:p>
            <a:r>
              <a:rPr kumimoji="1" lang="en-US" altLang="zh-CN" sz="2000" dirty="0">
                <a:solidFill>
                  <a:schemeClr val="bg1"/>
                </a:solidFill>
                <a:latin typeface="HelveticaNeueLT Pro 67 MdCn" panose="020B0606030502030204"/>
              </a:rPr>
              <a:t>PRESENTED</a:t>
            </a:r>
            <a:r>
              <a:rPr kumimoji="1" lang="zh-CN" altLang="en-US" sz="2000" dirty="0">
                <a:solidFill>
                  <a:schemeClr val="bg1"/>
                </a:solidFill>
                <a:latin typeface="HelveticaNeueLT Pro 67 MdCn" panose="020B0606030502030204"/>
              </a:rPr>
              <a:t> </a:t>
            </a:r>
            <a:r>
              <a:rPr kumimoji="1" lang="en-US" altLang="zh-CN" sz="2000" dirty="0">
                <a:solidFill>
                  <a:schemeClr val="bg1"/>
                </a:solidFill>
                <a:latin typeface="HelveticaNeueLT Pro 67 MdCn" panose="020B0606030502030204"/>
              </a:rPr>
              <a:t>Far East Heads</a:t>
            </a:r>
          </a:p>
          <a:p>
            <a:r>
              <a:rPr kumimoji="1" lang="en-US" altLang="zh-CN" sz="2000" dirty="0">
                <a:solidFill>
                  <a:schemeClr val="bg1"/>
                </a:solidFill>
                <a:latin typeface="HelveticaNeueLT Pro 67 MdCn" panose="020B0606030502030204"/>
              </a:rPr>
              <a:t>Wei WEN &amp; Zhengyuan LIU</a:t>
            </a:r>
            <a:endParaRPr kumimoji="1" lang="zh-CN" altLang="en-US" sz="2000" dirty="0">
              <a:solidFill>
                <a:schemeClr val="bg1"/>
              </a:solidFill>
              <a:latin typeface="HelveticaNeueLT Pro 67 MdCn" panose="020B0606030502030204"/>
            </a:endParaRPr>
          </a:p>
        </p:txBody>
      </p:sp>
    </p:spTree>
    <p:extLst>
      <p:ext uri="{BB962C8B-B14F-4D97-AF65-F5344CB8AC3E}">
        <p14:creationId xmlns:p14="http://schemas.microsoft.com/office/powerpoint/2010/main" val="5259198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B89E-3D55-430D-8C1E-7D4AB68BE119}"/>
              </a:ext>
            </a:extLst>
          </p:cNvPr>
          <p:cNvSpPr>
            <a:spLocks noGrp="1"/>
          </p:cNvSpPr>
          <p:nvPr>
            <p:ph type="title"/>
          </p:nvPr>
        </p:nvSpPr>
        <p:spPr/>
        <p:txBody>
          <a:bodyPr/>
          <a:lstStyle/>
          <a:p>
            <a:r>
              <a:rPr lang="en-US" dirty="0"/>
              <a:t>Implementation</a:t>
            </a:r>
          </a:p>
        </p:txBody>
      </p:sp>
      <p:sp>
        <p:nvSpPr>
          <p:cNvPr id="3" name="文本占位符 2">
            <a:extLst>
              <a:ext uri="{FF2B5EF4-FFF2-40B4-BE49-F238E27FC236}">
                <a16:creationId xmlns:a16="http://schemas.microsoft.com/office/drawing/2014/main" id="{2E6FD123-9025-4CB1-99A0-31D29764F48F}"/>
              </a:ext>
            </a:extLst>
          </p:cNvPr>
          <p:cNvSpPr>
            <a:spLocks noGrp="1"/>
          </p:cNvSpPr>
          <p:nvPr>
            <p:ph type="body" sz="quarter" idx="13"/>
          </p:nvPr>
        </p:nvSpPr>
        <p:spPr/>
        <p:txBody>
          <a:bodyPr/>
          <a:lstStyle/>
          <a:p>
            <a:r>
              <a:rPr lang="en-US" dirty="0"/>
              <a:t>Testing Data</a:t>
            </a:r>
          </a:p>
        </p:txBody>
      </p:sp>
      <p:sp>
        <p:nvSpPr>
          <p:cNvPr id="5" name="文本框 4">
            <a:extLst>
              <a:ext uri="{FF2B5EF4-FFF2-40B4-BE49-F238E27FC236}">
                <a16:creationId xmlns:a16="http://schemas.microsoft.com/office/drawing/2014/main" id="{E0366359-9208-494D-A104-A4D34951133C}"/>
              </a:ext>
            </a:extLst>
          </p:cNvPr>
          <p:cNvSpPr txBox="1"/>
          <p:nvPr/>
        </p:nvSpPr>
        <p:spPr>
          <a:xfrm>
            <a:off x="615890" y="2313059"/>
            <a:ext cx="4663440" cy="1296637"/>
          </a:xfrm>
          <a:prstGeom prst="rect">
            <a:avLst/>
          </a:prstGeom>
          <a:noFill/>
        </p:spPr>
        <p:txBody>
          <a:bodyPr wrap="square">
            <a:spAutoFit/>
          </a:bodyPr>
          <a:lstStyle/>
          <a:p>
            <a:pPr marL="285750" marR="0" indent="-285750">
              <a:lnSpc>
                <a:spcPct val="150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Users will be prompt to test different head position and check the accuracy of the program.</a:t>
            </a:r>
          </a:p>
        </p:txBody>
      </p:sp>
      <p:pic>
        <p:nvPicPr>
          <p:cNvPr id="4" name="图片 3">
            <a:extLst>
              <a:ext uri="{FF2B5EF4-FFF2-40B4-BE49-F238E27FC236}">
                <a16:creationId xmlns:a16="http://schemas.microsoft.com/office/drawing/2014/main" id="{797BE87C-04B8-44F4-8EE0-BF7444E083DC}"/>
              </a:ext>
            </a:extLst>
          </p:cNvPr>
          <p:cNvPicPr/>
          <p:nvPr/>
        </p:nvPicPr>
        <p:blipFill>
          <a:blip r:embed="rId2"/>
          <a:stretch>
            <a:fillRect/>
          </a:stretch>
        </p:blipFill>
        <p:spPr>
          <a:xfrm>
            <a:off x="6096000" y="2179320"/>
            <a:ext cx="5654040" cy="3431295"/>
          </a:xfrm>
          <a:prstGeom prst="rect">
            <a:avLst/>
          </a:prstGeom>
        </p:spPr>
      </p:pic>
    </p:spTree>
    <p:extLst>
      <p:ext uri="{BB962C8B-B14F-4D97-AF65-F5344CB8AC3E}">
        <p14:creationId xmlns:p14="http://schemas.microsoft.com/office/powerpoint/2010/main" val="15394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B89E-3D55-430D-8C1E-7D4AB68BE119}"/>
              </a:ext>
            </a:extLst>
          </p:cNvPr>
          <p:cNvSpPr>
            <a:spLocks noGrp="1"/>
          </p:cNvSpPr>
          <p:nvPr>
            <p:ph type="title"/>
          </p:nvPr>
        </p:nvSpPr>
        <p:spPr/>
        <p:txBody>
          <a:bodyPr/>
          <a:lstStyle/>
          <a:p>
            <a:r>
              <a:rPr lang="en-US" dirty="0"/>
              <a:t>Implementation</a:t>
            </a:r>
          </a:p>
        </p:txBody>
      </p:sp>
      <p:sp>
        <p:nvSpPr>
          <p:cNvPr id="3" name="文本占位符 2">
            <a:extLst>
              <a:ext uri="{FF2B5EF4-FFF2-40B4-BE49-F238E27FC236}">
                <a16:creationId xmlns:a16="http://schemas.microsoft.com/office/drawing/2014/main" id="{2E6FD123-9025-4CB1-99A0-31D29764F48F}"/>
              </a:ext>
            </a:extLst>
          </p:cNvPr>
          <p:cNvSpPr>
            <a:spLocks noGrp="1"/>
          </p:cNvSpPr>
          <p:nvPr>
            <p:ph type="body" sz="quarter" idx="13"/>
          </p:nvPr>
        </p:nvSpPr>
        <p:spPr/>
        <p:txBody>
          <a:bodyPr/>
          <a:lstStyle/>
          <a:p>
            <a:r>
              <a:rPr lang="en-US" dirty="0"/>
              <a:t>Code Implementation</a:t>
            </a:r>
          </a:p>
        </p:txBody>
      </p:sp>
      <p:sp>
        <p:nvSpPr>
          <p:cNvPr id="5" name="文本框 4">
            <a:extLst>
              <a:ext uri="{FF2B5EF4-FFF2-40B4-BE49-F238E27FC236}">
                <a16:creationId xmlns:a16="http://schemas.microsoft.com/office/drawing/2014/main" id="{E0366359-9208-494D-A104-A4D34951133C}"/>
              </a:ext>
            </a:extLst>
          </p:cNvPr>
          <p:cNvSpPr txBox="1"/>
          <p:nvPr/>
        </p:nvSpPr>
        <p:spPr>
          <a:xfrm>
            <a:off x="348742" y="1588006"/>
            <a:ext cx="5784910" cy="5026954"/>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等线" panose="02010600030101010101" pitchFamily="2" charset="-122"/>
                <a:ea typeface="等线" panose="02010600030101010101" pitchFamily="2" charset="-122"/>
                <a:cs typeface="Arial" panose="020B0604020202020204" pitchFamily="34" charset="0"/>
              </a:rPr>
              <a:t>There are 81 present weights but we did not used the entirety of 81 weights. 81 weights correspond to 3 input, 9 neurons, and 6 output. However, we only have 4 outputs in our case, so the correct weight should be 63 (27 + 36). In order to preserve the integrity of the model, and because the weight not used is not effecting the accuracy of the ANN model, we didn’t change the metric. </a:t>
            </a:r>
          </a:p>
          <a:p>
            <a:pPr marL="0" marR="0" algn="just">
              <a:lnSpc>
                <a:spcPct val="107000"/>
              </a:lnSpc>
              <a:spcBef>
                <a:spcPts val="0"/>
              </a:spcBef>
              <a:spcAft>
                <a:spcPts val="800"/>
              </a:spcAft>
            </a:pPr>
            <a:r>
              <a:rPr lang="en-US" sz="1800" dirty="0">
                <a:effectLst/>
                <a:latin typeface="等线" panose="02010600030101010101" pitchFamily="2" charset="-122"/>
                <a:ea typeface="等线" panose="02010600030101010101" pitchFamily="2" charset="-122"/>
                <a:cs typeface="Arial" panose="020B0604020202020204" pitchFamily="34" charset="0"/>
              </a:rPr>
              <a:t>We set outputs to 4 outputs and network topology to </a:t>
            </a:r>
            <a:r>
              <a:rPr lang="en-US" sz="1800" dirty="0">
                <a:solidFill>
                  <a:srgbClr val="000000"/>
                </a:solidFill>
                <a:effectLst/>
                <a:latin typeface="Consolas" panose="020B0609020204030204" pitchFamily="49" charset="0"/>
                <a:ea typeface="等线" panose="02010600030101010101" pitchFamily="2" charset="-122"/>
                <a:cs typeface="Consolas" panose="020B0609020204030204" pitchFamily="49" charset="0"/>
              </a:rPr>
              <a:t>{ 3, 9, 4 }.</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effectLst/>
                <a:latin typeface="等线" panose="02010600030101010101" pitchFamily="2" charset="-122"/>
                <a:ea typeface="等线" panose="02010600030101010101" pitchFamily="2" charset="-122"/>
                <a:cs typeface="Arial" panose="020B0604020202020204" pitchFamily="34" charset="0"/>
              </a:rPr>
              <a:t>Neural Network model is ready to use for testing purposes. Weights are balance towards classifying the correct motion based on training data collected.  Note that the training epochs are set to maximum of 2000 instances. If the model is ready before 2000, the training will stop. </a:t>
            </a:r>
          </a:p>
        </p:txBody>
      </p:sp>
      <p:pic>
        <p:nvPicPr>
          <p:cNvPr id="8" name="图片 7">
            <a:extLst>
              <a:ext uri="{FF2B5EF4-FFF2-40B4-BE49-F238E27FC236}">
                <a16:creationId xmlns:a16="http://schemas.microsoft.com/office/drawing/2014/main" id="{0F631E35-7B8C-4B03-BFBF-6C8276E2DF3B}"/>
              </a:ext>
            </a:extLst>
          </p:cNvPr>
          <p:cNvPicPr/>
          <p:nvPr/>
        </p:nvPicPr>
        <p:blipFill>
          <a:blip r:embed="rId2"/>
          <a:stretch>
            <a:fillRect/>
          </a:stretch>
        </p:blipFill>
        <p:spPr>
          <a:xfrm>
            <a:off x="7227570" y="1990407"/>
            <a:ext cx="3882390" cy="3755073"/>
          </a:xfrm>
          <a:prstGeom prst="rect">
            <a:avLst/>
          </a:prstGeom>
        </p:spPr>
      </p:pic>
      <p:sp>
        <p:nvSpPr>
          <p:cNvPr id="9" name="矩形 8">
            <a:extLst>
              <a:ext uri="{FF2B5EF4-FFF2-40B4-BE49-F238E27FC236}">
                <a16:creationId xmlns:a16="http://schemas.microsoft.com/office/drawing/2014/main" id="{405E14B3-E6E3-48A0-9805-070CF68DDB87}"/>
              </a:ext>
            </a:extLst>
          </p:cNvPr>
          <p:cNvSpPr/>
          <p:nvPr/>
        </p:nvSpPr>
        <p:spPr>
          <a:xfrm>
            <a:off x="10645140" y="4389120"/>
            <a:ext cx="464820" cy="74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39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78A8A-2B65-475D-8C37-2B288CD8A072}"/>
              </a:ext>
            </a:extLst>
          </p:cNvPr>
          <p:cNvSpPr>
            <a:spLocks noGrp="1"/>
          </p:cNvSpPr>
          <p:nvPr>
            <p:ph type="title"/>
          </p:nvPr>
        </p:nvSpPr>
        <p:spPr/>
        <p:txBody>
          <a:bodyPr/>
          <a:lstStyle/>
          <a:p>
            <a:r>
              <a:rPr lang="en-US" dirty="0"/>
              <a:t>Final Comment</a:t>
            </a:r>
          </a:p>
        </p:txBody>
      </p:sp>
      <p:sp>
        <p:nvSpPr>
          <p:cNvPr id="3" name="文本占位符 2">
            <a:extLst>
              <a:ext uri="{FF2B5EF4-FFF2-40B4-BE49-F238E27FC236}">
                <a16:creationId xmlns:a16="http://schemas.microsoft.com/office/drawing/2014/main" id="{68F99D28-C9DB-4214-89BC-48A142A9154B}"/>
              </a:ext>
            </a:extLst>
          </p:cNvPr>
          <p:cNvSpPr>
            <a:spLocks noGrp="1"/>
          </p:cNvSpPr>
          <p:nvPr>
            <p:ph type="body" sz="quarter" idx="13"/>
          </p:nvPr>
        </p:nvSpPr>
        <p:spPr/>
        <p:txBody>
          <a:bodyPr/>
          <a:lstStyle/>
          <a:p>
            <a:endParaRPr lang="en-US"/>
          </a:p>
        </p:txBody>
      </p:sp>
      <p:sp>
        <p:nvSpPr>
          <p:cNvPr id="5" name="文本框 4">
            <a:extLst>
              <a:ext uri="{FF2B5EF4-FFF2-40B4-BE49-F238E27FC236}">
                <a16:creationId xmlns:a16="http://schemas.microsoft.com/office/drawing/2014/main" id="{BA64EAF7-32F1-4315-A10E-9E28096B43AF}"/>
              </a:ext>
            </a:extLst>
          </p:cNvPr>
          <p:cNvSpPr txBox="1"/>
          <p:nvPr/>
        </p:nvSpPr>
        <p:spPr>
          <a:xfrm>
            <a:off x="933450" y="1881078"/>
            <a:ext cx="10325100" cy="4607864"/>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Please refer </a:t>
            </a:r>
            <a:r>
              <a:rPr lang="en-US" sz="1800" u="none" strike="noStrike" dirty="0">
                <a:solidFill>
                  <a:srgbClr val="0563C1"/>
                </a:solidFill>
                <a:effectLst/>
                <a:latin typeface="等线" panose="02010600030101010101" pitchFamily="2" charset="-122"/>
                <a:ea typeface="等线" panose="02010600030101010101" pitchFamily="2" charset="-122"/>
                <a:cs typeface="Arial" panose="020B0604020202020204" pitchFamily="34" charset="0"/>
                <a:hlinkClick r:id="rId2"/>
              </a:rPr>
              <a:t>https://youtu.be/AfoU-YRGdCs</a:t>
            </a:r>
            <a:r>
              <a:rPr lang="en-US" sz="1800" dirty="0">
                <a:effectLst/>
                <a:latin typeface="等线" panose="02010600030101010101" pitchFamily="2" charset="-122"/>
                <a:ea typeface="等线" panose="02010600030101010101" pitchFamily="2" charset="-122"/>
                <a:cs typeface="Arial" panose="020B0604020202020204" pitchFamily="34" charset="0"/>
              </a:rPr>
              <a:t> for demonstration of the system.</a:t>
            </a:r>
          </a:p>
          <a:p>
            <a:pPr marL="285750" marR="0" indent="-285750" algn="l">
              <a:lnSpc>
                <a:spcPct val="107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The system is successful in recognizing the correct head position. However, we still need additional system level development. Our foreseeable next step if time is allowed would be to test more corner cases when head position is not turning but tilting slightly or if the head is limited in motion range because that would be more realistic in nature with neck spasm.  </a:t>
            </a:r>
          </a:p>
          <a:p>
            <a:pPr marL="285750" marR="0" indent="-285750" algn="l">
              <a:lnSpc>
                <a:spcPct val="107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In addition, it would be reasonable to see in the future that we add audio output to the system and give out voice comment to consist of a complete neck and head exercise. The system can give out command and identify if the action is performed by the user. </a:t>
            </a:r>
          </a:p>
          <a:p>
            <a:pPr marL="285750" marR="0" indent="-285750" algn="l">
              <a:lnSpc>
                <a:spcPct val="107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One final comment is that we are impressed by the </a:t>
            </a:r>
            <a:r>
              <a:rPr lang="en-US" sz="1800" dirty="0" err="1">
                <a:effectLst/>
                <a:latin typeface="等线" panose="02010600030101010101" pitchFamily="2" charset="-122"/>
                <a:ea typeface="等线" panose="02010600030101010101" pitchFamily="2" charset="-122"/>
                <a:cs typeface="Arial" panose="020B0604020202020204" pitchFamily="34" charset="0"/>
              </a:rPr>
              <a:t>SensorTile</a:t>
            </a:r>
            <a:r>
              <a:rPr lang="en-US" sz="1800" dirty="0">
                <a:effectLst/>
                <a:latin typeface="等线" panose="02010600030101010101" pitchFamily="2" charset="-122"/>
                <a:ea typeface="等线" panose="02010600030101010101" pitchFamily="2" charset="-122"/>
                <a:cs typeface="Arial" panose="020B0604020202020204" pitchFamily="34" charset="0"/>
              </a:rPr>
              <a:t> system and its capability of performing machine learning algorithm and training on a small equipment. Prior to this course my understanding was that you need a powerful GPU to perform any machine learning. However, this course taught us that machine learning is not that complicated. We will definitely continue to explore machine learning and edge computing in the future. </a:t>
            </a:r>
          </a:p>
          <a:p>
            <a:pPr marL="285750" marR="0" indent="-285750">
              <a:lnSpc>
                <a:spcPct val="107000"/>
              </a:lnSpc>
              <a:spcBef>
                <a:spcPts val="0"/>
              </a:spcBef>
              <a:spcAft>
                <a:spcPts val="800"/>
              </a:spcAft>
              <a:buFont typeface="Arial" panose="020B0604020202020204" pitchFamily="34" charset="0"/>
              <a:buChar char="•"/>
            </a:pPr>
            <a:endParaRPr lang="en-US" sz="16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01710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412" b="7882"/>
          <a:stretch/>
        </p:blipFill>
        <p:spPr>
          <a:xfrm>
            <a:off x="1" y="-19050"/>
            <a:ext cx="12191999" cy="6858000"/>
          </a:xfrm>
          <a:prstGeom prst="rect">
            <a:avLst/>
          </a:prstGeom>
        </p:spPr>
      </p:pic>
      <p:sp>
        <p:nvSpPr>
          <p:cNvPr id="5" name="文本框 4">
            <a:extLst>
              <a:ext uri="{FF2B5EF4-FFF2-40B4-BE49-F238E27FC236}">
                <a16:creationId xmlns:a16="http://schemas.microsoft.com/office/drawing/2014/main" id="{184EC811-D969-47CF-AAC2-6B69932D0BF4}"/>
              </a:ext>
            </a:extLst>
          </p:cNvPr>
          <p:cNvSpPr txBox="1"/>
          <p:nvPr/>
        </p:nvSpPr>
        <p:spPr>
          <a:xfrm>
            <a:off x="3070860" y="2809785"/>
            <a:ext cx="8191500" cy="1200329"/>
          </a:xfrm>
          <a:prstGeom prst="rect">
            <a:avLst/>
          </a:prstGeom>
          <a:noFill/>
        </p:spPr>
        <p:txBody>
          <a:bodyPr wrap="square" rtlCol="0">
            <a:spAutoFit/>
          </a:bodyPr>
          <a:lstStyle/>
          <a:p>
            <a:r>
              <a:rPr lang="en-US" sz="7200" b="1" dirty="0">
                <a:solidFill>
                  <a:schemeClr val="bg1"/>
                </a:solidFill>
              </a:rPr>
              <a:t>THANK YOU</a:t>
            </a:r>
          </a:p>
        </p:txBody>
      </p:sp>
    </p:spTree>
    <p:extLst>
      <p:ext uri="{BB962C8B-B14F-4D97-AF65-F5344CB8AC3E}">
        <p14:creationId xmlns:p14="http://schemas.microsoft.com/office/powerpoint/2010/main" val="28821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4C4C4C"/>
                </a:solidFill>
                <a:latin typeface="微软雅黑" panose="020B0503020204020204" pitchFamily="34" charset="-122"/>
                <a:ea typeface="微软雅黑" panose="020B0503020204020204" pitchFamily="34" charset="-122"/>
                <a:sym typeface="News Gothic MT" charset="0"/>
              </a:rPr>
              <a:t>Introduction</a:t>
            </a:r>
            <a:endParaRPr lang="zh-CN" altLang="en-US" dirty="0"/>
          </a:p>
        </p:txBody>
      </p:sp>
      <p:sp>
        <p:nvSpPr>
          <p:cNvPr id="3" name="文本占位符 2"/>
          <p:cNvSpPr>
            <a:spLocks noGrp="1"/>
          </p:cNvSpPr>
          <p:nvPr>
            <p:ph type="body" sz="quarter" idx="13"/>
          </p:nvPr>
        </p:nvSpPr>
        <p:spPr/>
        <p:txBody>
          <a:bodyPr/>
          <a:lstStyle/>
          <a:p>
            <a:r>
              <a:rPr lang="en-US" altLang="zh-CN" dirty="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System Mission</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
        <p:nvSpPr>
          <p:cNvPr id="4" name="矩形 3"/>
          <p:cNvSpPr/>
          <p:nvPr/>
        </p:nvSpPr>
        <p:spPr>
          <a:xfrm>
            <a:off x="935036" y="5500569"/>
            <a:ext cx="10670548" cy="1141849"/>
          </a:xfrm>
          <a:prstGeom prst="rect">
            <a:avLst/>
          </a:prstGeom>
          <a:solidFill>
            <a:srgbClr val="FFC000"/>
          </a:solidFill>
          <a:ln w="9525" cap="flat" cmpd="sng" algn="ctr">
            <a:noFill/>
            <a:prstDash val="solid"/>
          </a:ln>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sp>
        <p:nvSpPr>
          <p:cNvPr id="6" name="文本框 5"/>
          <p:cNvSpPr txBox="1"/>
          <p:nvPr/>
        </p:nvSpPr>
        <p:spPr>
          <a:xfrm>
            <a:off x="715955" y="1557376"/>
            <a:ext cx="5545508" cy="3943193"/>
          </a:xfrm>
          <a:prstGeom prst="rect">
            <a:avLst/>
          </a:prstGeom>
          <a:noFill/>
        </p:spPr>
        <p:txBody>
          <a:bodyPr wrap="square" lIns="91438" tIns="45719" rIns="91438" bIns="45719" rtlCol="0">
            <a:spAutoFit/>
          </a:bodyPr>
          <a:lstStyle/>
          <a:p>
            <a:pPr marL="285750" indent="-285750" defTabSz="457189">
              <a:lnSpc>
                <a:spcPct val="130000"/>
              </a:lnSpc>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One of the modern-day issues with white collar workers and at a growing proportion of occurrence is neck pain and neck spasm. </a:t>
            </a:r>
          </a:p>
          <a:p>
            <a:pPr marL="285750" indent="-285750" defTabSz="457189">
              <a:lnSpc>
                <a:spcPct val="130000"/>
              </a:lnSpc>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Neck pain has an annual prevalence rate exceeding 30% among adults in the US; nearly 50% of individuals will continue to experience some degree of chronic neck pain or frequent occurrences</a:t>
            </a:r>
            <a:r>
              <a:rPr lang="en-US" dirty="0">
                <a:latin typeface="等线" panose="02010600030101010101" pitchFamily="2" charset="-122"/>
                <a:cs typeface="Arial" panose="020B0604020202020204" pitchFamily="34" charset="0"/>
              </a:rPr>
              <a:t>.</a:t>
            </a:r>
          </a:p>
          <a:p>
            <a:pPr marL="285750" indent="-285750" defTabSz="457189">
              <a:lnSpc>
                <a:spcPct val="130000"/>
              </a:lnSpc>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Among adults, 20% to 70% will experience neck pain that interferes with their daily activities during their lifetime.</a:t>
            </a:r>
            <a:endParaRPr lang="zh-CN" altLang="en-US" sz="1400" dirty="0">
              <a:solidFill>
                <a:srgbClr val="103154"/>
              </a:solidFill>
              <a:latin typeface="Century Gothic"/>
              <a:ea typeface="微软雅黑" panose="020B0503020204020204" pitchFamily="34" charset="-122"/>
            </a:endParaRPr>
          </a:p>
          <a:p>
            <a:pPr defTabSz="457189">
              <a:lnSpc>
                <a:spcPct val="130000"/>
              </a:lnSpc>
            </a:pPr>
            <a:endParaRPr lang="zh-CN" altLang="en-US" sz="1400" dirty="0">
              <a:solidFill>
                <a:srgbClr val="103154"/>
              </a:solidFill>
              <a:latin typeface="Century Gothic"/>
              <a:ea typeface="微软雅黑" panose="020B0503020204020204" pitchFamily="34" charset="-122"/>
            </a:endParaRPr>
          </a:p>
        </p:txBody>
      </p:sp>
      <p:sp>
        <p:nvSpPr>
          <p:cNvPr id="7" name="文本框 6"/>
          <p:cNvSpPr txBox="1"/>
          <p:nvPr/>
        </p:nvSpPr>
        <p:spPr>
          <a:xfrm>
            <a:off x="1032977" y="5500569"/>
            <a:ext cx="10443068" cy="1025215"/>
          </a:xfrm>
          <a:prstGeom prst="rect">
            <a:avLst/>
          </a:prstGeom>
          <a:noFill/>
        </p:spPr>
        <p:txBody>
          <a:bodyPr wrap="square" lIns="91438" tIns="45719" rIns="91438" bIns="45719" rtlCol="0">
            <a:spAutoFit/>
          </a:bodyPr>
          <a:lstStyle/>
          <a:p>
            <a:pPr defTabSz="457189">
              <a:lnSpc>
                <a:spcPct val="130000"/>
              </a:lnSpc>
            </a:pPr>
            <a:r>
              <a:rPr lang="en-US" sz="1600" b="1" dirty="0">
                <a:solidFill>
                  <a:schemeClr val="bg1"/>
                </a:solidFill>
                <a:effectLst/>
                <a:latin typeface="等线" panose="02010600030101010101" pitchFamily="2" charset="-122"/>
                <a:cs typeface="Arial" panose="020B0604020202020204" pitchFamily="34" charset="0"/>
              </a:rPr>
              <a:t>We try to accomplish the first part of the rehabilitation machine, which is identifying neck and head position first. Logically when the device knows where our head is, it can determine the motion next and achieve the rehabilitation purpose. </a:t>
            </a:r>
            <a:endParaRPr lang="zh-CN" altLang="en-US" sz="1100" b="1" dirty="0">
              <a:solidFill>
                <a:schemeClr val="bg1"/>
              </a:solidFill>
              <a:latin typeface="Century Gothic"/>
              <a:ea typeface="微软雅黑" panose="020B0503020204020204" pitchFamily="34" charset="-122"/>
            </a:endParaRPr>
          </a:p>
        </p:txBody>
      </p:sp>
      <p:pic>
        <p:nvPicPr>
          <p:cNvPr id="11" name="图片 10">
            <a:extLst>
              <a:ext uri="{FF2B5EF4-FFF2-40B4-BE49-F238E27FC236}">
                <a16:creationId xmlns:a16="http://schemas.microsoft.com/office/drawing/2014/main" id="{AAF9283F-F60B-4EC5-84C7-CFF9679663D2}"/>
              </a:ext>
            </a:extLst>
          </p:cNvPr>
          <p:cNvPicPr>
            <a:picLocks noChangeAspect="1"/>
          </p:cNvPicPr>
          <p:nvPr/>
        </p:nvPicPr>
        <p:blipFill>
          <a:blip r:embed="rId2"/>
          <a:stretch>
            <a:fillRect/>
          </a:stretch>
        </p:blipFill>
        <p:spPr>
          <a:xfrm>
            <a:off x="6808227" y="2057400"/>
            <a:ext cx="4797357" cy="2632244"/>
          </a:xfrm>
          <a:prstGeom prst="rect">
            <a:avLst/>
          </a:prstGeom>
        </p:spPr>
      </p:pic>
    </p:spTree>
    <p:extLst>
      <p:ext uri="{BB962C8B-B14F-4D97-AF65-F5344CB8AC3E}">
        <p14:creationId xmlns:p14="http://schemas.microsoft.com/office/powerpoint/2010/main" val="12917459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AB445-714A-4720-97AE-929F0A7D85FD}"/>
              </a:ext>
            </a:extLst>
          </p:cNvPr>
          <p:cNvSpPr>
            <a:spLocks noGrp="1"/>
          </p:cNvSpPr>
          <p:nvPr>
            <p:ph type="title"/>
          </p:nvPr>
        </p:nvSpPr>
        <p:spPr/>
        <p:txBody>
          <a:bodyPr/>
          <a:lstStyle/>
          <a:p>
            <a:r>
              <a:rPr lang="en-US" dirty="0"/>
              <a:t>Introduction</a:t>
            </a:r>
          </a:p>
        </p:txBody>
      </p:sp>
      <p:sp>
        <p:nvSpPr>
          <p:cNvPr id="3" name="文本占位符 2">
            <a:extLst>
              <a:ext uri="{FF2B5EF4-FFF2-40B4-BE49-F238E27FC236}">
                <a16:creationId xmlns:a16="http://schemas.microsoft.com/office/drawing/2014/main" id="{52A9821A-2154-4559-B4BE-98DBADB1BC3C}"/>
              </a:ext>
            </a:extLst>
          </p:cNvPr>
          <p:cNvSpPr>
            <a:spLocks noGrp="1"/>
          </p:cNvSpPr>
          <p:nvPr>
            <p:ph type="body" sz="quarter" idx="13"/>
          </p:nvPr>
        </p:nvSpPr>
        <p:spPr/>
        <p:txBody>
          <a:bodyPr/>
          <a:lstStyle/>
          <a:p>
            <a:r>
              <a:rPr lang="en-US" sz="1800" b="1" dirty="0">
                <a:effectLst/>
                <a:latin typeface="等线" panose="02010600030101010101" pitchFamily="2" charset="-122"/>
                <a:ea typeface="等线" panose="02010600030101010101" pitchFamily="2" charset="-122"/>
                <a:cs typeface="Arial" panose="020B0604020202020204" pitchFamily="34" charset="0"/>
              </a:rPr>
              <a:t>System Requirements</a:t>
            </a:r>
            <a:endParaRPr lang="en-US" sz="18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5" name="文本框 4">
            <a:extLst>
              <a:ext uri="{FF2B5EF4-FFF2-40B4-BE49-F238E27FC236}">
                <a16:creationId xmlns:a16="http://schemas.microsoft.com/office/drawing/2014/main" id="{D2A40E7C-1C90-4325-9611-285CF484ACA0}"/>
              </a:ext>
            </a:extLst>
          </p:cNvPr>
          <p:cNvSpPr txBox="1"/>
          <p:nvPr/>
        </p:nvSpPr>
        <p:spPr>
          <a:xfrm>
            <a:off x="800100" y="1710090"/>
            <a:ext cx="7200900" cy="3957622"/>
          </a:xfrm>
          <a:prstGeom prst="rect">
            <a:avLst/>
          </a:prstGeom>
          <a:noFill/>
        </p:spPr>
        <p:txBody>
          <a:bodyPr wrap="square">
            <a:spAutoFit/>
          </a:bodyPr>
          <a:lstStyle/>
          <a:p>
            <a:pPr marL="0" marR="0" algn="l">
              <a:lnSpc>
                <a:spcPct val="200000"/>
              </a:lnSpc>
              <a:spcBef>
                <a:spcPts val="0"/>
              </a:spcBef>
              <a:spcAft>
                <a:spcPts val="0"/>
              </a:spcAft>
            </a:pPr>
            <a:r>
              <a:rPr lang="en-US" sz="1800" dirty="0">
                <a:effectLst/>
                <a:latin typeface="等线" panose="02010600030101010101" pitchFamily="2" charset="-122"/>
                <a:ea typeface="等线" panose="02010600030101010101" pitchFamily="2" charset="-122"/>
                <a:cs typeface="Arial" panose="020B0604020202020204" pitchFamily="34" charset="0"/>
              </a:rPr>
              <a:t>List of Required Equipment and Materials </a:t>
            </a:r>
          </a:p>
          <a:p>
            <a:pPr marL="0" marR="0" algn="l">
              <a:lnSpc>
                <a:spcPct val="200000"/>
              </a:lnSpc>
              <a:spcBef>
                <a:spcPts val="0"/>
              </a:spcBef>
              <a:spcAft>
                <a:spcPts val="125"/>
              </a:spcAft>
            </a:pPr>
            <a:r>
              <a:rPr lang="en-US" sz="1800" dirty="0">
                <a:effectLst/>
                <a:latin typeface="等线" panose="02010600030101010101" pitchFamily="2" charset="-122"/>
                <a:ea typeface="等线" panose="02010600030101010101" pitchFamily="2" charset="-122"/>
                <a:cs typeface="Arial" panose="020B0604020202020204" pitchFamily="34" charset="0"/>
              </a:rPr>
              <a:t>1) 1x STMicroelectronics </a:t>
            </a:r>
            <a:r>
              <a:rPr lang="en-US" sz="1800" dirty="0" err="1">
                <a:effectLst/>
                <a:latin typeface="等线" panose="02010600030101010101" pitchFamily="2" charset="-122"/>
                <a:ea typeface="等线" panose="02010600030101010101" pitchFamily="2" charset="-122"/>
                <a:cs typeface="Arial" panose="020B0604020202020204" pitchFamily="34" charset="0"/>
              </a:rPr>
              <a:t>SensorTile</a:t>
            </a:r>
            <a:r>
              <a:rPr lang="en-US" sz="1800" dirty="0">
                <a:effectLst/>
                <a:latin typeface="等线" panose="02010600030101010101" pitchFamily="2" charset="-122"/>
                <a:ea typeface="等线" panose="02010600030101010101" pitchFamily="2" charset="-122"/>
                <a:cs typeface="Arial" panose="020B0604020202020204" pitchFamily="34" charset="0"/>
              </a:rPr>
              <a:t> kit. </a:t>
            </a:r>
          </a:p>
          <a:p>
            <a:pPr marL="0" marR="0" algn="l">
              <a:lnSpc>
                <a:spcPct val="200000"/>
              </a:lnSpc>
              <a:spcBef>
                <a:spcPts val="0"/>
              </a:spcBef>
              <a:spcAft>
                <a:spcPts val="125"/>
              </a:spcAft>
            </a:pPr>
            <a:r>
              <a:rPr lang="en-US" sz="1800" dirty="0">
                <a:effectLst/>
                <a:latin typeface="等线" panose="02010600030101010101" pitchFamily="2" charset="-122"/>
                <a:ea typeface="等线" panose="02010600030101010101" pitchFamily="2" charset="-122"/>
                <a:cs typeface="Arial" panose="020B0604020202020204" pitchFamily="34" charset="0"/>
              </a:rPr>
              <a:t>2) 1x STMicroelectronics </a:t>
            </a:r>
            <a:r>
              <a:rPr lang="en-US" sz="1800" dirty="0" err="1">
                <a:effectLst/>
                <a:latin typeface="等线" panose="02010600030101010101" pitchFamily="2" charset="-122"/>
                <a:ea typeface="等线" panose="02010600030101010101" pitchFamily="2" charset="-122"/>
                <a:cs typeface="Arial" panose="020B0604020202020204" pitchFamily="34" charset="0"/>
              </a:rPr>
              <a:t>Nucleo</a:t>
            </a:r>
            <a:r>
              <a:rPr lang="en-US" sz="1800" dirty="0">
                <a:effectLst/>
                <a:latin typeface="等线" panose="02010600030101010101" pitchFamily="2" charset="-122"/>
                <a:ea typeface="等线" panose="02010600030101010101" pitchFamily="2" charset="-122"/>
                <a:cs typeface="Arial" panose="020B0604020202020204" pitchFamily="34" charset="0"/>
              </a:rPr>
              <a:t> Board. </a:t>
            </a:r>
          </a:p>
          <a:p>
            <a:pPr marL="0" marR="0" algn="l">
              <a:lnSpc>
                <a:spcPct val="200000"/>
              </a:lnSpc>
              <a:spcBef>
                <a:spcPts val="0"/>
              </a:spcBef>
              <a:spcAft>
                <a:spcPts val="125"/>
              </a:spcAft>
            </a:pPr>
            <a:r>
              <a:rPr lang="en-US" sz="1800" dirty="0">
                <a:effectLst/>
                <a:latin typeface="等线" panose="02010600030101010101" pitchFamily="2" charset="-122"/>
                <a:ea typeface="等线" panose="02010600030101010101" pitchFamily="2" charset="-122"/>
                <a:cs typeface="Arial" panose="020B0604020202020204" pitchFamily="34" charset="0"/>
              </a:rPr>
              <a:t>3) 1x Personal Computer </a:t>
            </a:r>
          </a:p>
          <a:p>
            <a:pPr marL="0" marR="0" algn="l">
              <a:lnSpc>
                <a:spcPct val="200000"/>
              </a:lnSpc>
              <a:spcBef>
                <a:spcPts val="0"/>
              </a:spcBef>
              <a:spcAft>
                <a:spcPts val="125"/>
              </a:spcAft>
            </a:pPr>
            <a:r>
              <a:rPr lang="en-US" sz="1800" dirty="0">
                <a:effectLst/>
                <a:latin typeface="等线" panose="02010600030101010101" pitchFamily="2" charset="-122"/>
                <a:ea typeface="等线" panose="02010600030101010101" pitchFamily="2" charset="-122"/>
                <a:cs typeface="Arial" panose="020B0604020202020204" pitchFamily="34" charset="0"/>
              </a:rPr>
              <a:t>4) 1x USB 2.0 A-Male to Micro-B Cable (micro USB cable). </a:t>
            </a:r>
          </a:p>
          <a:p>
            <a:pPr marL="0" marR="0" algn="l">
              <a:lnSpc>
                <a:spcPct val="200000"/>
              </a:lnSpc>
              <a:spcBef>
                <a:spcPts val="0"/>
              </a:spcBef>
              <a:spcAft>
                <a:spcPts val="125"/>
              </a:spcAft>
            </a:pPr>
            <a:r>
              <a:rPr lang="en-US" sz="1800" dirty="0">
                <a:effectLst/>
                <a:latin typeface="等线" panose="02010600030101010101" pitchFamily="2" charset="-122"/>
                <a:ea typeface="等线" panose="02010600030101010101" pitchFamily="2" charset="-122"/>
                <a:cs typeface="Arial" panose="020B0604020202020204" pitchFamily="34" charset="0"/>
              </a:rPr>
              <a:t>5) 1x USB 2.0 A-Male to Mini-B Cable (mini USB cable). </a:t>
            </a:r>
          </a:p>
          <a:p>
            <a:pPr marL="0" marR="0" algn="l">
              <a:lnSpc>
                <a:spcPct val="200000"/>
              </a:lnSpc>
              <a:spcBef>
                <a:spcPts val="0"/>
              </a:spcBef>
              <a:spcAft>
                <a:spcPts val="0"/>
              </a:spcAft>
            </a:pPr>
            <a:r>
              <a:rPr lang="en-US" sz="1800" dirty="0">
                <a:effectLst/>
                <a:latin typeface="等线" panose="02010600030101010101" pitchFamily="2" charset="-122"/>
                <a:ea typeface="等线" panose="02010600030101010101" pitchFamily="2" charset="-122"/>
                <a:cs typeface="Arial" panose="020B0604020202020204" pitchFamily="34" charset="0"/>
              </a:rPr>
              <a:t>6) Network access to the Internet. </a:t>
            </a:r>
          </a:p>
        </p:txBody>
      </p:sp>
      <p:pic>
        <p:nvPicPr>
          <p:cNvPr id="9" name="图片 8">
            <a:extLst>
              <a:ext uri="{FF2B5EF4-FFF2-40B4-BE49-F238E27FC236}">
                <a16:creationId xmlns:a16="http://schemas.microsoft.com/office/drawing/2014/main" id="{58CC7C11-B344-497D-A1FA-3CB51679EE67}"/>
              </a:ext>
            </a:extLst>
          </p:cNvPr>
          <p:cNvPicPr>
            <a:picLocks noChangeAspect="1"/>
          </p:cNvPicPr>
          <p:nvPr/>
        </p:nvPicPr>
        <p:blipFill>
          <a:blip r:embed="rId2"/>
          <a:stretch>
            <a:fillRect/>
          </a:stretch>
        </p:blipFill>
        <p:spPr>
          <a:xfrm>
            <a:off x="6709108" y="1905000"/>
            <a:ext cx="4976162" cy="3708082"/>
          </a:xfrm>
          <a:prstGeom prst="rect">
            <a:avLst/>
          </a:prstGeom>
        </p:spPr>
      </p:pic>
    </p:spTree>
    <p:extLst>
      <p:ext uri="{BB962C8B-B14F-4D97-AF65-F5344CB8AC3E}">
        <p14:creationId xmlns:p14="http://schemas.microsoft.com/office/powerpoint/2010/main" val="359173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A9B47-FC43-44FD-8CC3-78FC92DD20C0}"/>
              </a:ext>
            </a:extLst>
          </p:cNvPr>
          <p:cNvSpPr>
            <a:spLocks noGrp="1"/>
          </p:cNvSpPr>
          <p:nvPr>
            <p:ph type="title"/>
          </p:nvPr>
        </p:nvSpPr>
        <p:spPr/>
        <p:txBody>
          <a:bodyPr/>
          <a:lstStyle/>
          <a:p>
            <a:r>
              <a:rPr lang="en-US" dirty="0"/>
              <a:t>Introduction</a:t>
            </a:r>
          </a:p>
        </p:txBody>
      </p:sp>
      <p:sp>
        <p:nvSpPr>
          <p:cNvPr id="3" name="文本占位符 2">
            <a:extLst>
              <a:ext uri="{FF2B5EF4-FFF2-40B4-BE49-F238E27FC236}">
                <a16:creationId xmlns:a16="http://schemas.microsoft.com/office/drawing/2014/main" id="{EB8EF37A-21BD-490B-B041-4A2C7E3A9902}"/>
              </a:ext>
            </a:extLst>
          </p:cNvPr>
          <p:cNvSpPr>
            <a:spLocks noGrp="1"/>
          </p:cNvSpPr>
          <p:nvPr>
            <p:ph type="body" sz="quarter" idx="13"/>
          </p:nvPr>
        </p:nvSpPr>
        <p:spPr/>
        <p:txBody>
          <a:bodyPr/>
          <a:lstStyle/>
          <a:p>
            <a:r>
              <a:rPr lang="en-US" dirty="0"/>
              <a:t>Background</a:t>
            </a:r>
          </a:p>
        </p:txBody>
      </p:sp>
      <p:sp>
        <p:nvSpPr>
          <p:cNvPr id="5" name="文本框 4">
            <a:extLst>
              <a:ext uri="{FF2B5EF4-FFF2-40B4-BE49-F238E27FC236}">
                <a16:creationId xmlns:a16="http://schemas.microsoft.com/office/drawing/2014/main" id="{3017BAF0-4F93-4E78-BEE0-98297EC18273}"/>
              </a:ext>
            </a:extLst>
          </p:cNvPr>
          <p:cNvSpPr txBox="1"/>
          <p:nvPr/>
        </p:nvSpPr>
        <p:spPr>
          <a:xfrm>
            <a:off x="975360" y="1861847"/>
            <a:ext cx="6393180" cy="3789627"/>
          </a:xfrm>
          <a:prstGeom prst="rect">
            <a:avLst/>
          </a:prstGeom>
          <a:noFill/>
        </p:spPr>
        <p:txBody>
          <a:bodyPr wrap="square" anchor="ctr">
            <a:spAutoFit/>
          </a:bodyPr>
          <a:lstStyle/>
          <a:p>
            <a:pPr marL="0" marR="0" algn="just">
              <a:lnSpc>
                <a:spcPct val="150000"/>
              </a:lnSpc>
              <a:spcBef>
                <a:spcPts val="0"/>
              </a:spcBef>
              <a:spcAft>
                <a:spcPts val="800"/>
              </a:spcAft>
            </a:pPr>
            <a:r>
              <a:rPr lang="en-US" sz="1800" dirty="0">
                <a:effectLst/>
                <a:latin typeface="等线" panose="02010600030101010101" pitchFamily="2" charset="-122"/>
                <a:ea typeface="等线" panose="02010600030101010101" pitchFamily="2" charset="-122"/>
                <a:cs typeface="Arial" panose="020B0604020202020204" pitchFamily="34" charset="0"/>
              </a:rPr>
              <a:t>Zhengyuan and Wei Wen took 2 introductory Java course and CS50 here in Harvard Extension School prior to taking this class. We know some coding but does not have systematic training in Python as well as data analysis. Machine learning is a completely new concept that we often heard but never learned how to implement.  Diving into the class it is our understanding that the class will walk you through how to implement a hardware system that has embedded machine learning functionality. </a:t>
            </a:r>
          </a:p>
        </p:txBody>
      </p:sp>
    </p:spTree>
    <p:extLst>
      <p:ext uri="{BB962C8B-B14F-4D97-AF65-F5344CB8AC3E}">
        <p14:creationId xmlns:p14="http://schemas.microsoft.com/office/powerpoint/2010/main" val="243216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F7259-EB92-4F48-A9EE-905F50D4F635}"/>
              </a:ext>
            </a:extLst>
          </p:cNvPr>
          <p:cNvSpPr>
            <a:spLocks noGrp="1"/>
          </p:cNvSpPr>
          <p:nvPr>
            <p:ph type="title"/>
          </p:nvPr>
        </p:nvSpPr>
        <p:spPr/>
        <p:txBody>
          <a:bodyPr/>
          <a:lstStyle/>
          <a:p>
            <a:r>
              <a:rPr lang="en-US" dirty="0"/>
              <a:t>System Design</a:t>
            </a:r>
          </a:p>
        </p:txBody>
      </p:sp>
      <p:sp>
        <p:nvSpPr>
          <p:cNvPr id="3" name="文本占位符 2">
            <a:extLst>
              <a:ext uri="{FF2B5EF4-FFF2-40B4-BE49-F238E27FC236}">
                <a16:creationId xmlns:a16="http://schemas.microsoft.com/office/drawing/2014/main" id="{DE1B064A-F2A9-474E-B4AE-5BB9459161A1}"/>
              </a:ext>
            </a:extLst>
          </p:cNvPr>
          <p:cNvSpPr>
            <a:spLocks noGrp="1"/>
          </p:cNvSpPr>
          <p:nvPr>
            <p:ph type="body" sz="quarter" idx="13"/>
          </p:nvPr>
        </p:nvSpPr>
        <p:spPr/>
        <p:txBody>
          <a:bodyPr/>
          <a:lstStyle/>
          <a:p>
            <a:endParaRPr lang="en-US"/>
          </a:p>
        </p:txBody>
      </p:sp>
      <p:pic>
        <p:nvPicPr>
          <p:cNvPr id="6" name="图片 5">
            <a:extLst>
              <a:ext uri="{FF2B5EF4-FFF2-40B4-BE49-F238E27FC236}">
                <a16:creationId xmlns:a16="http://schemas.microsoft.com/office/drawing/2014/main" id="{20ACEB82-F12E-46AD-95F3-1F9979DEBD10}"/>
              </a:ext>
            </a:extLst>
          </p:cNvPr>
          <p:cNvPicPr/>
          <p:nvPr/>
        </p:nvPicPr>
        <p:blipFill>
          <a:blip r:embed="rId2"/>
          <a:stretch>
            <a:fillRect/>
          </a:stretch>
        </p:blipFill>
        <p:spPr>
          <a:xfrm>
            <a:off x="7596505" y="2157730"/>
            <a:ext cx="3719830" cy="2984500"/>
          </a:xfrm>
          <a:prstGeom prst="rect">
            <a:avLst/>
          </a:prstGeom>
        </p:spPr>
      </p:pic>
      <p:sp>
        <p:nvSpPr>
          <p:cNvPr id="8" name="文本框 7">
            <a:extLst>
              <a:ext uri="{FF2B5EF4-FFF2-40B4-BE49-F238E27FC236}">
                <a16:creationId xmlns:a16="http://schemas.microsoft.com/office/drawing/2014/main" id="{A811CAD4-3AEE-4E60-9B4F-E58CD8748240}"/>
              </a:ext>
            </a:extLst>
          </p:cNvPr>
          <p:cNvSpPr txBox="1"/>
          <p:nvPr/>
        </p:nvSpPr>
        <p:spPr>
          <a:xfrm>
            <a:off x="929640" y="1896071"/>
            <a:ext cx="6096000" cy="4339650"/>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The project is primarily based on</a:t>
            </a:r>
            <a:r>
              <a:rPr lang="en-US" sz="2000" dirty="0">
                <a:solidFill>
                  <a:srgbClr val="000000"/>
                </a:solidFill>
                <a:effectLst/>
                <a:latin typeface="Calibri" panose="020F0502020204030204" pitchFamily="34" charset="0"/>
                <a:ea typeface="等线" panose="02010600030101010101" pitchFamily="2" charset="-122"/>
              </a:rPr>
              <a:t> </a:t>
            </a: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STMicroelectronics </a:t>
            </a:r>
            <a:r>
              <a:rPr lang="en-US" sz="1800" dirty="0" err="1">
                <a:solidFill>
                  <a:srgbClr val="000000"/>
                </a:solidFill>
                <a:effectLst/>
                <a:latin typeface="等线" panose="02010600030101010101" pitchFamily="2" charset="-122"/>
                <a:ea typeface="等线" panose="02010600030101010101" pitchFamily="2" charset="-122"/>
                <a:cs typeface="Arial" panose="020B0604020202020204" pitchFamily="34" charset="0"/>
              </a:rPr>
              <a:t>SensorTile</a:t>
            </a: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 Tutorial: IoT Machine Learning Motion Classification. Project initial source code is downloaded from:</a:t>
            </a:r>
            <a:endParaRPr lang="en-US" sz="2000" dirty="0">
              <a:solidFill>
                <a:srgbClr val="000000"/>
              </a:solidFill>
              <a:effectLst/>
              <a:latin typeface="Calibri" panose="020F0502020204030204" pitchFamily="34" charset="0"/>
              <a:ea typeface="等线" panose="02010600030101010101" pitchFamily="2" charset="-122"/>
            </a:endParaRPr>
          </a:p>
          <a:p>
            <a:r>
              <a:rPr lang="en-US" sz="2000" u="sng" dirty="0">
                <a:solidFill>
                  <a:srgbClr val="0563C1"/>
                </a:solidFill>
                <a:effectLst/>
                <a:latin typeface="等线" panose="02010600030101010101" pitchFamily="2" charset="-122"/>
                <a:cs typeface="Arial" panose="020B0604020202020204" pitchFamily="34" charset="0"/>
                <a:hlinkClick r:id="rId3"/>
              </a:rPr>
              <a:t>https://drive.google.com/open?id=1IWkwmeVwvyZyM03Y37d-2B6hD2ejfpgM</a:t>
            </a:r>
            <a:endParaRPr lang="en-US" sz="2000" u="sng" dirty="0">
              <a:solidFill>
                <a:srgbClr val="0563C1"/>
              </a:solidFill>
              <a:effectLst/>
              <a:latin typeface="等线" panose="02010600030101010101" pitchFamily="2" charset="-122"/>
              <a:cs typeface="Arial" panose="020B0604020202020204" pitchFamily="34" charset="0"/>
            </a:endParaRP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We are designing the system to recognize the orientation of </a:t>
            </a:r>
            <a:r>
              <a:rPr lang="en-US" sz="1800" dirty="0" err="1">
                <a:solidFill>
                  <a:srgbClr val="000000"/>
                </a:solidFill>
                <a:effectLst/>
                <a:latin typeface="等线" panose="02010600030101010101" pitchFamily="2" charset="-122"/>
                <a:ea typeface="等线" panose="02010600030101010101" pitchFamily="2" charset="-122"/>
                <a:cs typeface="Arial" panose="020B0604020202020204" pitchFamily="34" charset="0"/>
              </a:rPr>
              <a:t>SensorTile</a:t>
            </a: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 when the </a:t>
            </a:r>
            <a:r>
              <a:rPr lang="en-US" sz="1800" dirty="0" err="1">
                <a:solidFill>
                  <a:srgbClr val="000000"/>
                </a:solidFill>
                <a:effectLst/>
                <a:latin typeface="等线" panose="02010600030101010101" pitchFamily="2" charset="-122"/>
                <a:ea typeface="等线" panose="02010600030101010101" pitchFamily="2" charset="-122"/>
                <a:cs typeface="Arial" panose="020B0604020202020204" pitchFamily="34" charset="0"/>
              </a:rPr>
              <a:t>SensorTile</a:t>
            </a: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 is attached to our head, and recognize turning action. The four actions that we hope to recognize are:</a:t>
            </a:r>
            <a:endParaRPr lang="en-US" sz="1800" dirty="0">
              <a:solidFill>
                <a:srgbClr val="000000"/>
              </a:solidFill>
              <a:effectLst/>
              <a:latin typeface="Calibri" panose="020F0502020204030204" pitchFamily="34" charset="0"/>
              <a:ea typeface="等线" panose="02010600030101010101" pitchFamily="2" charset="-122"/>
            </a:endParaRPr>
          </a:p>
          <a:p>
            <a:pPr marL="342900" marR="0" lvl="0" indent="-342900">
              <a:spcBef>
                <a:spcPts val="0"/>
              </a:spcBef>
              <a:spcAft>
                <a:spcPts val="0"/>
              </a:spcAft>
              <a:buSzPts val="1100"/>
              <a:buFont typeface="+mj-lt"/>
              <a:buAutoNum type="arabicParen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Turn Left – Orientation 1</a:t>
            </a:r>
          </a:p>
          <a:p>
            <a:pPr marL="342900" marR="0" lvl="0" indent="-342900">
              <a:spcBef>
                <a:spcPts val="0"/>
              </a:spcBef>
              <a:spcAft>
                <a:spcPts val="0"/>
              </a:spcAft>
              <a:buSzPts val="1100"/>
              <a:buFont typeface="+mj-lt"/>
              <a:buAutoNum type="arabicParen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Turn Right – Orientation 2</a:t>
            </a:r>
          </a:p>
          <a:p>
            <a:pPr marL="342900" marR="0" lvl="0" indent="-342900">
              <a:spcBef>
                <a:spcPts val="0"/>
              </a:spcBef>
              <a:spcAft>
                <a:spcPts val="0"/>
              </a:spcAft>
              <a:buSzPts val="1100"/>
              <a:buFont typeface="+mj-lt"/>
              <a:buAutoNum type="arabicParen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Turn Up – Orientation 3</a:t>
            </a:r>
          </a:p>
          <a:p>
            <a:pPr marL="342900" marR="0" lvl="0" indent="-342900">
              <a:spcBef>
                <a:spcPts val="0"/>
              </a:spcBef>
              <a:spcAft>
                <a:spcPts val="0"/>
              </a:spcAft>
              <a:buSzPts val="1100"/>
              <a:buFont typeface="+mj-lt"/>
              <a:buAutoNum type="arabicParenR"/>
            </a:pPr>
            <a:r>
              <a:rPr lang="en-US" sz="1800" dirty="0">
                <a:solidFill>
                  <a:srgbClr val="000000"/>
                </a:solidFill>
                <a:effectLst/>
                <a:latin typeface="等线" panose="02010600030101010101" pitchFamily="2" charset="-122"/>
                <a:ea typeface="等线" panose="02010600030101010101" pitchFamily="2" charset="-122"/>
                <a:cs typeface="Arial" panose="020B0604020202020204" pitchFamily="34" charset="0"/>
              </a:rPr>
              <a:t>Turn Down – Orientation 4</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706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A6A06-CAD2-4923-9D84-B0D3D556CEA5}"/>
              </a:ext>
            </a:extLst>
          </p:cNvPr>
          <p:cNvSpPr>
            <a:spLocks noGrp="1"/>
          </p:cNvSpPr>
          <p:nvPr>
            <p:ph type="title"/>
          </p:nvPr>
        </p:nvSpPr>
        <p:spPr/>
        <p:txBody>
          <a:bodyPr/>
          <a:lstStyle/>
          <a:p>
            <a:r>
              <a:rPr lang="en-US" dirty="0"/>
              <a:t>System Design</a:t>
            </a:r>
          </a:p>
        </p:txBody>
      </p:sp>
      <p:sp>
        <p:nvSpPr>
          <p:cNvPr id="3" name="文本占位符 2">
            <a:extLst>
              <a:ext uri="{FF2B5EF4-FFF2-40B4-BE49-F238E27FC236}">
                <a16:creationId xmlns:a16="http://schemas.microsoft.com/office/drawing/2014/main" id="{2DAFEEE2-1851-498B-98CA-E7BA699350FF}"/>
              </a:ext>
            </a:extLst>
          </p:cNvPr>
          <p:cNvSpPr>
            <a:spLocks noGrp="1"/>
          </p:cNvSpPr>
          <p:nvPr>
            <p:ph type="body" sz="quarter" idx="13"/>
          </p:nvPr>
        </p:nvSpPr>
        <p:spPr/>
        <p:txBody>
          <a:bodyPr/>
          <a:lstStyle/>
          <a:p>
            <a:endParaRPr lang="en-US"/>
          </a:p>
        </p:txBody>
      </p:sp>
      <p:graphicFrame>
        <p:nvGraphicFramePr>
          <p:cNvPr id="4" name="表格 4">
            <a:extLst>
              <a:ext uri="{FF2B5EF4-FFF2-40B4-BE49-F238E27FC236}">
                <a16:creationId xmlns:a16="http://schemas.microsoft.com/office/drawing/2014/main" id="{FD109F74-8F0C-4444-B8A9-5460135F9469}"/>
              </a:ext>
            </a:extLst>
          </p:cNvPr>
          <p:cNvGraphicFramePr>
            <a:graphicFrameLocks noGrp="1"/>
          </p:cNvGraphicFramePr>
          <p:nvPr>
            <p:extLst>
              <p:ext uri="{D42A27DB-BD31-4B8C-83A1-F6EECF244321}">
                <p14:modId xmlns:p14="http://schemas.microsoft.com/office/powerpoint/2010/main" val="2317161833"/>
              </p:ext>
            </p:extLst>
          </p:nvPr>
        </p:nvGraphicFramePr>
        <p:xfrm>
          <a:off x="1757680" y="1912620"/>
          <a:ext cx="8127999" cy="2194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80625075"/>
                    </a:ext>
                  </a:extLst>
                </a:gridCol>
                <a:gridCol w="2709333">
                  <a:extLst>
                    <a:ext uri="{9D8B030D-6E8A-4147-A177-3AD203B41FA5}">
                      <a16:colId xmlns:a16="http://schemas.microsoft.com/office/drawing/2014/main" val="1727098256"/>
                    </a:ext>
                  </a:extLst>
                </a:gridCol>
                <a:gridCol w="2709333">
                  <a:extLst>
                    <a:ext uri="{9D8B030D-6E8A-4147-A177-3AD203B41FA5}">
                      <a16:colId xmlns:a16="http://schemas.microsoft.com/office/drawing/2014/main" val="3105820205"/>
                    </a:ext>
                  </a:extLst>
                </a:gridCol>
              </a:tblGrid>
              <a:tr h="731520">
                <a:tc>
                  <a:txBody>
                    <a:bodyPr/>
                    <a:lstStyle/>
                    <a:p>
                      <a:endParaRPr lang="en-US"/>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255373116"/>
                  </a:ext>
                </a:extLst>
              </a:tr>
              <a:tr h="731520">
                <a:tc>
                  <a:txBody>
                    <a:bodyPr/>
                    <a:lstStyle/>
                    <a:p>
                      <a:r>
                        <a:rPr lang="en-US" dirty="0"/>
                        <a:t>State machine</a:t>
                      </a:r>
                    </a:p>
                  </a:txBody>
                  <a:tcPr/>
                </a:tc>
                <a:tc>
                  <a:txBody>
                    <a:bodyPr/>
                    <a:lstStyle/>
                    <a:p>
                      <a:r>
                        <a:rPr lang="en-US" dirty="0"/>
                        <a:t>Easy to implement</a:t>
                      </a:r>
                    </a:p>
                    <a:p>
                      <a:endParaRPr lang="en-US" dirty="0"/>
                    </a:p>
                  </a:txBody>
                  <a:tcPr/>
                </a:tc>
                <a:tc>
                  <a:txBody>
                    <a:bodyPr/>
                    <a:lstStyle/>
                    <a:p>
                      <a:r>
                        <a:rPr lang="en-US" dirty="0"/>
                        <a:t>Different users have different threshold</a:t>
                      </a:r>
                    </a:p>
                  </a:txBody>
                  <a:tcPr/>
                </a:tc>
                <a:extLst>
                  <a:ext uri="{0D108BD9-81ED-4DB2-BD59-A6C34878D82A}">
                    <a16:rowId xmlns:a16="http://schemas.microsoft.com/office/drawing/2014/main" val="4163715072"/>
                  </a:ext>
                </a:extLst>
              </a:tr>
              <a:tr h="731520">
                <a:tc>
                  <a:txBody>
                    <a:bodyPr/>
                    <a:lstStyle/>
                    <a:p>
                      <a:r>
                        <a:rPr lang="en-US" dirty="0"/>
                        <a:t>Machine learning</a:t>
                      </a:r>
                    </a:p>
                  </a:txBody>
                  <a:tcPr/>
                </a:tc>
                <a:tc>
                  <a:txBody>
                    <a:bodyPr/>
                    <a:lstStyle/>
                    <a:p>
                      <a:r>
                        <a:rPr lang="en-US" dirty="0"/>
                        <a:t>Difficult to implement</a:t>
                      </a:r>
                    </a:p>
                  </a:txBody>
                  <a:tcPr/>
                </a:tc>
                <a:tc>
                  <a:txBody>
                    <a:bodyPr/>
                    <a:lstStyle/>
                    <a:p>
                      <a:r>
                        <a:rPr lang="en-US" dirty="0"/>
                        <a:t>Program adapts to different users</a:t>
                      </a:r>
                    </a:p>
                  </a:txBody>
                  <a:tcPr/>
                </a:tc>
                <a:extLst>
                  <a:ext uri="{0D108BD9-81ED-4DB2-BD59-A6C34878D82A}">
                    <a16:rowId xmlns:a16="http://schemas.microsoft.com/office/drawing/2014/main" val="780061789"/>
                  </a:ext>
                </a:extLst>
              </a:tr>
            </a:tbl>
          </a:graphicData>
        </a:graphic>
      </p:graphicFrame>
      <p:sp>
        <p:nvSpPr>
          <p:cNvPr id="6" name="文本框 5">
            <a:extLst>
              <a:ext uri="{FF2B5EF4-FFF2-40B4-BE49-F238E27FC236}">
                <a16:creationId xmlns:a16="http://schemas.microsoft.com/office/drawing/2014/main" id="{0B5B3BC2-9813-43E6-90C3-AC865B415EB7}"/>
              </a:ext>
            </a:extLst>
          </p:cNvPr>
          <p:cNvSpPr txBox="1"/>
          <p:nvPr/>
        </p:nvSpPr>
        <p:spPr>
          <a:xfrm>
            <a:off x="1318260" y="4598015"/>
            <a:ext cx="9517380" cy="2031325"/>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Our original design was to implement the motion recognition by a state machine with 4 states and different threshold values. However, the disadvantage is also apparent: threshold value on different axis might be different for users. </a:t>
            </a:r>
          </a:p>
          <a:p>
            <a:pPr marL="285750" indent="-285750">
              <a:buFont typeface="Arial" panose="020B0604020202020204" pitchFamily="34" charset="0"/>
              <a:buChar char="•"/>
            </a:pPr>
            <a:endParaRPr lang="en-US" sz="1800" dirty="0">
              <a:effectLst/>
              <a:latin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latin typeface="等线" panose="02010600030101010101" pitchFamily="2" charset="-122"/>
                <a:cs typeface="Arial" panose="020B0604020202020204" pitchFamily="34" charset="0"/>
              </a:rPr>
              <a:t>I</a:t>
            </a:r>
            <a:r>
              <a:rPr lang="en-US" sz="1800" dirty="0">
                <a:effectLst/>
                <a:latin typeface="等线" panose="02010600030101010101" pitchFamily="2" charset="-122"/>
                <a:cs typeface="Arial" panose="020B0604020202020204" pitchFamily="34" charset="0"/>
              </a:rPr>
              <a:t>t is best to implement Machine Learning Algorithms here to train the system to implement motion detection to allow some degree of customization</a:t>
            </a:r>
          </a:p>
          <a:p>
            <a:endParaRPr lang="en-US" dirty="0"/>
          </a:p>
        </p:txBody>
      </p:sp>
    </p:spTree>
    <p:extLst>
      <p:ext uri="{BB962C8B-B14F-4D97-AF65-F5344CB8AC3E}">
        <p14:creationId xmlns:p14="http://schemas.microsoft.com/office/powerpoint/2010/main" val="284461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A1D92-406C-4EE4-A9D0-E6F065023A8E}"/>
              </a:ext>
            </a:extLst>
          </p:cNvPr>
          <p:cNvSpPr>
            <a:spLocks noGrp="1"/>
          </p:cNvSpPr>
          <p:nvPr>
            <p:ph type="title"/>
          </p:nvPr>
        </p:nvSpPr>
        <p:spPr/>
        <p:txBody>
          <a:bodyPr/>
          <a:lstStyle/>
          <a:p>
            <a:r>
              <a:rPr lang="en-US" dirty="0"/>
              <a:t>System Design</a:t>
            </a:r>
          </a:p>
        </p:txBody>
      </p:sp>
      <p:sp>
        <p:nvSpPr>
          <p:cNvPr id="3" name="文本占位符 2">
            <a:extLst>
              <a:ext uri="{FF2B5EF4-FFF2-40B4-BE49-F238E27FC236}">
                <a16:creationId xmlns:a16="http://schemas.microsoft.com/office/drawing/2014/main" id="{7203A932-1B10-4FEE-8F1A-0665D1F3F184}"/>
              </a:ext>
            </a:extLst>
          </p:cNvPr>
          <p:cNvSpPr>
            <a:spLocks noGrp="1"/>
          </p:cNvSpPr>
          <p:nvPr>
            <p:ph type="body" sz="quarter" idx="13"/>
          </p:nvPr>
        </p:nvSpPr>
        <p:spPr/>
        <p:txBody>
          <a:bodyPr/>
          <a:lstStyle/>
          <a:p>
            <a:endParaRPr lang="en-US"/>
          </a:p>
        </p:txBody>
      </p:sp>
      <p:grpSp>
        <p:nvGrpSpPr>
          <p:cNvPr id="8" name="组合 7">
            <a:extLst>
              <a:ext uri="{FF2B5EF4-FFF2-40B4-BE49-F238E27FC236}">
                <a16:creationId xmlns:a16="http://schemas.microsoft.com/office/drawing/2014/main" id="{2D6125A1-633B-46D4-8208-2F09E044BB51}"/>
              </a:ext>
            </a:extLst>
          </p:cNvPr>
          <p:cNvGrpSpPr/>
          <p:nvPr/>
        </p:nvGrpSpPr>
        <p:grpSpPr>
          <a:xfrm>
            <a:off x="7959725" y="846994"/>
            <a:ext cx="3587750" cy="3145155"/>
            <a:chOff x="4302125" y="1856422"/>
            <a:chExt cx="3587750" cy="3145155"/>
          </a:xfrm>
        </p:grpSpPr>
        <p:pic>
          <p:nvPicPr>
            <p:cNvPr id="6" name="图片 5">
              <a:extLst>
                <a:ext uri="{FF2B5EF4-FFF2-40B4-BE49-F238E27FC236}">
                  <a16:creationId xmlns:a16="http://schemas.microsoft.com/office/drawing/2014/main" id="{C62041A3-3EFB-4B5E-8A88-CA4C1C1FE988}"/>
                </a:ext>
              </a:extLst>
            </p:cNvPr>
            <p:cNvPicPr/>
            <p:nvPr/>
          </p:nvPicPr>
          <p:blipFill>
            <a:blip r:embed="rId2"/>
            <a:stretch>
              <a:fillRect/>
            </a:stretch>
          </p:blipFill>
          <p:spPr>
            <a:xfrm rot="10800000">
              <a:off x="4302125" y="1856422"/>
              <a:ext cx="3587750" cy="3145155"/>
            </a:xfrm>
            <a:prstGeom prst="rect">
              <a:avLst/>
            </a:prstGeom>
          </p:spPr>
        </p:pic>
        <p:sp>
          <p:nvSpPr>
            <p:cNvPr id="7" name="矩形 6">
              <a:extLst>
                <a:ext uri="{FF2B5EF4-FFF2-40B4-BE49-F238E27FC236}">
                  <a16:creationId xmlns:a16="http://schemas.microsoft.com/office/drawing/2014/main" id="{30B3F785-47A3-493A-A5C7-E909F47BFF17}"/>
                </a:ext>
              </a:extLst>
            </p:cNvPr>
            <p:cNvSpPr/>
            <p:nvPr/>
          </p:nvSpPr>
          <p:spPr>
            <a:xfrm>
              <a:off x="5279330" y="1897380"/>
              <a:ext cx="32899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FF0000"/>
                  </a:solidFill>
                </a:rPr>
                <a:t>Y</a:t>
              </a:r>
            </a:p>
          </p:txBody>
        </p:sp>
      </p:grpSp>
      <p:pic>
        <p:nvPicPr>
          <p:cNvPr id="10" name="图片 9">
            <a:extLst>
              <a:ext uri="{FF2B5EF4-FFF2-40B4-BE49-F238E27FC236}">
                <a16:creationId xmlns:a16="http://schemas.microsoft.com/office/drawing/2014/main" id="{98AF96CF-41A3-4173-875A-12F4549A32BA}"/>
              </a:ext>
            </a:extLst>
          </p:cNvPr>
          <p:cNvPicPr>
            <a:picLocks noChangeAspect="1"/>
          </p:cNvPicPr>
          <p:nvPr/>
        </p:nvPicPr>
        <p:blipFill>
          <a:blip r:embed="rId3"/>
          <a:stretch>
            <a:fillRect/>
          </a:stretch>
        </p:blipFill>
        <p:spPr>
          <a:xfrm>
            <a:off x="8190865" y="4033108"/>
            <a:ext cx="3356610" cy="2669430"/>
          </a:xfrm>
          <a:prstGeom prst="rect">
            <a:avLst/>
          </a:prstGeom>
        </p:spPr>
      </p:pic>
      <p:sp>
        <p:nvSpPr>
          <p:cNvPr id="12" name="文本框 11">
            <a:extLst>
              <a:ext uri="{FF2B5EF4-FFF2-40B4-BE49-F238E27FC236}">
                <a16:creationId xmlns:a16="http://schemas.microsoft.com/office/drawing/2014/main" id="{572E2963-71CF-486C-A9B5-996805C1DB28}"/>
              </a:ext>
            </a:extLst>
          </p:cNvPr>
          <p:cNvSpPr txBox="1"/>
          <p:nvPr/>
        </p:nvSpPr>
        <p:spPr>
          <a:xfrm>
            <a:off x="644525" y="1703755"/>
            <a:ext cx="6096000" cy="2031325"/>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The default position of the system will be </a:t>
            </a:r>
            <a:r>
              <a:rPr lang="en-US" sz="1800" dirty="0" err="1">
                <a:effectLst/>
                <a:latin typeface="等线" panose="02010600030101010101" pitchFamily="2" charset="-122"/>
                <a:cs typeface="Arial" panose="020B0604020202020204" pitchFamily="34" charset="0"/>
              </a:rPr>
              <a:t>SensorTile</a:t>
            </a:r>
            <a:r>
              <a:rPr lang="en-US" sz="1800" dirty="0">
                <a:effectLst/>
                <a:latin typeface="等线" panose="02010600030101010101" pitchFamily="2" charset="-122"/>
                <a:cs typeface="Arial" panose="020B0604020202020204" pitchFamily="34" charset="0"/>
              </a:rPr>
              <a:t> facing outward with the “ST” sign positions at lower right corner.</a:t>
            </a:r>
          </a:p>
          <a:p>
            <a:pPr marL="285750" indent="-285750">
              <a:buFont typeface="Arial" panose="020B0604020202020204" pitchFamily="34" charset="0"/>
              <a:buChar char="•"/>
            </a:pPr>
            <a:endParaRPr lang="en-US" dirty="0">
              <a:latin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800" dirty="0">
                <a:effectLst/>
                <a:latin typeface="等线" panose="02010600030101010101" pitchFamily="2" charset="-122"/>
                <a:cs typeface="Arial" panose="020B0604020202020204" pitchFamily="34" charset="0"/>
              </a:rPr>
              <a:t>We expect each position to follow the following metrics</a:t>
            </a:r>
          </a:p>
          <a:p>
            <a:pPr marL="285750" indent="-285750">
              <a:buFont typeface="Arial" panose="020B0604020202020204" pitchFamily="34" charset="0"/>
              <a:buChar char="•"/>
            </a:pPr>
            <a:endParaRPr lang="en-US" dirty="0">
              <a:latin typeface="等线" panose="02010600030101010101" pitchFamily="2" charset="-122"/>
              <a:cs typeface="Arial" panose="020B0604020202020204" pitchFamily="34" charset="0"/>
            </a:endParaRPr>
          </a:p>
          <a:p>
            <a:pPr marL="285750" indent="-285750">
              <a:buFont typeface="Arial" panose="020B0604020202020204" pitchFamily="34" charset="0"/>
              <a:buChar char="•"/>
            </a:pPr>
            <a:endParaRPr lang="en-US" dirty="0"/>
          </a:p>
        </p:txBody>
      </p:sp>
      <p:graphicFrame>
        <p:nvGraphicFramePr>
          <p:cNvPr id="13" name="表格 12">
            <a:extLst>
              <a:ext uri="{FF2B5EF4-FFF2-40B4-BE49-F238E27FC236}">
                <a16:creationId xmlns:a16="http://schemas.microsoft.com/office/drawing/2014/main" id="{470B8C83-69D0-42FB-8CC7-B920B98F60A4}"/>
              </a:ext>
            </a:extLst>
          </p:cNvPr>
          <p:cNvGraphicFramePr>
            <a:graphicFrameLocks noGrp="1"/>
          </p:cNvGraphicFramePr>
          <p:nvPr>
            <p:extLst>
              <p:ext uri="{D42A27DB-BD31-4B8C-83A1-F6EECF244321}">
                <p14:modId xmlns:p14="http://schemas.microsoft.com/office/powerpoint/2010/main" val="2579636628"/>
              </p:ext>
            </p:extLst>
          </p:nvPr>
        </p:nvGraphicFramePr>
        <p:xfrm>
          <a:off x="937260" y="4033108"/>
          <a:ext cx="5994400" cy="1739425"/>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148855581"/>
                    </a:ext>
                  </a:extLst>
                </a:gridCol>
                <a:gridCol w="1498600">
                  <a:extLst>
                    <a:ext uri="{9D8B030D-6E8A-4147-A177-3AD203B41FA5}">
                      <a16:colId xmlns:a16="http://schemas.microsoft.com/office/drawing/2014/main" val="1915800854"/>
                    </a:ext>
                  </a:extLst>
                </a:gridCol>
                <a:gridCol w="1498600">
                  <a:extLst>
                    <a:ext uri="{9D8B030D-6E8A-4147-A177-3AD203B41FA5}">
                      <a16:colId xmlns:a16="http://schemas.microsoft.com/office/drawing/2014/main" val="82210936"/>
                    </a:ext>
                  </a:extLst>
                </a:gridCol>
                <a:gridCol w="1498600">
                  <a:extLst>
                    <a:ext uri="{9D8B030D-6E8A-4147-A177-3AD203B41FA5}">
                      <a16:colId xmlns:a16="http://schemas.microsoft.com/office/drawing/2014/main" val="2499434927"/>
                    </a:ext>
                  </a:extLst>
                </a:gridCol>
              </a:tblGrid>
              <a:tr h="347677">
                <a:tc>
                  <a:txBody>
                    <a:bodyPr/>
                    <a:lstStyle/>
                    <a:p>
                      <a:pPr marL="0" marR="0" algn="just">
                        <a:lnSpc>
                          <a:spcPct val="107000"/>
                        </a:lnSpc>
                        <a:spcBef>
                          <a:spcPts val="0"/>
                        </a:spcBef>
                        <a:spcAft>
                          <a:spcPts val="0"/>
                        </a:spcAft>
                      </a:pPr>
                      <a:r>
                        <a:rPr lang="en-US" sz="1600">
                          <a:effectLst/>
                        </a:rPr>
                        <a:t>Position</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X</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Y</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Z</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73811029"/>
                  </a:ext>
                </a:extLst>
              </a:tr>
              <a:tr h="347937">
                <a:tc>
                  <a:txBody>
                    <a:bodyPr/>
                    <a:lstStyle/>
                    <a:p>
                      <a:pPr marL="0" marR="0" algn="just">
                        <a:lnSpc>
                          <a:spcPct val="107000"/>
                        </a:lnSpc>
                        <a:spcBef>
                          <a:spcPts val="0"/>
                        </a:spcBef>
                        <a:spcAft>
                          <a:spcPts val="0"/>
                        </a:spcAft>
                      </a:pPr>
                      <a:r>
                        <a:rPr lang="en-US" sz="1600">
                          <a:effectLst/>
                        </a:rPr>
                        <a:t>Left</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Negative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Negative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120278969"/>
                  </a:ext>
                </a:extLst>
              </a:tr>
              <a:tr h="347937">
                <a:tc>
                  <a:txBody>
                    <a:bodyPr/>
                    <a:lstStyle/>
                    <a:p>
                      <a:pPr marL="0" marR="0" algn="just">
                        <a:lnSpc>
                          <a:spcPct val="107000"/>
                        </a:lnSpc>
                        <a:spcBef>
                          <a:spcPts val="0"/>
                        </a:spcBef>
                        <a:spcAft>
                          <a:spcPts val="0"/>
                        </a:spcAft>
                      </a:pPr>
                      <a:r>
                        <a:rPr lang="en-US" sz="1600">
                          <a:effectLst/>
                        </a:rPr>
                        <a:t>Right</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Negative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78662936"/>
                  </a:ext>
                </a:extLst>
              </a:tr>
              <a:tr h="347937">
                <a:tc>
                  <a:txBody>
                    <a:bodyPr/>
                    <a:lstStyle/>
                    <a:p>
                      <a:pPr marL="0" marR="0" algn="just">
                        <a:lnSpc>
                          <a:spcPct val="107000"/>
                        </a:lnSpc>
                        <a:spcBef>
                          <a:spcPts val="0"/>
                        </a:spcBef>
                        <a:spcAft>
                          <a:spcPts val="0"/>
                        </a:spcAft>
                      </a:pPr>
                      <a:r>
                        <a:rPr lang="en-US" sz="1600">
                          <a:effectLst/>
                        </a:rPr>
                        <a:t>Up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Negative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40863646"/>
                  </a:ext>
                </a:extLst>
              </a:tr>
              <a:tr h="347937">
                <a:tc>
                  <a:txBody>
                    <a:bodyPr/>
                    <a:lstStyle/>
                    <a:p>
                      <a:pPr marL="0" marR="0" algn="just">
                        <a:lnSpc>
                          <a:spcPct val="107000"/>
                        </a:lnSpc>
                        <a:spcBef>
                          <a:spcPts val="0"/>
                        </a:spcBef>
                        <a:spcAft>
                          <a:spcPts val="0"/>
                        </a:spcAft>
                      </a:pPr>
                      <a:r>
                        <a:rPr lang="en-US" sz="1600">
                          <a:effectLst/>
                        </a:rPr>
                        <a:t>Down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Positive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Negative </a:t>
                      </a:r>
                      <a:endParaRPr lang="en-US" sz="16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dirty="0">
                          <a:effectLst/>
                        </a:rPr>
                        <a:t>Negative </a:t>
                      </a:r>
                      <a:endParaRPr lang="en-US" sz="16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16470275"/>
                  </a:ext>
                </a:extLst>
              </a:tr>
            </a:tbl>
          </a:graphicData>
        </a:graphic>
      </p:graphicFrame>
    </p:spTree>
    <p:extLst>
      <p:ext uri="{BB962C8B-B14F-4D97-AF65-F5344CB8AC3E}">
        <p14:creationId xmlns:p14="http://schemas.microsoft.com/office/powerpoint/2010/main" val="251019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B89E-3D55-430D-8C1E-7D4AB68BE119}"/>
              </a:ext>
            </a:extLst>
          </p:cNvPr>
          <p:cNvSpPr>
            <a:spLocks noGrp="1"/>
          </p:cNvSpPr>
          <p:nvPr>
            <p:ph type="title"/>
          </p:nvPr>
        </p:nvSpPr>
        <p:spPr/>
        <p:txBody>
          <a:bodyPr/>
          <a:lstStyle/>
          <a:p>
            <a:r>
              <a:rPr lang="en-US" dirty="0"/>
              <a:t>Implementation</a:t>
            </a:r>
          </a:p>
        </p:txBody>
      </p:sp>
      <p:sp>
        <p:nvSpPr>
          <p:cNvPr id="3" name="文本占位符 2">
            <a:extLst>
              <a:ext uri="{FF2B5EF4-FFF2-40B4-BE49-F238E27FC236}">
                <a16:creationId xmlns:a16="http://schemas.microsoft.com/office/drawing/2014/main" id="{2E6FD123-9025-4CB1-99A0-31D29764F48F}"/>
              </a:ext>
            </a:extLst>
          </p:cNvPr>
          <p:cNvSpPr>
            <a:spLocks noGrp="1"/>
          </p:cNvSpPr>
          <p:nvPr>
            <p:ph type="body" sz="quarter" idx="13"/>
          </p:nvPr>
        </p:nvSpPr>
        <p:spPr/>
        <p:txBody>
          <a:bodyPr/>
          <a:lstStyle/>
          <a:p>
            <a:r>
              <a:rPr lang="en-US" dirty="0"/>
              <a:t>Collecting Data</a:t>
            </a:r>
          </a:p>
        </p:txBody>
      </p:sp>
      <p:sp>
        <p:nvSpPr>
          <p:cNvPr id="5" name="文本框 4">
            <a:extLst>
              <a:ext uri="{FF2B5EF4-FFF2-40B4-BE49-F238E27FC236}">
                <a16:creationId xmlns:a16="http://schemas.microsoft.com/office/drawing/2014/main" id="{E0366359-9208-494D-A104-A4D34951133C}"/>
              </a:ext>
            </a:extLst>
          </p:cNvPr>
          <p:cNvSpPr txBox="1"/>
          <p:nvPr/>
        </p:nvSpPr>
        <p:spPr>
          <a:xfrm>
            <a:off x="1026674" y="1992793"/>
            <a:ext cx="4116826" cy="3374129"/>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等线" panose="02010600030101010101" pitchFamily="2" charset="-122"/>
                <a:ea typeface="等线" panose="02010600030101010101" pitchFamily="2" charset="-122"/>
                <a:cs typeface="Arial" panose="020B0604020202020204" pitchFamily="34" charset="0"/>
              </a:rPr>
              <a:t>System is activated when double tapped. After activation, user is prompted to go through training session and acquire necessary training data (“ground truth”). Please note that during the data acquisition we have to come back to the default state after logging each movement data. </a:t>
            </a:r>
          </a:p>
        </p:txBody>
      </p:sp>
      <p:pic>
        <p:nvPicPr>
          <p:cNvPr id="7" name="图片 6">
            <a:extLst>
              <a:ext uri="{FF2B5EF4-FFF2-40B4-BE49-F238E27FC236}">
                <a16:creationId xmlns:a16="http://schemas.microsoft.com/office/drawing/2014/main" id="{21B55155-4CD7-441C-8C03-826098A4133D}"/>
              </a:ext>
            </a:extLst>
          </p:cNvPr>
          <p:cNvPicPr>
            <a:picLocks noChangeAspect="1"/>
          </p:cNvPicPr>
          <p:nvPr/>
        </p:nvPicPr>
        <p:blipFill>
          <a:blip r:embed="rId2"/>
          <a:stretch>
            <a:fillRect/>
          </a:stretch>
        </p:blipFill>
        <p:spPr>
          <a:xfrm>
            <a:off x="6830292" y="1263106"/>
            <a:ext cx="4335034" cy="4754880"/>
          </a:xfrm>
          <a:prstGeom prst="rect">
            <a:avLst/>
          </a:prstGeom>
        </p:spPr>
      </p:pic>
    </p:spTree>
    <p:extLst>
      <p:ext uri="{BB962C8B-B14F-4D97-AF65-F5344CB8AC3E}">
        <p14:creationId xmlns:p14="http://schemas.microsoft.com/office/powerpoint/2010/main" val="419779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B89E-3D55-430D-8C1E-7D4AB68BE119}"/>
              </a:ext>
            </a:extLst>
          </p:cNvPr>
          <p:cNvSpPr>
            <a:spLocks noGrp="1"/>
          </p:cNvSpPr>
          <p:nvPr>
            <p:ph type="title"/>
          </p:nvPr>
        </p:nvSpPr>
        <p:spPr/>
        <p:txBody>
          <a:bodyPr/>
          <a:lstStyle/>
          <a:p>
            <a:r>
              <a:rPr lang="en-US" dirty="0"/>
              <a:t>Implementation</a:t>
            </a:r>
          </a:p>
        </p:txBody>
      </p:sp>
      <p:sp>
        <p:nvSpPr>
          <p:cNvPr id="3" name="文本占位符 2">
            <a:extLst>
              <a:ext uri="{FF2B5EF4-FFF2-40B4-BE49-F238E27FC236}">
                <a16:creationId xmlns:a16="http://schemas.microsoft.com/office/drawing/2014/main" id="{2E6FD123-9025-4CB1-99A0-31D29764F48F}"/>
              </a:ext>
            </a:extLst>
          </p:cNvPr>
          <p:cNvSpPr>
            <a:spLocks noGrp="1"/>
          </p:cNvSpPr>
          <p:nvPr>
            <p:ph type="body" sz="quarter" idx="13"/>
          </p:nvPr>
        </p:nvSpPr>
        <p:spPr/>
        <p:txBody>
          <a:bodyPr/>
          <a:lstStyle/>
          <a:p>
            <a:r>
              <a:rPr lang="en-US" dirty="0"/>
              <a:t>Training Data</a:t>
            </a:r>
          </a:p>
        </p:txBody>
      </p:sp>
      <p:sp>
        <p:nvSpPr>
          <p:cNvPr id="5" name="文本框 4">
            <a:extLst>
              <a:ext uri="{FF2B5EF4-FFF2-40B4-BE49-F238E27FC236}">
                <a16:creationId xmlns:a16="http://schemas.microsoft.com/office/drawing/2014/main" id="{E0366359-9208-494D-A104-A4D34951133C}"/>
              </a:ext>
            </a:extLst>
          </p:cNvPr>
          <p:cNvSpPr txBox="1"/>
          <p:nvPr/>
        </p:nvSpPr>
        <p:spPr>
          <a:xfrm>
            <a:off x="754380" y="4509185"/>
            <a:ext cx="10881360" cy="2019912"/>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After the inputs are recorded, the system will train each input for 2000 epochs. </a:t>
            </a: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We have reach the optimal state in 300 trainings</a:t>
            </a:r>
          </a:p>
          <a:p>
            <a:pPr marL="285750" indent="-285750">
              <a:lnSpc>
                <a:spcPct val="150000"/>
              </a:lnSpc>
              <a:spcAft>
                <a:spcPts val="800"/>
              </a:spcAft>
              <a:buFont typeface="Arial" panose="020B0604020202020204" pitchFamily="34" charset="0"/>
              <a:buChar char="•"/>
            </a:pPr>
            <a:r>
              <a:rPr lang="en-US" sz="1800" dirty="0" err="1">
                <a:effectLst/>
                <a:latin typeface="等线" panose="02010600030101010101" pitchFamily="2" charset="-122"/>
                <a:ea typeface="等线" panose="02010600030101010101" pitchFamily="2" charset="-122"/>
                <a:cs typeface="Arial" panose="020B0604020202020204" pitchFamily="34" charset="0"/>
              </a:rPr>
              <a:t>Softmax</a:t>
            </a:r>
            <a:r>
              <a:rPr lang="en-US" sz="1800" dirty="0">
                <a:effectLst/>
                <a:latin typeface="等线" panose="02010600030101010101" pitchFamily="2" charset="-122"/>
                <a:ea typeface="等线" panose="02010600030101010101" pitchFamily="2" charset="-122"/>
                <a:cs typeface="Arial" panose="020B0604020202020204" pitchFamily="34" charset="0"/>
              </a:rPr>
              <a:t> output is the actual value times 100 to avoid confusion and show normalization. </a:t>
            </a: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等线" panose="02010600030101010101" pitchFamily="2" charset="-122"/>
                <a:ea typeface="等线" panose="02010600030101010101" pitchFamily="2" charset="-122"/>
                <a:cs typeface="Arial" panose="020B0604020202020204" pitchFamily="34" charset="0"/>
              </a:rPr>
              <a:t>Maximum </a:t>
            </a:r>
            <a:r>
              <a:rPr lang="en-US" dirty="0">
                <a:latin typeface="等线" panose="02010600030101010101" pitchFamily="2" charset="-122"/>
                <a:ea typeface="等线" panose="02010600030101010101" pitchFamily="2" charset="-122"/>
                <a:cs typeface="Arial" panose="020B0604020202020204" pitchFamily="34" charset="0"/>
              </a:rPr>
              <a:t>output represents the “correct” motion, in this case, left, right, up, down.</a:t>
            </a:r>
            <a:endParaRPr lang="en-US" sz="18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A733B3EE-901D-430F-9E78-F103580621A5}"/>
              </a:ext>
            </a:extLst>
          </p:cNvPr>
          <p:cNvSpPr txBox="1"/>
          <p:nvPr/>
        </p:nvSpPr>
        <p:spPr>
          <a:xfrm>
            <a:off x="76200" y="1470719"/>
            <a:ext cx="11681460" cy="2031325"/>
          </a:xfrm>
          <a:prstGeom prst="rect">
            <a:avLst/>
          </a:prstGeom>
          <a:noFill/>
        </p:spPr>
        <p:txBody>
          <a:bodyPr wrap="square">
            <a:spAutoFit/>
          </a:bodyPr>
          <a:lstStyle/>
          <a:p>
            <a:r>
              <a:rPr lang="en-US" dirty="0"/>
              <a:t>Training Epochs: 300</a:t>
            </a:r>
          </a:p>
          <a:p>
            <a:endParaRPr lang="en-US" dirty="0"/>
          </a:p>
          <a:p>
            <a:r>
              <a:rPr lang="en-US" dirty="0"/>
              <a:t>State 0	Max 104 Mean 32		Z-score 136	Outputs	</a:t>
            </a:r>
            <a:r>
              <a:rPr lang="en-US" dirty="0">
                <a:solidFill>
                  <a:srgbClr val="FF0000"/>
                </a:solidFill>
              </a:rPr>
              <a:t>104</a:t>
            </a:r>
            <a:r>
              <a:rPr lang="en-US" dirty="0"/>
              <a:t>	0	-12	38</a:t>
            </a:r>
          </a:p>
          <a:p>
            <a:r>
              <a:rPr lang="en-US" dirty="0"/>
              <a:t>State 1	Max 85	Mean 31		Z-score 132	Outputs	15	</a:t>
            </a:r>
            <a:r>
              <a:rPr lang="en-US" dirty="0">
                <a:solidFill>
                  <a:srgbClr val="FF0000"/>
                </a:solidFill>
              </a:rPr>
              <a:t>85</a:t>
            </a:r>
            <a:r>
              <a:rPr lang="en-US" dirty="0"/>
              <a:t>	-11	35</a:t>
            </a:r>
          </a:p>
          <a:p>
            <a:r>
              <a:rPr lang="en-US" dirty="0"/>
              <a:t>State 2	Max 84	Mean 25		Z-score 148	Outputs	12	-1	</a:t>
            </a:r>
            <a:r>
              <a:rPr lang="en-US" dirty="0">
                <a:solidFill>
                  <a:srgbClr val="FF0000"/>
                </a:solidFill>
              </a:rPr>
              <a:t>84</a:t>
            </a:r>
            <a:r>
              <a:rPr lang="en-US" dirty="0"/>
              <a:t>	6</a:t>
            </a:r>
          </a:p>
          <a:p>
            <a:r>
              <a:rPr lang="en-US" dirty="0"/>
              <a:t>State 3	Max 76	Mean 14		Z-score 143	Outputs	4	0	-25	</a:t>
            </a:r>
            <a:r>
              <a:rPr lang="en-US" dirty="0">
                <a:solidFill>
                  <a:srgbClr val="FF0000"/>
                </a:solidFill>
              </a:rPr>
              <a:t>76</a:t>
            </a:r>
          </a:p>
          <a:p>
            <a:r>
              <a:rPr lang="en-US" dirty="0"/>
              <a:t>Error State: 0</a:t>
            </a:r>
          </a:p>
        </p:txBody>
      </p:sp>
    </p:spTree>
    <p:extLst>
      <p:ext uri="{BB962C8B-B14F-4D97-AF65-F5344CB8AC3E}">
        <p14:creationId xmlns:p14="http://schemas.microsoft.com/office/powerpoint/2010/main" val="226836787"/>
      </p:ext>
    </p:extLst>
  </p:cSld>
  <p:clrMapOvr>
    <a:masterClrMapping/>
  </p:clrMapOvr>
</p:sld>
</file>

<file path=ppt/theme/theme1.xml><?xml version="1.0" encoding="utf-8"?>
<a:theme xmlns:a="http://schemas.openxmlformats.org/drawingml/2006/main" name="Office 主题">
  <a:themeElements>
    <a:clrScheme name="自定义 20">
      <a:dk1>
        <a:sysClr val="windowText" lastClr="000000"/>
      </a:dk1>
      <a:lt1>
        <a:sysClr val="window" lastClr="FFFFFF"/>
      </a:lt1>
      <a:dk2>
        <a:srgbClr val="44546A"/>
      </a:dk2>
      <a:lt2>
        <a:srgbClr val="E7E6E6"/>
      </a:lt2>
      <a:accent1>
        <a:srgbClr val="0D294B"/>
      </a:accent1>
      <a:accent2>
        <a:srgbClr val="FFC000"/>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HelveticaNeueLT Pro 77 BdCn"/>
        <a:ea typeface="微软雅黑"/>
        <a:cs typeface=""/>
      </a:majorFont>
      <a:minorFont>
        <a:latin typeface="Century Gothic  "/>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1129</Words>
  <Application>Microsoft Office PowerPoint</Application>
  <PresentationFormat>宽屏</PresentationFormat>
  <Paragraphs>96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Century Gothic  </vt:lpstr>
      <vt:lpstr>HelveticaNeueLT Pro 67 MdCn</vt:lpstr>
      <vt:lpstr>HelveticaNeueLT Pro 77 BdCn</vt:lpstr>
      <vt:lpstr>微软雅黑</vt:lpstr>
      <vt:lpstr>等线</vt:lpstr>
      <vt:lpstr>Arial</vt:lpstr>
      <vt:lpstr>Calibri</vt:lpstr>
      <vt:lpstr>Century Gothic</vt:lpstr>
      <vt:lpstr>Consolas</vt:lpstr>
      <vt:lpstr>Segoe UI Light</vt:lpstr>
      <vt:lpstr>Office 主题</vt:lpstr>
      <vt:lpstr>PowerPoint 演示文稿</vt:lpstr>
      <vt:lpstr>Introduction</vt:lpstr>
      <vt:lpstr>Introduction</vt:lpstr>
      <vt:lpstr>Introduction</vt:lpstr>
      <vt:lpstr>System Design</vt:lpstr>
      <vt:lpstr>System Design</vt:lpstr>
      <vt:lpstr>System Design</vt:lpstr>
      <vt:lpstr>Implementation</vt:lpstr>
      <vt:lpstr>Implementation</vt:lpstr>
      <vt:lpstr>Implementation</vt:lpstr>
      <vt:lpstr>Implementation</vt:lpstr>
      <vt:lpstr>Final Comment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Zhengyuan Liu</cp:lastModifiedBy>
  <cp:revision>38</cp:revision>
  <dcterms:created xsi:type="dcterms:W3CDTF">2015-07-22T02:09:20Z</dcterms:created>
  <dcterms:modified xsi:type="dcterms:W3CDTF">2020-08-05T16:33:01Z</dcterms:modified>
</cp:coreProperties>
</file>