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3"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D6FA-3B2E-E629-98B0-FB538F51F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E9EDDE-A2EB-6062-EE1F-8742009F1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DF9C32-B3F9-7C15-6EEC-EBDAA28CFCDA}"/>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5" name="Footer Placeholder 4">
            <a:extLst>
              <a:ext uri="{FF2B5EF4-FFF2-40B4-BE49-F238E27FC236}">
                <a16:creationId xmlns:a16="http://schemas.microsoft.com/office/drawing/2014/main" id="{D45B450C-AC1F-5B0E-C62F-02754E092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173F0-3C4E-AD14-FE76-CA01D50CE30B}"/>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210982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7757-F647-243D-B2E2-87B200FCC6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3B1611-661A-DCE3-2CFE-B72B6A84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18025-20DB-A478-BB58-AFF7227B4DE3}"/>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5" name="Footer Placeholder 4">
            <a:extLst>
              <a:ext uri="{FF2B5EF4-FFF2-40B4-BE49-F238E27FC236}">
                <a16:creationId xmlns:a16="http://schemas.microsoft.com/office/drawing/2014/main" id="{27F75171-4B55-7646-D394-C04E327F9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5E77E-30D6-600E-F7F8-8F0720A97D0A}"/>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185192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1F8416-FC9A-7A7A-473D-3F3854A85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934A3B-010C-EA44-8758-B836CAB79F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70F13-902F-8F05-CBB8-A2C8934F3C47}"/>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5" name="Footer Placeholder 4">
            <a:extLst>
              <a:ext uri="{FF2B5EF4-FFF2-40B4-BE49-F238E27FC236}">
                <a16:creationId xmlns:a16="http://schemas.microsoft.com/office/drawing/2014/main" id="{82347E56-47B9-AB28-9583-02731C9F1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1CEE6-F7EB-877C-2EFB-50B7DA5C4FDD}"/>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271029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7353-D98C-EB3B-7F73-15AD2FB0B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AEDCA-14E1-E7A5-0FC6-F345E914E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DECF5-A9E6-48F9-748C-6FB809F62BDE}"/>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5" name="Footer Placeholder 4">
            <a:extLst>
              <a:ext uri="{FF2B5EF4-FFF2-40B4-BE49-F238E27FC236}">
                <a16:creationId xmlns:a16="http://schemas.microsoft.com/office/drawing/2014/main" id="{A6430EB0-E78D-0ABB-29C6-0C506537E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078DC-FC25-28B9-E41D-FA7801BC17E1}"/>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257243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5B0E-909F-E7A4-88F4-9F1E65D00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7E3616-AF28-9016-215F-36BAE289B2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AC26B9-9F65-F8BA-22DB-94AD37B4AF3A}"/>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5" name="Footer Placeholder 4">
            <a:extLst>
              <a:ext uri="{FF2B5EF4-FFF2-40B4-BE49-F238E27FC236}">
                <a16:creationId xmlns:a16="http://schemas.microsoft.com/office/drawing/2014/main" id="{E3981011-F8AC-3FC3-B3AF-087429905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91B94-569B-CDF2-0630-83CD1B262022}"/>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39951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37B7-DC26-E07F-E4A7-8C2E03563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38A71-1DF3-187B-EA3E-D11717FCF2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77EB33-02EA-E088-76E6-7C78206563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30AEC4-00FA-8EBE-1A5F-67364B225154}"/>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6" name="Footer Placeholder 5">
            <a:extLst>
              <a:ext uri="{FF2B5EF4-FFF2-40B4-BE49-F238E27FC236}">
                <a16:creationId xmlns:a16="http://schemas.microsoft.com/office/drawing/2014/main" id="{A5966106-505A-C81A-0178-8882B8269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6D295-CBB6-2254-E639-262A2DA0DF7D}"/>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141040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F265-698D-FA22-943A-D295783D50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8489E-4C10-CFE8-A256-81738B793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DFF3AB-B7A7-0EB1-9ACF-2FBB18B16F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461BE-F5E0-A8D8-A948-188AC24A19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17892-A0B2-8ED5-0F36-7797D68263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0BECF0-BC9B-F4CE-BE92-EFA6D297B1E4}"/>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8" name="Footer Placeholder 7">
            <a:extLst>
              <a:ext uri="{FF2B5EF4-FFF2-40B4-BE49-F238E27FC236}">
                <a16:creationId xmlns:a16="http://schemas.microsoft.com/office/drawing/2014/main" id="{7493A5C2-513B-FE67-02FF-A9E86FDEB3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2A0174-51A9-988C-1F1D-4DD9E4C6D344}"/>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71702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53CD-752B-AFCA-CBE5-72DF2DA02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01FCF2-A03A-03BC-72B2-3E88B57F9B76}"/>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4" name="Footer Placeholder 3">
            <a:extLst>
              <a:ext uri="{FF2B5EF4-FFF2-40B4-BE49-F238E27FC236}">
                <a16:creationId xmlns:a16="http://schemas.microsoft.com/office/drawing/2014/main" id="{B31A2C82-5C42-3F39-5A9A-6D68911A81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E7836B-D880-BDA9-0FBD-444902AFF1C4}"/>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329136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7C7BA-BBC7-411D-1B9E-DCDBCADA3DBB}"/>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3" name="Footer Placeholder 2">
            <a:extLst>
              <a:ext uri="{FF2B5EF4-FFF2-40B4-BE49-F238E27FC236}">
                <a16:creationId xmlns:a16="http://schemas.microsoft.com/office/drawing/2014/main" id="{2DE5CEEB-FA53-4996-88B0-87631BF35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0110A-3A24-D4E4-FF02-E499EF26B17F}"/>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312555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F5F3-7B22-CFF8-7AC3-CFE26CCD4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C85DB1-1ACA-FDDB-01EE-E71205195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5ABD5E-C499-0624-BC78-E32CC4C42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95DC5-DC76-428A-1F94-F8099396414F}"/>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6" name="Footer Placeholder 5">
            <a:extLst>
              <a:ext uri="{FF2B5EF4-FFF2-40B4-BE49-F238E27FC236}">
                <a16:creationId xmlns:a16="http://schemas.microsoft.com/office/drawing/2014/main" id="{089881E5-9801-A198-D9EB-FC395AED6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B6461-1E72-F59D-6E83-972572445335}"/>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182919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BB6B-2F79-5012-5E7D-C7D1ADEDB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DC86FC-E0AA-19FE-2DAA-31D118155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4C2CBD-E8BA-E600-4C6D-EB50CF7CD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1B6FE-3546-5BDC-38AC-44F3799429BE}"/>
              </a:ext>
            </a:extLst>
          </p:cNvPr>
          <p:cNvSpPr>
            <a:spLocks noGrp="1"/>
          </p:cNvSpPr>
          <p:nvPr>
            <p:ph type="dt" sz="half" idx="10"/>
          </p:nvPr>
        </p:nvSpPr>
        <p:spPr/>
        <p:txBody>
          <a:bodyPr/>
          <a:lstStyle/>
          <a:p>
            <a:fld id="{1DF2B47C-86DD-4C29-982B-8A3CF57CDFD5}" type="datetimeFigureOut">
              <a:rPr lang="en-US" smtClean="0"/>
              <a:t>6/9/2024</a:t>
            </a:fld>
            <a:endParaRPr lang="en-US"/>
          </a:p>
        </p:txBody>
      </p:sp>
      <p:sp>
        <p:nvSpPr>
          <p:cNvPr id="6" name="Footer Placeholder 5">
            <a:extLst>
              <a:ext uri="{FF2B5EF4-FFF2-40B4-BE49-F238E27FC236}">
                <a16:creationId xmlns:a16="http://schemas.microsoft.com/office/drawing/2014/main" id="{5B4ECA80-B2E0-16A2-0DA1-C64A65035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EF187-90C4-6EE7-6121-B92D27DDCED4}"/>
              </a:ext>
            </a:extLst>
          </p:cNvPr>
          <p:cNvSpPr>
            <a:spLocks noGrp="1"/>
          </p:cNvSpPr>
          <p:nvPr>
            <p:ph type="sldNum" sz="quarter" idx="12"/>
          </p:nvPr>
        </p:nvSpPr>
        <p:spPr/>
        <p:txBody>
          <a:bodyPr/>
          <a:lstStyle/>
          <a:p>
            <a:fld id="{80798A14-3C26-4CF8-AE05-55C4B5F98B0F}" type="slidenum">
              <a:rPr lang="en-US" smtClean="0"/>
              <a:t>‹#›</a:t>
            </a:fld>
            <a:endParaRPr lang="en-US"/>
          </a:p>
        </p:txBody>
      </p:sp>
    </p:spTree>
    <p:extLst>
      <p:ext uri="{BB962C8B-B14F-4D97-AF65-F5344CB8AC3E}">
        <p14:creationId xmlns:p14="http://schemas.microsoft.com/office/powerpoint/2010/main" val="262299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62CD9-49E0-D128-A3B5-58DD9769B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14006A-5DBE-8E2C-6733-7E8882053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1AFE3-DB16-1703-A905-203EDF71F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F2B47C-86DD-4C29-982B-8A3CF57CDFD5}" type="datetimeFigureOut">
              <a:rPr lang="en-US" smtClean="0"/>
              <a:t>6/9/2024</a:t>
            </a:fld>
            <a:endParaRPr lang="en-US"/>
          </a:p>
        </p:txBody>
      </p:sp>
      <p:sp>
        <p:nvSpPr>
          <p:cNvPr id="5" name="Footer Placeholder 4">
            <a:extLst>
              <a:ext uri="{FF2B5EF4-FFF2-40B4-BE49-F238E27FC236}">
                <a16:creationId xmlns:a16="http://schemas.microsoft.com/office/drawing/2014/main" id="{9CCE2A76-9616-9861-D431-255EC6625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93F3C9D-F49E-38D5-2669-47C0D37EC8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798A14-3C26-4CF8-AE05-55C4B5F98B0F}" type="slidenum">
              <a:rPr lang="en-US" smtClean="0"/>
              <a:t>‹#›</a:t>
            </a:fld>
            <a:endParaRPr lang="en-US"/>
          </a:p>
        </p:txBody>
      </p:sp>
    </p:spTree>
    <p:extLst>
      <p:ext uri="{BB962C8B-B14F-4D97-AF65-F5344CB8AC3E}">
        <p14:creationId xmlns:p14="http://schemas.microsoft.com/office/powerpoint/2010/main" val="86255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CC69C4-AEAC-A89F-8C72-C59B3DF199BB}"/>
              </a:ext>
            </a:extLst>
          </p:cNvPr>
          <p:cNvSpPr txBox="1"/>
          <p:nvPr/>
        </p:nvSpPr>
        <p:spPr>
          <a:xfrm>
            <a:off x="1884218" y="270102"/>
            <a:ext cx="8922327" cy="1015663"/>
          </a:xfrm>
          <a:prstGeom prst="rect">
            <a:avLst/>
          </a:prstGeom>
          <a:noFill/>
        </p:spPr>
        <p:txBody>
          <a:bodyPr wrap="square" rtlCol="0">
            <a:spAutoFit/>
          </a:bodyPr>
          <a:lstStyle/>
          <a:p>
            <a:r>
              <a:rPr lang="en-US" sz="2000" dirty="0"/>
              <a:t>Kick things off</a:t>
            </a:r>
          </a:p>
          <a:p>
            <a:r>
              <a:rPr lang="en-US" sz="2000" dirty="0"/>
              <a:t>Name</a:t>
            </a:r>
          </a:p>
          <a:p>
            <a:r>
              <a:rPr lang="en-US" sz="2000" dirty="0"/>
              <a:t>Sharing some findings from our analysis </a:t>
            </a:r>
          </a:p>
        </p:txBody>
      </p:sp>
      <p:sp>
        <p:nvSpPr>
          <p:cNvPr id="5" name="TextBox 4">
            <a:extLst>
              <a:ext uri="{FF2B5EF4-FFF2-40B4-BE49-F238E27FC236}">
                <a16:creationId xmlns:a16="http://schemas.microsoft.com/office/drawing/2014/main" id="{28B79BD9-B428-71E8-DFC8-39B629EA4D98}"/>
              </a:ext>
            </a:extLst>
          </p:cNvPr>
          <p:cNvSpPr txBox="1"/>
          <p:nvPr/>
        </p:nvSpPr>
        <p:spPr>
          <a:xfrm>
            <a:off x="1616363" y="1818854"/>
            <a:ext cx="9458036" cy="1323439"/>
          </a:xfrm>
          <a:prstGeom prst="rect">
            <a:avLst/>
          </a:prstGeom>
          <a:noFill/>
        </p:spPr>
        <p:txBody>
          <a:bodyPr wrap="square" rtlCol="0">
            <a:spAutoFit/>
          </a:bodyPr>
          <a:lstStyle/>
          <a:p>
            <a:pPr marL="285750" indent="-285750">
              <a:buFontTx/>
              <a:buChar char="-"/>
            </a:pPr>
            <a:r>
              <a:rPr lang="en-US" sz="2000" dirty="0"/>
              <a:t>We are planning to phase out the basic subscription plan in Q4 this year</a:t>
            </a:r>
          </a:p>
          <a:p>
            <a:pPr marL="285750" indent="-285750">
              <a:buFontTx/>
              <a:buChar char="-"/>
            </a:pPr>
            <a:r>
              <a:rPr lang="en-US" sz="2000" dirty="0"/>
              <a:t>Our analysis aims to answer the big question</a:t>
            </a:r>
          </a:p>
          <a:p>
            <a:pPr marL="742950" lvl="1" indent="-285750">
              <a:buFontTx/>
              <a:buChar char="-"/>
            </a:pPr>
            <a:r>
              <a:rPr lang="en-US" sz="2000" dirty="0"/>
              <a:t>“How can we mitigate the loss of revenue and retain our users during this phase out?</a:t>
            </a:r>
          </a:p>
        </p:txBody>
      </p:sp>
      <p:sp>
        <p:nvSpPr>
          <p:cNvPr id="6" name="TextBox 5">
            <a:extLst>
              <a:ext uri="{FF2B5EF4-FFF2-40B4-BE49-F238E27FC236}">
                <a16:creationId xmlns:a16="http://schemas.microsoft.com/office/drawing/2014/main" id="{DF3993CE-B855-8284-274A-8719126C637A}"/>
              </a:ext>
            </a:extLst>
          </p:cNvPr>
          <p:cNvSpPr txBox="1"/>
          <p:nvPr/>
        </p:nvSpPr>
        <p:spPr>
          <a:xfrm>
            <a:off x="1884218" y="3675382"/>
            <a:ext cx="9023927" cy="2554545"/>
          </a:xfrm>
          <a:prstGeom prst="rect">
            <a:avLst/>
          </a:prstGeom>
          <a:noFill/>
        </p:spPr>
        <p:txBody>
          <a:bodyPr wrap="square" rtlCol="0">
            <a:spAutoFit/>
          </a:bodyPr>
          <a:lstStyle/>
          <a:p>
            <a:r>
              <a:rPr lang="en-US" sz="2000" dirty="0"/>
              <a:t>We conducted our analysis on a user database consisting of 2500 users across 10 countries – US, UK, Spain, Italy, Germany, France, Canada, Mexico, Brazil, and Australia</a:t>
            </a:r>
          </a:p>
          <a:p>
            <a:endParaRPr lang="en-US" sz="2000" dirty="0"/>
          </a:p>
          <a:p>
            <a:r>
              <a:rPr lang="en-US" sz="2000" dirty="0"/>
              <a:t>Data collected in the span of 2021 to mid 2023</a:t>
            </a:r>
          </a:p>
          <a:p>
            <a:endParaRPr lang="en-US" sz="2000" dirty="0"/>
          </a:p>
          <a:p>
            <a:r>
              <a:rPr lang="en-US" sz="2000" dirty="0"/>
              <a:t>For our analysis we focused on geographic data as well as user age, gender, and which device each user predominantly favors for streaming</a:t>
            </a:r>
          </a:p>
        </p:txBody>
      </p:sp>
    </p:spTree>
    <p:extLst>
      <p:ext uri="{BB962C8B-B14F-4D97-AF65-F5344CB8AC3E}">
        <p14:creationId xmlns:p14="http://schemas.microsoft.com/office/powerpoint/2010/main" val="17830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21410-E38F-0626-4F49-E5C243912A29}"/>
              </a:ext>
            </a:extLst>
          </p:cNvPr>
          <p:cNvSpPr>
            <a:spLocks noGrp="1"/>
          </p:cNvSpPr>
          <p:nvPr>
            <p:ph idx="1"/>
          </p:nvPr>
        </p:nvSpPr>
        <p:spPr>
          <a:xfrm>
            <a:off x="838200" y="1002665"/>
            <a:ext cx="10515600" cy="4351338"/>
          </a:xfrm>
        </p:spPr>
        <p:txBody>
          <a:bodyPr/>
          <a:lstStyle/>
          <a:p>
            <a:r>
              <a:rPr lang="en-US" dirty="0"/>
              <a:t>The 999 users currently under the basic plan account for just shy of 40% of our total userbase, and- at the Basic plan price of $10 a month per user- bring in $9990 each month, nearly a third of our monthly revenue.</a:t>
            </a:r>
          </a:p>
          <a:p>
            <a:r>
              <a:rPr lang="en-US" dirty="0"/>
              <a:t>So, yeah, in light of that, our current position is to strongly advise against the phase out of the Basic plan, as the potential loss is very high without a solid strategy in place.</a:t>
            </a:r>
          </a:p>
          <a:p>
            <a:r>
              <a:rPr lang="en-US" dirty="0"/>
              <a:t>Which, yes, is why we conducted the analysis. </a:t>
            </a:r>
          </a:p>
        </p:txBody>
      </p:sp>
    </p:spTree>
    <p:extLst>
      <p:ext uri="{BB962C8B-B14F-4D97-AF65-F5344CB8AC3E}">
        <p14:creationId xmlns:p14="http://schemas.microsoft.com/office/powerpoint/2010/main" val="426015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23C5C-68B4-D63B-4308-48E696FED3B5}"/>
              </a:ext>
            </a:extLst>
          </p:cNvPr>
          <p:cNvSpPr>
            <a:spLocks noGrp="1"/>
          </p:cNvSpPr>
          <p:nvPr>
            <p:ph idx="1"/>
          </p:nvPr>
        </p:nvSpPr>
        <p:spPr>
          <a:xfrm>
            <a:off x="746760" y="956945"/>
            <a:ext cx="10515600" cy="4351338"/>
          </a:xfrm>
        </p:spPr>
        <p:txBody>
          <a:bodyPr>
            <a:normAutofit fontScale="85000" lnSpcReduction="20000"/>
          </a:bodyPr>
          <a:lstStyle/>
          <a:p>
            <a:r>
              <a:rPr lang="en-US" dirty="0"/>
              <a:t>Before we start making a plan for how we’re going to keep our users, let’s look at where we can have the biggest impact.</a:t>
            </a:r>
          </a:p>
          <a:p>
            <a:r>
              <a:rPr lang="en-US" dirty="0"/>
              <a:t>Basic plan users are concentrated most strongly in</a:t>
            </a:r>
          </a:p>
          <a:p>
            <a:r>
              <a:rPr lang="en-US" dirty="0"/>
              <a:t>US, Italy, Germany, Brazil, Canada, and Spain</a:t>
            </a:r>
          </a:p>
          <a:p>
            <a:r>
              <a:rPr lang="en-US" dirty="0"/>
              <a:t>US leads with 7.96% of users under the basic plan, and that’s percentage of total users, across all subscriptions</a:t>
            </a:r>
          </a:p>
          <a:p>
            <a:r>
              <a:rPr lang="en-US" dirty="0"/>
              <a:t>Italy with 7.04%, followed by Germany, Brazil, and Canada with 5.8 – 5.9%</a:t>
            </a:r>
          </a:p>
          <a:p>
            <a:r>
              <a:rPr lang="en-US" dirty="0"/>
              <a:t>Lastly Spain with 4.4%</a:t>
            </a:r>
          </a:p>
          <a:p>
            <a:r>
              <a:rPr lang="en-US" dirty="0"/>
              <a:t>While Spain has a low number of Basic users, it has a high overall user count of 451</a:t>
            </a:r>
          </a:p>
          <a:p>
            <a:r>
              <a:rPr lang="en-US" dirty="0"/>
              <a:t>These are our Big Six countries, the ones we will focus our retention strategy on.</a:t>
            </a:r>
          </a:p>
        </p:txBody>
      </p:sp>
    </p:spTree>
    <p:extLst>
      <p:ext uri="{BB962C8B-B14F-4D97-AF65-F5344CB8AC3E}">
        <p14:creationId xmlns:p14="http://schemas.microsoft.com/office/powerpoint/2010/main" val="32930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619ED-8F8E-8422-FD83-C85C2DC512BE}"/>
              </a:ext>
            </a:extLst>
          </p:cNvPr>
          <p:cNvSpPr>
            <a:spLocks noGrp="1"/>
          </p:cNvSpPr>
          <p:nvPr>
            <p:ph idx="1"/>
          </p:nvPr>
        </p:nvSpPr>
        <p:spPr>
          <a:xfrm>
            <a:off x="838200" y="792353"/>
            <a:ext cx="10515600" cy="4351338"/>
          </a:xfrm>
        </p:spPr>
        <p:txBody>
          <a:bodyPr>
            <a:normAutofit lnSpcReduction="10000"/>
          </a:bodyPr>
          <a:lstStyle/>
          <a:p>
            <a:r>
              <a:rPr lang="en-US" dirty="0"/>
              <a:t>Now that we know where we’re looking, let’s establish some demographic groups to focus our approach.</a:t>
            </a:r>
          </a:p>
          <a:p>
            <a:r>
              <a:rPr lang="en-US" dirty="0"/>
              <a:t>The goal of our suggested marketing approach is to target a high volume of users while limiting the complexity of the devised campaign.</a:t>
            </a:r>
          </a:p>
          <a:p>
            <a:r>
              <a:rPr lang="en-US" dirty="0"/>
              <a:t>Looking at the spread of ages among users under the Basic subscription, it makes the most sense to group by the age brackets that are traditionally used in marketing, which are ages 25-34, 35-44, and 45-54</a:t>
            </a:r>
          </a:p>
          <a:p>
            <a:r>
              <a:rPr lang="en-US" dirty="0"/>
              <a:t>These brackets give us a fairly balanced spread of our users in each of our Big Six</a:t>
            </a:r>
          </a:p>
        </p:txBody>
      </p:sp>
    </p:spTree>
    <p:extLst>
      <p:ext uri="{BB962C8B-B14F-4D97-AF65-F5344CB8AC3E}">
        <p14:creationId xmlns:p14="http://schemas.microsoft.com/office/powerpoint/2010/main" val="119763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2EC03-F7FB-097C-BFD0-78497C3D71BE}"/>
              </a:ext>
            </a:extLst>
          </p:cNvPr>
          <p:cNvSpPr>
            <a:spLocks noGrp="1"/>
          </p:cNvSpPr>
          <p:nvPr>
            <p:ph idx="1"/>
          </p:nvPr>
        </p:nvSpPr>
        <p:spPr>
          <a:xfrm>
            <a:off x="838200" y="783209"/>
            <a:ext cx="10515600" cy="4351338"/>
          </a:xfrm>
        </p:spPr>
        <p:txBody>
          <a:bodyPr/>
          <a:lstStyle/>
          <a:p>
            <a:r>
              <a:rPr lang="en-US" dirty="0"/>
              <a:t>Next up we compare what percentage of users identify as male or female, in order to better focus our marketing strategies.</a:t>
            </a:r>
          </a:p>
          <a:p>
            <a:r>
              <a:rPr lang="en-US" dirty="0"/>
              <a:t>Looking again at just users under the Basic plan, we see a nearly even split between male and female users in each country, but a noticeably higher percentage of female versus male users in the US, Germany, Brazil, and Spain</a:t>
            </a:r>
          </a:p>
        </p:txBody>
      </p:sp>
    </p:spTree>
    <p:extLst>
      <p:ext uri="{BB962C8B-B14F-4D97-AF65-F5344CB8AC3E}">
        <p14:creationId xmlns:p14="http://schemas.microsoft.com/office/powerpoint/2010/main" val="338418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DF387-906F-CDE0-205C-0E0827AAFB82}"/>
              </a:ext>
            </a:extLst>
          </p:cNvPr>
          <p:cNvSpPr>
            <a:spLocks noGrp="1"/>
          </p:cNvSpPr>
          <p:nvPr>
            <p:ph idx="1"/>
          </p:nvPr>
        </p:nvSpPr>
        <p:spPr>
          <a:xfrm>
            <a:off x="838200" y="947801"/>
            <a:ext cx="10515600" cy="4351338"/>
          </a:xfrm>
        </p:spPr>
        <p:txBody>
          <a:bodyPr/>
          <a:lstStyle/>
          <a:p>
            <a:r>
              <a:rPr lang="en-US" dirty="0"/>
              <a:t>Putting all that together, as we did here, brings us Scenario 1:</a:t>
            </a:r>
          </a:p>
          <a:p>
            <a:r>
              <a:rPr lang="en-US" dirty="0"/>
              <a:t> we can start to clearly identify which demographic groups will have the biggest impact on our userbase, contributing to higher overall user retention.</a:t>
            </a:r>
          </a:p>
          <a:p>
            <a:r>
              <a:rPr lang="en-US" dirty="0"/>
              <a:t>In line with keeping the complexity of the campaign to a minimum, our approach focuses on users age 25-34 and 35-44, both Male and Female</a:t>
            </a:r>
          </a:p>
          <a:p>
            <a:r>
              <a:rPr lang="en-US" dirty="0"/>
              <a:t>These four demographic groups are consistently at the top in each country in terms of number of users and monthly revenue.</a:t>
            </a:r>
          </a:p>
        </p:txBody>
      </p:sp>
    </p:spTree>
    <p:extLst>
      <p:ext uri="{BB962C8B-B14F-4D97-AF65-F5344CB8AC3E}">
        <p14:creationId xmlns:p14="http://schemas.microsoft.com/office/powerpoint/2010/main" val="109894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4D31E-E7C8-912C-3CE6-FC3574CF95FB}"/>
              </a:ext>
            </a:extLst>
          </p:cNvPr>
          <p:cNvSpPr>
            <a:spLocks noGrp="1"/>
          </p:cNvSpPr>
          <p:nvPr>
            <p:ph idx="1"/>
          </p:nvPr>
        </p:nvSpPr>
        <p:spPr>
          <a:xfrm>
            <a:off x="838200" y="1048385"/>
            <a:ext cx="10515600" cy="4351338"/>
          </a:xfrm>
        </p:spPr>
        <p:txBody>
          <a:bodyPr/>
          <a:lstStyle/>
          <a:p>
            <a:r>
              <a:rPr lang="en-US" dirty="0"/>
              <a:t>But wait- what about device type?</a:t>
            </a:r>
          </a:p>
          <a:p>
            <a:r>
              <a:rPr lang="en-US" dirty="0"/>
              <a:t>Again, in order to keep the complexity of the campaign minimal while still reaching a broad audience, we decided against isolating users by device type.</a:t>
            </a:r>
          </a:p>
          <a:p>
            <a:r>
              <a:rPr lang="en-US" dirty="0"/>
              <a:t>I’m sharing the data here as the insights gleaned could have an impact on the success of the campaign, even though device type didn’t play a factor in determining our target demographic groups.</a:t>
            </a:r>
          </a:p>
        </p:txBody>
      </p:sp>
    </p:spTree>
    <p:extLst>
      <p:ext uri="{BB962C8B-B14F-4D97-AF65-F5344CB8AC3E}">
        <p14:creationId xmlns:p14="http://schemas.microsoft.com/office/powerpoint/2010/main" val="389783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F2F68-873E-EEF5-13A8-5FE3B379D56C}"/>
              </a:ext>
            </a:extLst>
          </p:cNvPr>
          <p:cNvSpPr>
            <a:spLocks noGrp="1"/>
          </p:cNvSpPr>
          <p:nvPr>
            <p:ph idx="1"/>
          </p:nvPr>
        </p:nvSpPr>
        <p:spPr>
          <a:xfrm>
            <a:off x="838200" y="947801"/>
            <a:ext cx="10515600" cy="4351338"/>
          </a:xfrm>
        </p:spPr>
        <p:txBody>
          <a:bodyPr/>
          <a:lstStyle/>
          <a:p>
            <a:r>
              <a:rPr lang="en-US" dirty="0"/>
              <a:t>So where does this bring us?</a:t>
            </a:r>
          </a:p>
          <a:p>
            <a:r>
              <a:rPr lang="en-US" dirty="0"/>
              <a:t>Prior to phasing, we have a total of 2500 users, of which 999 currently fall under the Basic plan. Those 2500 users bring in a combined $30,201 in revenue each month.</a:t>
            </a:r>
          </a:p>
          <a:p>
            <a:r>
              <a:rPr lang="en-US" dirty="0"/>
              <a:t>In our first scenario, assuming a 100% success rate – meaning every user in our target groups upgrades to the Standard plan- we lose 326 users - 32% of users under the Basic plan, or 13% of our total userbase</a:t>
            </a:r>
          </a:p>
          <a:p>
            <a:r>
              <a:rPr lang="en-US" dirty="0"/>
              <a:t>This results in a revenue loss of $1,914 monthly.</a:t>
            </a:r>
          </a:p>
        </p:txBody>
      </p:sp>
    </p:spTree>
    <p:extLst>
      <p:ext uri="{BB962C8B-B14F-4D97-AF65-F5344CB8AC3E}">
        <p14:creationId xmlns:p14="http://schemas.microsoft.com/office/powerpoint/2010/main" val="30110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93848-B7FC-8D83-9D3F-C4093E04EE60}"/>
              </a:ext>
            </a:extLst>
          </p:cNvPr>
          <p:cNvSpPr>
            <a:spLocks noGrp="1"/>
          </p:cNvSpPr>
          <p:nvPr>
            <p:ph idx="1"/>
          </p:nvPr>
        </p:nvSpPr>
        <p:spPr>
          <a:xfrm>
            <a:off x="838200" y="682624"/>
            <a:ext cx="10515600" cy="4767199"/>
          </a:xfrm>
        </p:spPr>
        <p:txBody>
          <a:bodyPr>
            <a:normAutofit fontScale="92500" lnSpcReduction="10000"/>
          </a:bodyPr>
          <a:lstStyle/>
          <a:p>
            <a:r>
              <a:rPr lang="en-US" dirty="0"/>
              <a:t>Scenario 2 is our what-if?</a:t>
            </a:r>
          </a:p>
          <a:p>
            <a:r>
              <a:rPr lang="en-US" dirty="0"/>
              <a:t>What do we need to at least remain revenue neutral after phasing out Basic?</a:t>
            </a:r>
          </a:p>
          <a:p>
            <a:r>
              <a:rPr lang="en-US" dirty="0"/>
              <a:t>We calculate that we need to retain 849 users, 85% of users currently under the Basic plan in order to stay neutral.</a:t>
            </a:r>
          </a:p>
          <a:p>
            <a:r>
              <a:rPr lang="en-US" dirty="0"/>
              <a:t>Or to put it another way, we can afford to lose 15% of our basic users, which would be 6% of our overall userbase.</a:t>
            </a:r>
          </a:p>
          <a:p>
            <a:r>
              <a:rPr lang="en-US" dirty="0"/>
              <a:t>Doing that actually brings a revenue increase of $198 monthly.</a:t>
            </a:r>
          </a:p>
          <a:p>
            <a:r>
              <a:rPr lang="en-US" dirty="0"/>
              <a:t>To achieve this would mean scaling up the complexity of our marketing strategy and targeting more demographic groups.</a:t>
            </a:r>
          </a:p>
          <a:p>
            <a:r>
              <a:rPr lang="en-US" dirty="0"/>
              <a:t>If possible, we still strongly advise against phasing out the Basic plan outright.</a:t>
            </a:r>
          </a:p>
          <a:p>
            <a:endParaRPr lang="en-US" dirty="0"/>
          </a:p>
        </p:txBody>
      </p:sp>
    </p:spTree>
    <p:extLst>
      <p:ext uri="{BB962C8B-B14F-4D97-AF65-F5344CB8AC3E}">
        <p14:creationId xmlns:p14="http://schemas.microsoft.com/office/powerpoint/2010/main" val="1469483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892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 Rosenstein</dc:creator>
  <cp:lastModifiedBy>Matt Rosenstein</cp:lastModifiedBy>
  <cp:revision>1</cp:revision>
  <dcterms:created xsi:type="dcterms:W3CDTF">2024-06-10T00:42:52Z</dcterms:created>
  <dcterms:modified xsi:type="dcterms:W3CDTF">2024-06-10T02:01:58Z</dcterms:modified>
</cp:coreProperties>
</file>