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6" r:id="rId18"/>
    <p:sldId id="271" r:id="rId19"/>
    <p:sldId id="272" r:id="rId20"/>
    <p:sldId id="277" r:id="rId21"/>
    <p:sldId id="278" r:id="rId22"/>
    <p:sldId id="279" r:id="rId23"/>
    <p:sldId id="280" r:id="rId24"/>
    <p:sldId id="281" r:id="rId25"/>
    <p:sldId id="282" r:id="rId26"/>
    <p:sldId id="283" r:id="rId27"/>
    <p:sldId id="285" r:id="rId28"/>
    <p:sldId id="286" r:id="rId29"/>
    <p:sldId id="273" r:id="rId30"/>
    <p:sldId id="287" r:id="rId31"/>
    <p:sldId id="288" r:id="rId32"/>
    <p:sldId id="289" r:id="rId33"/>
    <p:sldId id="292" r:id="rId34"/>
    <p:sldId id="291" r:id="rId35"/>
    <p:sldId id="290" r:id="rId36"/>
    <p:sldId id="293" r:id="rId37"/>
    <p:sldId id="294" r:id="rId38"/>
    <p:sldId id="295" r:id="rId39"/>
    <p:sldId id="297" r:id="rId40"/>
    <p:sldId id="298" r:id="rId41"/>
    <p:sldId id="299" r:id="rId42"/>
    <p:sldId id="296" r:id="rId43"/>
    <p:sldId id="300" r:id="rId44"/>
    <p:sldId id="301" r:id="rId45"/>
    <p:sldId id="302" r:id="rId46"/>
    <p:sldId id="274" r:id="rId47"/>
    <p:sldId id="303" r:id="rId48"/>
    <p:sldId id="305" r:id="rId49"/>
    <p:sldId id="306" r:id="rId50"/>
    <p:sldId id="307" r:id="rId51"/>
    <p:sldId id="308" r:id="rId52"/>
    <p:sldId id="309" r:id="rId53"/>
    <p:sldId id="304" r:id="rId54"/>
    <p:sldId id="311"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0C8F70-6910-4722-89D7-74A148015258}">
          <p14:sldIdLst>
            <p14:sldId id="256"/>
            <p14:sldId id="257"/>
            <p14:sldId id="258"/>
            <p14:sldId id="259"/>
            <p14:sldId id="260"/>
            <p14:sldId id="261"/>
          </p14:sldIdLst>
        </p14:section>
        <p14:section name="FLOW DIAGRAM" id="{C97519CB-D18F-4A58-8620-C18E8459A10C}">
          <p14:sldIdLst>
            <p14:sldId id="262"/>
            <p14:sldId id="263"/>
            <p14:sldId id="264"/>
            <p14:sldId id="265"/>
            <p14:sldId id="266"/>
            <p14:sldId id="267"/>
            <p14:sldId id="268"/>
            <p14:sldId id="275"/>
            <p14:sldId id="269"/>
            <p14:sldId id="270"/>
            <p14:sldId id="276"/>
            <p14:sldId id="271"/>
            <p14:sldId id="272"/>
            <p14:sldId id="277"/>
            <p14:sldId id="278"/>
            <p14:sldId id="279"/>
            <p14:sldId id="280"/>
            <p14:sldId id="281"/>
            <p14:sldId id="282"/>
            <p14:sldId id="283"/>
            <p14:sldId id="285"/>
          </p14:sldIdLst>
        </p14:section>
        <p14:section name="COLOR RANGE DETECTION" id="{490825EE-7DB0-4236-9FF6-DAB3E301FA9A}">
          <p14:sldIdLst>
            <p14:sldId id="286"/>
            <p14:sldId id="273"/>
            <p14:sldId id="287"/>
            <p14:sldId id="288"/>
            <p14:sldId id="289"/>
            <p14:sldId id="292"/>
            <p14:sldId id="291"/>
            <p14:sldId id="290"/>
            <p14:sldId id="293"/>
            <p14:sldId id="294"/>
            <p14:sldId id="295"/>
            <p14:sldId id="297"/>
            <p14:sldId id="298"/>
            <p14:sldId id="299"/>
            <p14:sldId id="296"/>
            <p14:sldId id="300"/>
            <p14:sldId id="301"/>
            <p14:sldId id="302"/>
          </p14:sldIdLst>
        </p14:section>
        <p14:section name="LOW-PASS MOVING AVERAGE FILTER" id="{D99BD29F-6221-4690-B7D5-537F8C87A3D1}">
          <p14:sldIdLst>
            <p14:sldId id="274"/>
            <p14:sldId id="303"/>
            <p14:sldId id="305"/>
            <p14:sldId id="306"/>
            <p14:sldId id="307"/>
          </p14:sldIdLst>
        </p14:section>
        <p14:section name="TESTING AND CONCLUSION" id="{5AD86B7E-8228-4BB9-82BC-958B345D2DFC}">
          <p14:sldIdLst>
            <p14:sldId id="308"/>
            <p14:sldId id="309"/>
            <p14:sldId id="304"/>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51" d="100"/>
          <a:sy n="51" d="100"/>
        </p:scale>
        <p:origin x="96" y="1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09097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E1484-6BF6-4383-B849-876FABC0088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87718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195236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4075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17663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246117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929122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524497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253485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32773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37347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E1484-6BF6-4383-B849-876FABC0088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208654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E1484-6BF6-4383-B849-876FABC00884}"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10174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400199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06677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5E1484-6BF6-4383-B849-876FABC00884}" type="datetimeFigureOut">
              <a:rPr lang="en-US" smtClean="0"/>
              <a:t>4/10/2022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390296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E1484-6BF6-4383-B849-876FABC0088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8F59B-F38B-4B25-A870-18F916E0BD10}" type="slidenum">
              <a:rPr lang="en-US" smtClean="0"/>
              <a:t>‹#›</a:t>
            </a:fld>
            <a:endParaRPr lang="en-US"/>
          </a:p>
        </p:txBody>
      </p:sp>
    </p:spTree>
    <p:extLst>
      <p:ext uri="{BB962C8B-B14F-4D97-AF65-F5344CB8AC3E}">
        <p14:creationId xmlns:p14="http://schemas.microsoft.com/office/powerpoint/2010/main" val="417441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5E1484-6BF6-4383-B849-876FABC00884}" type="datetimeFigureOut">
              <a:rPr lang="en-US" smtClean="0"/>
              <a:t>4/10/2022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38F59B-F38B-4B25-A870-18F916E0BD10}" type="slidenum">
              <a:rPr lang="en-US" smtClean="0"/>
              <a:t>‹#›</a:t>
            </a:fld>
            <a:endParaRPr lang="en-US"/>
          </a:p>
        </p:txBody>
      </p:sp>
    </p:spTree>
    <p:extLst>
      <p:ext uri="{BB962C8B-B14F-4D97-AF65-F5344CB8AC3E}">
        <p14:creationId xmlns:p14="http://schemas.microsoft.com/office/powerpoint/2010/main" val="243514680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opencv.org/master/da/d97/tutorial_threshold_inRang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learnopencv.com/find-center-of-blob-centroid-using-opencv-cpp-pyth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ocs.opencv.org/master/dc/da5/tutorial_py_drawing_functions.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410" y="547254"/>
            <a:ext cx="8825658" cy="3329581"/>
          </a:xfrm>
        </p:spPr>
        <p:txBody>
          <a:bodyPr/>
          <a:lstStyle/>
          <a:p>
            <a:r>
              <a:rPr lang="en-US" sz="4800" dirty="0"/>
              <a:t>Write an Object Tracking Drone Application</a:t>
            </a:r>
            <a:br>
              <a:rPr lang="en-US" sz="4800" dirty="0"/>
            </a:br>
            <a:r>
              <a:rPr lang="en-US" sz="4800" b="1" dirty="0"/>
              <a:t>Using OpenCV, MAVSDK and PX4 - CC-2020-09-Issue-362</a:t>
            </a:r>
            <a:endParaRPr lang="en-US" sz="4800" dirty="0"/>
          </a:p>
        </p:txBody>
      </p:sp>
      <p:sp>
        <p:nvSpPr>
          <p:cNvPr id="3" name="Subtitle 2"/>
          <p:cNvSpPr>
            <a:spLocks noGrp="1"/>
          </p:cNvSpPr>
          <p:nvPr>
            <p:ph type="subTitle" idx="1"/>
          </p:nvPr>
        </p:nvSpPr>
        <p:spPr>
          <a:xfrm>
            <a:off x="1016410" y="4029235"/>
            <a:ext cx="8825658" cy="861420"/>
          </a:xfrm>
        </p:spPr>
        <p:txBody>
          <a:bodyPr/>
          <a:lstStyle/>
          <a:p>
            <a:r>
              <a:rPr lang="en-US" dirty="0"/>
              <a:t>Jose </a:t>
            </a:r>
            <a:r>
              <a:rPr lang="en-US" dirty="0" err="1"/>
              <a:t>luis</a:t>
            </a:r>
            <a:r>
              <a:rPr lang="en-US" dirty="0"/>
              <a:t> </a:t>
            </a:r>
            <a:r>
              <a:rPr lang="en-US" dirty="0" err="1"/>
              <a:t>ramirez</a:t>
            </a:r>
            <a:r>
              <a:rPr lang="en-US" dirty="0"/>
              <a:t> </a:t>
            </a:r>
            <a:r>
              <a:rPr lang="en-US" dirty="0" err="1"/>
              <a:t>herran</a:t>
            </a:r>
            <a:r>
              <a:rPr lang="en-US" dirty="0"/>
              <a:t> </a:t>
            </a:r>
          </a:p>
          <a:p>
            <a:r>
              <a:rPr lang="en-US" dirty="0"/>
              <a:t>April 11, 2022</a:t>
            </a:r>
          </a:p>
        </p:txBody>
      </p:sp>
      <p:pic>
        <p:nvPicPr>
          <p:cNvPr id="4" name="Picture 3">
            <a:extLst>
              <a:ext uri="{FF2B5EF4-FFF2-40B4-BE49-F238E27FC236}">
                <a16:creationId xmlns:a16="http://schemas.microsoft.com/office/drawing/2014/main" id="{56F2C929-8FB4-4172-A49F-031A089EFE16}"/>
              </a:ext>
            </a:extLst>
          </p:cNvPr>
          <p:cNvPicPr>
            <a:picLocks noChangeAspect="1"/>
          </p:cNvPicPr>
          <p:nvPr/>
        </p:nvPicPr>
        <p:blipFill>
          <a:blip r:embed="rId2"/>
          <a:stretch>
            <a:fillRect/>
          </a:stretch>
        </p:blipFill>
        <p:spPr>
          <a:xfrm>
            <a:off x="122" y="4971047"/>
            <a:ext cx="12192000" cy="1886954"/>
          </a:xfrm>
          <a:prstGeom prst="rect">
            <a:avLst/>
          </a:prstGeom>
        </p:spPr>
      </p:pic>
    </p:spTree>
    <p:extLst>
      <p:ext uri="{BB962C8B-B14F-4D97-AF65-F5344CB8AC3E}">
        <p14:creationId xmlns:p14="http://schemas.microsoft.com/office/powerpoint/2010/main" val="2153419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52918"/>
            <a:ext cx="5477597" cy="4668741"/>
          </a:xfrm>
        </p:spPr>
        <p:txBody>
          <a:bodyPr/>
          <a:lstStyle/>
          <a:p>
            <a:r>
              <a:rPr lang="en-US" dirty="0"/>
              <a:t>Then, we get the detected target object’s “camera image” coordinates. If no target is detected, these coordinates will be undefined, in which case we will set them equal to the image frame’s center point coordinates. These will be our Cartesian coordinate system’s origin. If a target is detected, we will apply a Low-Pass Moving Average filter to the coordinates, to get rid of the high-frequency noise inherent in the computer vision detection process.</a:t>
            </a:r>
          </a:p>
          <a:p>
            <a:endParaRPr lang="en-US" dirty="0"/>
          </a:p>
        </p:txBody>
      </p:sp>
      <p:pic>
        <p:nvPicPr>
          <p:cNvPr id="4" name="Picture 3"/>
          <p:cNvPicPr>
            <a:picLocks noChangeAspect="1"/>
          </p:cNvPicPr>
          <p:nvPr/>
        </p:nvPicPr>
        <p:blipFill>
          <a:blip r:embed="rId2"/>
          <a:stretch>
            <a:fillRect/>
          </a:stretch>
        </p:blipFill>
        <p:spPr>
          <a:xfrm>
            <a:off x="7040881" y="452718"/>
            <a:ext cx="4505008" cy="6268941"/>
          </a:xfrm>
          <a:prstGeom prst="rect">
            <a:avLst/>
          </a:prstGeom>
        </p:spPr>
      </p:pic>
    </p:spTree>
    <p:extLst>
      <p:ext uri="{BB962C8B-B14F-4D97-AF65-F5344CB8AC3E}">
        <p14:creationId xmlns:p14="http://schemas.microsoft.com/office/powerpoint/2010/main" val="232551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FIGURE 2</a:t>
            </a:r>
            <a:br>
              <a:rPr lang="en-US" sz="2000" dirty="0"/>
            </a:br>
            <a:r>
              <a:rPr lang="en-US" sz="2000" dirty="0"/>
              <a:t>Coordinate systems. a) “Camera image” and Cartesian b) NED</a:t>
            </a:r>
          </a:p>
        </p:txBody>
      </p:sp>
      <p:sp>
        <p:nvSpPr>
          <p:cNvPr id="3" name="Content Placeholder 2"/>
          <p:cNvSpPr>
            <a:spLocks noGrp="1"/>
          </p:cNvSpPr>
          <p:nvPr>
            <p:ph idx="1"/>
          </p:nvPr>
        </p:nvSpPr>
        <p:spPr>
          <a:xfrm>
            <a:off x="372979" y="1320758"/>
            <a:ext cx="4721536" cy="5217693"/>
          </a:xfrm>
        </p:spPr>
        <p:txBody>
          <a:bodyPr>
            <a:normAutofit/>
          </a:bodyPr>
          <a:lstStyle/>
          <a:p>
            <a:r>
              <a:rPr lang="en-US" dirty="0"/>
              <a:t>The coordinates returned by the detection algorithm are “camera image” coordinates (Width, Height) in pixel units. This coordinate system is used with cameras and image libraries in typical computing environments, to represent pixel positions in a digital image. Its origin is located at the image’s upper left corner (</a:t>
            </a:r>
            <a:r>
              <a:rPr lang="en-US" b="1" dirty="0"/>
              <a:t>Figure 2a</a:t>
            </a:r>
            <a:r>
              <a:rPr lang="en-US" dirty="0"/>
              <a:t>). </a:t>
            </a:r>
          </a:p>
          <a:p>
            <a:r>
              <a:rPr lang="en-US" dirty="0"/>
              <a:t>Meanwhile, coordinates in the NED (North, East, Down) system are used to control the drone.</a:t>
            </a:r>
          </a:p>
          <a:p>
            <a:endParaRPr lang="en-US" dirty="0"/>
          </a:p>
          <a:p>
            <a:endParaRPr lang="en-US" dirty="0"/>
          </a:p>
        </p:txBody>
      </p:sp>
      <p:pic>
        <p:nvPicPr>
          <p:cNvPr id="4" name="Picture 3"/>
          <p:cNvPicPr>
            <a:picLocks noChangeAspect="1"/>
          </p:cNvPicPr>
          <p:nvPr/>
        </p:nvPicPr>
        <p:blipFill>
          <a:blip r:embed="rId2"/>
          <a:stretch>
            <a:fillRect/>
          </a:stretch>
        </p:blipFill>
        <p:spPr>
          <a:xfrm>
            <a:off x="5237397" y="2052917"/>
            <a:ext cx="6637928" cy="4092869"/>
          </a:xfrm>
          <a:prstGeom prst="rect">
            <a:avLst/>
          </a:prstGeom>
        </p:spPr>
      </p:pic>
    </p:spTree>
    <p:extLst>
      <p:ext uri="{BB962C8B-B14F-4D97-AF65-F5344CB8AC3E}">
        <p14:creationId xmlns:p14="http://schemas.microsoft.com/office/powerpoint/2010/main" val="160480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conversion between Cartesian and NED coordinate systems</a:t>
            </a:r>
          </a:p>
        </p:txBody>
      </p:sp>
      <p:sp>
        <p:nvSpPr>
          <p:cNvPr id="5" name="Content Placeholder 4"/>
          <p:cNvSpPr>
            <a:spLocks noGrp="1"/>
          </p:cNvSpPr>
          <p:nvPr>
            <p:ph sz="half" idx="1"/>
          </p:nvPr>
        </p:nvSpPr>
        <p:spPr/>
        <p:txBody>
          <a:bodyPr/>
          <a:lstStyle/>
          <a:p>
            <a:r>
              <a:rPr lang="en-US" dirty="0"/>
              <a:t>Its origin is located at the image’s upper left corner (</a:t>
            </a:r>
            <a:r>
              <a:rPr lang="en-US" b="1" dirty="0"/>
              <a:t>Figure 2a</a:t>
            </a:r>
            <a:r>
              <a:rPr lang="en-US" dirty="0"/>
              <a:t>). Meanwhile, coordinates in the NED (North, East, Down) system are used to control the drone.</a:t>
            </a:r>
          </a:p>
          <a:p>
            <a:r>
              <a:rPr lang="en-US" dirty="0"/>
              <a:t>The conversion between Cartesian and NED coordinate systems is straightforward, as you can see in </a:t>
            </a:r>
            <a:r>
              <a:rPr lang="en-US" b="1" dirty="0"/>
              <a:t>Figure 2b</a:t>
            </a:r>
            <a:r>
              <a:rPr lang="en-US" dirty="0"/>
              <a:t>.</a:t>
            </a:r>
          </a:p>
        </p:txBody>
      </p:sp>
      <p:pic>
        <p:nvPicPr>
          <p:cNvPr id="7" name="Content Placeholder 6"/>
          <p:cNvPicPr>
            <a:picLocks noGrp="1" noChangeAspect="1"/>
          </p:cNvPicPr>
          <p:nvPr>
            <p:ph sz="half" idx="2"/>
          </p:nvPr>
        </p:nvPicPr>
        <p:blipFill>
          <a:blip r:embed="rId2"/>
          <a:stretch>
            <a:fillRect/>
          </a:stretch>
        </p:blipFill>
        <p:spPr>
          <a:xfrm>
            <a:off x="5654675" y="2800880"/>
            <a:ext cx="4395788" cy="2710391"/>
          </a:xfrm>
          <a:prstGeom prst="rect">
            <a:avLst/>
          </a:prstGeom>
        </p:spPr>
      </p:pic>
    </p:spTree>
    <p:extLst>
      <p:ext uri="{BB962C8B-B14F-4D97-AF65-F5344CB8AC3E}">
        <p14:creationId xmlns:p14="http://schemas.microsoft.com/office/powerpoint/2010/main" val="122704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 Detection image frame</a:t>
            </a:r>
          </a:p>
        </p:txBody>
      </p:sp>
      <p:sp>
        <p:nvSpPr>
          <p:cNvPr id="3" name="Content Placeholder 2"/>
          <p:cNvSpPr>
            <a:spLocks noGrp="1"/>
          </p:cNvSpPr>
          <p:nvPr>
            <p:ph sz="half" idx="1"/>
          </p:nvPr>
        </p:nvSpPr>
        <p:spPr>
          <a:xfrm>
            <a:off x="439388" y="2060575"/>
            <a:ext cx="5060264" cy="4352100"/>
          </a:xfrm>
        </p:spPr>
        <p:txBody>
          <a:bodyPr/>
          <a:lstStyle/>
          <a:p>
            <a:r>
              <a:rPr lang="en-US" dirty="0"/>
              <a:t>So, after obtaining the target object’s camera image coordinates, we must convert them to Cartesian coordinates, by using the equations shown in Figure 2a. Camera image and Cartesian coordinates are in pixel units. Once we have the target point in Cartesian coordinates, we must determine its position relative to a “center rectangle” area defined around the image frame’s center—the orange rectangle in </a:t>
            </a:r>
            <a:r>
              <a:rPr lang="en-US" b="1" dirty="0"/>
              <a:t>Figure 3</a:t>
            </a:r>
            <a:r>
              <a:rPr lang="en-US" dirty="0"/>
              <a:t>.</a:t>
            </a:r>
          </a:p>
        </p:txBody>
      </p:sp>
      <p:pic>
        <p:nvPicPr>
          <p:cNvPr id="6" name="Content Placeholder 5"/>
          <p:cNvPicPr>
            <a:picLocks noGrp="1" noChangeAspect="1"/>
          </p:cNvPicPr>
          <p:nvPr>
            <p:ph sz="half" idx="2"/>
          </p:nvPr>
        </p:nvPicPr>
        <p:blipFill>
          <a:blip r:embed="rId2"/>
          <a:stretch>
            <a:fillRect/>
          </a:stretch>
        </p:blipFill>
        <p:spPr>
          <a:xfrm>
            <a:off x="5654675" y="2407361"/>
            <a:ext cx="4395788" cy="3497428"/>
          </a:xfrm>
          <a:prstGeom prst="rect">
            <a:avLst/>
          </a:prstGeom>
        </p:spPr>
      </p:pic>
    </p:spTree>
    <p:extLst>
      <p:ext uri="{BB962C8B-B14F-4D97-AF65-F5344CB8AC3E}">
        <p14:creationId xmlns:p14="http://schemas.microsoft.com/office/powerpoint/2010/main" val="76992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 Detection image frame</a:t>
            </a:r>
          </a:p>
        </p:txBody>
      </p:sp>
      <p:sp>
        <p:nvSpPr>
          <p:cNvPr id="3" name="Content Placeholder 2"/>
          <p:cNvSpPr>
            <a:spLocks noGrp="1"/>
          </p:cNvSpPr>
          <p:nvPr>
            <p:ph sz="half" idx="1"/>
          </p:nvPr>
        </p:nvSpPr>
        <p:spPr>
          <a:xfrm>
            <a:off x="439388" y="2060575"/>
            <a:ext cx="5060264" cy="4352100"/>
          </a:xfrm>
        </p:spPr>
        <p:txBody>
          <a:bodyPr/>
          <a:lstStyle/>
          <a:p>
            <a:r>
              <a:rPr lang="en-US" dirty="0"/>
              <a:t>If the target is outside the center rectangle, the target must be followed (that is, it must be re-centered in the image frame), so we compute a new set of NED coordinates from the Cartesian coordinates we already have. If the target is inside the center rectangle, the target is already centered and the last computed NED coordinates will remain as current.</a:t>
            </a:r>
          </a:p>
        </p:txBody>
      </p:sp>
      <p:pic>
        <p:nvPicPr>
          <p:cNvPr id="6" name="Content Placeholder 5"/>
          <p:cNvPicPr>
            <a:picLocks noGrp="1" noChangeAspect="1"/>
          </p:cNvPicPr>
          <p:nvPr>
            <p:ph sz="half" idx="2"/>
          </p:nvPr>
        </p:nvPicPr>
        <p:blipFill>
          <a:blip r:embed="rId2"/>
          <a:stretch>
            <a:fillRect/>
          </a:stretch>
        </p:blipFill>
        <p:spPr>
          <a:xfrm>
            <a:off x="5654675" y="2407361"/>
            <a:ext cx="4395788" cy="3497428"/>
          </a:xfrm>
          <a:prstGeom prst="rect">
            <a:avLst/>
          </a:prstGeom>
        </p:spPr>
      </p:pic>
    </p:spTree>
    <p:extLst>
      <p:ext uri="{BB962C8B-B14F-4D97-AF65-F5344CB8AC3E}">
        <p14:creationId xmlns:p14="http://schemas.microsoft.com/office/powerpoint/2010/main" val="85214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obtain the NED coordinates, we multiply the Cartesian coordinates by a COORD_SYS_ CONV_FACTOR </a:t>
            </a:r>
            <a:r>
              <a:rPr lang="en-US" dirty="0">
                <a:solidFill>
                  <a:srgbClr val="FFFF00"/>
                </a:solidFill>
              </a:rPr>
              <a:t>conversion factor determined empirically</a:t>
            </a:r>
            <a:r>
              <a:rPr lang="en-US" dirty="0"/>
              <a:t>. This conversion factor gives us a rough correspondence between the distances in the image frame in pixel units and the real distances in the ground in meters, assuming we are tracking objects over the ground.</a:t>
            </a:r>
          </a:p>
        </p:txBody>
      </p:sp>
    </p:spTree>
    <p:extLst>
      <p:ext uri="{BB962C8B-B14F-4D97-AF65-F5344CB8AC3E}">
        <p14:creationId xmlns:p14="http://schemas.microsoft.com/office/powerpoint/2010/main" val="68595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run_track_and_follow.md</a:t>
            </a:r>
            <a:endParaRPr lang="en-US" dirty="0"/>
          </a:p>
        </p:txBody>
      </p:sp>
      <p:sp>
        <p:nvSpPr>
          <p:cNvPr id="3" name="Content Placeholder 2"/>
          <p:cNvSpPr>
            <a:spLocks noGrp="1"/>
          </p:cNvSpPr>
          <p:nvPr>
            <p:ph idx="1"/>
          </p:nvPr>
        </p:nvSpPr>
        <p:spPr/>
        <p:txBody>
          <a:bodyPr/>
          <a:lstStyle/>
          <a:p>
            <a:r>
              <a:rPr lang="en-US" dirty="0"/>
              <a:t>See the </a:t>
            </a:r>
            <a:r>
              <a:rPr lang="en-US" i="1" dirty="0"/>
              <a:t>run_track_and_follow.md </a:t>
            </a:r>
            <a:r>
              <a:rPr lang="en-US" dirty="0"/>
              <a:t>file included with the article’s source code for hints on how to determine this conversion factor. That file—and all the associated code and support files for this presentation</a:t>
            </a:r>
          </a:p>
          <a:p>
            <a:endParaRPr lang="en-US" dirty="0"/>
          </a:p>
          <a:p>
            <a:r>
              <a:rPr lang="en-US" dirty="0"/>
              <a:t>Next, we command the drone to navigate to the current NED coordinates. </a:t>
            </a:r>
            <a:r>
              <a:rPr lang="en-US" dirty="0">
                <a:solidFill>
                  <a:srgbClr val="FFFF00"/>
                </a:solidFill>
              </a:rPr>
              <a:t>Then, we will visualize the detection frame (Figure 3) in the computer’s display and repeat the infinite loop, until the user issues a “quit” command key </a:t>
            </a:r>
            <a:r>
              <a:rPr lang="en-US" dirty="0"/>
              <a:t>from the computer keyboard to break it. If so, we return the drone to the home position and end the application.</a:t>
            </a:r>
          </a:p>
          <a:p>
            <a:endParaRPr lang="en-US" dirty="0"/>
          </a:p>
        </p:txBody>
      </p:sp>
    </p:spTree>
    <p:extLst>
      <p:ext uri="{BB962C8B-B14F-4D97-AF65-F5344CB8AC3E}">
        <p14:creationId xmlns:p14="http://schemas.microsoft.com/office/powerpoint/2010/main" val="206179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install_run_simulation.md</a:t>
            </a:r>
            <a:endParaRPr lang="en-US" dirty="0"/>
          </a:p>
        </p:txBody>
      </p:sp>
      <p:sp>
        <p:nvSpPr>
          <p:cNvPr id="3" name="Content Placeholder 2"/>
          <p:cNvSpPr>
            <a:spLocks noGrp="1"/>
          </p:cNvSpPr>
          <p:nvPr>
            <p:ph idx="1"/>
          </p:nvPr>
        </p:nvSpPr>
        <p:spPr/>
        <p:txBody>
          <a:bodyPr/>
          <a:lstStyle/>
          <a:p>
            <a:r>
              <a:rPr lang="en-US" dirty="0"/>
              <a:t>The </a:t>
            </a:r>
            <a:r>
              <a:rPr lang="en-US" i="1" dirty="0"/>
              <a:t>install_run_simulation.md </a:t>
            </a:r>
            <a:r>
              <a:rPr lang="en-US" dirty="0"/>
              <a:t>file outlines the process of installing the PX4 SITL simulation environment, the MAVSDK-Python library and </a:t>
            </a:r>
            <a:r>
              <a:rPr lang="en-US" dirty="0" err="1"/>
              <a:t>QGroundControl</a:t>
            </a:r>
            <a:r>
              <a:rPr lang="en-US" dirty="0"/>
              <a:t> ground station software.</a:t>
            </a:r>
          </a:p>
          <a:p>
            <a:endParaRPr lang="en-US" dirty="0"/>
          </a:p>
          <a:p>
            <a:r>
              <a:rPr lang="en-US" dirty="0"/>
              <a:t>MAVSDK, PX4 SITL simulation and Python asynchronous programming with the </a:t>
            </a:r>
            <a:r>
              <a:rPr lang="en-US" i="1" dirty="0" err="1"/>
              <a:t>asyncio</a:t>
            </a:r>
            <a:r>
              <a:rPr lang="en-US" i="1" dirty="0"/>
              <a:t> </a:t>
            </a:r>
            <a:r>
              <a:rPr lang="en-US" dirty="0"/>
              <a:t>library will not be discussed in detail in this presentation but we can give you extra documentation if needed.</a:t>
            </a:r>
          </a:p>
        </p:txBody>
      </p:sp>
    </p:spTree>
    <p:extLst>
      <p:ext uri="{BB962C8B-B14F-4D97-AF65-F5344CB8AC3E}">
        <p14:creationId xmlns:p14="http://schemas.microsoft.com/office/powerpoint/2010/main" val="10610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install_ opencv.md</a:t>
            </a:r>
            <a:endParaRPr lang="en-US" dirty="0"/>
          </a:p>
        </p:txBody>
      </p:sp>
      <p:sp>
        <p:nvSpPr>
          <p:cNvPr id="3" name="Content Placeholder 2"/>
          <p:cNvSpPr>
            <a:spLocks noGrp="1"/>
          </p:cNvSpPr>
          <p:nvPr>
            <p:ph idx="1"/>
          </p:nvPr>
        </p:nvSpPr>
        <p:spPr/>
        <p:txBody>
          <a:bodyPr/>
          <a:lstStyle/>
          <a:p>
            <a:r>
              <a:rPr lang="en-US" dirty="0"/>
              <a:t>Once MAVSDK and the SITL simulation environment are installed, you must install the Python </a:t>
            </a:r>
            <a:r>
              <a:rPr lang="en-US" dirty="0" err="1"/>
              <a:t>OpenCV</a:t>
            </a:r>
            <a:r>
              <a:rPr lang="en-US" dirty="0"/>
              <a:t> computer vision library. The process is straightforward (see the </a:t>
            </a:r>
            <a:r>
              <a:rPr lang="en-US" i="1" dirty="0"/>
              <a:t>install_ opencv.md </a:t>
            </a:r>
            <a:r>
              <a:rPr lang="en-US" dirty="0"/>
              <a:t>guide file included with this presentation’s source code).</a:t>
            </a:r>
          </a:p>
          <a:p>
            <a:endParaRPr lang="en-US" dirty="0"/>
          </a:p>
        </p:txBody>
      </p:sp>
    </p:spTree>
    <p:extLst>
      <p:ext uri="{BB962C8B-B14F-4D97-AF65-F5344CB8AC3E}">
        <p14:creationId xmlns:p14="http://schemas.microsoft.com/office/powerpoint/2010/main" val="29931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99" y="72010"/>
            <a:ext cx="9590419" cy="806764"/>
          </a:xfrm>
        </p:spPr>
        <p:txBody>
          <a:bodyPr/>
          <a:lstStyle/>
          <a:p>
            <a:r>
              <a:rPr lang="en-US" b="1" dirty="0"/>
              <a:t>THE MAIN ENTRY FUNCTION</a:t>
            </a:r>
            <a:br>
              <a:rPr lang="en-US" b="1" dirty="0"/>
            </a:br>
            <a:endParaRPr lang="en-US" dirty="0"/>
          </a:p>
        </p:txBody>
      </p:sp>
      <p:sp>
        <p:nvSpPr>
          <p:cNvPr id="3" name="Content Placeholder 2"/>
          <p:cNvSpPr>
            <a:spLocks noGrp="1"/>
          </p:cNvSpPr>
          <p:nvPr>
            <p:ph idx="1"/>
          </p:nvPr>
        </p:nvSpPr>
        <p:spPr>
          <a:xfrm>
            <a:off x="218599" y="878774"/>
            <a:ext cx="11694001" cy="5866410"/>
          </a:xfrm>
        </p:spPr>
        <p:txBody>
          <a:bodyPr numCol="3">
            <a:normAutofit/>
          </a:bodyPr>
          <a:lstStyle/>
          <a:p>
            <a:pPr marL="0" indent="0">
              <a:buNone/>
            </a:pPr>
            <a:r>
              <a:rPr lang="en-US" sz="1050" dirty="0"/>
              <a:t>1: ### ---------- This is the application's 'main' asynchronous function ----------</a:t>
            </a:r>
          </a:p>
          <a:p>
            <a:pPr marL="0" indent="0">
              <a:buNone/>
            </a:pPr>
            <a:r>
              <a:rPr lang="en-US" sz="1050" dirty="0"/>
              <a:t>2: </a:t>
            </a:r>
            <a:r>
              <a:rPr lang="en-US" sz="1050" dirty="0" err="1"/>
              <a:t>async</a:t>
            </a:r>
            <a:r>
              <a:rPr lang="en-US" sz="1050" dirty="0"/>
              <a:t> </a:t>
            </a:r>
            <a:r>
              <a:rPr lang="en-US" sz="1050" dirty="0" err="1"/>
              <a:t>def</a:t>
            </a:r>
            <a:r>
              <a:rPr lang="en-US" sz="1050" dirty="0"/>
              <a:t> run():</a:t>
            </a:r>
          </a:p>
          <a:p>
            <a:pPr marL="0" indent="0">
              <a:buNone/>
            </a:pPr>
            <a:r>
              <a:rPr lang="en-US" sz="1050" dirty="0"/>
              <a:t>3: """ Detects a target by using color range segmentation and follows it 4: by using </a:t>
            </a:r>
            <a:r>
              <a:rPr lang="en-US" sz="1050" dirty="0" err="1"/>
              <a:t>Offboard</a:t>
            </a:r>
            <a:r>
              <a:rPr lang="en-US" sz="1050" dirty="0"/>
              <a:t> control and position NED coordinates. """</a:t>
            </a:r>
          </a:p>
          <a:p>
            <a:pPr marL="0" indent="0">
              <a:buNone/>
            </a:pPr>
            <a:r>
              <a:rPr lang="en-US" sz="1050" dirty="0"/>
              <a:t>5:</a:t>
            </a:r>
          </a:p>
          <a:p>
            <a:pPr marL="0" indent="0">
              <a:buNone/>
            </a:pPr>
            <a:r>
              <a:rPr lang="en-US" sz="1050" dirty="0"/>
              <a:t>6: </a:t>
            </a:r>
            <a:r>
              <a:rPr lang="en-US" sz="1050" dirty="0" err="1"/>
              <a:t>vid_cam</a:t>
            </a:r>
            <a:r>
              <a:rPr lang="en-US" sz="1050" dirty="0"/>
              <a:t> = cv2.VideoCapture(0) 7:</a:t>
            </a:r>
          </a:p>
          <a:p>
            <a:pPr marL="0" indent="0">
              <a:buNone/>
            </a:pPr>
            <a:r>
              <a:rPr lang="en-US" sz="1050" dirty="0"/>
              <a:t>8: if </a:t>
            </a:r>
            <a:r>
              <a:rPr lang="en-US" sz="1050" dirty="0" err="1"/>
              <a:t>vid_cam.isOpened</a:t>
            </a:r>
            <a:r>
              <a:rPr lang="en-US" sz="1050" dirty="0"/>
              <a:t>() is False:</a:t>
            </a:r>
          </a:p>
          <a:p>
            <a:pPr marL="0" indent="0">
              <a:buNone/>
            </a:pPr>
            <a:r>
              <a:rPr lang="en-US" sz="1050" dirty="0"/>
              <a:t>9:	print('[ERROR] </a:t>
            </a:r>
            <a:r>
              <a:rPr lang="en-US" sz="1050" dirty="0" err="1"/>
              <a:t>Couldnt</a:t>
            </a:r>
            <a:r>
              <a:rPr lang="en-US" sz="1050" dirty="0"/>
              <a:t> open the camera.') 10:		return</a:t>
            </a:r>
          </a:p>
          <a:p>
            <a:pPr marL="0" indent="0">
              <a:buNone/>
            </a:pPr>
            <a:r>
              <a:rPr lang="en-US" sz="1050" dirty="0"/>
              <a:t>11: print('-- Camera opened successfully') 12:</a:t>
            </a:r>
          </a:p>
          <a:p>
            <a:pPr marL="0" indent="0">
              <a:buNone/>
            </a:pPr>
            <a:r>
              <a:rPr lang="en-US" sz="1050" dirty="0"/>
              <a:t>13: await </a:t>
            </a:r>
            <a:r>
              <a:rPr lang="en-US" sz="1050" dirty="0" err="1"/>
              <a:t>get_image_params</a:t>
            </a:r>
            <a:r>
              <a:rPr lang="en-US" sz="1050" dirty="0"/>
              <a:t>(</a:t>
            </a:r>
            <a:r>
              <a:rPr lang="en-US" sz="1050" dirty="0" err="1"/>
              <a:t>vid_cam</a:t>
            </a:r>
            <a:r>
              <a:rPr lang="en-US" sz="1050" dirty="0"/>
              <a:t>)</a:t>
            </a:r>
          </a:p>
          <a:p>
            <a:pPr marL="0" indent="0">
              <a:buNone/>
            </a:pPr>
            <a:r>
              <a:rPr lang="en-US" sz="1050" dirty="0"/>
              <a:t>14: print(f"-- Original image width, height: {</a:t>
            </a:r>
            <a:r>
              <a:rPr lang="en-US" sz="1050" dirty="0" err="1"/>
              <a:t>params</a:t>
            </a:r>
            <a:r>
              <a:rPr lang="en-US" sz="1050" dirty="0"/>
              <a:t>['</a:t>
            </a:r>
            <a:r>
              <a:rPr lang="en-US" sz="1050" dirty="0" err="1"/>
              <a:t>image_width</a:t>
            </a:r>
            <a:r>
              <a:rPr lang="en-US" sz="1050" dirty="0"/>
              <a:t>']},{</a:t>
            </a:r>
            <a:r>
              <a:rPr lang="en-US" sz="1050" dirty="0" err="1"/>
              <a:t>params</a:t>
            </a:r>
            <a:r>
              <a:rPr lang="en-US" sz="1050" dirty="0"/>
              <a:t>['</a:t>
            </a:r>
            <a:r>
              <a:rPr lang="en-US" sz="1050" dirty="0" err="1"/>
              <a:t>image_height</a:t>
            </a:r>
            <a:r>
              <a:rPr lang="en-US" sz="1050" dirty="0"/>
              <a:t>']}") 15:</a:t>
            </a:r>
          </a:p>
          <a:p>
            <a:pPr marL="0" indent="0">
              <a:buNone/>
            </a:pPr>
            <a:r>
              <a:rPr lang="en-US" sz="1050" dirty="0"/>
              <a:t>16: drone = System()</a:t>
            </a:r>
          </a:p>
          <a:p>
            <a:pPr marL="0" indent="0">
              <a:buNone/>
            </a:pPr>
            <a:r>
              <a:rPr lang="en-US" sz="1050" dirty="0"/>
              <a:t>17: await </a:t>
            </a:r>
            <a:r>
              <a:rPr lang="en-US" sz="1050" dirty="0" err="1"/>
              <a:t>drone.connect</a:t>
            </a:r>
            <a:r>
              <a:rPr lang="en-US" sz="1050" dirty="0"/>
              <a:t>(</a:t>
            </a:r>
            <a:r>
              <a:rPr lang="en-US" sz="1050" dirty="0" err="1"/>
              <a:t>system_address</a:t>
            </a:r>
            <a:r>
              <a:rPr lang="en-US" sz="1050" dirty="0"/>
              <a:t>="</a:t>
            </a:r>
            <a:r>
              <a:rPr lang="en-US" sz="1050" dirty="0" err="1"/>
              <a:t>udp</a:t>
            </a:r>
            <a:r>
              <a:rPr lang="en-US" sz="1050" dirty="0"/>
              <a:t>://:14540")</a:t>
            </a:r>
          </a:p>
          <a:p>
            <a:pPr marL="0" indent="0">
              <a:buNone/>
            </a:pPr>
            <a:r>
              <a:rPr lang="en-US" sz="1050" dirty="0"/>
              <a:t>18: # ... Additional drone initialization code lines go here...</a:t>
            </a:r>
          </a:p>
          <a:p>
            <a:pPr marL="0" indent="0">
              <a:buNone/>
            </a:pPr>
            <a:r>
              <a:rPr lang="en-US" sz="1050" dirty="0"/>
              <a:t>19:</a:t>
            </a:r>
          </a:p>
          <a:p>
            <a:pPr marL="0" indent="0">
              <a:buNone/>
            </a:pPr>
            <a:r>
              <a:rPr lang="en-US" sz="1050" dirty="0"/>
              <a:t>20: </a:t>
            </a:r>
            <a:r>
              <a:rPr lang="en-US" sz="1050" dirty="0" err="1"/>
              <a:t>N_coord</a:t>
            </a:r>
            <a:r>
              <a:rPr lang="en-US" sz="1050" dirty="0"/>
              <a:t> = 0</a:t>
            </a:r>
          </a:p>
          <a:p>
            <a:pPr marL="0" indent="0">
              <a:buNone/>
            </a:pPr>
            <a:r>
              <a:rPr lang="en-US" sz="1050" dirty="0"/>
              <a:t>21: </a:t>
            </a:r>
            <a:r>
              <a:rPr lang="en-US" sz="1050" dirty="0" err="1"/>
              <a:t>E_coord</a:t>
            </a:r>
            <a:r>
              <a:rPr lang="en-US" sz="1050" dirty="0"/>
              <a:t> = 0</a:t>
            </a:r>
          </a:p>
          <a:p>
            <a:pPr marL="0" indent="0">
              <a:buNone/>
            </a:pPr>
            <a:r>
              <a:rPr lang="en-US" sz="1050" dirty="0"/>
              <a:t>22: </a:t>
            </a:r>
            <a:r>
              <a:rPr lang="en-US" sz="1050" dirty="0" err="1"/>
              <a:t>D_coord</a:t>
            </a:r>
            <a:r>
              <a:rPr lang="en-US" sz="1050" dirty="0"/>
              <a:t> = -HOVERING_ALTITUDE</a:t>
            </a:r>
          </a:p>
          <a:p>
            <a:pPr marL="0" indent="0">
              <a:buNone/>
            </a:pPr>
            <a:r>
              <a:rPr lang="en-US" sz="1050" dirty="0"/>
              <a:t>23: </a:t>
            </a:r>
            <a:r>
              <a:rPr lang="en-US" sz="1050" dirty="0" err="1"/>
              <a:t>yaw_angle</a:t>
            </a:r>
            <a:r>
              <a:rPr lang="en-US" sz="1050" dirty="0"/>
              <a:t> = 0</a:t>
            </a:r>
          </a:p>
          <a:p>
            <a:pPr marL="0" indent="0">
              <a:buNone/>
            </a:pPr>
            <a:r>
              <a:rPr lang="en-US" sz="1050" dirty="0"/>
              <a:t>24:</a:t>
            </a:r>
          </a:p>
          <a:p>
            <a:pPr marL="0" indent="0">
              <a:buNone/>
            </a:pPr>
            <a:r>
              <a:rPr lang="en-US" sz="1050" dirty="0"/>
              <a:t>25: await </a:t>
            </a:r>
            <a:r>
              <a:rPr lang="en-US" sz="1050" dirty="0" err="1"/>
              <a:t>drone.offboard.set_position_ned</a:t>
            </a:r>
            <a:r>
              <a:rPr lang="en-US" sz="1050" dirty="0"/>
              <a:t>(</a:t>
            </a:r>
            <a:r>
              <a:rPr lang="en-US" sz="1050" dirty="0" err="1"/>
              <a:t>PositionNedYaw</a:t>
            </a:r>
            <a:r>
              <a:rPr lang="en-US" sz="1050" dirty="0"/>
              <a:t>(</a:t>
            </a:r>
            <a:r>
              <a:rPr lang="en-US" sz="1050" dirty="0" err="1"/>
              <a:t>N_coord</a:t>
            </a:r>
            <a:r>
              <a:rPr lang="en-US" sz="1050" dirty="0"/>
              <a:t>, </a:t>
            </a:r>
            <a:r>
              <a:rPr lang="en-US" sz="1050" dirty="0" err="1"/>
              <a:t>E_coord</a:t>
            </a:r>
            <a:r>
              <a:rPr lang="en-US" sz="1050" dirty="0"/>
              <a:t>, </a:t>
            </a:r>
            <a:r>
              <a:rPr lang="en-US" sz="1050" dirty="0" err="1"/>
              <a:t>D_coord,yaw_angle</a:t>
            </a:r>
            <a:r>
              <a:rPr lang="en-US" sz="1050" dirty="0"/>
              <a:t>)) 26: await </a:t>
            </a:r>
            <a:r>
              <a:rPr lang="en-US" sz="1050" dirty="0" err="1"/>
              <a:t>asyncio.sleep</a:t>
            </a:r>
            <a:r>
              <a:rPr lang="en-US" sz="1050" dirty="0"/>
              <a:t>(4)</a:t>
            </a:r>
          </a:p>
          <a:p>
            <a:pPr marL="0" indent="0">
              <a:buNone/>
            </a:pPr>
            <a:r>
              <a:rPr lang="en-US" sz="1050" dirty="0"/>
              <a:t>27:</a:t>
            </a:r>
          </a:p>
          <a:p>
            <a:pPr marL="0" indent="0">
              <a:buNone/>
            </a:pPr>
            <a:r>
              <a:rPr lang="en-US" sz="1050" dirty="0"/>
              <a:t>28: while True:</a:t>
            </a:r>
          </a:p>
          <a:p>
            <a:pPr marL="0" indent="0">
              <a:buNone/>
            </a:pPr>
            <a:r>
              <a:rPr lang="en-US" sz="1050" dirty="0"/>
              <a:t>29:	</a:t>
            </a:r>
            <a:r>
              <a:rPr lang="en-US" sz="1050" dirty="0" err="1"/>
              <a:t>tgt_cam_coord</a:t>
            </a:r>
            <a:r>
              <a:rPr lang="en-US" sz="1050" dirty="0"/>
              <a:t>, frame, contour = await </a:t>
            </a:r>
            <a:r>
              <a:rPr lang="en-US" sz="1050" dirty="0" err="1"/>
              <a:t>get_target_coordinates</a:t>
            </a:r>
            <a:r>
              <a:rPr lang="en-US" sz="1050" dirty="0"/>
              <a:t>(</a:t>
            </a:r>
            <a:r>
              <a:rPr lang="en-US" sz="1050" dirty="0" err="1"/>
              <a:t>vid_cam</a:t>
            </a:r>
            <a:r>
              <a:rPr lang="en-US" sz="1050" dirty="0"/>
              <a:t>) 30:</a:t>
            </a:r>
          </a:p>
          <a:p>
            <a:pPr marL="0" indent="0">
              <a:buNone/>
            </a:pPr>
            <a:r>
              <a:rPr lang="en-US" sz="1050" dirty="0"/>
              <a:t>31:	if </a:t>
            </a:r>
            <a:r>
              <a:rPr lang="en-US" sz="1050" dirty="0" err="1"/>
              <a:t>tgt_cam_coord</a:t>
            </a:r>
            <a:r>
              <a:rPr lang="en-US" sz="1050" dirty="0"/>
              <a:t>['width'] is not None and </a:t>
            </a:r>
            <a:r>
              <a:rPr lang="en-US" sz="1050" dirty="0" err="1"/>
              <a:t>tgt_cam_coord</a:t>
            </a:r>
            <a:r>
              <a:rPr lang="en-US" sz="1050" dirty="0"/>
              <a:t>['height'] is not None: 32:		</a:t>
            </a:r>
            <a:r>
              <a:rPr lang="en-US" sz="1050" dirty="0" err="1"/>
              <a:t>tgt_filt_cam_coord</a:t>
            </a:r>
            <a:r>
              <a:rPr lang="en-US" sz="1050" dirty="0"/>
              <a:t> = await </a:t>
            </a:r>
            <a:r>
              <a:rPr lang="en-US" sz="1050" dirty="0" err="1"/>
              <a:t>moving_average_filter</a:t>
            </a:r>
            <a:r>
              <a:rPr lang="en-US" sz="1050" dirty="0"/>
              <a:t>(</a:t>
            </a:r>
            <a:r>
              <a:rPr lang="en-US" sz="1050" dirty="0" err="1"/>
              <a:t>tgt_cam_coord</a:t>
            </a:r>
            <a:r>
              <a:rPr lang="en-US" sz="1050" dirty="0"/>
              <a:t>)</a:t>
            </a:r>
          </a:p>
          <a:p>
            <a:pPr marL="0" indent="0">
              <a:buNone/>
            </a:pPr>
            <a:r>
              <a:rPr lang="en-US" sz="1050" dirty="0"/>
              <a:t>33:	else:</a:t>
            </a:r>
          </a:p>
          <a:p>
            <a:pPr marL="0" indent="0">
              <a:buNone/>
            </a:pPr>
            <a:r>
              <a:rPr lang="en-US" sz="1050" dirty="0"/>
              <a:t>34:	</a:t>
            </a:r>
            <a:r>
              <a:rPr lang="en-US" sz="1050" dirty="0" err="1"/>
              <a:t>tgt_cam_coord</a:t>
            </a:r>
            <a:r>
              <a:rPr lang="en-US" sz="1050" dirty="0"/>
              <a:t> = {'width':</a:t>
            </a:r>
            <a:r>
              <a:rPr lang="en-US" sz="1050" dirty="0" err="1"/>
              <a:t>params</a:t>
            </a:r>
            <a:r>
              <a:rPr lang="en-US" sz="1050" dirty="0"/>
              <a:t>['</a:t>
            </a:r>
            <a:r>
              <a:rPr lang="en-US" sz="1050" dirty="0" err="1"/>
              <a:t>y_ax_pos</a:t>
            </a:r>
            <a:r>
              <a:rPr lang="en-US" sz="1050" dirty="0"/>
              <a:t>'], 'height':</a:t>
            </a:r>
            <a:r>
              <a:rPr lang="en-US" sz="1050" dirty="0" err="1"/>
              <a:t>params</a:t>
            </a:r>
            <a:r>
              <a:rPr lang="en-US" sz="1050" dirty="0"/>
              <a:t>['</a:t>
            </a:r>
            <a:r>
              <a:rPr lang="en-US" sz="1050" dirty="0" err="1"/>
              <a:t>x_ax_pos</a:t>
            </a:r>
            <a:r>
              <a:rPr lang="en-US" sz="1050" dirty="0"/>
              <a:t>']}</a:t>
            </a:r>
          </a:p>
          <a:p>
            <a:pPr marL="0" indent="0">
              <a:buNone/>
            </a:pPr>
            <a:r>
              <a:rPr lang="en-US" sz="1050" dirty="0"/>
              <a:t>35:	</a:t>
            </a:r>
            <a:r>
              <a:rPr lang="en-US" sz="1050" dirty="0" err="1"/>
              <a:t>tgt_filt_cam_coord</a:t>
            </a:r>
            <a:r>
              <a:rPr lang="en-US" sz="1050" dirty="0"/>
              <a:t> = {'width':</a:t>
            </a:r>
            <a:r>
              <a:rPr lang="en-US" sz="1050" dirty="0" err="1"/>
              <a:t>params</a:t>
            </a:r>
            <a:r>
              <a:rPr lang="en-US" sz="1050" dirty="0"/>
              <a:t>['</a:t>
            </a:r>
            <a:r>
              <a:rPr lang="en-US" sz="1050" dirty="0" err="1"/>
              <a:t>y_ax_pos</a:t>
            </a:r>
            <a:r>
              <a:rPr lang="en-US" sz="1050" dirty="0"/>
              <a:t>'], 'height':</a:t>
            </a:r>
            <a:r>
              <a:rPr lang="en-US" sz="1050" dirty="0" err="1"/>
              <a:t>params</a:t>
            </a:r>
            <a:r>
              <a:rPr lang="en-US" sz="1050" dirty="0"/>
              <a:t>['</a:t>
            </a:r>
            <a:r>
              <a:rPr lang="en-US" sz="1050" dirty="0" err="1"/>
              <a:t>x_ax_pos</a:t>
            </a:r>
            <a:r>
              <a:rPr lang="en-US" sz="1050" dirty="0"/>
              <a:t>']} 36:</a:t>
            </a:r>
          </a:p>
          <a:p>
            <a:pPr marL="0" indent="0">
              <a:buNone/>
            </a:pPr>
            <a:r>
              <a:rPr lang="en-US" sz="1050" dirty="0"/>
              <a:t>37:	</a:t>
            </a:r>
            <a:r>
              <a:rPr lang="en-US" sz="1050" dirty="0" err="1"/>
              <a:t>tgt_cart_coord</a:t>
            </a:r>
            <a:r>
              <a:rPr lang="en-US" sz="1050" dirty="0"/>
              <a:t> = {'x':(</a:t>
            </a:r>
            <a:r>
              <a:rPr lang="en-US" sz="1050" dirty="0" err="1"/>
              <a:t>tgt_filt_cam_coord</a:t>
            </a:r>
            <a:r>
              <a:rPr lang="en-US" sz="1050" dirty="0"/>
              <a:t>['width'] - </a:t>
            </a:r>
            <a:r>
              <a:rPr lang="en-US" sz="1050" dirty="0" err="1"/>
              <a:t>params</a:t>
            </a:r>
            <a:r>
              <a:rPr lang="en-US" sz="1050" dirty="0"/>
              <a:t>['</a:t>
            </a:r>
            <a:r>
              <a:rPr lang="en-US" sz="1050" dirty="0" err="1"/>
              <a:t>y_ax_pos</a:t>
            </a:r>
            <a:r>
              <a:rPr lang="en-US" sz="1050" dirty="0"/>
              <a:t>']), 38:		'y':(</a:t>
            </a:r>
            <a:r>
              <a:rPr lang="en-US" sz="1050" dirty="0" err="1"/>
              <a:t>params</a:t>
            </a:r>
            <a:r>
              <a:rPr lang="en-US" sz="1050" dirty="0"/>
              <a:t>['</a:t>
            </a:r>
            <a:r>
              <a:rPr lang="en-US" sz="1050" dirty="0" err="1"/>
              <a:t>x_ax_pos</a:t>
            </a:r>
            <a:r>
              <a:rPr lang="en-US" sz="1050" dirty="0"/>
              <a:t>'] - </a:t>
            </a:r>
            <a:r>
              <a:rPr lang="en-US" sz="1050" dirty="0" err="1"/>
              <a:t>tgt_filt_cam_coord</a:t>
            </a:r>
            <a:r>
              <a:rPr lang="en-US" sz="1050" dirty="0"/>
              <a:t>['height'])} 39:</a:t>
            </a:r>
          </a:p>
          <a:p>
            <a:pPr marL="0" indent="0">
              <a:buNone/>
            </a:pPr>
            <a:r>
              <a:rPr lang="en-US" sz="1050" dirty="0"/>
              <a:t>40:	COORD_SYS_CONV_FACTOR = 0.1</a:t>
            </a:r>
          </a:p>
          <a:p>
            <a:pPr marL="0" indent="0">
              <a:buNone/>
            </a:pPr>
            <a:r>
              <a:rPr lang="en-US" sz="1050" dirty="0"/>
              <a:t>41:</a:t>
            </a:r>
          </a:p>
          <a:p>
            <a:pPr marL="0" indent="0">
              <a:buNone/>
            </a:pPr>
            <a:r>
              <a:rPr lang="en-US" sz="1050" dirty="0"/>
              <a:t>42:	if abs(</a:t>
            </a:r>
            <a:r>
              <a:rPr lang="en-US" sz="1050" dirty="0" err="1"/>
              <a:t>tgt_cart_coord</a:t>
            </a:r>
            <a:r>
              <a:rPr lang="en-US" sz="1050" dirty="0"/>
              <a:t>['x']) &gt; </a:t>
            </a:r>
            <a:r>
              <a:rPr lang="en-US" sz="1050" dirty="0" err="1"/>
              <a:t>params</a:t>
            </a:r>
            <a:r>
              <a:rPr lang="en-US" sz="1050" dirty="0"/>
              <a:t>['</a:t>
            </a:r>
            <a:r>
              <a:rPr lang="en-US" sz="1050" dirty="0" err="1"/>
              <a:t>cent_rect_half_width</a:t>
            </a:r>
            <a:r>
              <a:rPr lang="en-US" sz="1050" dirty="0"/>
              <a:t>'] or \ 43:	abs(</a:t>
            </a:r>
            <a:r>
              <a:rPr lang="en-US" sz="1050" dirty="0" err="1"/>
              <a:t>tgt_cart_coord</a:t>
            </a:r>
            <a:r>
              <a:rPr lang="en-US" sz="1050" dirty="0"/>
              <a:t>['y']) &gt; </a:t>
            </a:r>
            <a:r>
              <a:rPr lang="en-US" sz="1050" dirty="0" err="1"/>
              <a:t>params</a:t>
            </a:r>
            <a:r>
              <a:rPr lang="en-US" sz="1050" dirty="0"/>
              <a:t>['</a:t>
            </a:r>
            <a:r>
              <a:rPr lang="en-US" sz="1050" dirty="0" err="1"/>
              <a:t>cent_rect_half_height</a:t>
            </a:r>
            <a:r>
              <a:rPr lang="en-US" sz="1050" dirty="0"/>
              <a:t>']:</a:t>
            </a:r>
          </a:p>
          <a:p>
            <a:pPr marL="0" indent="0">
              <a:buNone/>
            </a:pPr>
            <a:r>
              <a:rPr lang="en-US" sz="1050" dirty="0"/>
              <a:t>44:        </a:t>
            </a:r>
            <a:r>
              <a:rPr lang="en-US" sz="1050" dirty="0" err="1"/>
              <a:t>E_coord</a:t>
            </a:r>
            <a:r>
              <a:rPr lang="en-US" sz="1050" dirty="0"/>
              <a:t> = </a:t>
            </a:r>
            <a:r>
              <a:rPr lang="en-US" sz="1050" dirty="0" err="1"/>
              <a:t>tgt_cart_coord</a:t>
            </a:r>
            <a:r>
              <a:rPr lang="en-US" sz="1050" dirty="0"/>
              <a:t>['x'] * COORD_SYS_CONV_FACTOR 45:        </a:t>
            </a:r>
            <a:r>
              <a:rPr lang="en-US" sz="1050" dirty="0" err="1"/>
              <a:t>N_coord</a:t>
            </a:r>
            <a:r>
              <a:rPr lang="en-US" sz="1050" dirty="0"/>
              <a:t> = </a:t>
            </a:r>
            <a:r>
              <a:rPr lang="en-US" sz="1050" dirty="0" err="1"/>
              <a:t>tgt_cart_coord</a:t>
            </a:r>
            <a:r>
              <a:rPr lang="en-US" sz="1050" dirty="0"/>
              <a:t>['y'] * COORD_SYS_CONV_FACTOR 46: # </a:t>
            </a:r>
            <a:r>
              <a:rPr lang="en-US" sz="1050" dirty="0" err="1"/>
              <a:t>D_coord</a:t>
            </a:r>
            <a:r>
              <a:rPr lang="en-US" sz="1050" dirty="0"/>
              <a:t>, </a:t>
            </a:r>
            <a:r>
              <a:rPr lang="en-US" sz="1050" dirty="0" err="1"/>
              <a:t>yaw_angle</a:t>
            </a:r>
            <a:r>
              <a:rPr lang="en-US" sz="1050" dirty="0"/>
              <a:t> don't change</a:t>
            </a:r>
          </a:p>
          <a:p>
            <a:pPr marL="0" indent="0">
              <a:buNone/>
            </a:pPr>
            <a:r>
              <a:rPr lang="en-US" sz="1050" dirty="0"/>
              <a:t>47:</a:t>
            </a:r>
          </a:p>
          <a:p>
            <a:pPr marL="0" indent="0">
              <a:buNone/>
            </a:pPr>
            <a:r>
              <a:rPr lang="en-US" sz="1050" dirty="0"/>
              <a:t>48:	await </a:t>
            </a:r>
            <a:r>
              <a:rPr lang="en-US" sz="1050" dirty="0" err="1"/>
              <a:t>drone.offboard.set_position_ned</a:t>
            </a:r>
            <a:r>
              <a:rPr lang="en-US" sz="1050" dirty="0"/>
              <a:t>(</a:t>
            </a:r>
            <a:r>
              <a:rPr lang="en-US" sz="1050" dirty="0" err="1"/>
              <a:t>PositionNedYaw</a:t>
            </a:r>
            <a:r>
              <a:rPr lang="en-US" sz="1050" dirty="0"/>
              <a:t>(</a:t>
            </a:r>
            <a:r>
              <a:rPr lang="en-US" sz="1050" dirty="0" err="1"/>
              <a:t>N_coord</a:t>
            </a:r>
            <a:r>
              <a:rPr lang="en-US" sz="1050" dirty="0"/>
              <a:t>, </a:t>
            </a:r>
            <a:r>
              <a:rPr lang="en-US" sz="1050" dirty="0" err="1"/>
              <a:t>E_coord</a:t>
            </a:r>
            <a:r>
              <a:rPr lang="en-US" sz="1050" dirty="0"/>
              <a:t>, </a:t>
            </a:r>
            <a:r>
              <a:rPr lang="en-US" sz="1050" dirty="0" err="1"/>
              <a:t>D_coord,yaw_angle</a:t>
            </a:r>
            <a:r>
              <a:rPr lang="en-US" sz="1050" dirty="0"/>
              <a:t>)) 49:</a:t>
            </a:r>
          </a:p>
          <a:p>
            <a:pPr marL="0" indent="0">
              <a:buNone/>
            </a:pPr>
            <a:r>
              <a:rPr lang="en-US" sz="1050" dirty="0"/>
              <a:t>50:	frame = await </a:t>
            </a:r>
            <a:r>
              <a:rPr lang="en-US" sz="1050" dirty="0" err="1"/>
              <a:t>draw_objects</a:t>
            </a:r>
            <a:r>
              <a:rPr lang="en-US" sz="1050" dirty="0"/>
              <a:t>(</a:t>
            </a:r>
            <a:r>
              <a:rPr lang="en-US" sz="1050" dirty="0" err="1"/>
              <a:t>tgt_cam_coord</a:t>
            </a:r>
            <a:r>
              <a:rPr lang="en-US" sz="1050" dirty="0"/>
              <a:t>, </a:t>
            </a:r>
            <a:r>
              <a:rPr lang="en-US" sz="1050" dirty="0" err="1"/>
              <a:t>tgt_filt_cam_coord</a:t>
            </a:r>
            <a:r>
              <a:rPr lang="en-US" sz="1050" dirty="0"/>
              <a:t>, frame, contour) 51:</a:t>
            </a:r>
          </a:p>
          <a:p>
            <a:pPr marL="0" indent="0">
              <a:buNone/>
            </a:pPr>
            <a:r>
              <a:rPr lang="en-US" sz="1050" dirty="0"/>
              <a:t>52:	cv2.imshow("Detect and Track", frame) 53:</a:t>
            </a:r>
          </a:p>
          <a:p>
            <a:pPr marL="0" indent="0">
              <a:buNone/>
            </a:pPr>
            <a:r>
              <a:rPr lang="en-US" sz="1050" dirty="0"/>
              <a:t>54:	key = cv2.waitKey(1) &amp; 0xFF 55:	if key == </a:t>
            </a:r>
            <a:r>
              <a:rPr lang="en-US" sz="1050" dirty="0" err="1"/>
              <a:t>ord</a:t>
            </a:r>
            <a:r>
              <a:rPr lang="en-US" sz="1050" dirty="0"/>
              <a:t>("q"):</a:t>
            </a:r>
          </a:p>
          <a:p>
            <a:pPr marL="0" indent="0">
              <a:buNone/>
            </a:pPr>
            <a:r>
              <a:rPr lang="en-US" sz="1050" dirty="0"/>
              <a:t>56:	break</a:t>
            </a:r>
          </a:p>
          <a:p>
            <a:pPr marL="0" indent="0">
              <a:buNone/>
            </a:pPr>
            <a:r>
              <a:rPr lang="en-US" sz="1050" dirty="0"/>
              <a:t>57:</a:t>
            </a:r>
          </a:p>
          <a:p>
            <a:pPr marL="0" indent="0">
              <a:buNone/>
            </a:pPr>
            <a:r>
              <a:rPr lang="en-US" sz="1050" dirty="0"/>
              <a:t>58: print("-- Return to launch. ")</a:t>
            </a:r>
          </a:p>
          <a:p>
            <a:pPr marL="0" indent="0">
              <a:buNone/>
            </a:pPr>
            <a:r>
              <a:rPr lang="en-US" sz="1050" dirty="0"/>
              <a:t>59: await </a:t>
            </a:r>
            <a:r>
              <a:rPr lang="en-US" sz="1050" dirty="0" err="1"/>
              <a:t>drone.action.return_to_launch</a:t>
            </a:r>
            <a:r>
              <a:rPr lang="en-US" sz="1050" dirty="0"/>
              <a:t>()</a:t>
            </a:r>
          </a:p>
          <a:p>
            <a:pPr marL="0" indent="0">
              <a:buNone/>
            </a:pPr>
            <a:r>
              <a:rPr lang="en-US" sz="1050" dirty="0"/>
              <a:t>60: print("NOTE: check the drone has landed already before running again this script.") 61: await </a:t>
            </a:r>
            <a:r>
              <a:rPr lang="en-US" sz="1050" dirty="0" err="1"/>
              <a:t>asyncio.sleep</a:t>
            </a:r>
            <a:r>
              <a:rPr lang="en-US" sz="1050" dirty="0"/>
              <a:t>(5)</a:t>
            </a:r>
          </a:p>
        </p:txBody>
      </p:sp>
    </p:spTree>
    <p:extLst>
      <p:ext uri="{BB962C8B-B14F-4D97-AF65-F5344CB8AC3E}">
        <p14:creationId xmlns:p14="http://schemas.microsoft.com/office/powerpoint/2010/main" val="187752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Write an Object Tracking Drone Application</a:t>
            </a:r>
            <a:br>
              <a:rPr lang="en-US" sz="2400" dirty="0"/>
            </a:br>
            <a:r>
              <a:rPr lang="en-US" sz="2400" b="1" dirty="0"/>
              <a:t>Using </a:t>
            </a:r>
            <a:r>
              <a:rPr lang="en-US" sz="2400" b="1" dirty="0" err="1"/>
              <a:t>OpenCV</a:t>
            </a:r>
            <a:r>
              <a:rPr lang="en-US" sz="2400" b="1" dirty="0"/>
              <a:t>, MAVSDK and PX4</a:t>
            </a:r>
            <a:endParaRPr lang="en-US" sz="2400" dirty="0"/>
          </a:p>
        </p:txBody>
      </p:sp>
      <p:sp>
        <p:nvSpPr>
          <p:cNvPr id="3" name="Content Placeholder 2"/>
          <p:cNvSpPr>
            <a:spLocks noGrp="1"/>
          </p:cNvSpPr>
          <p:nvPr>
            <p:ph idx="1"/>
          </p:nvPr>
        </p:nvSpPr>
        <p:spPr/>
        <p:txBody>
          <a:bodyPr>
            <a:normAutofit/>
          </a:bodyPr>
          <a:lstStyle/>
          <a:p>
            <a:r>
              <a:rPr lang="en-US" sz="2400" dirty="0"/>
              <a:t>Assuming we know how to set up a development environment and install a basic </a:t>
            </a:r>
            <a:r>
              <a:rPr lang="en-US" sz="2400" dirty="0" err="1"/>
              <a:t>toolchain</a:t>
            </a:r>
            <a:r>
              <a:rPr lang="en-US" sz="2400" dirty="0"/>
              <a:t> including PX4 and MAVSDK software. </a:t>
            </a:r>
          </a:p>
          <a:p>
            <a:r>
              <a:rPr lang="en-US" sz="2400" dirty="0"/>
              <a:t>Continuing that theme, we discuss how to develop a basic autonomous object tracking </a:t>
            </a:r>
            <a:r>
              <a:rPr lang="en-US" sz="2400" dirty="0" err="1"/>
              <a:t>quadrotor</a:t>
            </a:r>
            <a:r>
              <a:rPr lang="en-US" sz="2400" dirty="0"/>
              <a:t> application in simulation, by integrating computer vision object detection with the MAVSDK </a:t>
            </a:r>
            <a:r>
              <a:rPr lang="en-US" sz="2400" dirty="0" err="1"/>
              <a:t>MAVLink</a:t>
            </a:r>
            <a:r>
              <a:rPr lang="en-US" sz="2400" dirty="0"/>
              <a:t> library for autonomous flight control.</a:t>
            </a:r>
          </a:p>
        </p:txBody>
      </p:sp>
    </p:spTree>
    <p:extLst>
      <p:ext uri="{BB962C8B-B14F-4D97-AF65-F5344CB8AC3E}">
        <p14:creationId xmlns:p14="http://schemas.microsoft.com/office/powerpoint/2010/main" val="259630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9682"/>
          </a:xfrm>
        </p:spPr>
        <p:txBody>
          <a:bodyPr/>
          <a:lstStyle/>
          <a:p>
            <a:r>
              <a:rPr lang="en-US" b="1" dirty="0"/>
              <a:t>THE MAIN ENTRY FUNCTION -2</a:t>
            </a:r>
            <a:endParaRPr lang="en-US" dirty="0"/>
          </a:p>
        </p:txBody>
      </p:sp>
      <p:sp>
        <p:nvSpPr>
          <p:cNvPr id="3" name="Content Placeholder 2"/>
          <p:cNvSpPr>
            <a:spLocks noGrp="1"/>
          </p:cNvSpPr>
          <p:nvPr>
            <p:ph idx="1"/>
          </p:nvPr>
        </p:nvSpPr>
        <p:spPr>
          <a:xfrm>
            <a:off x="1103312" y="1422400"/>
            <a:ext cx="8946541" cy="4825999"/>
          </a:xfrm>
        </p:spPr>
        <p:txBody>
          <a:bodyPr>
            <a:normAutofit fontScale="92500" lnSpcReduction="20000"/>
          </a:bodyPr>
          <a:lstStyle/>
          <a:p>
            <a:r>
              <a:rPr lang="en-US" b="1" dirty="0"/>
              <a:t>Listing 1 </a:t>
            </a:r>
            <a:r>
              <a:rPr lang="en-US" dirty="0"/>
              <a:t>shows the </a:t>
            </a:r>
            <a:r>
              <a:rPr lang="en-US" dirty="0" err="1"/>
              <a:t>async</a:t>
            </a:r>
            <a:r>
              <a:rPr lang="en-US" dirty="0"/>
              <a:t> </a:t>
            </a:r>
            <a:r>
              <a:rPr lang="en-US" dirty="0" err="1"/>
              <a:t>def</a:t>
            </a:r>
            <a:r>
              <a:rPr lang="en-US" dirty="0"/>
              <a:t> run() function definition, which is the "main" entry function for our application. In line 6, </a:t>
            </a:r>
            <a:r>
              <a:rPr lang="en-US" dirty="0" err="1"/>
              <a:t>vid_cam</a:t>
            </a:r>
            <a:r>
              <a:rPr lang="en-US" dirty="0"/>
              <a:t> = cv2.VideoCapture(0) we instantiate an </a:t>
            </a:r>
            <a:r>
              <a:rPr lang="en-US" dirty="0" err="1"/>
              <a:t>OpenCV</a:t>
            </a:r>
            <a:r>
              <a:rPr lang="en-US" dirty="0"/>
              <a:t> </a:t>
            </a:r>
            <a:r>
              <a:rPr lang="en-US" dirty="0" err="1"/>
              <a:t>VideoCapture</a:t>
            </a:r>
            <a:r>
              <a:rPr lang="en-US" dirty="0"/>
              <a:t> object, after passing as argument the webcam’s index we want to access. 0 will usually be the index for the default webcam connected to your PC. In lines</a:t>
            </a:r>
          </a:p>
          <a:p>
            <a:r>
              <a:rPr lang="en-US" dirty="0"/>
              <a:t>8-11, we check if the </a:t>
            </a:r>
            <a:r>
              <a:rPr lang="en-US" dirty="0" err="1"/>
              <a:t>VideoCapture</a:t>
            </a:r>
            <a:r>
              <a:rPr lang="en-US" dirty="0"/>
              <a:t> object has been initialized properly. If it isn't, we print an error message and issue a return instruction to terminate the application. In line 13, we run the </a:t>
            </a:r>
            <a:r>
              <a:rPr lang="en-US" dirty="0" err="1"/>
              <a:t>get_image_params</a:t>
            </a:r>
            <a:r>
              <a:rPr lang="en-US" dirty="0"/>
              <a:t>(vid_ cam) function, which will compute a number of useful constant parameters derived from the image frame size. These parameters are stored in the </a:t>
            </a:r>
            <a:r>
              <a:rPr lang="en-US" dirty="0" err="1"/>
              <a:t>params</a:t>
            </a:r>
            <a:r>
              <a:rPr lang="en-US" dirty="0"/>
              <a:t> Python dictionary—a global variable accessed in various parts of the code to make key calculations. </a:t>
            </a:r>
          </a:p>
          <a:p>
            <a:r>
              <a:rPr lang="en-US" dirty="0"/>
              <a:t>Next, in lines 16-17 we initialize the MAVSDK interface with the drone by creating a drone object and opening a user datagram protocol (UDP) connection to it. I will omit the explanation of other drone initialization steps that follow</a:t>
            </a:r>
          </a:p>
        </p:txBody>
      </p:sp>
    </p:spTree>
    <p:extLst>
      <p:ext uri="{BB962C8B-B14F-4D97-AF65-F5344CB8AC3E}">
        <p14:creationId xmlns:p14="http://schemas.microsoft.com/office/powerpoint/2010/main" val="260580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- 3</a:t>
            </a:r>
            <a:endParaRPr lang="en-US" dirty="0"/>
          </a:p>
        </p:txBody>
      </p:sp>
      <p:sp>
        <p:nvSpPr>
          <p:cNvPr id="3" name="Content Placeholder 2"/>
          <p:cNvSpPr>
            <a:spLocks noGrp="1"/>
          </p:cNvSpPr>
          <p:nvPr>
            <p:ph idx="1"/>
          </p:nvPr>
        </p:nvSpPr>
        <p:spPr/>
        <p:txBody>
          <a:bodyPr/>
          <a:lstStyle/>
          <a:p>
            <a:r>
              <a:rPr lang="en-US" dirty="0"/>
              <a:t>In lines 20-23, we define a default pose for the drone, with North, East coordinates and Yaw angle at zero, and the Down coordinate at -HOVERING_ALTITUDE, which sets the drone’s hovering altitude to the aforementioned constant defined at the beginning of the program (see the full source code listing). Line 25 sends the initial pose to the drone, which will cause the drone to take off, and line 26 generates a 4-second delay to give time for the drone to get away from the ground.</a:t>
            </a:r>
          </a:p>
          <a:p>
            <a:endParaRPr lang="en-US" dirty="0"/>
          </a:p>
        </p:txBody>
      </p:sp>
    </p:spTree>
    <p:extLst>
      <p:ext uri="{BB962C8B-B14F-4D97-AF65-F5344CB8AC3E}">
        <p14:creationId xmlns:p14="http://schemas.microsoft.com/office/powerpoint/2010/main" val="60247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Lines 28-56 show the application’s main tasks, as outlined in the flow diagram in Figure 1. For instance, in line 29, we call the function </a:t>
            </a:r>
            <a:r>
              <a:rPr lang="en-US" dirty="0" err="1"/>
              <a:t>get_target_coordinates</a:t>
            </a:r>
            <a:r>
              <a:rPr lang="en-US" dirty="0"/>
              <a:t>(vid_ cam), which will return the detected target’s “camera image” coordinates, along with the image frame to which the detection algorithm has been applied and the detected target’s contour.</a:t>
            </a:r>
          </a:p>
          <a:p>
            <a:endParaRPr lang="en-US" dirty="0"/>
          </a:p>
        </p:txBody>
      </p:sp>
    </p:spTree>
    <p:extLst>
      <p:ext uri="{BB962C8B-B14F-4D97-AF65-F5344CB8AC3E}">
        <p14:creationId xmlns:p14="http://schemas.microsoft.com/office/powerpoint/2010/main" val="191943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Next, in line 31, we check if the returned coordinates are valid (not "None"). If so, we call the function </a:t>
            </a:r>
            <a:r>
              <a:rPr lang="en-US" dirty="0" err="1"/>
              <a:t>moving_average</a:t>
            </a:r>
            <a:r>
              <a:rPr lang="en-US" dirty="0"/>
              <a:t>_ filter(</a:t>
            </a:r>
            <a:r>
              <a:rPr lang="en-US" dirty="0" err="1"/>
              <a:t>tgt_cam</a:t>
            </a:r>
            <a:r>
              <a:rPr lang="en-US" dirty="0"/>
              <a:t> _</a:t>
            </a:r>
            <a:r>
              <a:rPr lang="en-US" dirty="0" err="1"/>
              <a:t>coord</a:t>
            </a:r>
            <a:r>
              <a:rPr lang="en-US" dirty="0"/>
              <a:t>), passing those coordinates as parameters to obtain their filtered values in return. Otherwise, we set the target coordinates equal to the image center’s coordinates—that is, the point at which the Cartesian origin will be placed (see lines 34- 35). In lines 37-38 we make the conversion from “camera image” to Cartesian coordinates by using the equations described in Figure 2.a. </a:t>
            </a:r>
          </a:p>
        </p:txBody>
      </p:sp>
    </p:spTree>
    <p:extLst>
      <p:ext uri="{BB962C8B-B14F-4D97-AF65-F5344CB8AC3E}">
        <p14:creationId xmlns:p14="http://schemas.microsoft.com/office/powerpoint/2010/main" val="3945333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In lines 42-45, we check that the target coordinates are outside the “center rectangle” (the orange rectangle at the image center in Figure 3). If so, we compute new East and North coordinates, multiplying the (x, y) Cartesian coordinates by COORD_SYS_CONV_FACTOR. This is the conversion factor from pixel units in the “camera image” and Cartesian coordinate systems to meters in the NED coordinate system. See the </a:t>
            </a:r>
            <a:r>
              <a:rPr lang="en-US" i="1" dirty="0"/>
              <a:t>run_track_and_follow.md </a:t>
            </a:r>
            <a:r>
              <a:rPr lang="en-US" dirty="0"/>
              <a:t>file on how to estimate this conversion factor. </a:t>
            </a:r>
          </a:p>
        </p:txBody>
      </p:sp>
    </p:spTree>
    <p:extLst>
      <p:ext uri="{BB962C8B-B14F-4D97-AF65-F5344CB8AC3E}">
        <p14:creationId xmlns:p14="http://schemas.microsoft.com/office/powerpoint/2010/main" val="1883602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 If the target is inside the center rectangle, we assume the target is sufficiently “centered” in the image frame, so the drone will not change its previous North and East coordinates and it will remain in its current position. Otherwise, the drone must change position to re-center the target in the image frame.</a:t>
            </a:r>
          </a:p>
          <a:p>
            <a:endParaRPr lang="en-US" dirty="0"/>
          </a:p>
          <a:p>
            <a:endParaRPr lang="en-US" dirty="0"/>
          </a:p>
        </p:txBody>
      </p:sp>
    </p:spTree>
    <p:extLst>
      <p:ext uri="{BB962C8B-B14F-4D97-AF65-F5344CB8AC3E}">
        <p14:creationId xmlns:p14="http://schemas.microsoft.com/office/powerpoint/2010/main" val="3305191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In line 48 we call the </a:t>
            </a:r>
            <a:r>
              <a:rPr lang="en-US" dirty="0" err="1"/>
              <a:t>drone.offboard</a:t>
            </a:r>
            <a:r>
              <a:rPr lang="en-US" dirty="0"/>
              <a:t>. </a:t>
            </a:r>
            <a:r>
              <a:rPr lang="en-US" dirty="0" err="1"/>
              <a:t>set_position_ned</a:t>
            </a:r>
            <a:r>
              <a:rPr lang="en-US" dirty="0"/>
              <a:t>() function to command the drone to the current NED coordinates. In line 50 we draw some objects in the image frame to visualize the detection process, as shown in Figure 3. We draw the Cartesian coordinate axes, the center rectangle, the unfiltered point and the text of its coordinates (in red), the filtered point and its coordinates (in blue) and the target’s contour (in green). For this, we call the </a:t>
            </a:r>
            <a:r>
              <a:rPr lang="en-US" dirty="0" err="1"/>
              <a:t>draw_objects</a:t>
            </a:r>
            <a:r>
              <a:rPr lang="en-US" dirty="0"/>
              <a:t>() function, passing as arguments the unfiltered and filtered target camera coordinates, the image frame and the target contour.</a:t>
            </a:r>
          </a:p>
          <a:p>
            <a:endParaRPr lang="en-US" dirty="0"/>
          </a:p>
          <a:p>
            <a:endParaRPr lang="en-US" dirty="0"/>
          </a:p>
        </p:txBody>
      </p:sp>
    </p:spTree>
    <p:extLst>
      <p:ext uri="{BB962C8B-B14F-4D97-AF65-F5344CB8AC3E}">
        <p14:creationId xmlns:p14="http://schemas.microsoft.com/office/powerpoint/2010/main" val="588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ENTRY FUNCTION -</a:t>
            </a:r>
            <a:endParaRPr lang="en-US" dirty="0"/>
          </a:p>
        </p:txBody>
      </p:sp>
      <p:sp>
        <p:nvSpPr>
          <p:cNvPr id="3" name="Content Placeholder 2"/>
          <p:cNvSpPr>
            <a:spLocks noGrp="1"/>
          </p:cNvSpPr>
          <p:nvPr>
            <p:ph idx="1"/>
          </p:nvPr>
        </p:nvSpPr>
        <p:spPr/>
        <p:txBody>
          <a:bodyPr/>
          <a:lstStyle/>
          <a:p>
            <a:r>
              <a:rPr lang="en-US" dirty="0"/>
              <a:t>In line 52 we call </a:t>
            </a:r>
            <a:r>
              <a:rPr lang="en-US" dirty="0" err="1"/>
              <a:t>OpenCV’s</a:t>
            </a:r>
            <a:r>
              <a:rPr lang="en-US" dirty="0"/>
              <a:t> </a:t>
            </a:r>
            <a:r>
              <a:rPr lang="en-US" dirty="0" err="1"/>
              <a:t>imshow</a:t>
            </a:r>
            <a:r>
              <a:rPr lang="en-US" dirty="0"/>
              <a:t> function to create a window in which the detection image frame will be shown (Figure 3). In lines 54-56, we check if the user has pressed the "q" (quit) key in the computer’s keyboard to break the while infinite loop. If not, we will continue to repeat all steps in the while loop until the "q" key is pressed. Finally, after breaking the infinite loop, in line 59 we call the drone. </a:t>
            </a:r>
            <a:r>
              <a:rPr lang="en-US" dirty="0" err="1"/>
              <a:t>action.return_to_launch</a:t>
            </a:r>
            <a:r>
              <a:rPr lang="en-US" dirty="0"/>
              <a:t>() function to make the drone return to home, before the script ends execution</a:t>
            </a:r>
          </a:p>
          <a:p>
            <a:endParaRPr lang="en-US" dirty="0"/>
          </a:p>
        </p:txBody>
      </p:sp>
    </p:spTree>
    <p:extLst>
      <p:ext uri="{BB962C8B-B14F-4D97-AF65-F5344CB8AC3E}">
        <p14:creationId xmlns:p14="http://schemas.microsoft.com/office/powerpoint/2010/main" val="69594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b="1" dirty="0"/>
              <a:t>Listing 2 </a:t>
            </a:r>
            <a:r>
              <a:rPr lang="en-US" dirty="0"/>
              <a:t>shows the definition of the </a:t>
            </a:r>
            <a:r>
              <a:rPr lang="en-US" dirty="0" err="1"/>
              <a:t>get_image_params</a:t>
            </a:r>
            <a:r>
              <a:rPr lang="en-US" dirty="0"/>
              <a:t>(</a:t>
            </a:r>
            <a:r>
              <a:rPr lang="en-US" dirty="0" err="1"/>
              <a:t>vid_cam</a:t>
            </a:r>
            <a:r>
              <a:rPr lang="en-US" dirty="0"/>
              <a:t>) function. It runs once in the main function, before the algorithm enters the while infinite loop, and computes a set of parameters derived from the image frame size. Those parameters will be used in the rest of the code to perform key calculations. In lines 4-5 the function reads one image frame from the camera and gets its height and width.</a:t>
            </a:r>
          </a:p>
        </p:txBody>
      </p:sp>
    </p:spTree>
    <p:extLst>
      <p:ext uri="{BB962C8B-B14F-4D97-AF65-F5344CB8AC3E}">
        <p14:creationId xmlns:p14="http://schemas.microsoft.com/office/powerpoint/2010/main" val="136933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1" y="0"/>
            <a:ext cx="9404723" cy="711200"/>
          </a:xfrm>
        </p:spPr>
        <p:txBody>
          <a:bodyPr/>
          <a:lstStyle/>
          <a:p>
            <a:r>
              <a:rPr lang="en-US" dirty="0"/>
              <a:t>Auxiliary functions 1</a:t>
            </a:r>
          </a:p>
        </p:txBody>
      </p:sp>
      <p:sp>
        <p:nvSpPr>
          <p:cNvPr id="3" name="Content Placeholder 2"/>
          <p:cNvSpPr>
            <a:spLocks noGrp="1"/>
          </p:cNvSpPr>
          <p:nvPr>
            <p:ph idx="1"/>
          </p:nvPr>
        </p:nvSpPr>
        <p:spPr/>
        <p:txBody>
          <a:bodyPr numCol="3">
            <a:normAutofit fontScale="55000" lnSpcReduction="20000"/>
          </a:bodyPr>
          <a:lstStyle/>
          <a:p>
            <a:pPr marL="0" indent="0">
              <a:buNone/>
            </a:pPr>
            <a:r>
              <a:rPr lang="en-US" sz="1200" dirty="0"/>
              <a:t>1: </a:t>
            </a:r>
            <a:r>
              <a:rPr lang="en-US" sz="1200" dirty="0" err="1"/>
              <a:t>async</a:t>
            </a:r>
            <a:r>
              <a:rPr lang="en-US" sz="1200" dirty="0"/>
              <a:t> </a:t>
            </a:r>
            <a:r>
              <a:rPr lang="en-US" sz="1200" dirty="0" err="1"/>
              <a:t>def</a:t>
            </a:r>
            <a:r>
              <a:rPr lang="en-US" sz="1200" dirty="0"/>
              <a:t> </a:t>
            </a:r>
            <a:r>
              <a:rPr lang="en-US" sz="1200" dirty="0" err="1"/>
              <a:t>get_image_params</a:t>
            </a:r>
            <a:r>
              <a:rPr lang="en-US" sz="1200" dirty="0"/>
              <a:t>(</a:t>
            </a:r>
            <a:r>
              <a:rPr lang="en-US" sz="1200" dirty="0" err="1"/>
              <a:t>vid_cam</a:t>
            </a:r>
            <a:r>
              <a:rPr lang="en-US" sz="1200" dirty="0"/>
              <a:t>):</a:t>
            </a:r>
          </a:p>
          <a:p>
            <a:pPr marL="0" indent="0">
              <a:buNone/>
            </a:pPr>
            <a:r>
              <a:rPr lang="en-US" sz="1200" dirty="0"/>
              <a:t>2: """ Computes useful general parameters derived from the camera image size.""" 3:</a:t>
            </a:r>
          </a:p>
          <a:p>
            <a:pPr marL="0" indent="0">
              <a:buNone/>
            </a:pPr>
            <a:r>
              <a:rPr lang="en-US" sz="1200" dirty="0"/>
              <a:t>4: _, frame = </a:t>
            </a:r>
            <a:r>
              <a:rPr lang="en-US" sz="1200" dirty="0" err="1"/>
              <a:t>vid_cam.read</a:t>
            </a:r>
            <a:r>
              <a:rPr lang="en-US" sz="1200" dirty="0"/>
              <a:t>()</a:t>
            </a:r>
          </a:p>
          <a:p>
            <a:pPr marL="0" indent="0">
              <a:buNone/>
            </a:pPr>
            <a:r>
              <a:rPr lang="en-US" sz="1200" dirty="0"/>
              <a:t>5: </a:t>
            </a:r>
            <a:r>
              <a:rPr lang="en-US" sz="1200" dirty="0" err="1"/>
              <a:t>params</a:t>
            </a:r>
            <a:r>
              <a:rPr lang="en-US" sz="1200" dirty="0"/>
              <a:t>['</a:t>
            </a:r>
            <a:r>
              <a:rPr lang="en-US" sz="1200" dirty="0" err="1"/>
              <a:t>image_height</a:t>
            </a:r>
            <a:r>
              <a:rPr lang="en-US" sz="1200" dirty="0"/>
              <a:t>'], </a:t>
            </a:r>
            <a:r>
              <a:rPr lang="en-US" sz="1200" dirty="0" err="1"/>
              <a:t>params</a:t>
            </a:r>
            <a:r>
              <a:rPr lang="en-US" sz="1200" dirty="0"/>
              <a:t>['</a:t>
            </a:r>
            <a:r>
              <a:rPr lang="en-US" sz="1200" dirty="0" err="1"/>
              <a:t>image_width</a:t>
            </a:r>
            <a:r>
              <a:rPr lang="en-US" sz="1200" dirty="0"/>
              <a:t>'], _ = </a:t>
            </a:r>
            <a:r>
              <a:rPr lang="en-US" sz="1200" dirty="0" err="1"/>
              <a:t>frame.shape</a:t>
            </a:r>
            <a:r>
              <a:rPr lang="en-US" sz="1200" dirty="0"/>
              <a:t> 6:</a:t>
            </a:r>
          </a:p>
          <a:p>
            <a:pPr marL="0" indent="0">
              <a:buNone/>
            </a:pPr>
            <a:r>
              <a:rPr lang="en-US" sz="1200" dirty="0"/>
              <a:t>7: if </a:t>
            </a:r>
            <a:r>
              <a:rPr lang="en-US" sz="1200" dirty="0" err="1"/>
              <a:t>params</a:t>
            </a:r>
            <a:r>
              <a:rPr lang="en-US" sz="1200" dirty="0"/>
              <a:t>['</a:t>
            </a:r>
            <a:r>
              <a:rPr lang="en-US" sz="1200" dirty="0" err="1"/>
              <a:t>image_height</a:t>
            </a:r>
            <a:r>
              <a:rPr lang="en-US" sz="1200" dirty="0"/>
              <a:t>'] != DESIRED_IMAGE_HEIGHT:</a:t>
            </a:r>
          </a:p>
          <a:p>
            <a:pPr marL="0" indent="0">
              <a:buNone/>
            </a:pPr>
            <a:r>
              <a:rPr lang="en-US" sz="1200" dirty="0"/>
              <a:t>8:	</a:t>
            </a:r>
            <a:r>
              <a:rPr lang="en-US" sz="1200" dirty="0" err="1"/>
              <a:t>params</a:t>
            </a:r>
            <a:r>
              <a:rPr lang="en-US" sz="1200" dirty="0"/>
              <a:t>['</a:t>
            </a:r>
            <a:r>
              <a:rPr lang="en-US" sz="1200" dirty="0" err="1"/>
              <a:t>scaling_factor</a:t>
            </a:r>
            <a:r>
              <a:rPr lang="en-US" sz="1200" dirty="0"/>
              <a:t>'] = round((DESIRED_IMAGE_HEIGHT / </a:t>
            </a:r>
            <a:r>
              <a:rPr lang="en-US" sz="1200" dirty="0" err="1"/>
              <a:t>params</a:t>
            </a:r>
            <a:r>
              <a:rPr lang="en-US" sz="1200" dirty="0"/>
              <a:t>['</a:t>
            </a:r>
            <a:r>
              <a:rPr lang="en-US" sz="1200" dirty="0" err="1"/>
              <a:t>image_height</a:t>
            </a:r>
            <a:r>
              <a:rPr lang="en-US" sz="1200" dirty="0"/>
              <a:t>']),2) 9: else:</a:t>
            </a:r>
          </a:p>
          <a:p>
            <a:pPr marL="0" indent="0">
              <a:buNone/>
            </a:pPr>
            <a:r>
              <a:rPr lang="en-US" sz="1200" dirty="0"/>
              <a:t>10:	</a:t>
            </a:r>
            <a:r>
              <a:rPr lang="en-US" sz="1200" dirty="0" err="1"/>
              <a:t>params</a:t>
            </a:r>
            <a:r>
              <a:rPr lang="en-US" sz="1200" dirty="0"/>
              <a:t>['</a:t>
            </a:r>
            <a:r>
              <a:rPr lang="en-US" sz="1200" dirty="0" err="1"/>
              <a:t>scaling_factor</a:t>
            </a:r>
            <a:r>
              <a:rPr lang="en-US" sz="1200" dirty="0"/>
              <a:t>'] = 1</a:t>
            </a:r>
          </a:p>
          <a:p>
            <a:pPr marL="0" indent="0">
              <a:buNone/>
            </a:pPr>
            <a:r>
              <a:rPr lang="en-US" sz="1200" dirty="0"/>
              <a:t>11:</a:t>
            </a:r>
          </a:p>
          <a:p>
            <a:pPr marL="0" indent="0">
              <a:buNone/>
            </a:pPr>
            <a:r>
              <a:rPr lang="en-US" sz="1200" dirty="0"/>
              <a:t>12: </a:t>
            </a:r>
            <a:r>
              <a:rPr lang="en-US" sz="1200" dirty="0" err="1"/>
              <a:t>params</a:t>
            </a:r>
            <a:r>
              <a:rPr lang="en-US" sz="1200" dirty="0"/>
              <a:t>['</a:t>
            </a:r>
            <a:r>
              <a:rPr lang="en-US" sz="1200" dirty="0" err="1"/>
              <a:t>resized_width</a:t>
            </a:r>
            <a:r>
              <a:rPr lang="en-US" sz="1200" dirty="0"/>
              <a:t>'] = </a:t>
            </a:r>
            <a:r>
              <a:rPr lang="en-US" sz="1200" dirty="0" err="1"/>
              <a:t>int</a:t>
            </a:r>
            <a:r>
              <a:rPr lang="en-US" sz="1200" dirty="0"/>
              <a:t>(</a:t>
            </a:r>
            <a:r>
              <a:rPr lang="en-US" sz="1200" dirty="0" err="1"/>
              <a:t>params</a:t>
            </a:r>
            <a:r>
              <a:rPr lang="en-US" sz="1200" dirty="0"/>
              <a:t>['</a:t>
            </a:r>
            <a:r>
              <a:rPr lang="en-US" sz="1200" dirty="0" err="1"/>
              <a:t>image_width</a:t>
            </a:r>
            <a:r>
              <a:rPr lang="en-US" sz="1200" dirty="0"/>
              <a:t>'] * </a:t>
            </a:r>
            <a:r>
              <a:rPr lang="en-US" sz="1200" dirty="0" err="1"/>
              <a:t>params</a:t>
            </a:r>
            <a:r>
              <a:rPr lang="en-US" sz="1200" dirty="0"/>
              <a:t>['</a:t>
            </a:r>
            <a:r>
              <a:rPr lang="en-US" sz="1200" dirty="0" err="1"/>
              <a:t>scaling_factor</a:t>
            </a:r>
            <a:r>
              <a:rPr lang="en-US" sz="1200" dirty="0"/>
              <a:t>']) 13: </a:t>
            </a:r>
            <a:r>
              <a:rPr lang="en-US" sz="1200" dirty="0" err="1"/>
              <a:t>params</a:t>
            </a:r>
            <a:r>
              <a:rPr lang="en-US" sz="1200" dirty="0"/>
              <a:t>['</a:t>
            </a:r>
            <a:r>
              <a:rPr lang="en-US" sz="1200" dirty="0" err="1"/>
              <a:t>resized_height</a:t>
            </a:r>
            <a:r>
              <a:rPr lang="en-US" sz="1200" dirty="0"/>
              <a:t>'] = </a:t>
            </a:r>
            <a:r>
              <a:rPr lang="en-US" sz="1200" dirty="0" err="1"/>
              <a:t>int</a:t>
            </a:r>
            <a:r>
              <a:rPr lang="en-US" sz="1200" dirty="0"/>
              <a:t>(</a:t>
            </a:r>
            <a:r>
              <a:rPr lang="en-US" sz="1200" dirty="0" err="1"/>
              <a:t>params</a:t>
            </a:r>
            <a:r>
              <a:rPr lang="en-US" sz="1200" dirty="0"/>
              <a:t>['</a:t>
            </a:r>
            <a:r>
              <a:rPr lang="en-US" sz="1200" dirty="0" err="1"/>
              <a:t>image_height</a:t>
            </a:r>
            <a:r>
              <a:rPr lang="en-US" sz="1200" dirty="0"/>
              <a:t>'] * </a:t>
            </a:r>
            <a:r>
              <a:rPr lang="en-US" sz="1200" dirty="0" err="1"/>
              <a:t>params</a:t>
            </a:r>
            <a:r>
              <a:rPr lang="en-US" sz="1200" dirty="0"/>
              <a:t>['</a:t>
            </a:r>
            <a:r>
              <a:rPr lang="en-US" sz="1200" dirty="0" err="1"/>
              <a:t>scaling_factor</a:t>
            </a:r>
            <a:r>
              <a:rPr lang="en-US" sz="1200" dirty="0"/>
              <a:t>']) 14: dimension = (</a:t>
            </a:r>
            <a:r>
              <a:rPr lang="en-US" sz="1200" dirty="0" err="1"/>
              <a:t>params</a:t>
            </a:r>
            <a:r>
              <a:rPr lang="en-US" sz="1200" dirty="0"/>
              <a:t>['</a:t>
            </a:r>
            <a:r>
              <a:rPr lang="en-US" sz="1200" dirty="0" err="1"/>
              <a:t>resized_width</a:t>
            </a:r>
            <a:r>
              <a:rPr lang="en-US" sz="1200" dirty="0"/>
              <a:t>'], </a:t>
            </a:r>
            <a:r>
              <a:rPr lang="en-US" sz="1200" dirty="0" err="1"/>
              <a:t>params</a:t>
            </a:r>
            <a:r>
              <a:rPr lang="en-US" sz="1200" dirty="0"/>
              <a:t>['</a:t>
            </a:r>
            <a:r>
              <a:rPr lang="en-US" sz="1200" dirty="0" err="1"/>
              <a:t>resized_height</a:t>
            </a:r>
            <a:r>
              <a:rPr lang="en-US" sz="1200" dirty="0"/>
              <a:t>'])</a:t>
            </a:r>
          </a:p>
          <a:p>
            <a:pPr marL="0" indent="0">
              <a:buNone/>
            </a:pPr>
            <a:r>
              <a:rPr lang="en-US" sz="1200" dirty="0"/>
              <a:t>15: frame = cv2.resize(frame, dimension, interpolation = cv2.INTER_AREA) 16:</a:t>
            </a:r>
          </a:p>
          <a:p>
            <a:pPr marL="0" indent="0">
              <a:buNone/>
            </a:pPr>
            <a:r>
              <a:rPr lang="en-US" sz="1200" dirty="0"/>
              <a:t>17: </a:t>
            </a:r>
            <a:r>
              <a:rPr lang="en-US" sz="1200" dirty="0" err="1"/>
              <a:t>params</a:t>
            </a:r>
            <a:r>
              <a:rPr lang="en-US" sz="1200" dirty="0"/>
              <a:t>['</a:t>
            </a:r>
            <a:r>
              <a:rPr lang="en-US" sz="1200" dirty="0" err="1"/>
              <a:t>cent_rect_half_width</a:t>
            </a:r>
            <a:r>
              <a:rPr lang="en-US" sz="1200" dirty="0"/>
              <a:t>'] =round(</a:t>
            </a:r>
            <a:r>
              <a:rPr lang="en-US" sz="1200" dirty="0" err="1"/>
              <a:t>params</a:t>
            </a:r>
            <a:r>
              <a:rPr lang="en-US" sz="1200" dirty="0"/>
              <a:t>['</a:t>
            </a:r>
            <a:r>
              <a:rPr lang="en-US" sz="1200" dirty="0" err="1"/>
              <a:t>resized_width</a:t>
            </a:r>
            <a:r>
              <a:rPr lang="en-US" sz="1200" dirty="0"/>
              <a:t>'] * (0.5 * PERCENT_CENTER_RECT)) 18: </a:t>
            </a:r>
            <a:r>
              <a:rPr lang="en-US" sz="1200" dirty="0" err="1"/>
              <a:t>params</a:t>
            </a:r>
            <a:r>
              <a:rPr lang="en-US" sz="1200" dirty="0"/>
              <a:t>['</a:t>
            </a:r>
            <a:r>
              <a:rPr lang="en-US" sz="1200" dirty="0" err="1"/>
              <a:t>cent_rect_half_height</a:t>
            </a:r>
            <a:r>
              <a:rPr lang="en-US" sz="1200" dirty="0"/>
              <a:t>'] =round(</a:t>
            </a:r>
            <a:r>
              <a:rPr lang="en-US" sz="1200" dirty="0" err="1"/>
              <a:t>params</a:t>
            </a:r>
            <a:r>
              <a:rPr lang="en-US" sz="1200" dirty="0"/>
              <a:t>['</a:t>
            </a:r>
            <a:r>
              <a:rPr lang="en-US" sz="1200" dirty="0" err="1"/>
              <a:t>resized_height</a:t>
            </a:r>
            <a:r>
              <a:rPr lang="en-US" sz="1200" dirty="0"/>
              <a:t>'] * (0.5 * PERCENT_CENTER_RECT)) 19:</a:t>
            </a:r>
          </a:p>
          <a:p>
            <a:pPr marL="0" indent="0">
              <a:buNone/>
            </a:pPr>
            <a:r>
              <a:rPr lang="en-US" sz="1200" dirty="0"/>
              <a:t>20: </a:t>
            </a:r>
            <a:r>
              <a:rPr lang="en-US" sz="1200" dirty="0" err="1"/>
              <a:t>params</a:t>
            </a:r>
            <a:r>
              <a:rPr lang="en-US" sz="1200" dirty="0"/>
              <a:t>['</a:t>
            </a:r>
            <a:r>
              <a:rPr lang="en-US" sz="1200" dirty="0" err="1"/>
              <a:t>min_tgt_radius</a:t>
            </a:r>
            <a:r>
              <a:rPr lang="en-US" sz="1200" dirty="0"/>
              <a:t>'] = round(</a:t>
            </a:r>
            <a:r>
              <a:rPr lang="en-US" sz="1200" dirty="0" err="1"/>
              <a:t>params</a:t>
            </a:r>
            <a:r>
              <a:rPr lang="en-US" sz="1200" dirty="0"/>
              <a:t>['</a:t>
            </a:r>
            <a:r>
              <a:rPr lang="en-US" sz="1200" dirty="0" err="1"/>
              <a:t>resized_width</a:t>
            </a:r>
            <a:r>
              <a:rPr lang="en-US" sz="1200" dirty="0"/>
              <a:t>'] * PERCENT_TARGET_RADIUS) 21:</a:t>
            </a:r>
          </a:p>
          <a:p>
            <a:pPr marL="0" indent="0">
              <a:buNone/>
            </a:pPr>
            <a:r>
              <a:rPr lang="en-US" sz="1200" dirty="0"/>
              <a:t>22: </a:t>
            </a:r>
            <a:r>
              <a:rPr lang="en-US" sz="1200" dirty="0" err="1"/>
              <a:t>params</a:t>
            </a:r>
            <a:r>
              <a:rPr lang="en-US" sz="1200" dirty="0"/>
              <a:t>['</a:t>
            </a:r>
            <a:r>
              <a:rPr lang="en-US" sz="1200" dirty="0" err="1"/>
              <a:t>x_ax_pos</a:t>
            </a:r>
            <a:r>
              <a:rPr lang="en-US" sz="1200" dirty="0"/>
              <a:t>'] = </a:t>
            </a:r>
            <a:r>
              <a:rPr lang="en-US" sz="1200" dirty="0" err="1"/>
              <a:t>int</a:t>
            </a:r>
            <a:r>
              <a:rPr lang="en-US" sz="1200" dirty="0"/>
              <a:t>(</a:t>
            </a:r>
            <a:r>
              <a:rPr lang="en-US" sz="1200" dirty="0" err="1"/>
              <a:t>params</a:t>
            </a:r>
            <a:r>
              <a:rPr lang="en-US" sz="1200" dirty="0"/>
              <a:t>['</a:t>
            </a:r>
            <a:r>
              <a:rPr lang="en-US" sz="1200" dirty="0" err="1"/>
              <a:t>resized_height</a:t>
            </a:r>
            <a:r>
              <a:rPr lang="en-US" sz="1200" dirty="0"/>
              <a:t>']/2 - 1)</a:t>
            </a:r>
          </a:p>
          <a:p>
            <a:pPr marL="0" indent="0">
              <a:buNone/>
            </a:pPr>
            <a:r>
              <a:rPr lang="en-US" sz="1200" dirty="0"/>
              <a:t>23: </a:t>
            </a:r>
            <a:r>
              <a:rPr lang="en-US" sz="1200" dirty="0" err="1"/>
              <a:t>params</a:t>
            </a:r>
            <a:r>
              <a:rPr lang="en-US" sz="1200" dirty="0"/>
              <a:t>['</a:t>
            </a:r>
            <a:r>
              <a:rPr lang="en-US" sz="1200" dirty="0" err="1"/>
              <a:t>y_ax_pos</a:t>
            </a:r>
            <a:r>
              <a:rPr lang="en-US" sz="1200" dirty="0"/>
              <a:t>'] = </a:t>
            </a:r>
            <a:r>
              <a:rPr lang="en-US" sz="1200" dirty="0" err="1"/>
              <a:t>int</a:t>
            </a:r>
            <a:r>
              <a:rPr lang="en-US" sz="1200" dirty="0"/>
              <a:t>(</a:t>
            </a:r>
            <a:r>
              <a:rPr lang="en-US" sz="1200" dirty="0" err="1"/>
              <a:t>params</a:t>
            </a:r>
            <a:r>
              <a:rPr lang="en-US" sz="1200" dirty="0"/>
              <a:t>['</a:t>
            </a:r>
            <a:r>
              <a:rPr lang="en-US" sz="1200" dirty="0" err="1"/>
              <a:t>resized_width</a:t>
            </a:r>
            <a:r>
              <a:rPr lang="en-US" sz="1200" dirty="0"/>
              <a:t>']/2 - 1)</a:t>
            </a:r>
          </a:p>
          <a:p>
            <a:pPr marL="0" indent="0">
              <a:buNone/>
            </a:pPr>
            <a:r>
              <a:rPr lang="en-US" sz="1200" dirty="0"/>
              <a:t>24:</a:t>
            </a:r>
          </a:p>
          <a:p>
            <a:pPr marL="0" indent="0">
              <a:buNone/>
            </a:pPr>
            <a:r>
              <a:rPr lang="en-US" sz="1200" dirty="0"/>
              <a:t>25: </a:t>
            </a:r>
            <a:r>
              <a:rPr lang="en-US" sz="1200" dirty="0" err="1"/>
              <a:t>params</a:t>
            </a:r>
            <a:r>
              <a:rPr lang="en-US" sz="1200" dirty="0"/>
              <a:t>['cent_rect_p1'] = (</a:t>
            </a:r>
            <a:r>
              <a:rPr lang="en-US" sz="1200" dirty="0" err="1"/>
              <a:t>params</a:t>
            </a:r>
            <a:r>
              <a:rPr lang="en-US" sz="1200" dirty="0"/>
              <a:t>['</a:t>
            </a:r>
            <a:r>
              <a:rPr lang="en-US" sz="1200" dirty="0" err="1"/>
              <a:t>y_ax_pos</a:t>
            </a:r>
            <a:r>
              <a:rPr lang="en-US" sz="1200" dirty="0"/>
              <a:t>']-</a:t>
            </a:r>
            <a:r>
              <a:rPr lang="en-US" sz="1200" dirty="0" err="1"/>
              <a:t>params</a:t>
            </a:r>
            <a:r>
              <a:rPr lang="en-US" sz="1200" dirty="0"/>
              <a:t>['</a:t>
            </a:r>
            <a:r>
              <a:rPr lang="en-US" sz="1200" dirty="0" err="1"/>
              <a:t>cent_rect_half_width</a:t>
            </a:r>
            <a:r>
              <a:rPr lang="en-US" sz="1200" dirty="0"/>
              <a:t>'], 26:	</a:t>
            </a:r>
            <a:r>
              <a:rPr lang="en-US" sz="1200" dirty="0" err="1"/>
              <a:t>params</a:t>
            </a:r>
            <a:r>
              <a:rPr lang="en-US" sz="1200" dirty="0"/>
              <a:t>['</a:t>
            </a:r>
            <a:r>
              <a:rPr lang="en-US" sz="1200" dirty="0" err="1"/>
              <a:t>x_ax_pos</a:t>
            </a:r>
            <a:r>
              <a:rPr lang="en-US" sz="1200" dirty="0"/>
              <a:t>']-</a:t>
            </a:r>
            <a:r>
              <a:rPr lang="en-US" sz="1200" dirty="0" err="1"/>
              <a:t>params</a:t>
            </a:r>
            <a:r>
              <a:rPr lang="en-US" sz="1200" dirty="0"/>
              <a:t>['</a:t>
            </a:r>
            <a:r>
              <a:rPr lang="en-US" sz="1200" dirty="0" err="1"/>
              <a:t>cent_rect_half_height</a:t>
            </a:r>
            <a:r>
              <a:rPr lang="en-US" sz="1200" dirty="0"/>
              <a:t>']) 27: </a:t>
            </a:r>
            <a:r>
              <a:rPr lang="en-US" sz="1200" dirty="0" err="1"/>
              <a:t>params</a:t>
            </a:r>
            <a:r>
              <a:rPr lang="en-US" sz="1200" dirty="0"/>
              <a:t>['cent_rect_p2'] = (</a:t>
            </a:r>
            <a:r>
              <a:rPr lang="en-US" sz="1200" dirty="0" err="1"/>
              <a:t>params</a:t>
            </a:r>
            <a:r>
              <a:rPr lang="en-US" sz="1200" dirty="0"/>
              <a:t>['</a:t>
            </a:r>
            <a:r>
              <a:rPr lang="en-US" sz="1200" dirty="0" err="1"/>
              <a:t>y_ax_pos</a:t>
            </a:r>
            <a:r>
              <a:rPr lang="en-US" sz="1200" dirty="0"/>
              <a:t>']+</a:t>
            </a:r>
            <a:r>
              <a:rPr lang="en-US" sz="1200" dirty="0" err="1"/>
              <a:t>params</a:t>
            </a:r>
            <a:r>
              <a:rPr lang="en-US" sz="1200" dirty="0"/>
              <a:t>['</a:t>
            </a:r>
            <a:r>
              <a:rPr lang="en-US" sz="1200" dirty="0" err="1"/>
              <a:t>cent_rect_half_width</a:t>
            </a:r>
            <a:r>
              <a:rPr lang="en-US" sz="1200" dirty="0"/>
              <a:t>'], 28:	</a:t>
            </a:r>
            <a:r>
              <a:rPr lang="en-US" sz="1200" dirty="0" err="1"/>
              <a:t>params</a:t>
            </a:r>
            <a:r>
              <a:rPr lang="en-US" sz="1200" dirty="0"/>
              <a:t>['</a:t>
            </a:r>
            <a:r>
              <a:rPr lang="en-US" sz="1200" dirty="0" err="1"/>
              <a:t>x_ax_pos</a:t>
            </a:r>
            <a:r>
              <a:rPr lang="en-US" sz="1200" dirty="0"/>
              <a:t>']+</a:t>
            </a:r>
            <a:r>
              <a:rPr lang="en-US" sz="1200" dirty="0" err="1"/>
              <a:t>params</a:t>
            </a:r>
            <a:r>
              <a:rPr lang="en-US" sz="1200" dirty="0"/>
              <a:t>['</a:t>
            </a:r>
            <a:r>
              <a:rPr lang="en-US" sz="1200" dirty="0" err="1"/>
              <a:t>cent_rect_half_height</a:t>
            </a:r>
            <a:r>
              <a:rPr lang="en-US" sz="1200" dirty="0"/>
              <a:t>'])</a:t>
            </a:r>
          </a:p>
          <a:p>
            <a:pPr marL="0" indent="0">
              <a:buNone/>
            </a:pPr>
            <a:r>
              <a:rPr lang="en-US" sz="1200" dirty="0"/>
              <a:t>29:</a:t>
            </a:r>
          </a:p>
          <a:p>
            <a:pPr marL="0" indent="0">
              <a:buNone/>
            </a:pPr>
            <a:r>
              <a:rPr lang="en-US" sz="1200" dirty="0"/>
              <a:t>30: return</a:t>
            </a:r>
          </a:p>
          <a:p>
            <a:pPr marL="0" indent="0">
              <a:buNone/>
            </a:pPr>
            <a:r>
              <a:rPr lang="en-US" sz="1200" dirty="0"/>
              <a:t>31:</a:t>
            </a:r>
          </a:p>
          <a:p>
            <a:pPr marL="0" indent="0">
              <a:buNone/>
            </a:pPr>
            <a:r>
              <a:rPr lang="en-US" sz="1200" dirty="0"/>
              <a:t>32: </a:t>
            </a:r>
            <a:r>
              <a:rPr lang="en-US" sz="1200" dirty="0" err="1"/>
              <a:t>async</a:t>
            </a:r>
            <a:r>
              <a:rPr lang="en-US" sz="1200" dirty="0"/>
              <a:t> </a:t>
            </a:r>
            <a:r>
              <a:rPr lang="en-US" sz="1200" dirty="0" err="1"/>
              <a:t>def</a:t>
            </a:r>
            <a:r>
              <a:rPr lang="en-US" sz="1200" dirty="0"/>
              <a:t> </a:t>
            </a:r>
            <a:r>
              <a:rPr lang="en-US" sz="1200" dirty="0" err="1"/>
              <a:t>get_target_coordinates</a:t>
            </a:r>
            <a:r>
              <a:rPr lang="en-US" sz="1200" dirty="0"/>
              <a:t>(</a:t>
            </a:r>
            <a:r>
              <a:rPr lang="en-US" sz="1200" dirty="0" err="1"/>
              <a:t>vid_cam</a:t>
            </a:r>
            <a:r>
              <a:rPr lang="en-US" sz="1200" dirty="0"/>
              <a:t>):</a:t>
            </a:r>
          </a:p>
          <a:p>
            <a:pPr marL="0" indent="0">
              <a:buNone/>
            </a:pPr>
            <a:r>
              <a:rPr lang="en-US" sz="1200" dirty="0"/>
              <a:t>33: """ Detects a target by using color range segmentation and returns </a:t>
            </a:r>
            <a:r>
              <a:rPr lang="en-US" sz="1200" dirty="0" err="1"/>
              <a:t>its'camera</a:t>
            </a:r>
            <a:r>
              <a:rPr lang="en-US" sz="1200" dirty="0"/>
              <a:t> pixel' coordinates.""" 34:</a:t>
            </a:r>
          </a:p>
          <a:p>
            <a:pPr marL="0" indent="0">
              <a:buNone/>
            </a:pPr>
            <a:r>
              <a:rPr lang="en-US" sz="1200" dirty="0"/>
              <a:t>35: HSV_LOWER_BOUND = (107, 119, 41)</a:t>
            </a:r>
          </a:p>
          <a:p>
            <a:pPr marL="0" indent="0">
              <a:buNone/>
            </a:pPr>
            <a:r>
              <a:rPr lang="en-US" sz="1200" dirty="0"/>
              <a:t>36: HSV_UPPER_BOUND = (124, 255, 255)</a:t>
            </a:r>
          </a:p>
          <a:p>
            <a:pPr marL="0" indent="0">
              <a:buNone/>
            </a:pPr>
            <a:r>
              <a:rPr lang="en-US" sz="1200" dirty="0"/>
              <a:t>37:</a:t>
            </a:r>
          </a:p>
          <a:p>
            <a:pPr marL="0" indent="0">
              <a:buNone/>
            </a:pPr>
            <a:r>
              <a:rPr lang="en-US" sz="1200" dirty="0"/>
              <a:t>38: _, frame = </a:t>
            </a:r>
            <a:r>
              <a:rPr lang="en-US" sz="1200" dirty="0" err="1"/>
              <a:t>vid_cam.read</a:t>
            </a:r>
            <a:r>
              <a:rPr lang="en-US" sz="1200" dirty="0"/>
              <a:t>() 39:</a:t>
            </a:r>
          </a:p>
          <a:p>
            <a:pPr marL="0" indent="0">
              <a:buNone/>
            </a:pPr>
            <a:r>
              <a:rPr lang="en-US" sz="1200" dirty="0"/>
              <a:t>40: if </a:t>
            </a:r>
            <a:r>
              <a:rPr lang="en-US" sz="1200" dirty="0" err="1"/>
              <a:t>params</a:t>
            </a:r>
            <a:r>
              <a:rPr lang="en-US" sz="1200" dirty="0"/>
              <a:t>['</a:t>
            </a:r>
            <a:r>
              <a:rPr lang="en-US" sz="1200" dirty="0" err="1"/>
              <a:t>scaling_factor</a:t>
            </a:r>
            <a:r>
              <a:rPr lang="en-US" sz="1200" dirty="0"/>
              <a:t>'] != 1:</a:t>
            </a:r>
          </a:p>
          <a:p>
            <a:pPr marL="0" indent="0">
              <a:buNone/>
            </a:pPr>
            <a:r>
              <a:rPr lang="en-US" sz="1200" dirty="0"/>
              <a:t>41:	dimension = (</a:t>
            </a:r>
            <a:r>
              <a:rPr lang="en-US" sz="1200" dirty="0" err="1"/>
              <a:t>params</a:t>
            </a:r>
            <a:r>
              <a:rPr lang="en-US" sz="1200" dirty="0"/>
              <a:t>['</a:t>
            </a:r>
            <a:r>
              <a:rPr lang="en-US" sz="1200" dirty="0" err="1"/>
              <a:t>resized_width</a:t>
            </a:r>
            <a:r>
              <a:rPr lang="en-US" sz="1200" dirty="0"/>
              <a:t>'], </a:t>
            </a:r>
            <a:r>
              <a:rPr lang="en-US" sz="1200" dirty="0" err="1"/>
              <a:t>params</a:t>
            </a:r>
            <a:r>
              <a:rPr lang="en-US" sz="1200" dirty="0"/>
              <a:t>['</a:t>
            </a:r>
            <a:r>
              <a:rPr lang="en-US" sz="1200" dirty="0" err="1"/>
              <a:t>resized_height</a:t>
            </a:r>
            <a:r>
              <a:rPr lang="en-US" sz="1200" dirty="0"/>
              <a:t>'])</a:t>
            </a:r>
          </a:p>
          <a:p>
            <a:pPr marL="0" indent="0">
              <a:buNone/>
            </a:pPr>
            <a:r>
              <a:rPr lang="en-US" sz="1200" dirty="0"/>
              <a:t>42:	frame = cv2.resize(frame, dimension, interpolation = cv2.INTER_AREA) 43:</a:t>
            </a:r>
          </a:p>
          <a:p>
            <a:pPr marL="0" indent="0">
              <a:buNone/>
            </a:pPr>
            <a:r>
              <a:rPr lang="en-US" sz="1200" dirty="0"/>
              <a:t>44: blurred = cv2.GaussianBlur(frame, (11, 11), 0) 45: </a:t>
            </a:r>
            <a:r>
              <a:rPr lang="en-US" sz="1200" dirty="0" err="1"/>
              <a:t>hsv</a:t>
            </a:r>
            <a:r>
              <a:rPr lang="en-US" sz="1200" dirty="0"/>
              <a:t> = cv2.cvtColor(blurred, cv2.COLOR_BGR2HSV)</a:t>
            </a:r>
          </a:p>
          <a:p>
            <a:pPr marL="0" indent="0">
              <a:buNone/>
            </a:pPr>
            <a:r>
              <a:rPr lang="en-US" sz="1200" dirty="0"/>
              <a:t>46: mask = cv2.inRange(</a:t>
            </a:r>
            <a:r>
              <a:rPr lang="en-US" sz="1200" dirty="0" err="1"/>
              <a:t>hsv</a:t>
            </a:r>
            <a:r>
              <a:rPr lang="en-US" sz="1200" dirty="0"/>
              <a:t>, HSV_LOWER_BOUND, HSV_UPPER_BOUND) 47: mask = cv2.erode(mask, None, iterations=3)</a:t>
            </a:r>
          </a:p>
          <a:p>
            <a:pPr marL="0" indent="0">
              <a:buNone/>
            </a:pPr>
            <a:r>
              <a:rPr lang="en-US" sz="1200" dirty="0"/>
              <a:t>48: mask = cv2.dilate(mask, None, iterations=3) 49:</a:t>
            </a:r>
          </a:p>
          <a:p>
            <a:pPr marL="0" indent="0">
              <a:buNone/>
            </a:pPr>
            <a:r>
              <a:rPr lang="en-US" sz="1200" dirty="0"/>
              <a:t>50: _, contours, _ = cv2.findContours(mask, cv2.RETR_EXTERNAL, cv2.CHAIN_APPROX_SIMPLE) 51:</a:t>
            </a:r>
          </a:p>
          <a:p>
            <a:pPr marL="0" indent="0">
              <a:buNone/>
            </a:pPr>
            <a:r>
              <a:rPr lang="en-US" sz="1200" dirty="0"/>
              <a:t>52: </a:t>
            </a:r>
            <a:r>
              <a:rPr lang="en-US" sz="1200" dirty="0" err="1"/>
              <a:t>cX</a:t>
            </a:r>
            <a:r>
              <a:rPr lang="en-US" sz="1200" dirty="0"/>
              <a:t> = None 53: </a:t>
            </a:r>
            <a:r>
              <a:rPr lang="en-US" sz="1200" dirty="0" err="1"/>
              <a:t>cY</a:t>
            </a:r>
            <a:r>
              <a:rPr lang="en-US" sz="1200" dirty="0"/>
              <a:t> = None</a:t>
            </a:r>
          </a:p>
          <a:p>
            <a:pPr marL="0" indent="0">
              <a:buNone/>
            </a:pPr>
            <a:r>
              <a:rPr lang="en-US" sz="1200" dirty="0"/>
              <a:t>54: </a:t>
            </a:r>
            <a:r>
              <a:rPr lang="en-US" sz="1200" dirty="0" err="1"/>
              <a:t>largest_contour</a:t>
            </a:r>
            <a:r>
              <a:rPr lang="en-US" sz="1200" dirty="0"/>
              <a:t> = None 55:</a:t>
            </a:r>
          </a:p>
          <a:p>
            <a:pPr marL="0" indent="0">
              <a:buNone/>
            </a:pPr>
            <a:r>
              <a:rPr lang="en-US" sz="1200" dirty="0"/>
              <a:t>56: if </a:t>
            </a:r>
            <a:r>
              <a:rPr lang="en-US" sz="1200" dirty="0" err="1"/>
              <a:t>len</a:t>
            </a:r>
            <a:r>
              <a:rPr lang="en-US" sz="1200" dirty="0"/>
              <a:t>(contours) &gt; 0:</a:t>
            </a:r>
          </a:p>
          <a:p>
            <a:pPr marL="0" indent="0">
              <a:buNone/>
            </a:pPr>
            <a:r>
              <a:rPr lang="en-US" sz="1200" dirty="0"/>
              <a:t>57:	</a:t>
            </a:r>
            <a:r>
              <a:rPr lang="en-US" sz="1200" dirty="0" err="1"/>
              <a:t>largest_contour</a:t>
            </a:r>
            <a:r>
              <a:rPr lang="en-US" sz="1200" dirty="0"/>
              <a:t> = max(contours, key=cv2.contourArea)</a:t>
            </a:r>
          </a:p>
          <a:p>
            <a:pPr marL="0" indent="0">
              <a:buNone/>
            </a:pPr>
            <a:r>
              <a:rPr lang="en-US" sz="1200" dirty="0"/>
              <a:t>58:	((x, y), radius) = cv2.minEnclosingCircle(</a:t>
            </a:r>
            <a:r>
              <a:rPr lang="en-US" sz="1200" dirty="0" err="1"/>
              <a:t>largest_contour</a:t>
            </a:r>
            <a:r>
              <a:rPr lang="en-US" sz="1200" dirty="0"/>
              <a:t>) 59:</a:t>
            </a:r>
          </a:p>
          <a:p>
            <a:pPr marL="0" indent="0">
              <a:buNone/>
            </a:pPr>
            <a:r>
              <a:rPr lang="en-US" sz="1200" dirty="0"/>
              <a:t>60:	if radius &gt; </a:t>
            </a:r>
            <a:r>
              <a:rPr lang="en-US" sz="1200" dirty="0" err="1"/>
              <a:t>params</a:t>
            </a:r>
            <a:r>
              <a:rPr lang="en-US" sz="1200" dirty="0"/>
              <a:t>['</a:t>
            </a:r>
            <a:r>
              <a:rPr lang="en-US" sz="1200" dirty="0" err="1"/>
              <a:t>min_tgt_radius</a:t>
            </a:r>
            <a:r>
              <a:rPr lang="en-US" sz="1200" dirty="0"/>
              <a:t>']: 61:		M = cv2.moments(</a:t>
            </a:r>
            <a:r>
              <a:rPr lang="en-US" sz="1200" dirty="0" err="1"/>
              <a:t>largest_contour</a:t>
            </a:r>
            <a:r>
              <a:rPr lang="en-US" sz="1200" dirty="0"/>
              <a:t>)</a:t>
            </a:r>
          </a:p>
          <a:p>
            <a:pPr marL="0" indent="0">
              <a:buNone/>
            </a:pPr>
            <a:r>
              <a:rPr lang="en-US" sz="1200" dirty="0"/>
              <a:t>62:	</a:t>
            </a:r>
            <a:r>
              <a:rPr lang="en-US" sz="1200" dirty="0" err="1"/>
              <a:t>cX</a:t>
            </a:r>
            <a:r>
              <a:rPr lang="en-US" sz="1200" dirty="0"/>
              <a:t> = </a:t>
            </a:r>
            <a:r>
              <a:rPr lang="en-US" sz="1200" dirty="0" err="1"/>
              <a:t>int</a:t>
            </a:r>
            <a:r>
              <a:rPr lang="en-US" sz="1200" dirty="0"/>
              <a:t>(M["m10"] / M["m00"])</a:t>
            </a:r>
          </a:p>
          <a:p>
            <a:pPr marL="0" indent="0">
              <a:buNone/>
            </a:pPr>
            <a:r>
              <a:rPr lang="en-US" sz="1200" dirty="0"/>
              <a:t>63:	</a:t>
            </a:r>
            <a:r>
              <a:rPr lang="en-US" sz="1200" dirty="0" err="1"/>
              <a:t>cY</a:t>
            </a:r>
            <a:r>
              <a:rPr lang="en-US" sz="1200" dirty="0"/>
              <a:t> = </a:t>
            </a:r>
            <a:r>
              <a:rPr lang="en-US" sz="1200" dirty="0" err="1"/>
              <a:t>int</a:t>
            </a:r>
            <a:r>
              <a:rPr lang="en-US" sz="1200" dirty="0"/>
              <a:t>(M["m01"] / M["m00"])</a:t>
            </a:r>
          </a:p>
          <a:p>
            <a:pPr marL="0" indent="0">
              <a:buNone/>
            </a:pPr>
            <a:r>
              <a:rPr lang="en-US" sz="1200" dirty="0"/>
              <a:t>64: return {'width':</a:t>
            </a:r>
            <a:r>
              <a:rPr lang="en-US" sz="1200" dirty="0" err="1"/>
              <a:t>cX</a:t>
            </a:r>
            <a:r>
              <a:rPr lang="en-US" sz="1200" dirty="0"/>
              <a:t>, 'height':</a:t>
            </a:r>
            <a:r>
              <a:rPr lang="en-US" sz="1200" dirty="0" err="1"/>
              <a:t>cY</a:t>
            </a:r>
            <a:r>
              <a:rPr lang="en-US" sz="1200" dirty="0"/>
              <a:t>}, frame, </a:t>
            </a:r>
            <a:r>
              <a:rPr lang="en-US" sz="1200" dirty="0" err="1"/>
              <a:t>largest_contour</a:t>
            </a:r>
            <a:endParaRPr lang="en-US" sz="1200" dirty="0"/>
          </a:p>
        </p:txBody>
      </p:sp>
    </p:spTree>
    <p:extLst>
      <p:ext uri="{BB962C8B-B14F-4D97-AF65-F5344CB8AC3E}">
        <p14:creationId xmlns:p14="http://schemas.microsoft.com/office/powerpoint/2010/main" val="314580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- 1</a:t>
            </a:r>
          </a:p>
        </p:txBody>
      </p:sp>
      <p:sp>
        <p:nvSpPr>
          <p:cNvPr id="3" name="Content Placeholder 2"/>
          <p:cNvSpPr>
            <a:spLocks noGrp="1"/>
          </p:cNvSpPr>
          <p:nvPr>
            <p:ph idx="1"/>
          </p:nvPr>
        </p:nvSpPr>
        <p:spPr>
          <a:xfrm>
            <a:off x="1103312" y="1306286"/>
            <a:ext cx="8946541" cy="4942113"/>
          </a:xfrm>
        </p:spPr>
        <p:txBody>
          <a:bodyPr>
            <a:normAutofit/>
          </a:bodyPr>
          <a:lstStyle/>
          <a:p>
            <a:r>
              <a:rPr lang="en-US" dirty="0"/>
              <a:t>I discuss how to develop a basic </a:t>
            </a:r>
            <a:r>
              <a:rPr lang="en-US" dirty="0" err="1"/>
              <a:t>quadrotor</a:t>
            </a:r>
            <a:r>
              <a:rPr lang="en-US" dirty="0"/>
              <a:t> application for autonomous object tracking in simulation, by integrating </a:t>
            </a:r>
            <a:r>
              <a:rPr lang="en-US" dirty="0">
                <a:solidFill>
                  <a:srgbClr val="FFFF00"/>
                </a:solidFill>
              </a:rPr>
              <a:t>computer vision object detection with the MAVSDK </a:t>
            </a:r>
            <a:r>
              <a:rPr lang="en-US" dirty="0" err="1">
                <a:solidFill>
                  <a:srgbClr val="FFFF00"/>
                </a:solidFill>
              </a:rPr>
              <a:t>MAVLink</a:t>
            </a:r>
            <a:r>
              <a:rPr lang="en-US" dirty="0">
                <a:solidFill>
                  <a:srgbClr val="FFFF00"/>
                </a:solidFill>
              </a:rPr>
              <a:t> library for autonomous flight control</a:t>
            </a:r>
            <a:r>
              <a:rPr lang="en-US" dirty="0"/>
              <a:t>. </a:t>
            </a:r>
          </a:p>
          <a:p>
            <a:r>
              <a:rPr lang="en-US" dirty="0"/>
              <a:t>PX4 Software in the Loop (SITL) simulation will be used to test the code example. I will talk about how to set up a development environment in the </a:t>
            </a:r>
            <a:r>
              <a:rPr lang="en-US" dirty="0">
                <a:solidFill>
                  <a:srgbClr val="FFFF00"/>
                </a:solidFill>
              </a:rPr>
              <a:t>Ubuntu operating system that includes all the required tools—the PX4 SITL simulation environment, the MAVSDK-Python library and the Python </a:t>
            </a:r>
            <a:r>
              <a:rPr lang="en-US" dirty="0" err="1">
                <a:solidFill>
                  <a:srgbClr val="FFFF00"/>
                </a:solidFill>
              </a:rPr>
              <a:t>OpenCV</a:t>
            </a:r>
            <a:r>
              <a:rPr lang="en-US" dirty="0">
                <a:solidFill>
                  <a:srgbClr val="FFFF00"/>
                </a:solidFill>
              </a:rPr>
              <a:t> library</a:t>
            </a:r>
            <a:r>
              <a:rPr lang="en-US" dirty="0"/>
              <a:t>. </a:t>
            </a:r>
          </a:p>
        </p:txBody>
      </p:sp>
    </p:spTree>
    <p:extLst>
      <p:ext uri="{BB962C8B-B14F-4D97-AF65-F5344CB8AC3E}">
        <p14:creationId xmlns:p14="http://schemas.microsoft.com/office/powerpoint/2010/main" val="33848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Next, in lines 7-10 it compares the original image frame height with the DESIRED_IMAGE_HEIGHT constant defined at the beginning of the script (refer to the full source code listing </a:t>
            </a:r>
            <a:r>
              <a:rPr lang="en-US" i="1" dirty="0" err="1"/>
              <a:t>track_and_follow</a:t>
            </a:r>
            <a:r>
              <a:rPr lang="en-US" i="1" dirty="0"/>
              <a:t>. </a:t>
            </a:r>
            <a:r>
              <a:rPr lang="en-US" i="1" dirty="0" err="1"/>
              <a:t>py</a:t>
            </a:r>
            <a:r>
              <a:rPr lang="en-US" i="1" dirty="0"/>
              <a:t> </a:t>
            </a:r>
          </a:p>
          <a:p>
            <a:r>
              <a:rPr lang="en-US" dirty="0"/>
              <a:t>If they are different, it computes a </a:t>
            </a:r>
            <a:r>
              <a:rPr lang="en-US" dirty="0" err="1"/>
              <a:t>scaling_factor</a:t>
            </a:r>
            <a:r>
              <a:rPr lang="en-US" dirty="0"/>
              <a:t> that will be used to reduce or enlarge the image frame for the detection process. </a:t>
            </a:r>
          </a:p>
        </p:txBody>
      </p:sp>
    </p:spTree>
    <p:extLst>
      <p:ext uri="{BB962C8B-B14F-4D97-AF65-F5344CB8AC3E}">
        <p14:creationId xmlns:p14="http://schemas.microsoft.com/office/powerpoint/2010/main" val="2008032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Typically, we will want to reduce the image size to lower the computation workload in the detection process (fewer pixels, less computation). In lines 12-13, we compute the image frame’s new width and height by applying the </a:t>
            </a:r>
            <a:r>
              <a:rPr lang="en-US" dirty="0" err="1"/>
              <a:t>scaling_factor</a:t>
            </a:r>
            <a:r>
              <a:rPr lang="en-US" dirty="0"/>
              <a:t>, and in lines 14-15 we resize the current frame accordingly, before computing the rest of the parameters.</a:t>
            </a:r>
          </a:p>
        </p:txBody>
      </p:sp>
    </p:spTree>
    <p:extLst>
      <p:ext uri="{BB962C8B-B14F-4D97-AF65-F5344CB8AC3E}">
        <p14:creationId xmlns:p14="http://schemas.microsoft.com/office/powerpoint/2010/main" val="2534554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In lines 17-18 we compute the size of the center rectangle used to “center” the target in the image frame. In line 20 we compute a minimum target radius. Only objects with a radius greater than that will be tracked by the drone, whereas smaller targets will be ignored. </a:t>
            </a:r>
          </a:p>
        </p:txBody>
      </p:sp>
    </p:spTree>
    <p:extLst>
      <p:ext uri="{BB962C8B-B14F-4D97-AF65-F5344CB8AC3E}">
        <p14:creationId xmlns:p14="http://schemas.microsoft.com/office/powerpoint/2010/main" val="2640159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In lines 22-23 we compute the position of the X and Y axes for the Cartesian coordinate system in the image frame. Finally, in lines 25-28, we compute the upper left and lower right corner points that define the center rectangle.</a:t>
            </a:r>
          </a:p>
          <a:p>
            <a:endParaRPr lang="en-US" dirty="0"/>
          </a:p>
        </p:txBody>
      </p:sp>
    </p:spTree>
    <p:extLst>
      <p:ext uri="{BB962C8B-B14F-4D97-AF65-F5344CB8AC3E}">
        <p14:creationId xmlns:p14="http://schemas.microsoft.com/office/powerpoint/2010/main" val="1803174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The function </a:t>
            </a:r>
            <a:r>
              <a:rPr lang="en-US" dirty="0" err="1"/>
              <a:t>get_target</a:t>
            </a:r>
            <a:r>
              <a:rPr lang="en-US" dirty="0"/>
              <a:t>_ coordinates(</a:t>
            </a:r>
            <a:r>
              <a:rPr lang="en-US" dirty="0" err="1"/>
              <a:t>vid_cam</a:t>
            </a:r>
            <a:r>
              <a:rPr lang="en-US" dirty="0"/>
              <a:t>) begins to be defined in line 32 of Listing 2. Line 38 invokes the read() function from the </a:t>
            </a:r>
            <a:r>
              <a:rPr lang="en-US" dirty="0" err="1"/>
              <a:t>vid_cam</a:t>
            </a:r>
            <a:r>
              <a:rPr lang="en-US" dirty="0"/>
              <a:t> object passed as argument, which references the webcam connected to our computer. The read() function will return in the frame variable a multidimensional array containing the BGR (Blue, Green, Red) pixel values of the image.</a:t>
            </a:r>
          </a:p>
        </p:txBody>
      </p:sp>
    </p:spTree>
    <p:extLst>
      <p:ext uri="{BB962C8B-B14F-4D97-AF65-F5344CB8AC3E}">
        <p14:creationId xmlns:p14="http://schemas.microsoft.com/office/powerpoint/2010/main" val="336317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Next, in lines 40-42 we will resize the frame if the </a:t>
            </a:r>
            <a:r>
              <a:rPr lang="en-US" dirty="0" err="1"/>
              <a:t>scaling_factor</a:t>
            </a:r>
            <a:r>
              <a:rPr lang="en-US" dirty="0"/>
              <a:t> parameter is other than 1. In line 44 we apply the </a:t>
            </a:r>
            <a:r>
              <a:rPr lang="en-US" dirty="0" err="1"/>
              <a:t>OpenCV</a:t>
            </a:r>
            <a:r>
              <a:rPr lang="en-US" dirty="0"/>
              <a:t> </a:t>
            </a:r>
            <a:r>
              <a:rPr lang="en-US" dirty="0" err="1"/>
              <a:t>GaussianBlur</a:t>
            </a:r>
            <a:r>
              <a:rPr lang="en-US" dirty="0"/>
              <a:t> filter to the image, which is a low-pass filter that will remove noise from it. More generally, it will remove high frequency content and make the image look smoother.</a:t>
            </a:r>
          </a:p>
        </p:txBody>
      </p:sp>
    </p:spTree>
    <p:extLst>
      <p:ext uri="{BB962C8B-B14F-4D97-AF65-F5344CB8AC3E}">
        <p14:creationId xmlns:p14="http://schemas.microsoft.com/office/powerpoint/2010/main" val="427202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a:t>Once the image is blurred, in line 45 we convert it from the BGR (Blue, Red Green) color space to HSV (Hue, Saturation, Value) color space. Generally, it is easier to segment a color in HSV color space than in BGR, because in HSV, the color we want to segment depends only on one channel (Hue). In BGR color space, the targeted color will be a combination of three channels (Blue, Green, Red). See </a:t>
            </a:r>
            <a:r>
              <a:rPr lang="en-US" b="1" dirty="0"/>
              <a:t>Figure 4</a:t>
            </a:r>
            <a:r>
              <a:rPr lang="en-US" dirty="0"/>
              <a:t>, for a color example with values in both color spaces, and check the </a:t>
            </a:r>
            <a:r>
              <a:rPr lang="en-US" i="1" dirty="0"/>
              <a:t>Appendix.pdf </a:t>
            </a:r>
            <a:r>
              <a:rPr lang="en-US" dirty="0"/>
              <a:t>file included with the article’s source code for a brief explanation about BGR and HSV color spaces.</a:t>
            </a:r>
          </a:p>
        </p:txBody>
      </p:sp>
      <p:pic>
        <p:nvPicPr>
          <p:cNvPr id="6" name="Content Placeholder 5"/>
          <p:cNvPicPr>
            <a:picLocks noGrp="1" noChangeAspect="1"/>
          </p:cNvPicPr>
          <p:nvPr>
            <p:ph sz="half" idx="2"/>
          </p:nvPr>
        </p:nvPicPr>
        <p:blipFill>
          <a:blip r:embed="rId2"/>
          <a:stretch>
            <a:fillRect/>
          </a:stretch>
        </p:blipFill>
        <p:spPr>
          <a:xfrm>
            <a:off x="5654674" y="2420467"/>
            <a:ext cx="5559425" cy="2870413"/>
          </a:xfrm>
          <a:prstGeom prst="rect">
            <a:avLst/>
          </a:prstGeom>
        </p:spPr>
      </p:pic>
      <p:sp>
        <p:nvSpPr>
          <p:cNvPr id="7" name="Rectangle 6"/>
          <p:cNvSpPr/>
          <p:nvPr/>
        </p:nvSpPr>
        <p:spPr>
          <a:xfrm>
            <a:off x="6311900" y="5735205"/>
            <a:ext cx="6096000" cy="455766"/>
          </a:xfrm>
          <a:prstGeom prst="rect">
            <a:avLst/>
          </a:prstGeom>
        </p:spPr>
        <p:txBody>
          <a:bodyPr>
            <a:spAutoFit/>
          </a:bodyPr>
          <a:lstStyle/>
          <a:p>
            <a:pPr marL="67310" marR="0">
              <a:spcBef>
                <a:spcPts val="0"/>
              </a:spcBef>
              <a:spcAft>
                <a:spcPts val="0"/>
              </a:spcAft>
            </a:pPr>
            <a:r>
              <a:rPr lang="en-US" sz="1050" b="1" dirty="0">
                <a:solidFill>
                  <a:srgbClr val="FFFF00"/>
                </a:solidFill>
                <a:effectLst/>
                <a:latin typeface="+mj-lt"/>
                <a:ea typeface="Verdana" panose="020B0604030504040204" pitchFamily="34" charset="0"/>
                <a:cs typeface="Verdana" panose="020B0604030504040204" pitchFamily="34" charset="0"/>
              </a:rPr>
              <a:t>FIGURE</a:t>
            </a:r>
            <a:r>
              <a:rPr lang="en-US" sz="1050" b="1" spc="10" dirty="0">
                <a:solidFill>
                  <a:srgbClr val="FFFF00"/>
                </a:solidFill>
                <a:effectLst/>
                <a:latin typeface="+mj-lt"/>
                <a:ea typeface="Verdana" panose="020B0604030504040204" pitchFamily="34" charset="0"/>
                <a:cs typeface="Verdana" panose="020B0604030504040204" pitchFamily="34" charset="0"/>
              </a:rPr>
              <a:t> </a:t>
            </a:r>
            <a:r>
              <a:rPr lang="en-US" sz="1050" b="1" dirty="0">
                <a:solidFill>
                  <a:srgbClr val="FFFF00"/>
                </a:solidFill>
                <a:effectLst/>
                <a:latin typeface="+mj-lt"/>
                <a:ea typeface="Verdana" panose="020B0604030504040204" pitchFamily="34" charset="0"/>
                <a:cs typeface="Verdana" panose="020B0604030504040204" pitchFamily="34" charset="0"/>
              </a:rPr>
              <a:t>4</a:t>
            </a:r>
            <a:endParaRPr lang="en-US" sz="4400" dirty="0">
              <a:solidFill>
                <a:srgbClr val="FFFF00"/>
              </a:solidFill>
              <a:effectLst/>
              <a:latin typeface="+mj-lt"/>
              <a:ea typeface="Verdana" panose="020B0604030504040204" pitchFamily="34" charset="0"/>
              <a:cs typeface="Verdana" panose="020B0604030504040204" pitchFamily="34" charset="0"/>
            </a:endParaRPr>
          </a:p>
          <a:p>
            <a:pPr marL="67310" marR="86995">
              <a:lnSpc>
                <a:spcPct val="117000"/>
              </a:lnSpc>
              <a:spcBef>
                <a:spcPts val="140"/>
              </a:spcBef>
              <a:spcAft>
                <a:spcPts val="0"/>
              </a:spcAft>
              <a:tabLst>
                <a:tab pos="400685" algn="l"/>
                <a:tab pos="790575" algn="l"/>
                <a:tab pos="1198245" algn="l"/>
              </a:tabLst>
            </a:pPr>
            <a:r>
              <a:rPr lang="en-US" sz="1050" dirty="0">
                <a:solidFill>
                  <a:srgbClr val="FFFF00"/>
                </a:solidFill>
                <a:effectLst/>
                <a:latin typeface="+mj-lt"/>
                <a:ea typeface="Verdana" panose="020B0604030504040204" pitchFamily="34" charset="0"/>
                <a:cs typeface="Verdana" panose="020B0604030504040204" pitchFamily="34" charset="0"/>
              </a:rPr>
              <a:t>Color	spaces	(Image	source:</a:t>
            </a:r>
            <a:r>
              <a:rPr lang="en-US" sz="1050" spc="-185" dirty="0">
                <a:solidFill>
                  <a:srgbClr val="FFFF00"/>
                </a:solidFill>
                <a:effectLst/>
                <a:latin typeface="+mj-lt"/>
                <a:ea typeface="Verdana" panose="020B0604030504040204" pitchFamily="34" charset="0"/>
                <a:cs typeface="Verdana" panose="020B0604030504040204" pitchFamily="34" charset="0"/>
              </a:rPr>
              <a:t> </a:t>
            </a:r>
            <a:r>
              <a:rPr lang="en-US" sz="1050" dirty="0" err="1">
                <a:solidFill>
                  <a:srgbClr val="FFFF00"/>
                </a:solidFill>
                <a:effectLst/>
                <a:latin typeface="+mj-lt"/>
                <a:ea typeface="Verdana" panose="020B0604030504040204" pitchFamily="34" charset="0"/>
                <a:cs typeface="Verdana" panose="020B0604030504040204" pitchFamily="34" charset="0"/>
              </a:rPr>
              <a:t>AlloyUI</a:t>
            </a:r>
            <a:r>
              <a:rPr lang="en-US" sz="1050" spc="-30" dirty="0">
                <a:solidFill>
                  <a:srgbClr val="FFFF00"/>
                </a:solidFill>
                <a:effectLst/>
                <a:latin typeface="+mj-lt"/>
                <a:ea typeface="Verdana" panose="020B0604030504040204" pitchFamily="34" charset="0"/>
                <a:cs typeface="Verdana" panose="020B0604030504040204" pitchFamily="34" charset="0"/>
              </a:rPr>
              <a:t> </a:t>
            </a:r>
            <a:r>
              <a:rPr lang="en-US" sz="1050" dirty="0">
                <a:solidFill>
                  <a:srgbClr val="FFFF00"/>
                </a:solidFill>
                <a:effectLst/>
                <a:latin typeface="+mj-lt"/>
                <a:ea typeface="Verdana" panose="020B0604030504040204" pitchFamily="34" charset="0"/>
                <a:cs typeface="Verdana" panose="020B0604030504040204" pitchFamily="34" charset="0"/>
              </a:rPr>
              <a:t>[2].)</a:t>
            </a:r>
            <a:endParaRPr lang="en-US" sz="4400" dirty="0">
              <a:solidFill>
                <a:srgbClr val="FFFF00"/>
              </a:solidFill>
              <a:effectLst/>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5290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Next, in line 46, we call the </a:t>
            </a:r>
            <a:r>
              <a:rPr lang="en-US" dirty="0" err="1"/>
              <a:t>OpenCV</a:t>
            </a:r>
            <a:r>
              <a:rPr lang="en-US" dirty="0"/>
              <a:t> function </a:t>
            </a:r>
            <a:r>
              <a:rPr lang="en-US" dirty="0" err="1"/>
              <a:t>inRange</a:t>
            </a:r>
            <a:r>
              <a:rPr lang="en-US" dirty="0"/>
              <a:t>(</a:t>
            </a:r>
            <a:r>
              <a:rPr lang="en-US" dirty="0" err="1"/>
              <a:t>hsv</a:t>
            </a:r>
            <a:r>
              <a:rPr lang="en-US" dirty="0"/>
              <a:t>, HSV_LOWER_BOUND, HSV_ UPPER_BOUND) to obtain image segments of all pixels with values in the HSV color range, defined by the tuples HSV_LOWER_BOUND and HSV_UPPER_BOUND. The function receives as first argument the image frame we want to segment (called </a:t>
            </a:r>
            <a:r>
              <a:rPr lang="en-US" dirty="0" err="1"/>
              <a:t>hsv</a:t>
            </a:r>
            <a:r>
              <a:rPr lang="en-US" dirty="0"/>
              <a:t> in the code). The second and third arguments are the lower and upper bound tuples (Hue, Saturation, Value) defining the color range. </a:t>
            </a:r>
          </a:p>
          <a:p>
            <a:r>
              <a:rPr lang="en-US" dirty="0"/>
              <a:t>This function will return a mask binary (black and white) image, in which all pixels in our defined color range will be represented as white pixels, and all the rest will be represented as black pixels. </a:t>
            </a:r>
            <a:r>
              <a:rPr lang="en-US" b="1" dirty="0"/>
              <a:t>Figure 5 </a:t>
            </a:r>
            <a:r>
              <a:rPr lang="en-US" dirty="0"/>
              <a:t>shows the image frame in four steps of the process.</a:t>
            </a:r>
          </a:p>
          <a:p>
            <a:endParaRPr lang="en-US" dirty="0"/>
          </a:p>
        </p:txBody>
      </p:sp>
    </p:spTree>
    <p:extLst>
      <p:ext uri="{BB962C8B-B14F-4D97-AF65-F5344CB8AC3E}">
        <p14:creationId xmlns:p14="http://schemas.microsoft.com/office/powerpoint/2010/main" val="710494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Figure 5- </a:t>
            </a:r>
            <a:r>
              <a:rPr lang="en-US" sz="2400" dirty="0"/>
              <a:t>Target detection. a) Original frame, b) Blurred frame, c) Masked frame, d) Eroded and dilated frame.</a:t>
            </a:r>
          </a:p>
        </p:txBody>
      </p:sp>
      <p:pic>
        <p:nvPicPr>
          <p:cNvPr id="4" name="Content Placeholder 3"/>
          <p:cNvPicPr>
            <a:picLocks noGrp="1" noChangeAspect="1"/>
          </p:cNvPicPr>
          <p:nvPr>
            <p:ph idx="1"/>
          </p:nvPr>
        </p:nvPicPr>
        <p:blipFill>
          <a:blip r:embed="rId2"/>
          <a:stretch>
            <a:fillRect/>
          </a:stretch>
        </p:blipFill>
        <p:spPr>
          <a:xfrm>
            <a:off x="2349500" y="1171046"/>
            <a:ext cx="7045660" cy="5686954"/>
          </a:xfrm>
          <a:prstGeom prst="rect">
            <a:avLst/>
          </a:prstGeom>
        </p:spPr>
      </p:pic>
    </p:spTree>
    <p:extLst>
      <p:ext uri="{BB962C8B-B14F-4D97-AF65-F5344CB8AC3E}">
        <p14:creationId xmlns:p14="http://schemas.microsoft.com/office/powerpoint/2010/main" val="3181558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a:xfrm>
            <a:off x="1103312" y="2052919"/>
            <a:ext cx="8946541" cy="2455582"/>
          </a:xfrm>
        </p:spPr>
        <p:txBody>
          <a:bodyPr/>
          <a:lstStyle/>
          <a:p>
            <a:r>
              <a:rPr lang="en-US" dirty="0"/>
              <a:t>There’s a Python script that’s part of the tutorial files in the </a:t>
            </a:r>
            <a:r>
              <a:rPr lang="en-US" dirty="0" err="1"/>
              <a:t>OpenCV</a:t>
            </a:r>
            <a:r>
              <a:rPr lang="en-US" dirty="0"/>
              <a:t> library’s code repository that's used to exemplify color segmentation with the </a:t>
            </a:r>
            <a:r>
              <a:rPr lang="en-US" dirty="0" err="1"/>
              <a:t>inRange</a:t>
            </a:r>
            <a:r>
              <a:rPr lang="en-US" dirty="0"/>
              <a:t> function [3]. The example is called </a:t>
            </a:r>
            <a:r>
              <a:rPr lang="en-US" i="1" dirty="0" err="1"/>
              <a:t>threshold_inRange</a:t>
            </a:r>
            <a:r>
              <a:rPr lang="en-US" i="1" dirty="0"/>
              <a:t>. </a:t>
            </a:r>
            <a:r>
              <a:rPr lang="en-US" i="1" dirty="0" err="1"/>
              <a:t>py</a:t>
            </a:r>
            <a:r>
              <a:rPr lang="en-US" i="1" dirty="0"/>
              <a:t> </a:t>
            </a:r>
            <a:r>
              <a:rPr lang="en-US" dirty="0"/>
              <a:t>and is not only useful for learning about the subject, but it can also help us to obtain the color range values for the object we want to track.</a:t>
            </a:r>
          </a:p>
        </p:txBody>
      </p:sp>
      <p:sp>
        <p:nvSpPr>
          <p:cNvPr id="4" name="Rectangle 3"/>
          <p:cNvSpPr/>
          <p:nvPr/>
        </p:nvSpPr>
        <p:spPr>
          <a:xfrm>
            <a:off x="1545006" y="5812134"/>
            <a:ext cx="8509000" cy="646331"/>
          </a:xfrm>
          <a:prstGeom prst="rect">
            <a:avLst/>
          </a:prstGeom>
        </p:spPr>
        <p:txBody>
          <a:bodyPr wrap="square">
            <a:spAutoFit/>
          </a:bodyPr>
          <a:lstStyle/>
          <a:p>
            <a:r>
              <a:rPr lang="en-US" b="0" i="0" dirty="0">
                <a:solidFill>
                  <a:srgbClr val="FFFF00"/>
                </a:solidFill>
                <a:effectLst/>
                <a:latin typeface="Open Sans"/>
              </a:rPr>
              <a:t>[3] </a:t>
            </a:r>
            <a:r>
              <a:rPr lang="en-US" b="0" i="0" dirty="0" err="1">
                <a:solidFill>
                  <a:srgbClr val="FFFF00"/>
                </a:solidFill>
                <a:effectLst/>
                <a:latin typeface="Open Sans"/>
              </a:rPr>
              <a:t>Thresholding</a:t>
            </a:r>
            <a:r>
              <a:rPr lang="en-US" b="0" i="0" dirty="0">
                <a:solidFill>
                  <a:srgbClr val="FFFF00"/>
                </a:solidFill>
                <a:effectLst/>
                <a:latin typeface="Open Sans"/>
              </a:rPr>
              <a:t> Operations using </a:t>
            </a:r>
            <a:r>
              <a:rPr lang="en-US" b="0" i="0" dirty="0" err="1">
                <a:solidFill>
                  <a:srgbClr val="FFFF00"/>
                </a:solidFill>
                <a:effectLst/>
                <a:latin typeface="Open Sans"/>
              </a:rPr>
              <a:t>inRange</a:t>
            </a:r>
            <a:r>
              <a:rPr lang="en-US" b="0" i="0" dirty="0">
                <a:solidFill>
                  <a:srgbClr val="FFFF00"/>
                </a:solidFill>
                <a:effectLst/>
                <a:latin typeface="Open Sans"/>
              </a:rPr>
              <a:t>,</a:t>
            </a:r>
            <a:br>
              <a:rPr lang="en-US" dirty="0">
                <a:solidFill>
                  <a:srgbClr val="FFFF00"/>
                </a:solidFill>
              </a:rPr>
            </a:br>
            <a:r>
              <a:rPr lang="en-US" b="0" i="0" u="none" strike="noStrike" dirty="0">
                <a:solidFill>
                  <a:srgbClr val="FFFF00"/>
                </a:solidFill>
                <a:effectLst/>
                <a:latin typeface="Open Sans"/>
                <a:hlinkClick r:id="rId2"/>
              </a:rPr>
              <a:t>https://docs.opencv.org/master/da/d97/tutorial_threshold_inRange.html</a:t>
            </a:r>
            <a:endParaRPr lang="en-US" dirty="0">
              <a:solidFill>
                <a:srgbClr val="FFFF00"/>
              </a:solidFill>
            </a:endParaRPr>
          </a:p>
        </p:txBody>
      </p:sp>
    </p:spTree>
    <p:extLst>
      <p:ext uri="{BB962C8B-B14F-4D97-AF65-F5344CB8AC3E}">
        <p14:creationId xmlns:p14="http://schemas.microsoft.com/office/powerpoint/2010/main" val="286194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- 2</a:t>
            </a:r>
          </a:p>
        </p:txBody>
      </p:sp>
      <p:sp>
        <p:nvSpPr>
          <p:cNvPr id="3" name="Content Placeholder 2"/>
          <p:cNvSpPr>
            <a:spLocks noGrp="1"/>
          </p:cNvSpPr>
          <p:nvPr>
            <p:ph idx="1"/>
          </p:nvPr>
        </p:nvSpPr>
        <p:spPr/>
        <p:txBody>
          <a:bodyPr/>
          <a:lstStyle/>
          <a:p>
            <a:r>
              <a:rPr lang="en-US" dirty="0"/>
              <a:t>I will then explain a </a:t>
            </a:r>
            <a:r>
              <a:rPr lang="en-US" dirty="0">
                <a:solidFill>
                  <a:srgbClr val="FFFF00"/>
                </a:solidFill>
              </a:rPr>
              <a:t>workflow to read and process images to detect objects by using a very basic computer </a:t>
            </a:r>
            <a:r>
              <a:rPr lang="fr-FR" dirty="0">
                <a:solidFill>
                  <a:srgbClr val="FFFF00"/>
                </a:solidFill>
              </a:rPr>
              <a:t>vision technique—</a:t>
            </a:r>
            <a:r>
              <a:rPr lang="fr-FR" dirty="0" err="1">
                <a:solidFill>
                  <a:srgbClr val="FFFF00"/>
                </a:solidFill>
              </a:rPr>
              <a:t>color</a:t>
            </a:r>
            <a:r>
              <a:rPr lang="fr-FR" dirty="0">
                <a:solidFill>
                  <a:srgbClr val="FFFF00"/>
                </a:solidFill>
              </a:rPr>
              <a:t> range segmentation</a:t>
            </a:r>
            <a:r>
              <a:rPr lang="fr-FR" dirty="0"/>
              <a:t>. </a:t>
            </a:r>
          </a:p>
          <a:p>
            <a:r>
              <a:rPr lang="fr-FR" dirty="0" err="1"/>
              <a:t>Results</a:t>
            </a:r>
            <a:r>
              <a:rPr lang="fr-FR" dirty="0"/>
              <a:t> </a:t>
            </a:r>
            <a:r>
              <a:rPr lang="en-US" dirty="0"/>
              <a:t>obtained from the detection process will then be </a:t>
            </a:r>
            <a:r>
              <a:rPr lang="en-US" dirty="0">
                <a:solidFill>
                  <a:srgbClr val="FFFF00"/>
                </a:solidFill>
              </a:rPr>
              <a:t>used to control a simulated </a:t>
            </a:r>
            <a:r>
              <a:rPr lang="en-US" dirty="0" err="1">
                <a:solidFill>
                  <a:srgbClr val="FFFF00"/>
                </a:solidFill>
              </a:rPr>
              <a:t>quadcopter</a:t>
            </a:r>
            <a:r>
              <a:rPr lang="en-US" dirty="0">
                <a:solidFill>
                  <a:srgbClr val="FFFF00"/>
                </a:solidFill>
              </a:rPr>
              <a:t> with the </a:t>
            </a:r>
            <a:r>
              <a:rPr lang="en-US" dirty="0" err="1">
                <a:solidFill>
                  <a:srgbClr val="FFFF00"/>
                </a:solidFill>
              </a:rPr>
              <a:t>MAVSDKPython</a:t>
            </a:r>
            <a:r>
              <a:rPr lang="en-US" dirty="0">
                <a:solidFill>
                  <a:srgbClr val="FFFF00"/>
                </a:solidFill>
              </a:rPr>
              <a:t> </a:t>
            </a:r>
            <a:r>
              <a:rPr lang="en-US" dirty="0" err="1">
                <a:solidFill>
                  <a:srgbClr val="FFFF00"/>
                </a:solidFill>
              </a:rPr>
              <a:t>MAVLink</a:t>
            </a:r>
            <a:r>
              <a:rPr lang="en-US" dirty="0">
                <a:solidFill>
                  <a:srgbClr val="FFFF00"/>
                </a:solidFill>
              </a:rPr>
              <a:t> library,</a:t>
            </a:r>
            <a:r>
              <a:rPr lang="en-US" dirty="0"/>
              <a:t> to make it autonomously track the detected object.</a:t>
            </a:r>
          </a:p>
          <a:p>
            <a:endParaRPr lang="en-US" dirty="0"/>
          </a:p>
        </p:txBody>
      </p:sp>
    </p:spTree>
    <p:extLst>
      <p:ext uri="{BB962C8B-B14F-4D97-AF65-F5344CB8AC3E}">
        <p14:creationId xmlns:p14="http://schemas.microsoft.com/office/powerpoint/2010/main" val="4051525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 Defining your target’s color range</a:t>
            </a:r>
          </a:p>
        </p:txBody>
      </p:sp>
      <p:pic>
        <p:nvPicPr>
          <p:cNvPr id="4" name="Content Placeholder 3"/>
          <p:cNvPicPr>
            <a:picLocks noGrp="1" noChangeAspect="1"/>
          </p:cNvPicPr>
          <p:nvPr>
            <p:ph idx="1"/>
          </p:nvPr>
        </p:nvPicPr>
        <p:blipFill>
          <a:blip r:embed="rId2"/>
          <a:stretch>
            <a:fillRect/>
          </a:stretch>
        </p:blipFill>
        <p:spPr>
          <a:xfrm>
            <a:off x="1549400" y="1853247"/>
            <a:ext cx="8501434" cy="4803723"/>
          </a:xfrm>
          <a:prstGeom prst="rect">
            <a:avLst/>
          </a:prstGeom>
        </p:spPr>
      </p:pic>
    </p:spTree>
    <p:extLst>
      <p:ext uri="{BB962C8B-B14F-4D97-AF65-F5344CB8AC3E}">
        <p14:creationId xmlns:p14="http://schemas.microsoft.com/office/powerpoint/2010/main" val="293442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b="1" dirty="0"/>
              <a:t>Figure 6 </a:t>
            </a:r>
            <a:r>
              <a:rPr lang="en-US" dirty="0"/>
              <a:t>shows how I obtained the color range for my target by running this script. I included the script with the source code. See the </a:t>
            </a:r>
            <a:r>
              <a:rPr lang="en-US" i="1" dirty="0"/>
              <a:t>run_track_and_follow.md </a:t>
            </a:r>
            <a:r>
              <a:rPr lang="en-US" dirty="0"/>
              <a:t>file for a detailed description of how to use the script to obtain your own target color range.</a:t>
            </a:r>
          </a:p>
          <a:p>
            <a:r>
              <a:rPr lang="en-US" dirty="0"/>
              <a:t>Once we obtain the color segmentation, in lines 47-48, we apply erosion and dilation to the image three times each (iterations=3).</a:t>
            </a:r>
          </a:p>
          <a:p>
            <a:r>
              <a:rPr lang="en-US" dirty="0"/>
              <a:t>erode() will erode away the boundaries of the white mask in the image, diminishing or removing small features (noise) in the boundaries and detaching connected elements. This will decrease the mask area and shrink its size. dilate() will increase the mask size to counteract the erosion effect and reconnect some features still present.</a:t>
            </a:r>
          </a:p>
          <a:p>
            <a:endParaRPr lang="en-US" dirty="0"/>
          </a:p>
        </p:txBody>
      </p:sp>
    </p:spTree>
    <p:extLst>
      <p:ext uri="{BB962C8B-B14F-4D97-AF65-F5344CB8AC3E}">
        <p14:creationId xmlns:p14="http://schemas.microsoft.com/office/powerpoint/2010/main" val="3573803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In line 50, we call the </a:t>
            </a:r>
            <a:r>
              <a:rPr lang="en-US" dirty="0" err="1"/>
              <a:t>findContours</a:t>
            </a:r>
            <a:r>
              <a:rPr lang="en-US" dirty="0"/>
              <a:t>() function, which will return a list of all detected contours (of disconnected island objects) in the mask frame. Then, in line 56 we check that at least one contour has been found. In line 57 we get the contour with the largest area of all, and in line 58, we calculate the radius of an enclosing circle for that contour. This radius will be used next (line 60) to verify that the detected object is sufficiently large to be tracked by the drone, by comparing it to the </a:t>
            </a:r>
            <a:r>
              <a:rPr lang="en-US" dirty="0" err="1"/>
              <a:t>min_tgt_radius</a:t>
            </a:r>
            <a:r>
              <a:rPr lang="en-US" dirty="0"/>
              <a:t> parameter.</a:t>
            </a:r>
          </a:p>
          <a:p>
            <a:endParaRPr lang="en-US" dirty="0"/>
          </a:p>
        </p:txBody>
      </p:sp>
    </p:spTree>
    <p:extLst>
      <p:ext uri="{BB962C8B-B14F-4D97-AF65-F5344CB8AC3E}">
        <p14:creationId xmlns:p14="http://schemas.microsoft.com/office/powerpoint/2010/main" val="852434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a:xfrm>
            <a:off x="1103312" y="2052919"/>
            <a:ext cx="8946541" cy="2595282"/>
          </a:xfrm>
        </p:spPr>
        <p:txBody>
          <a:bodyPr/>
          <a:lstStyle/>
          <a:p>
            <a:r>
              <a:rPr lang="en-US" dirty="0"/>
              <a:t>Line 61 computes the largest contour’s raw moments and returns them in a Python dictionary (called M in the code), from which key image properties can be derived. These include the contour area (the dictionary element M["m00"]) and the contour’s centroid (x = M["m10"] / M["m00"], y = M["m01"] / M["m00"]). I will not elaborate further about moments and why exactly we obtain the object's centroid in this way but there's a link [4] if you want to delve deep into this matter.</a:t>
            </a:r>
          </a:p>
        </p:txBody>
      </p:sp>
      <p:sp>
        <p:nvSpPr>
          <p:cNvPr id="4" name="Rectangle 3"/>
          <p:cNvSpPr/>
          <p:nvPr/>
        </p:nvSpPr>
        <p:spPr>
          <a:xfrm>
            <a:off x="1346200" y="5102136"/>
            <a:ext cx="9118600" cy="646331"/>
          </a:xfrm>
          <a:prstGeom prst="rect">
            <a:avLst/>
          </a:prstGeom>
        </p:spPr>
        <p:txBody>
          <a:bodyPr wrap="square">
            <a:spAutoFit/>
          </a:bodyPr>
          <a:lstStyle/>
          <a:p>
            <a:r>
              <a:rPr lang="en-US" b="0" i="0" dirty="0">
                <a:solidFill>
                  <a:srgbClr val="FFFF00"/>
                </a:solidFill>
                <a:effectLst/>
                <a:latin typeface="Open Sans"/>
              </a:rPr>
              <a:t>4] Moments: Find the Center of a Blob (Centroid) using </a:t>
            </a:r>
            <a:r>
              <a:rPr lang="en-US" b="0" i="0" dirty="0" err="1">
                <a:solidFill>
                  <a:srgbClr val="FFFF00"/>
                </a:solidFill>
                <a:effectLst/>
                <a:latin typeface="Open Sans"/>
              </a:rPr>
              <a:t>OpenCV</a:t>
            </a:r>
            <a:r>
              <a:rPr lang="en-US" b="0" i="0" dirty="0">
                <a:solidFill>
                  <a:srgbClr val="FFFF00"/>
                </a:solidFill>
                <a:effectLst/>
                <a:latin typeface="Open Sans"/>
              </a:rPr>
              <a:t> (C++/Python)</a:t>
            </a:r>
            <a:br>
              <a:rPr lang="en-US" dirty="0">
                <a:solidFill>
                  <a:srgbClr val="FFFF00"/>
                </a:solidFill>
              </a:rPr>
            </a:br>
            <a:r>
              <a:rPr lang="en-US" b="0" i="0" u="none" strike="noStrike" dirty="0">
                <a:solidFill>
                  <a:srgbClr val="FFFF00"/>
                </a:solidFill>
                <a:effectLst/>
                <a:latin typeface="Open Sans"/>
                <a:hlinkClick r:id="rId2"/>
              </a:rPr>
              <a:t>https://www.learnopencv.com/find-center-of-blob-centroid-using-opencv-cpp-python</a:t>
            </a:r>
            <a:endParaRPr lang="en-US" dirty="0">
              <a:solidFill>
                <a:srgbClr val="FFFF00"/>
              </a:solidFill>
            </a:endParaRPr>
          </a:p>
        </p:txBody>
      </p:sp>
    </p:spTree>
    <p:extLst>
      <p:ext uri="{BB962C8B-B14F-4D97-AF65-F5344CB8AC3E}">
        <p14:creationId xmlns:p14="http://schemas.microsoft.com/office/powerpoint/2010/main" val="990107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r>
              <a:rPr lang="en-US" dirty="0"/>
              <a:t>. Finally, in line 64, the function returns a Python dictionary with the target centroid’s (width, height) “camera image” coordinates, the scaled image frame used in the detection process and the contour.</a:t>
            </a:r>
          </a:p>
          <a:p>
            <a:pPr marL="0" indent="0">
              <a:buNone/>
            </a:pPr>
            <a:endParaRPr lang="en-US" dirty="0"/>
          </a:p>
        </p:txBody>
      </p:sp>
    </p:spTree>
    <p:extLst>
      <p:ext uri="{BB962C8B-B14F-4D97-AF65-F5344CB8AC3E}">
        <p14:creationId xmlns:p14="http://schemas.microsoft.com/office/powerpoint/2010/main" val="4246189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RANGE DETECTION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31165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796089" cy="1600200"/>
          </a:xfrm>
        </p:spPr>
        <p:txBody>
          <a:bodyPr/>
          <a:lstStyle/>
          <a:p>
            <a:r>
              <a:rPr lang="en-US" b="1" dirty="0"/>
              <a:t>LOW-PASS MOVING AVERAGE FILTER</a:t>
            </a:r>
            <a:br>
              <a:rPr lang="en-US" b="1" dirty="0"/>
            </a:br>
            <a:endParaRPr lang="en-US" dirty="0"/>
          </a:p>
        </p:txBody>
      </p:sp>
      <p:sp>
        <p:nvSpPr>
          <p:cNvPr id="3" name="Content Placeholder 2"/>
          <p:cNvSpPr>
            <a:spLocks noGrp="1"/>
          </p:cNvSpPr>
          <p:nvPr>
            <p:ph idx="1"/>
          </p:nvPr>
        </p:nvSpPr>
        <p:spPr/>
        <p:txBody>
          <a:bodyPr/>
          <a:lstStyle/>
          <a:p>
            <a:r>
              <a:rPr lang="en-US" dirty="0"/>
              <a:t>The always varying amount of light, color balance and focus in the image, will change— from frame to frame—the number of pixels detected as being part of the target. That, in turn, varies the detected shape, area and centroid coordinates. This produces the effect of the centroid “trembling” at high frequency in the detection video stream. Moreover, a fair amount of vibration in a real drone, due to the motors and propellers, would also add trembling to the centroid point. To minimize this effect, we pass the centroid coordinates through a Low-Pass Moving Average filter— one of the easiest methods to filter high- frequency noise in sensor measurements. Explaining how a Low-Pass Moving Average filter works is beyond the scope of this presentation.</a:t>
            </a:r>
          </a:p>
        </p:txBody>
      </p:sp>
      <p:pic>
        <p:nvPicPr>
          <p:cNvPr id="4" name="Picture 3"/>
          <p:cNvPicPr>
            <a:picLocks noChangeAspect="1"/>
          </p:cNvPicPr>
          <p:nvPr/>
        </p:nvPicPr>
        <p:blipFill>
          <a:blip r:embed="rId2"/>
          <a:stretch>
            <a:fillRect/>
          </a:stretch>
        </p:blipFill>
        <p:spPr>
          <a:xfrm>
            <a:off x="8044560" y="166705"/>
            <a:ext cx="4010585" cy="1886213"/>
          </a:xfrm>
          <a:prstGeom prst="rect">
            <a:avLst/>
          </a:prstGeom>
        </p:spPr>
      </p:pic>
    </p:spTree>
    <p:extLst>
      <p:ext uri="{BB962C8B-B14F-4D97-AF65-F5344CB8AC3E}">
        <p14:creationId xmlns:p14="http://schemas.microsoft.com/office/powerpoint/2010/main" val="3874371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LOW-PASS MOVING AVERAGE FILTER – listing 3 Auxiliary functions 2</a:t>
            </a:r>
            <a:br>
              <a:rPr lang="en-US" b="1" dirty="0"/>
            </a:br>
            <a:endParaRPr lang="en-US" dirty="0"/>
          </a:p>
        </p:txBody>
      </p:sp>
      <p:sp>
        <p:nvSpPr>
          <p:cNvPr id="3" name="Content Placeholder 2"/>
          <p:cNvSpPr>
            <a:spLocks noGrp="1"/>
          </p:cNvSpPr>
          <p:nvPr>
            <p:ph idx="1"/>
          </p:nvPr>
        </p:nvSpPr>
        <p:spPr>
          <a:xfrm>
            <a:off x="0" y="2052918"/>
            <a:ext cx="12192000" cy="4627282"/>
          </a:xfrm>
        </p:spPr>
        <p:txBody>
          <a:bodyPr numCol="3">
            <a:normAutofit fontScale="85000" lnSpcReduction="20000"/>
          </a:bodyPr>
          <a:lstStyle/>
          <a:p>
            <a:pPr marL="0" indent="0">
              <a:buNone/>
            </a:pPr>
            <a:r>
              <a:rPr lang="en-US" sz="1400" dirty="0"/>
              <a:t>1: </a:t>
            </a:r>
            <a:r>
              <a:rPr lang="en-US" sz="1400" dirty="0" err="1"/>
              <a:t>async</a:t>
            </a:r>
            <a:r>
              <a:rPr lang="en-US" sz="1400" dirty="0"/>
              <a:t> </a:t>
            </a:r>
            <a:r>
              <a:rPr lang="en-US" sz="1400" dirty="0" err="1"/>
              <a:t>def</a:t>
            </a:r>
            <a:r>
              <a:rPr lang="en-US" sz="1400" dirty="0"/>
              <a:t> </a:t>
            </a:r>
            <a:r>
              <a:rPr lang="en-US" sz="1400" dirty="0" err="1"/>
              <a:t>moving_average_filter</a:t>
            </a:r>
            <a:r>
              <a:rPr lang="en-US" sz="1400" dirty="0"/>
              <a:t>(</a:t>
            </a:r>
            <a:r>
              <a:rPr lang="en-US" sz="1400" dirty="0" err="1"/>
              <a:t>coord</a:t>
            </a:r>
            <a:r>
              <a:rPr lang="en-US" sz="1400" dirty="0"/>
              <a:t>):</a:t>
            </a:r>
          </a:p>
          <a:p>
            <a:pPr marL="0" indent="0">
              <a:buNone/>
            </a:pPr>
            <a:r>
              <a:rPr lang="en-US" sz="1400" dirty="0"/>
              <a:t>2:	""" Applies Low-Pass Moving Average Filter to a pair of (x, y) coordinates.""" 3:</a:t>
            </a:r>
          </a:p>
          <a:p>
            <a:pPr marL="0" indent="0">
              <a:buNone/>
            </a:pPr>
            <a:r>
              <a:rPr lang="en-US" sz="1400" dirty="0"/>
              <a:t>4:	</a:t>
            </a:r>
            <a:r>
              <a:rPr lang="en-US" sz="1400" dirty="0" err="1"/>
              <a:t>filt_buffer</a:t>
            </a:r>
            <a:r>
              <a:rPr lang="en-US" sz="1400" dirty="0"/>
              <a:t>['width'].append(</a:t>
            </a:r>
            <a:r>
              <a:rPr lang="en-US" sz="1400" dirty="0" err="1"/>
              <a:t>coord</a:t>
            </a:r>
            <a:r>
              <a:rPr lang="en-US" sz="1400" dirty="0"/>
              <a:t>['width'])</a:t>
            </a:r>
          </a:p>
          <a:p>
            <a:pPr marL="0" indent="0">
              <a:buNone/>
            </a:pPr>
            <a:r>
              <a:rPr lang="en-US" sz="1400" dirty="0"/>
              <a:t>5:	</a:t>
            </a:r>
            <a:r>
              <a:rPr lang="en-US" sz="1400" dirty="0" err="1"/>
              <a:t>filt_buffer</a:t>
            </a:r>
            <a:r>
              <a:rPr lang="en-US" sz="1400" dirty="0"/>
              <a:t>['height'].append(</a:t>
            </a:r>
            <a:r>
              <a:rPr lang="en-US" sz="1400" dirty="0" err="1"/>
              <a:t>coord</a:t>
            </a:r>
            <a:r>
              <a:rPr lang="en-US" sz="1400" dirty="0"/>
              <a:t>['height'])</a:t>
            </a:r>
          </a:p>
          <a:p>
            <a:pPr marL="0" indent="0">
              <a:buNone/>
            </a:pPr>
            <a:r>
              <a:rPr lang="en-US" sz="1400" dirty="0"/>
              <a:t>6:</a:t>
            </a:r>
          </a:p>
          <a:p>
            <a:pPr marL="0" indent="0">
              <a:buNone/>
            </a:pPr>
            <a:r>
              <a:rPr lang="en-US" sz="1400" dirty="0"/>
              <a:t>7:	if </a:t>
            </a:r>
            <a:r>
              <a:rPr lang="en-US" sz="1400" dirty="0" err="1"/>
              <a:t>len</a:t>
            </a:r>
            <a:r>
              <a:rPr lang="en-US" sz="1400" dirty="0"/>
              <a:t>(</a:t>
            </a:r>
            <a:r>
              <a:rPr lang="en-US" sz="1400" dirty="0" err="1"/>
              <a:t>filt_buffer</a:t>
            </a:r>
            <a:r>
              <a:rPr lang="en-US" sz="1400" dirty="0"/>
              <a:t>['width']) &gt; NUM_FILT_POINTS:</a:t>
            </a:r>
          </a:p>
          <a:p>
            <a:pPr marL="0" indent="0">
              <a:buNone/>
            </a:pPr>
            <a:r>
              <a:rPr lang="en-US" sz="1400" dirty="0"/>
              <a:t>8:		</a:t>
            </a:r>
            <a:r>
              <a:rPr lang="en-US" sz="1400" dirty="0" err="1"/>
              <a:t>filt_buffer</a:t>
            </a:r>
            <a:r>
              <a:rPr lang="en-US" sz="1400" dirty="0"/>
              <a:t>['width'] = </a:t>
            </a:r>
            <a:r>
              <a:rPr lang="en-US" sz="1400" dirty="0" err="1"/>
              <a:t>filt_buffer</a:t>
            </a:r>
            <a:r>
              <a:rPr lang="en-US" sz="1400" dirty="0"/>
              <a:t>['width'][1:] 9:	</a:t>
            </a:r>
            <a:r>
              <a:rPr lang="en-US" sz="1400" dirty="0" err="1"/>
              <a:t>filt_buffer</a:t>
            </a:r>
            <a:r>
              <a:rPr lang="en-US" sz="1400" dirty="0"/>
              <a:t>['height'] = </a:t>
            </a:r>
            <a:r>
              <a:rPr lang="en-US" sz="1400" dirty="0" err="1"/>
              <a:t>filt_buffer</a:t>
            </a:r>
            <a:r>
              <a:rPr lang="en-US" sz="1400" dirty="0"/>
              <a:t>['height'][1:] 10:</a:t>
            </a:r>
          </a:p>
          <a:p>
            <a:pPr marL="0" indent="0">
              <a:buNone/>
            </a:pPr>
            <a:r>
              <a:rPr lang="en-US" sz="1400" dirty="0"/>
              <a:t>11:	N = </a:t>
            </a:r>
            <a:r>
              <a:rPr lang="en-US" sz="1400" dirty="0" err="1"/>
              <a:t>len</a:t>
            </a:r>
            <a:r>
              <a:rPr lang="en-US" sz="1400" dirty="0"/>
              <a:t>(</a:t>
            </a:r>
            <a:r>
              <a:rPr lang="en-US" sz="1400" dirty="0" err="1"/>
              <a:t>filt_buffer</a:t>
            </a:r>
            <a:r>
              <a:rPr lang="en-US" sz="1400" dirty="0"/>
              <a:t>['width']) 12:</a:t>
            </a:r>
          </a:p>
          <a:p>
            <a:pPr marL="0" indent="0">
              <a:buNone/>
            </a:pPr>
            <a:r>
              <a:rPr lang="en-US" sz="1400" dirty="0"/>
              <a:t>13:	</a:t>
            </a:r>
            <a:r>
              <a:rPr lang="en-US" sz="1400" dirty="0" err="1"/>
              <a:t>w_sum</a:t>
            </a:r>
            <a:r>
              <a:rPr lang="en-US" sz="1400" dirty="0"/>
              <a:t> = sum( </a:t>
            </a:r>
            <a:r>
              <a:rPr lang="en-US" sz="1400" dirty="0" err="1"/>
              <a:t>filt_buffer</a:t>
            </a:r>
            <a:r>
              <a:rPr lang="en-US" sz="1400" dirty="0"/>
              <a:t>['width'] ) 14:	</a:t>
            </a:r>
            <a:r>
              <a:rPr lang="en-US" sz="1400" dirty="0" err="1"/>
              <a:t>h_sum</a:t>
            </a:r>
            <a:r>
              <a:rPr lang="en-US" sz="1400" dirty="0"/>
              <a:t> = sum( </a:t>
            </a:r>
            <a:r>
              <a:rPr lang="en-US" sz="1400" dirty="0" err="1"/>
              <a:t>filt_buffer</a:t>
            </a:r>
            <a:r>
              <a:rPr lang="en-US" sz="1400" dirty="0"/>
              <a:t>['height'] ) 15:</a:t>
            </a:r>
          </a:p>
          <a:p>
            <a:pPr marL="0" indent="0">
              <a:buNone/>
            </a:pPr>
            <a:r>
              <a:rPr lang="en-US" sz="1400" dirty="0"/>
              <a:t>16: </a:t>
            </a:r>
            <a:r>
              <a:rPr lang="en-US" sz="1400" dirty="0" err="1"/>
              <a:t>w_filt</a:t>
            </a:r>
            <a:r>
              <a:rPr lang="en-US" sz="1400" dirty="0"/>
              <a:t> = </a:t>
            </a:r>
            <a:r>
              <a:rPr lang="en-US" sz="1400" dirty="0" err="1"/>
              <a:t>int</a:t>
            </a:r>
            <a:r>
              <a:rPr lang="en-US" sz="1400" dirty="0"/>
              <a:t>(round(</a:t>
            </a:r>
            <a:r>
              <a:rPr lang="en-US" sz="1400" dirty="0" err="1"/>
              <a:t>w_sum</a:t>
            </a:r>
            <a:r>
              <a:rPr lang="en-US" sz="1400" dirty="0"/>
              <a:t> / N)) 17: </a:t>
            </a:r>
            <a:r>
              <a:rPr lang="en-US" sz="1400" dirty="0" err="1"/>
              <a:t>h_filt</a:t>
            </a:r>
            <a:r>
              <a:rPr lang="en-US" sz="1400" dirty="0"/>
              <a:t> = </a:t>
            </a:r>
            <a:r>
              <a:rPr lang="en-US" sz="1400" dirty="0" err="1"/>
              <a:t>int</a:t>
            </a:r>
            <a:r>
              <a:rPr lang="en-US" sz="1400" dirty="0"/>
              <a:t>(round(</a:t>
            </a:r>
            <a:r>
              <a:rPr lang="en-US" sz="1400" dirty="0" err="1"/>
              <a:t>h_sum</a:t>
            </a:r>
            <a:r>
              <a:rPr lang="en-US" sz="1400" dirty="0"/>
              <a:t> / N)) 18:</a:t>
            </a:r>
          </a:p>
          <a:p>
            <a:pPr marL="0" indent="0">
              <a:buNone/>
            </a:pPr>
            <a:r>
              <a:rPr lang="en-US" sz="1400" dirty="0"/>
              <a:t>19:	return {'width':</a:t>
            </a:r>
            <a:r>
              <a:rPr lang="en-US" sz="1400" dirty="0" err="1"/>
              <a:t>w_filt</a:t>
            </a:r>
            <a:r>
              <a:rPr lang="en-US" sz="1400" dirty="0"/>
              <a:t>, 'height':</a:t>
            </a:r>
            <a:r>
              <a:rPr lang="en-US" sz="1400" dirty="0" err="1"/>
              <a:t>h_filt</a:t>
            </a:r>
            <a:r>
              <a:rPr lang="en-US" sz="1400" dirty="0"/>
              <a:t>} 20:</a:t>
            </a:r>
          </a:p>
          <a:p>
            <a:pPr marL="0" indent="0">
              <a:buNone/>
            </a:pPr>
            <a:r>
              <a:rPr lang="en-US" sz="1400" dirty="0"/>
              <a:t>21:</a:t>
            </a:r>
          </a:p>
          <a:p>
            <a:pPr marL="0" indent="0">
              <a:buNone/>
            </a:pPr>
            <a:r>
              <a:rPr lang="en-US" sz="1400" dirty="0"/>
              <a:t>22: </a:t>
            </a:r>
            <a:r>
              <a:rPr lang="en-US" sz="1400" dirty="0" err="1"/>
              <a:t>async</a:t>
            </a:r>
            <a:r>
              <a:rPr lang="en-US" sz="1400" dirty="0"/>
              <a:t> </a:t>
            </a:r>
            <a:r>
              <a:rPr lang="en-US" sz="1400" dirty="0" err="1"/>
              <a:t>def</a:t>
            </a:r>
            <a:r>
              <a:rPr lang="en-US" sz="1400" dirty="0"/>
              <a:t> </a:t>
            </a:r>
            <a:r>
              <a:rPr lang="en-US" sz="1400" dirty="0" err="1"/>
              <a:t>draw_objects</a:t>
            </a:r>
            <a:r>
              <a:rPr lang="en-US" sz="1400" dirty="0"/>
              <a:t>(</a:t>
            </a:r>
            <a:r>
              <a:rPr lang="en-US" sz="1400" dirty="0" err="1"/>
              <a:t>cam_coord</a:t>
            </a:r>
            <a:r>
              <a:rPr lang="en-US" sz="1400" dirty="0"/>
              <a:t>, </a:t>
            </a:r>
            <a:r>
              <a:rPr lang="en-US" sz="1400" dirty="0" err="1"/>
              <a:t>filt_cam_coord</a:t>
            </a:r>
            <a:r>
              <a:rPr lang="en-US" sz="1400" dirty="0"/>
              <a:t>, frame, contour):</a:t>
            </a:r>
          </a:p>
          <a:p>
            <a:pPr marL="0" indent="0">
              <a:buNone/>
            </a:pPr>
            <a:r>
              <a:rPr lang="en-US" sz="1400" dirty="0"/>
              <a:t>23:	""" Draws visualization objects from the detection process.</a:t>
            </a:r>
          </a:p>
          <a:p>
            <a:pPr marL="0" indent="0">
              <a:buNone/>
            </a:pPr>
            <a:r>
              <a:rPr lang="en-US" sz="1400" dirty="0"/>
              <a:t>24:	Position coordinates of every object are always in 'camera pixel' units""" 25:</a:t>
            </a:r>
          </a:p>
          <a:p>
            <a:pPr marL="0" indent="0">
              <a:buNone/>
            </a:pPr>
            <a:r>
              <a:rPr lang="en-US" sz="1400" dirty="0"/>
              <a:t>26: cv2.line(frame, (0, </a:t>
            </a:r>
            <a:r>
              <a:rPr lang="en-US" sz="1400" dirty="0" err="1"/>
              <a:t>params</a:t>
            </a:r>
            <a:r>
              <a:rPr lang="en-US" sz="1400" dirty="0"/>
              <a:t>['</a:t>
            </a:r>
            <a:r>
              <a:rPr lang="en-US" sz="1400" dirty="0" err="1"/>
              <a:t>x_ax_pos</a:t>
            </a:r>
            <a:r>
              <a:rPr lang="en-US" sz="1400" dirty="0"/>
              <a:t>']), (</a:t>
            </a:r>
            <a:r>
              <a:rPr lang="en-US" sz="1400" dirty="0" err="1"/>
              <a:t>params</a:t>
            </a:r>
            <a:r>
              <a:rPr lang="en-US" sz="1400" dirty="0"/>
              <a:t>['</a:t>
            </a:r>
            <a:r>
              <a:rPr lang="en-US" sz="1400" dirty="0" err="1"/>
              <a:t>resized_width</a:t>
            </a:r>
            <a:r>
              <a:rPr lang="en-US" sz="1400" dirty="0"/>
              <a:t>'], </a:t>
            </a:r>
            <a:r>
              <a:rPr lang="en-US" sz="1400" dirty="0" err="1"/>
              <a:t>params</a:t>
            </a:r>
            <a:r>
              <a:rPr lang="en-US" sz="1400" dirty="0"/>
              <a:t>['</a:t>
            </a:r>
            <a:r>
              <a:rPr lang="en-US" sz="1400" dirty="0" err="1"/>
              <a:t>x_ax_pos</a:t>
            </a:r>
            <a:r>
              <a:rPr lang="en-US" sz="1400" dirty="0"/>
              <a:t>']),(0, 128, 255), 1)</a:t>
            </a:r>
          </a:p>
          <a:p>
            <a:pPr marL="0" indent="0">
              <a:buNone/>
            </a:pPr>
            <a:r>
              <a:rPr lang="en-US" sz="1400" dirty="0"/>
              <a:t>27: cv2.line(frame, (</a:t>
            </a:r>
            <a:r>
              <a:rPr lang="en-US" sz="1400" dirty="0" err="1"/>
              <a:t>params</a:t>
            </a:r>
            <a:r>
              <a:rPr lang="en-US" sz="1400" dirty="0"/>
              <a:t>['</a:t>
            </a:r>
            <a:r>
              <a:rPr lang="en-US" sz="1400" dirty="0" err="1"/>
              <a:t>y_ax_pos</a:t>
            </a:r>
            <a:r>
              <a:rPr lang="en-US" sz="1400" dirty="0"/>
              <a:t>'], 0), (</a:t>
            </a:r>
            <a:r>
              <a:rPr lang="en-US" sz="1400" dirty="0" err="1"/>
              <a:t>params</a:t>
            </a:r>
            <a:r>
              <a:rPr lang="en-US" sz="1400" dirty="0"/>
              <a:t>['</a:t>
            </a:r>
            <a:r>
              <a:rPr lang="en-US" sz="1400" dirty="0" err="1"/>
              <a:t>y_ax_pos</a:t>
            </a:r>
            <a:r>
              <a:rPr lang="en-US" sz="1400" dirty="0"/>
              <a:t>'], </a:t>
            </a:r>
            <a:r>
              <a:rPr lang="en-US" sz="1400" dirty="0" err="1"/>
              <a:t>params</a:t>
            </a:r>
            <a:r>
              <a:rPr lang="en-US" sz="1400" dirty="0"/>
              <a:t>['</a:t>
            </a:r>
            <a:r>
              <a:rPr lang="en-US" sz="1400" dirty="0" err="1"/>
              <a:t>resized_height</a:t>
            </a:r>
            <a:r>
              <a:rPr lang="en-US" sz="1400" dirty="0"/>
              <a:t>']),(0, 128, 255), 1)</a:t>
            </a:r>
          </a:p>
          <a:p>
            <a:pPr marL="0" indent="0">
              <a:buNone/>
            </a:pPr>
            <a:r>
              <a:rPr lang="en-US" sz="1400" dirty="0"/>
              <a:t>28: cv2.circle(frame, (</a:t>
            </a:r>
            <a:r>
              <a:rPr lang="en-US" sz="1400" dirty="0" err="1"/>
              <a:t>params</a:t>
            </a:r>
            <a:r>
              <a:rPr lang="en-US" sz="1400" dirty="0"/>
              <a:t>['</a:t>
            </a:r>
            <a:r>
              <a:rPr lang="en-US" sz="1400" dirty="0" err="1"/>
              <a:t>y_ax_pos</a:t>
            </a:r>
            <a:r>
              <a:rPr lang="en-US" sz="1400" dirty="0"/>
              <a:t>'], </a:t>
            </a:r>
            <a:r>
              <a:rPr lang="en-US" sz="1400" dirty="0" err="1"/>
              <a:t>params</a:t>
            </a:r>
            <a:r>
              <a:rPr lang="en-US" sz="1400" dirty="0"/>
              <a:t>['</a:t>
            </a:r>
            <a:r>
              <a:rPr lang="en-US" sz="1400" dirty="0" err="1"/>
              <a:t>x_ax_pos</a:t>
            </a:r>
            <a:r>
              <a:rPr lang="en-US" sz="1400" dirty="0"/>
              <a:t>']), 1, (255, 255, 255), -1)</a:t>
            </a:r>
          </a:p>
          <a:p>
            <a:pPr marL="0" indent="0">
              <a:buNone/>
            </a:pPr>
            <a:r>
              <a:rPr lang="en-US" sz="1400" dirty="0"/>
              <a:t>29:</a:t>
            </a:r>
          </a:p>
          <a:p>
            <a:pPr marL="0" indent="0">
              <a:buNone/>
            </a:pPr>
            <a:r>
              <a:rPr lang="en-US" sz="1400" dirty="0"/>
              <a:t>30: cv2.rectangle(frame, </a:t>
            </a:r>
            <a:r>
              <a:rPr lang="en-US" sz="1400" dirty="0" err="1"/>
              <a:t>params</a:t>
            </a:r>
            <a:r>
              <a:rPr lang="en-US" sz="1400" dirty="0"/>
              <a:t>['cent_rect_p1'], </a:t>
            </a:r>
            <a:r>
              <a:rPr lang="en-US" sz="1400" dirty="0" err="1"/>
              <a:t>params</a:t>
            </a:r>
            <a:r>
              <a:rPr lang="en-US" sz="1400" dirty="0"/>
              <a:t>['cent_rect_p2'], (0, 178, 255), 1)</a:t>
            </a:r>
          </a:p>
          <a:p>
            <a:pPr marL="0" indent="0">
              <a:buNone/>
            </a:pPr>
            <a:r>
              <a:rPr lang="en-US" sz="1400" dirty="0"/>
              <a:t>31:</a:t>
            </a:r>
          </a:p>
          <a:p>
            <a:pPr marL="0" indent="0">
              <a:buNone/>
            </a:pPr>
            <a:r>
              <a:rPr lang="en-US" sz="1400" dirty="0"/>
              <a:t>32: cv2.drawContours(frame, [contour], -1, (0, 255, 0), 2)</a:t>
            </a:r>
          </a:p>
          <a:p>
            <a:pPr marL="0" indent="0">
              <a:buNone/>
            </a:pPr>
            <a:r>
              <a:rPr lang="en-US" sz="1400" dirty="0"/>
              <a:t>33:</a:t>
            </a:r>
          </a:p>
          <a:p>
            <a:pPr marL="0" indent="0">
              <a:buNone/>
            </a:pPr>
            <a:r>
              <a:rPr lang="en-US" sz="1400" dirty="0"/>
              <a:t>34: </a:t>
            </a:r>
            <a:r>
              <a:rPr lang="en-US" sz="1400" dirty="0" err="1"/>
              <a:t>x_cart_coord</a:t>
            </a:r>
            <a:r>
              <a:rPr lang="en-US" sz="1400" dirty="0"/>
              <a:t> = </a:t>
            </a:r>
            <a:r>
              <a:rPr lang="en-US" sz="1400" dirty="0" err="1"/>
              <a:t>cam_coord</a:t>
            </a:r>
            <a:r>
              <a:rPr lang="en-US" sz="1400" dirty="0"/>
              <a:t>['width'] - </a:t>
            </a:r>
            <a:r>
              <a:rPr lang="en-US" sz="1400" dirty="0" err="1"/>
              <a:t>params</a:t>
            </a:r>
            <a:r>
              <a:rPr lang="en-US" sz="1400" dirty="0"/>
              <a:t>['</a:t>
            </a:r>
            <a:r>
              <a:rPr lang="en-US" sz="1400" dirty="0" err="1"/>
              <a:t>y_ax_pos</a:t>
            </a:r>
            <a:r>
              <a:rPr lang="en-US" sz="1400" dirty="0"/>
              <a:t>'] 35: </a:t>
            </a:r>
            <a:r>
              <a:rPr lang="en-US" sz="1400" dirty="0" err="1"/>
              <a:t>y_cart_coord</a:t>
            </a:r>
            <a:r>
              <a:rPr lang="en-US" sz="1400" dirty="0"/>
              <a:t> = </a:t>
            </a:r>
            <a:r>
              <a:rPr lang="en-US" sz="1400" dirty="0" err="1"/>
              <a:t>params</a:t>
            </a:r>
            <a:r>
              <a:rPr lang="en-US" sz="1400" dirty="0"/>
              <a:t>['</a:t>
            </a:r>
            <a:r>
              <a:rPr lang="en-US" sz="1400" dirty="0" err="1"/>
              <a:t>x_ax_pos</a:t>
            </a:r>
            <a:r>
              <a:rPr lang="en-US" sz="1400" dirty="0"/>
              <a:t>'] - </a:t>
            </a:r>
            <a:r>
              <a:rPr lang="en-US" sz="1400" dirty="0" err="1"/>
              <a:t>cam_coord</a:t>
            </a:r>
            <a:r>
              <a:rPr lang="en-US" sz="1400" dirty="0"/>
              <a:t>['height'] 36:</a:t>
            </a:r>
          </a:p>
          <a:p>
            <a:pPr marL="0" indent="0">
              <a:buNone/>
            </a:pPr>
            <a:r>
              <a:rPr lang="en-US" sz="1400" dirty="0"/>
              <a:t>37: </a:t>
            </a:r>
            <a:r>
              <a:rPr lang="en-US" sz="1400" dirty="0" err="1"/>
              <a:t>x_filt_cart_coord</a:t>
            </a:r>
            <a:r>
              <a:rPr lang="en-US" sz="1400" dirty="0"/>
              <a:t> = </a:t>
            </a:r>
            <a:r>
              <a:rPr lang="en-US" sz="1400" dirty="0" err="1"/>
              <a:t>filt_cam_coord</a:t>
            </a:r>
            <a:r>
              <a:rPr lang="en-US" sz="1400" dirty="0"/>
              <a:t>['width'] - </a:t>
            </a:r>
            <a:r>
              <a:rPr lang="en-US" sz="1400" dirty="0" err="1"/>
              <a:t>params</a:t>
            </a:r>
            <a:r>
              <a:rPr lang="en-US" sz="1400" dirty="0"/>
              <a:t>['</a:t>
            </a:r>
            <a:r>
              <a:rPr lang="en-US" sz="1400" dirty="0" err="1"/>
              <a:t>y_ax_pos</a:t>
            </a:r>
            <a:r>
              <a:rPr lang="en-US" sz="1400" dirty="0"/>
              <a:t>'] 38: </a:t>
            </a:r>
            <a:r>
              <a:rPr lang="en-US" sz="1400" dirty="0" err="1"/>
              <a:t>y_filt_cart_coord</a:t>
            </a:r>
            <a:r>
              <a:rPr lang="en-US" sz="1400" dirty="0"/>
              <a:t> = </a:t>
            </a:r>
            <a:r>
              <a:rPr lang="en-US" sz="1400" dirty="0" err="1"/>
              <a:t>params</a:t>
            </a:r>
            <a:r>
              <a:rPr lang="en-US" sz="1400" dirty="0"/>
              <a:t>['</a:t>
            </a:r>
            <a:r>
              <a:rPr lang="en-US" sz="1400" dirty="0" err="1"/>
              <a:t>x_ax_pos</a:t>
            </a:r>
            <a:r>
              <a:rPr lang="en-US" sz="1400" dirty="0"/>
              <a:t>'] - </a:t>
            </a:r>
            <a:r>
              <a:rPr lang="en-US" sz="1400" dirty="0" err="1"/>
              <a:t>filt_cam_coord</a:t>
            </a:r>
            <a:r>
              <a:rPr lang="en-US" sz="1400" dirty="0"/>
              <a:t>['height'] 39:</a:t>
            </a:r>
          </a:p>
          <a:p>
            <a:pPr marL="0" indent="0">
              <a:buNone/>
            </a:pPr>
            <a:r>
              <a:rPr lang="en-US" sz="1400" dirty="0"/>
              <a:t>40: cv2.circle(frame, (</a:t>
            </a:r>
            <a:r>
              <a:rPr lang="en-US" sz="1400" dirty="0" err="1"/>
              <a:t>cam_coord</a:t>
            </a:r>
            <a:r>
              <a:rPr lang="en-US" sz="1400" dirty="0"/>
              <a:t>['width'], </a:t>
            </a:r>
            <a:r>
              <a:rPr lang="en-US" sz="1400" dirty="0" err="1"/>
              <a:t>cam_coord</a:t>
            </a:r>
            <a:r>
              <a:rPr lang="en-US" sz="1400" dirty="0"/>
              <a:t>['height']), 5, (0, 0, 255), -1) 41: cv2.putText(frame, </a:t>
            </a:r>
            <a:r>
              <a:rPr lang="en-US" sz="1400" dirty="0" err="1"/>
              <a:t>str</a:t>
            </a:r>
            <a:r>
              <a:rPr lang="en-US" sz="1400" dirty="0"/>
              <a:t>(</a:t>
            </a:r>
            <a:r>
              <a:rPr lang="en-US" sz="1400" dirty="0" err="1"/>
              <a:t>x_cart_coord</a:t>
            </a:r>
            <a:r>
              <a:rPr lang="en-US" sz="1400" dirty="0"/>
              <a:t>) + ", " + </a:t>
            </a:r>
            <a:r>
              <a:rPr lang="en-US" sz="1400" dirty="0" err="1"/>
              <a:t>str</a:t>
            </a:r>
            <a:r>
              <a:rPr lang="en-US" sz="1400" dirty="0"/>
              <a:t>(</a:t>
            </a:r>
            <a:r>
              <a:rPr lang="en-US" sz="1400" dirty="0" err="1"/>
              <a:t>y_cart_coord</a:t>
            </a:r>
            <a:r>
              <a:rPr lang="en-US" sz="1400" dirty="0"/>
              <a:t>),</a:t>
            </a:r>
          </a:p>
          <a:p>
            <a:pPr marL="0" indent="0">
              <a:buNone/>
            </a:pPr>
            <a:r>
              <a:rPr lang="en-US" sz="1400" dirty="0"/>
              <a:t>42:	(</a:t>
            </a:r>
            <a:r>
              <a:rPr lang="en-US" sz="1400" dirty="0" err="1"/>
              <a:t>cam_coord</a:t>
            </a:r>
            <a:r>
              <a:rPr lang="en-US" sz="1400" dirty="0"/>
              <a:t>['width'] + 25, </a:t>
            </a:r>
            <a:r>
              <a:rPr lang="en-US" sz="1400" dirty="0" err="1"/>
              <a:t>cam_coord</a:t>
            </a:r>
            <a:r>
              <a:rPr lang="en-US" sz="1400" dirty="0"/>
              <a:t>['height'] - 25), cv2.FONT_HERSHEY_SIMPLEX, 0.5, (0, 0, 255), 1)</a:t>
            </a:r>
          </a:p>
          <a:p>
            <a:pPr marL="0" indent="0">
              <a:buNone/>
            </a:pPr>
            <a:r>
              <a:rPr lang="en-US" sz="1400" dirty="0"/>
              <a:t>43:</a:t>
            </a:r>
          </a:p>
          <a:p>
            <a:pPr marL="0" indent="0">
              <a:buNone/>
            </a:pPr>
            <a:r>
              <a:rPr lang="en-US" sz="1400" dirty="0"/>
              <a:t>44: cv2.circle(frame, (</a:t>
            </a:r>
            <a:r>
              <a:rPr lang="en-US" sz="1400" dirty="0" err="1"/>
              <a:t>filt_cam_coord</a:t>
            </a:r>
            <a:r>
              <a:rPr lang="en-US" sz="1400" dirty="0"/>
              <a:t>['width'], </a:t>
            </a:r>
            <a:r>
              <a:rPr lang="en-US" sz="1400" dirty="0" err="1"/>
              <a:t>filt_cam_coord</a:t>
            </a:r>
            <a:r>
              <a:rPr lang="en-US" sz="1400" dirty="0"/>
              <a:t>['height']), 5,(255, 30, 30), -1) 45: cv2.putText(frame, </a:t>
            </a:r>
            <a:r>
              <a:rPr lang="en-US" sz="1400" dirty="0" err="1"/>
              <a:t>str</a:t>
            </a:r>
            <a:r>
              <a:rPr lang="en-US" sz="1400" dirty="0"/>
              <a:t>(</a:t>
            </a:r>
            <a:r>
              <a:rPr lang="en-US" sz="1400" dirty="0" err="1"/>
              <a:t>x_filt_cart_coord</a:t>
            </a:r>
            <a:r>
              <a:rPr lang="en-US" sz="1400" dirty="0"/>
              <a:t>) + ", " + </a:t>
            </a:r>
            <a:r>
              <a:rPr lang="en-US" sz="1400" dirty="0" err="1"/>
              <a:t>str</a:t>
            </a:r>
            <a:r>
              <a:rPr lang="en-US" sz="1400" dirty="0"/>
              <a:t>(</a:t>
            </a:r>
            <a:r>
              <a:rPr lang="en-US" sz="1400" dirty="0" err="1"/>
              <a:t>y_filt_cart_coord</a:t>
            </a:r>
            <a:r>
              <a:rPr lang="en-US" sz="1400" dirty="0"/>
              <a:t>),</a:t>
            </a:r>
          </a:p>
          <a:p>
            <a:pPr marL="0" indent="0">
              <a:buNone/>
            </a:pPr>
            <a:r>
              <a:rPr lang="en-US" sz="1400" dirty="0"/>
              <a:t>46:	(</a:t>
            </a:r>
            <a:r>
              <a:rPr lang="en-US" sz="1400" dirty="0" err="1"/>
              <a:t>filt_cam_coord</a:t>
            </a:r>
            <a:r>
              <a:rPr lang="en-US" sz="1400" dirty="0"/>
              <a:t>['width'] + 25, </a:t>
            </a:r>
            <a:r>
              <a:rPr lang="en-US" sz="1400" dirty="0" err="1"/>
              <a:t>filt_cam_coord</a:t>
            </a:r>
            <a:r>
              <a:rPr lang="en-US" sz="1400" dirty="0"/>
              <a:t>['height'] - 25), cv2.FONT_HERSHEY_SIMPLEX,0.5,</a:t>
            </a:r>
          </a:p>
          <a:p>
            <a:pPr marL="0" indent="0">
              <a:buNone/>
            </a:pPr>
            <a:r>
              <a:rPr lang="en-US" sz="1400" dirty="0"/>
              <a:t>(255, 30, 30), 1)</a:t>
            </a:r>
          </a:p>
          <a:p>
            <a:pPr marL="0" indent="0">
              <a:buNone/>
            </a:pPr>
            <a:r>
              <a:rPr lang="en-US" sz="1400" dirty="0"/>
              <a:t>47: return frame</a:t>
            </a:r>
          </a:p>
          <a:p>
            <a:pPr marL="0" indent="0">
              <a:buNone/>
            </a:pPr>
            <a:endParaRPr lang="en-US" sz="1400" dirty="0"/>
          </a:p>
        </p:txBody>
      </p:sp>
    </p:spTree>
    <p:extLst>
      <p:ext uri="{BB962C8B-B14F-4D97-AF65-F5344CB8AC3E}">
        <p14:creationId xmlns:p14="http://schemas.microsoft.com/office/powerpoint/2010/main" val="1953967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LOW-PASS MOVING AVERAGE FILTER</a:t>
            </a:r>
            <a:br>
              <a:rPr lang="en-US" b="1" dirty="0"/>
            </a:br>
            <a:endParaRPr lang="en-US" dirty="0"/>
          </a:p>
        </p:txBody>
      </p:sp>
      <p:sp>
        <p:nvSpPr>
          <p:cNvPr id="3" name="Content Placeholder 2"/>
          <p:cNvSpPr>
            <a:spLocks noGrp="1"/>
          </p:cNvSpPr>
          <p:nvPr>
            <p:ph idx="1"/>
          </p:nvPr>
        </p:nvSpPr>
        <p:spPr>
          <a:xfrm>
            <a:off x="1103312" y="2052919"/>
            <a:ext cx="10326688" cy="3725582"/>
          </a:xfrm>
        </p:spPr>
        <p:txBody>
          <a:bodyPr/>
          <a:lstStyle/>
          <a:p>
            <a:r>
              <a:rPr lang="en-US" dirty="0"/>
              <a:t>Lines 1-19 in </a:t>
            </a:r>
            <a:r>
              <a:rPr lang="en-US" b="1" dirty="0"/>
              <a:t>Listing 3 </a:t>
            </a:r>
            <a:r>
              <a:rPr lang="en-US" dirty="0"/>
              <a:t>show the </a:t>
            </a:r>
            <a:r>
              <a:rPr lang="en-US" dirty="0" err="1"/>
              <a:t>moving_average</a:t>
            </a:r>
            <a:r>
              <a:rPr lang="en-US" dirty="0"/>
              <a:t>_ filter(</a:t>
            </a:r>
            <a:r>
              <a:rPr lang="en-US" dirty="0" err="1"/>
              <a:t>coord</a:t>
            </a:r>
            <a:r>
              <a:rPr lang="en-US" dirty="0"/>
              <a:t>) function definition.</a:t>
            </a:r>
          </a:p>
          <a:p>
            <a:r>
              <a:rPr lang="en-US" dirty="0"/>
              <a:t>If you recall, after filtering the coordinates in the “main” function, we call the draw_ objects() function to draw the detection visualization objects in the image frame (Figure 3). We use the </a:t>
            </a:r>
            <a:r>
              <a:rPr lang="en-US" dirty="0" err="1"/>
              <a:t>OpenCV</a:t>
            </a:r>
            <a:r>
              <a:rPr lang="en-US" dirty="0"/>
              <a:t> functions line(), circle(), rectangle(), </a:t>
            </a:r>
            <a:r>
              <a:rPr lang="en-US" dirty="0" err="1"/>
              <a:t>drawContours</a:t>
            </a:r>
            <a:r>
              <a:rPr lang="en-US" dirty="0"/>
              <a:t>() and </a:t>
            </a:r>
            <a:r>
              <a:rPr lang="en-US" dirty="0" err="1"/>
              <a:t>putText</a:t>
            </a:r>
            <a:r>
              <a:rPr lang="en-US" dirty="0"/>
              <a:t>() to draw lines, circles, rectangles, the contour and text, respectively. Lines 26-46 in Listing 3 show the code in charge of the drawing. There are tutorials about </a:t>
            </a:r>
            <a:r>
              <a:rPr lang="en-US" dirty="0" err="1"/>
              <a:t>OpenCV</a:t>
            </a:r>
            <a:r>
              <a:rPr lang="en-US" dirty="0"/>
              <a:t> drawing functions on many websites (including </a:t>
            </a:r>
            <a:r>
              <a:rPr lang="en-US" dirty="0" err="1"/>
              <a:t>OpenCVs</a:t>
            </a:r>
            <a:r>
              <a:rPr lang="en-US" dirty="0"/>
              <a:t> official site), if you want to better understand how these functions work [5].</a:t>
            </a:r>
          </a:p>
          <a:p>
            <a:endParaRPr lang="en-US" dirty="0"/>
          </a:p>
        </p:txBody>
      </p:sp>
      <p:sp>
        <p:nvSpPr>
          <p:cNvPr id="4" name="Rectangle 3"/>
          <p:cNvSpPr/>
          <p:nvPr/>
        </p:nvSpPr>
        <p:spPr>
          <a:xfrm>
            <a:off x="1600200" y="5516507"/>
            <a:ext cx="6096000" cy="923330"/>
          </a:xfrm>
          <a:prstGeom prst="rect">
            <a:avLst/>
          </a:prstGeom>
        </p:spPr>
        <p:txBody>
          <a:bodyPr>
            <a:spAutoFit/>
          </a:bodyPr>
          <a:lstStyle/>
          <a:p>
            <a:r>
              <a:rPr lang="en-US" b="0" i="0" dirty="0">
                <a:solidFill>
                  <a:srgbClr val="FFFF00"/>
                </a:solidFill>
                <a:effectLst/>
                <a:latin typeface="Open Sans"/>
              </a:rPr>
              <a:t>[5] Drawing Functions in </a:t>
            </a:r>
            <a:r>
              <a:rPr lang="en-US" b="0" i="0" dirty="0" err="1">
                <a:solidFill>
                  <a:srgbClr val="FFFF00"/>
                </a:solidFill>
                <a:effectLst/>
                <a:latin typeface="Open Sans"/>
              </a:rPr>
              <a:t>OpenCV</a:t>
            </a:r>
            <a:br>
              <a:rPr lang="en-US" dirty="0">
                <a:solidFill>
                  <a:srgbClr val="FFFF00"/>
                </a:solidFill>
              </a:rPr>
            </a:br>
            <a:r>
              <a:rPr lang="en-US" b="0" i="0" u="sng" dirty="0">
                <a:solidFill>
                  <a:srgbClr val="FFFF00"/>
                </a:solidFill>
                <a:effectLst/>
                <a:latin typeface="Open Sans"/>
                <a:hlinkClick r:id="rId2"/>
              </a:rPr>
              <a:t>https://docs.opencv.org/master/dc/da5/tutorial_py_drawing_functions.html</a:t>
            </a:r>
            <a:endParaRPr lang="en-US" dirty="0">
              <a:solidFill>
                <a:srgbClr val="FFFF00"/>
              </a:solidFill>
            </a:endParaRPr>
          </a:p>
        </p:txBody>
      </p:sp>
    </p:spTree>
    <p:extLst>
      <p:ext uri="{BB962C8B-B14F-4D97-AF65-F5344CB8AC3E}">
        <p14:creationId xmlns:p14="http://schemas.microsoft.com/office/powerpoint/2010/main" val="2394279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LOW-PASS MOVING AVERAGE FILTER</a:t>
            </a:r>
            <a:br>
              <a:rPr lang="en-US" b="1" dirty="0"/>
            </a:br>
            <a:endParaRPr lang="en-US" dirty="0"/>
          </a:p>
        </p:txBody>
      </p:sp>
      <p:sp>
        <p:nvSpPr>
          <p:cNvPr id="3" name="Content Placeholder 2"/>
          <p:cNvSpPr>
            <a:spLocks noGrp="1"/>
          </p:cNvSpPr>
          <p:nvPr>
            <p:ph idx="1"/>
          </p:nvPr>
        </p:nvSpPr>
        <p:spPr/>
        <p:txBody>
          <a:bodyPr/>
          <a:lstStyle/>
          <a:p>
            <a:r>
              <a:rPr lang="en-US" dirty="0"/>
              <a:t>To control the drone, we use the drone. </a:t>
            </a:r>
            <a:r>
              <a:rPr lang="en-US" dirty="0" err="1"/>
              <a:t>offboard.set_position_ned</a:t>
            </a:r>
            <a:r>
              <a:rPr lang="en-US" dirty="0"/>
              <a:t>() function (see line 48 in Listing 1), which receives coordinates in the North, East, Down (NED) system, plus a Yaw angle. North is the distance to the goal point in the northern axis, East is the distance in the eastern axis and Down is the altitude. Yaw is the clockwise angle around the drone’s vertical axis (measured from the northern line) to which the drone must point when reaching the goal pose. Note that for positive altitudes, the Down coordinate must be negative. For instance, to command the drone to an altitude of 10m, the Down coordinate must be equal to -10 (“Up“ is really “minus Down“).</a:t>
            </a:r>
          </a:p>
          <a:p>
            <a:endParaRPr lang="en-US" dirty="0"/>
          </a:p>
        </p:txBody>
      </p:sp>
    </p:spTree>
    <p:extLst>
      <p:ext uri="{BB962C8B-B14F-4D97-AF65-F5344CB8AC3E}">
        <p14:creationId xmlns:p14="http://schemas.microsoft.com/office/powerpoint/2010/main" val="349489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range segmentation </a:t>
            </a:r>
          </a:p>
        </p:txBody>
      </p:sp>
      <p:sp>
        <p:nvSpPr>
          <p:cNvPr id="3" name="Content Placeholder 2"/>
          <p:cNvSpPr>
            <a:spLocks noGrp="1"/>
          </p:cNvSpPr>
          <p:nvPr>
            <p:ph idx="1"/>
          </p:nvPr>
        </p:nvSpPr>
        <p:spPr/>
        <p:txBody>
          <a:bodyPr/>
          <a:lstStyle/>
          <a:p>
            <a:r>
              <a:rPr lang="en-US" dirty="0"/>
              <a:t>Color range segmentation is neither the best nor the most robust approach to detect and track objects with computer vision, but it serves well for the purpose of introducing concepts about interfacing computer vision detection tasks with drone autonomous flight. </a:t>
            </a:r>
          </a:p>
          <a:p>
            <a:r>
              <a:rPr lang="en-US" dirty="0"/>
              <a:t>The aim of this presentation is to present a </a:t>
            </a:r>
            <a:r>
              <a:rPr lang="en-US" dirty="0">
                <a:solidFill>
                  <a:srgbClr val="FFFF00"/>
                </a:solidFill>
              </a:rPr>
              <a:t>basic example </a:t>
            </a:r>
            <a:r>
              <a:rPr lang="en-US" dirty="0"/>
              <a:t>about how </a:t>
            </a:r>
            <a:r>
              <a:rPr lang="en-US" dirty="0">
                <a:solidFill>
                  <a:srgbClr val="FFFF00"/>
                </a:solidFill>
              </a:rPr>
              <a:t>to integrate </a:t>
            </a:r>
            <a:r>
              <a:rPr lang="en-US" dirty="0" err="1">
                <a:solidFill>
                  <a:srgbClr val="FFFF00"/>
                </a:solidFill>
              </a:rPr>
              <a:t>OpenCV</a:t>
            </a:r>
            <a:r>
              <a:rPr lang="en-US" dirty="0">
                <a:solidFill>
                  <a:srgbClr val="FFFF00"/>
                </a:solidFill>
              </a:rPr>
              <a:t>, MASVDK and the PX4 simulation environment </a:t>
            </a:r>
            <a:r>
              <a:rPr lang="en-US" dirty="0"/>
              <a:t>for students and hobbyists interested	in	experimenting	with	autonomous drone tracking</a:t>
            </a:r>
          </a:p>
        </p:txBody>
      </p:sp>
    </p:spTree>
    <p:extLst>
      <p:ext uri="{BB962C8B-B14F-4D97-AF65-F5344CB8AC3E}">
        <p14:creationId xmlns:p14="http://schemas.microsoft.com/office/powerpoint/2010/main" val="3699731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LOW-PASS MOVING AVERAGE FILTER</a:t>
            </a:r>
            <a:br>
              <a:rPr lang="en-US" b="1" dirty="0"/>
            </a:br>
            <a:endParaRPr lang="en-US" dirty="0"/>
          </a:p>
        </p:txBody>
      </p:sp>
      <p:sp>
        <p:nvSpPr>
          <p:cNvPr id="3" name="Content Placeholder 2"/>
          <p:cNvSpPr>
            <a:spLocks noGrp="1"/>
          </p:cNvSpPr>
          <p:nvPr>
            <p:ph idx="1"/>
          </p:nvPr>
        </p:nvSpPr>
        <p:spPr/>
        <p:txBody>
          <a:bodyPr/>
          <a:lstStyle/>
          <a:p>
            <a:r>
              <a:rPr lang="en-US" dirty="0"/>
              <a:t>I discussed in more detail how to control a drone’s position by sending NED position </a:t>
            </a:r>
            <a:r>
              <a:rPr lang="en-US" dirty="0" err="1"/>
              <a:t>setpoints</a:t>
            </a:r>
            <a:r>
              <a:rPr lang="en-US" dirty="0"/>
              <a:t> in the “</a:t>
            </a:r>
            <a:r>
              <a:rPr lang="en-US" dirty="0" err="1"/>
              <a:t>offboard</a:t>
            </a:r>
            <a:r>
              <a:rPr lang="en-US" dirty="0"/>
              <a:t>” flight mode. In the while loop, the detected target’s Cartesian coordinates are converted to NED coordinates, as explained at the beginning, and sent to the drone to control its position and make it follow the target</a:t>
            </a:r>
            <a:br>
              <a:rPr lang="en-US" dirty="0"/>
            </a:br>
            <a:endParaRPr lang="en-US" dirty="0"/>
          </a:p>
        </p:txBody>
      </p:sp>
    </p:spTree>
    <p:extLst>
      <p:ext uri="{BB962C8B-B14F-4D97-AF65-F5344CB8AC3E}">
        <p14:creationId xmlns:p14="http://schemas.microsoft.com/office/powerpoint/2010/main" val="100618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br>
              <a:rPr lang="en-US" b="1" dirty="0"/>
            </a:br>
            <a:endParaRPr lang="en-US" dirty="0"/>
          </a:p>
        </p:txBody>
      </p:sp>
      <p:sp>
        <p:nvSpPr>
          <p:cNvPr id="3" name="Content Placeholder 2"/>
          <p:cNvSpPr>
            <a:spLocks noGrp="1"/>
          </p:cNvSpPr>
          <p:nvPr>
            <p:ph idx="1"/>
          </p:nvPr>
        </p:nvSpPr>
        <p:spPr/>
        <p:txBody>
          <a:bodyPr/>
          <a:lstStyle/>
          <a:p>
            <a:r>
              <a:rPr lang="en-US" dirty="0"/>
              <a:t>To test the code example in simulation, take the following steps: First, run the PX4 &amp; Gazebo, or PX4 &amp; </a:t>
            </a:r>
            <a:r>
              <a:rPr lang="en-US" dirty="0" err="1"/>
              <a:t>JMAVSim</a:t>
            </a:r>
            <a:r>
              <a:rPr lang="en-US" dirty="0"/>
              <a:t> simulator. Second, open </a:t>
            </a:r>
            <a:r>
              <a:rPr lang="en-US" dirty="0" err="1"/>
              <a:t>QGroundControl</a:t>
            </a:r>
            <a:r>
              <a:rPr lang="en-US" dirty="0"/>
              <a:t>. Third, run the </a:t>
            </a:r>
            <a:r>
              <a:rPr lang="en-US" i="1" dirty="0"/>
              <a:t>track_ and_follow.py </a:t>
            </a:r>
            <a:r>
              <a:rPr lang="en-US" dirty="0"/>
              <a:t>script. If the camera detects a blue object within the HSV color range defined in the code, you will see the drone moving over </a:t>
            </a:r>
            <a:r>
              <a:rPr lang="en-US" dirty="0" err="1"/>
              <a:t>QGroundControl’s</a:t>
            </a:r>
            <a:r>
              <a:rPr lang="en-US" dirty="0"/>
              <a:t> map in the direction of the detected target. Furthermore, if you move the blue target in front of the camera, the drone will move in the same direction, tracking the target only when it is outside the center rectangle. The </a:t>
            </a:r>
            <a:r>
              <a:rPr lang="en-US" i="1" dirty="0"/>
              <a:t>run_track_and_follow.md </a:t>
            </a:r>
            <a:r>
              <a:rPr lang="en-US" dirty="0"/>
              <a:t>text file summarizes all detailed steps to run the code in simulation</a:t>
            </a:r>
          </a:p>
        </p:txBody>
      </p:sp>
    </p:spTree>
    <p:extLst>
      <p:ext uri="{BB962C8B-B14F-4D97-AF65-F5344CB8AC3E}">
        <p14:creationId xmlns:p14="http://schemas.microsoft.com/office/powerpoint/2010/main" val="1770104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a:t>
            </a:r>
            <a:br>
              <a:rPr lang="en-US" b="1" dirty="0"/>
            </a:br>
            <a:endParaRPr lang="en-US" dirty="0"/>
          </a:p>
        </p:txBody>
      </p:sp>
      <p:sp>
        <p:nvSpPr>
          <p:cNvPr id="3" name="Content Placeholder 2"/>
          <p:cNvSpPr>
            <a:spLocks noGrp="1"/>
          </p:cNvSpPr>
          <p:nvPr>
            <p:ph idx="1"/>
          </p:nvPr>
        </p:nvSpPr>
        <p:spPr>
          <a:xfrm>
            <a:off x="1103312" y="2052919"/>
            <a:ext cx="8946541" cy="868082"/>
          </a:xfrm>
        </p:spPr>
        <p:txBody>
          <a:bodyPr/>
          <a:lstStyle/>
          <a:p>
            <a:r>
              <a:rPr lang="en-US" b="1" dirty="0"/>
              <a:t>Figure 7 </a:t>
            </a:r>
            <a:r>
              <a:rPr lang="en-US" dirty="0"/>
              <a:t>shows a screen capture of the </a:t>
            </a:r>
            <a:r>
              <a:rPr lang="en-US" i="1" dirty="0"/>
              <a:t>track_ and_follow.py </a:t>
            </a:r>
            <a:r>
              <a:rPr lang="en-US" dirty="0"/>
              <a:t>script running.</a:t>
            </a:r>
          </a:p>
        </p:txBody>
      </p:sp>
      <p:pic>
        <p:nvPicPr>
          <p:cNvPr id="4" name="Picture 3"/>
          <p:cNvPicPr>
            <a:picLocks noChangeAspect="1"/>
          </p:cNvPicPr>
          <p:nvPr/>
        </p:nvPicPr>
        <p:blipFill>
          <a:blip r:embed="rId2"/>
          <a:stretch>
            <a:fillRect/>
          </a:stretch>
        </p:blipFill>
        <p:spPr>
          <a:xfrm>
            <a:off x="2707795" y="2647676"/>
            <a:ext cx="6878010" cy="3924848"/>
          </a:xfrm>
          <a:prstGeom prst="rect">
            <a:avLst/>
          </a:prstGeom>
        </p:spPr>
      </p:pic>
    </p:spTree>
    <p:extLst>
      <p:ext uri="{BB962C8B-B14F-4D97-AF65-F5344CB8AC3E}">
        <p14:creationId xmlns:p14="http://schemas.microsoft.com/office/powerpoint/2010/main" val="1419418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CONCLUSION</a:t>
            </a:r>
          </a:p>
        </p:txBody>
      </p:sp>
      <p:sp>
        <p:nvSpPr>
          <p:cNvPr id="3" name="Content Placeholder 2"/>
          <p:cNvSpPr>
            <a:spLocks noGrp="1"/>
          </p:cNvSpPr>
          <p:nvPr>
            <p:ph idx="1"/>
          </p:nvPr>
        </p:nvSpPr>
        <p:spPr/>
        <p:txBody>
          <a:bodyPr/>
          <a:lstStyle/>
          <a:p>
            <a:r>
              <a:rPr lang="en-US" dirty="0"/>
              <a:t>As I said at the beginning, color segmentation is not the best approach to detect and track objects with computer vision. Moreover, the approach to find the target’s coordinates taken here, is not the best either. For instance, we should have taken into account the fact that a camera shot taken by a drone from above in the air, is a 2D perspective projection of the real 3D world in the camera’s field of view.</a:t>
            </a:r>
          </a:p>
          <a:p>
            <a:endParaRPr lang="en-US" dirty="0"/>
          </a:p>
        </p:txBody>
      </p:sp>
    </p:spTree>
    <p:extLst>
      <p:ext uri="{BB962C8B-B14F-4D97-AF65-F5344CB8AC3E}">
        <p14:creationId xmlns:p14="http://schemas.microsoft.com/office/powerpoint/2010/main" val="3605232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CONCLUSION</a:t>
            </a:r>
          </a:p>
        </p:txBody>
      </p:sp>
      <p:sp>
        <p:nvSpPr>
          <p:cNvPr id="3" name="Content Placeholder 2"/>
          <p:cNvSpPr>
            <a:spLocks noGrp="1"/>
          </p:cNvSpPr>
          <p:nvPr>
            <p:ph idx="1"/>
          </p:nvPr>
        </p:nvSpPr>
        <p:spPr/>
        <p:txBody>
          <a:bodyPr/>
          <a:lstStyle/>
          <a:p>
            <a:r>
              <a:rPr lang="en-US" dirty="0"/>
              <a:t>To make it right, we would need to compute the inverse of that projection, from 2D image coordinate system to the 3D world coordinate system, to obtain the target’s real (x, y) world coordinates. Obviously, we lose one dimension in the process of going from 3D to 2D, and then going back from 2D to 3D. Implementing a tracking algorithm like that was definitely out of the scope of this article. Instead, the main purpose of this article is to get you acquainted with basic computer vision and drone autonomous flight programming.</a:t>
            </a:r>
          </a:p>
          <a:p>
            <a:endParaRPr lang="en-US" dirty="0"/>
          </a:p>
        </p:txBody>
      </p:sp>
    </p:spTree>
    <p:extLst>
      <p:ext uri="{BB962C8B-B14F-4D97-AF65-F5344CB8AC3E}">
        <p14:creationId xmlns:p14="http://schemas.microsoft.com/office/powerpoint/2010/main" val="392069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CONCLUSION</a:t>
            </a:r>
          </a:p>
        </p:txBody>
      </p:sp>
      <p:sp>
        <p:nvSpPr>
          <p:cNvPr id="3" name="Content Placeholder 2"/>
          <p:cNvSpPr>
            <a:spLocks noGrp="1"/>
          </p:cNvSpPr>
          <p:nvPr>
            <p:ph idx="1"/>
          </p:nvPr>
        </p:nvSpPr>
        <p:spPr/>
        <p:txBody>
          <a:bodyPr/>
          <a:lstStyle/>
          <a:p>
            <a:r>
              <a:rPr lang="en-US" dirty="0"/>
              <a:t>There are other, more robust computer vision detection techniques as well—much better than the one we used here—that allow detecting and classifying many types of items—such as cars, animals or people. For example, there are some Machine Learning approaches, such as the </a:t>
            </a:r>
            <a:r>
              <a:rPr lang="en-US" dirty="0" err="1"/>
              <a:t>Haar</a:t>
            </a:r>
            <a:r>
              <a:rPr lang="en-US" dirty="0"/>
              <a:t> Cascade Classifier or the Histogram of Oriented Gradients &amp; SVM Classifier, and other even more effective, and nowadays more popular Deep Learning approaches. In a follow-up to this article, we will revisit this same topic to write an object-tracking autonomous drone application with object detection by Deep Learning inference.</a:t>
            </a:r>
          </a:p>
        </p:txBody>
      </p:sp>
    </p:spTree>
    <p:extLst>
      <p:ext uri="{BB962C8B-B14F-4D97-AF65-F5344CB8AC3E}">
        <p14:creationId xmlns:p14="http://schemas.microsoft.com/office/powerpoint/2010/main" val="28407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lstStyle/>
          <a:p>
            <a:r>
              <a:rPr lang="en-US" dirty="0"/>
              <a:t>To follow this presentation, you must have at least very basic experience with </a:t>
            </a:r>
            <a:r>
              <a:rPr lang="en-US" dirty="0" err="1"/>
              <a:t>OpenCV</a:t>
            </a:r>
            <a:r>
              <a:rPr lang="en-US" dirty="0"/>
              <a:t>, and general knowledge about how </a:t>
            </a:r>
            <a:r>
              <a:rPr lang="en-US" dirty="0" err="1"/>
              <a:t>quadcopters</a:t>
            </a:r>
            <a:r>
              <a:rPr lang="en-US" dirty="0"/>
              <a:t> work, the </a:t>
            </a:r>
            <a:r>
              <a:rPr lang="en-US" dirty="0" err="1"/>
              <a:t>MAVLink</a:t>
            </a:r>
            <a:r>
              <a:rPr lang="en-US" dirty="0"/>
              <a:t> protocol and how to use PX4 SITL simulation to write drone autonomous flight applications with the MAVSDK-Python Library. </a:t>
            </a:r>
          </a:p>
        </p:txBody>
      </p:sp>
    </p:spTree>
    <p:extLst>
      <p:ext uri="{BB962C8B-B14F-4D97-AF65-F5344CB8AC3E}">
        <p14:creationId xmlns:p14="http://schemas.microsoft.com/office/powerpoint/2010/main" val="385756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DIAGRAM</a:t>
            </a:r>
            <a:endParaRPr lang="en-US" dirty="0"/>
          </a:p>
        </p:txBody>
      </p:sp>
      <p:sp>
        <p:nvSpPr>
          <p:cNvPr id="3" name="Content Placeholder 2"/>
          <p:cNvSpPr>
            <a:spLocks noGrp="1"/>
          </p:cNvSpPr>
          <p:nvPr>
            <p:ph idx="1"/>
          </p:nvPr>
        </p:nvSpPr>
        <p:spPr/>
        <p:txBody>
          <a:bodyPr/>
          <a:lstStyle/>
          <a:p>
            <a:r>
              <a:rPr lang="en-US" dirty="0"/>
              <a:t>Because we will use simulation, all the hardware needs to run the code example is a computer with </a:t>
            </a:r>
            <a:r>
              <a:rPr lang="en-US" dirty="0">
                <a:solidFill>
                  <a:srgbClr val="FFFF00"/>
                </a:solidFill>
              </a:rPr>
              <a:t>Ubuntu 18.04 operating system and a webcam</a:t>
            </a:r>
            <a:r>
              <a:rPr lang="en-US" dirty="0"/>
              <a:t>. If you are using a Windows or </a:t>
            </a:r>
            <a:r>
              <a:rPr lang="en-US" dirty="0" err="1"/>
              <a:t>MacOS</a:t>
            </a:r>
            <a:r>
              <a:rPr lang="en-US" dirty="0"/>
              <a:t> machine, you can Install </a:t>
            </a:r>
            <a:r>
              <a:rPr lang="en-US" dirty="0" err="1"/>
              <a:t>VirtualBox</a:t>
            </a:r>
            <a:r>
              <a:rPr lang="en-US" dirty="0"/>
              <a:t> and create an Ubuntu 18.04 virtual machine to try the example.</a:t>
            </a:r>
          </a:p>
          <a:p>
            <a:endParaRPr lang="en-US" dirty="0"/>
          </a:p>
        </p:txBody>
      </p:sp>
    </p:spTree>
    <p:extLst>
      <p:ext uri="{BB962C8B-B14F-4D97-AF65-F5344CB8AC3E}">
        <p14:creationId xmlns:p14="http://schemas.microsoft.com/office/powerpoint/2010/main" val="179783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939986" cy="1518587"/>
          </a:xfrm>
        </p:spPr>
        <p:txBody>
          <a:bodyPr/>
          <a:lstStyle/>
          <a:p>
            <a:r>
              <a:rPr lang="en-US" sz="2000" dirty="0"/>
              <a:t>Main algorithm’s flow diagram</a:t>
            </a:r>
          </a:p>
        </p:txBody>
      </p:sp>
      <p:pic>
        <p:nvPicPr>
          <p:cNvPr id="5" name="Content Placeholder 4"/>
          <p:cNvPicPr>
            <a:picLocks noGrp="1" noChangeAspect="1"/>
          </p:cNvPicPr>
          <p:nvPr>
            <p:ph idx="1"/>
          </p:nvPr>
        </p:nvPicPr>
        <p:blipFill>
          <a:blip r:embed="rId2"/>
          <a:stretch>
            <a:fillRect/>
          </a:stretch>
        </p:blipFill>
        <p:spPr>
          <a:xfrm>
            <a:off x="3418679" y="232642"/>
            <a:ext cx="4588548" cy="6392715"/>
          </a:xfrm>
          <a:prstGeom prst="rect">
            <a:avLst/>
          </a:prstGeom>
        </p:spPr>
      </p:pic>
    </p:spTree>
    <p:extLst>
      <p:ext uri="{BB962C8B-B14F-4D97-AF65-F5344CB8AC3E}">
        <p14:creationId xmlns:p14="http://schemas.microsoft.com/office/powerpoint/2010/main" val="158846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2052918"/>
            <a:ext cx="5131233" cy="4352364"/>
          </a:xfrm>
        </p:spPr>
        <p:txBody>
          <a:bodyPr/>
          <a:lstStyle/>
          <a:p>
            <a:r>
              <a:rPr lang="en-US" b="1" dirty="0"/>
              <a:t>Figure 1 </a:t>
            </a:r>
            <a:r>
              <a:rPr lang="en-US" dirty="0"/>
              <a:t>shows the main algorithm’s flow diagram. First, we i</a:t>
            </a:r>
            <a:r>
              <a:rPr lang="en-US" dirty="0">
                <a:solidFill>
                  <a:srgbClr val="FFFF00"/>
                </a:solidFill>
              </a:rPr>
              <a:t>nitialize the webcam, make a connection to the drone and set its default coordinates</a:t>
            </a:r>
            <a:r>
              <a:rPr lang="en-US" dirty="0"/>
              <a:t>. Next, the program enters into an infinite loop, in which the following tasks will be performed recurrently</a:t>
            </a:r>
          </a:p>
        </p:txBody>
      </p:sp>
      <p:pic>
        <p:nvPicPr>
          <p:cNvPr id="4" name="Picture 3"/>
          <p:cNvPicPr>
            <a:picLocks noChangeAspect="1"/>
          </p:cNvPicPr>
          <p:nvPr/>
        </p:nvPicPr>
        <p:blipFill>
          <a:blip r:embed="rId2"/>
          <a:stretch>
            <a:fillRect/>
          </a:stretch>
        </p:blipFill>
        <p:spPr>
          <a:xfrm>
            <a:off x="6979974" y="798241"/>
            <a:ext cx="3781050" cy="5261518"/>
          </a:xfrm>
          <a:prstGeom prst="rect">
            <a:avLst/>
          </a:prstGeom>
        </p:spPr>
      </p:pic>
    </p:spTree>
    <p:extLst>
      <p:ext uri="{BB962C8B-B14F-4D97-AF65-F5344CB8AC3E}">
        <p14:creationId xmlns:p14="http://schemas.microsoft.com/office/powerpoint/2010/main" val="1002582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700</TotalTime>
  <Words>6872</Words>
  <Application>Microsoft Office PowerPoint</Application>
  <PresentationFormat>Widescreen</PresentationFormat>
  <Paragraphs>238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Century Gothic</vt:lpstr>
      <vt:lpstr>Open Sans</vt:lpstr>
      <vt:lpstr>Wingdings 3</vt:lpstr>
      <vt:lpstr>Ion</vt:lpstr>
      <vt:lpstr>Write an Object Tracking Drone Application Using OpenCV, MAVSDK and PX4 - CC-2020-09-Issue-362</vt:lpstr>
      <vt:lpstr>Write an Object Tracking Drone Application Using OpenCV, MAVSDK and PX4</vt:lpstr>
      <vt:lpstr>Introduction - 1</vt:lpstr>
      <vt:lpstr>Introduction - 2</vt:lpstr>
      <vt:lpstr>Color range segmentation </vt:lpstr>
      <vt:lpstr>Pre-requisites</vt:lpstr>
      <vt:lpstr>FLOW DIAGRAM</vt:lpstr>
      <vt:lpstr>Main algorithm’s flow diagram</vt:lpstr>
      <vt:lpstr>PowerPoint Presentation</vt:lpstr>
      <vt:lpstr>PowerPoint Presentation</vt:lpstr>
      <vt:lpstr>FIGURE 2 Coordinate systems. a) “Camera image” and Cartesian b) NED</vt:lpstr>
      <vt:lpstr>conversion between Cartesian and NED coordinate systems</vt:lpstr>
      <vt:lpstr>Figure 3 Detection image frame</vt:lpstr>
      <vt:lpstr>Figure 3 Detection image frame</vt:lpstr>
      <vt:lpstr>PowerPoint Presentation</vt:lpstr>
      <vt:lpstr>run_track_and_follow.md</vt:lpstr>
      <vt:lpstr>install_run_simulation.md</vt:lpstr>
      <vt:lpstr>install_ opencv.md</vt:lpstr>
      <vt:lpstr>THE MAIN ENTRY FUNCTION </vt:lpstr>
      <vt:lpstr>THE MAIN ENTRY FUNCTION -2</vt:lpstr>
      <vt:lpstr>THE MAIN ENTRY FUNCTION - 3</vt:lpstr>
      <vt:lpstr>THE MAIN ENTRY FUNCTION -</vt:lpstr>
      <vt:lpstr>THE MAIN ENTRY FUNCTION -</vt:lpstr>
      <vt:lpstr>THE MAIN ENTRY FUNCTION -</vt:lpstr>
      <vt:lpstr>THE MAIN ENTRY FUNCTION -</vt:lpstr>
      <vt:lpstr>THE MAIN ENTRY FUNCTION -</vt:lpstr>
      <vt:lpstr>THE MAIN ENTRY FUNCTION -</vt:lpstr>
      <vt:lpstr>COLOR RANGE DETECTION</vt:lpstr>
      <vt:lpstr>Auxiliary functions 1</vt:lpstr>
      <vt:lpstr>COLOR RANGE DETECTION</vt:lpstr>
      <vt:lpstr>COLOR RANGE DETECTION</vt:lpstr>
      <vt:lpstr>COLOR RANGE DETECTION</vt:lpstr>
      <vt:lpstr>COLOR RANGE DETECTION</vt:lpstr>
      <vt:lpstr>COLOR RANGE DETECTION</vt:lpstr>
      <vt:lpstr>COLOR RANGE DETECTION</vt:lpstr>
      <vt:lpstr>COLOR RANGE DETECTION</vt:lpstr>
      <vt:lpstr>COLOR RANGE DETECTION</vt:lpstr>
      <vt:lpstr>Figure 5- Target detection. a) Original frame, b) Blurred frame, c) Masked frame, d) Eroded and dilated frame.</vt:lpstr>
      <vt:lpstr>COLOR RANGE DETECTION</vt:lpstr>
      <vt:lpstr>Figure 6. Defining your target’s color range</vt:lpstr>
      <vt:lpstr>COLOR RANGE DETECTION</vt:lpstr>
      <vt:lpstr>COLOR RANGE DETECTION</vt:lpstr>
      <vt:lpstr>COLOR RANGE DETECTION</vt:lpstr>
      <vt:lpstr>COLOR RANGE DETECTION</vt:lpstr>
      <vt:lpstr>COLOR RANGE DETECTION</vt:lpstr>
      <vt:lpstr>LOW-PASS MOVING AVERAGE FILTER </vt:lpstr>
      <vt:lpstr>LOW-PASS MOVING AVERAGE FILTER – listing 3 Auxiliary functions 2 </vt:lpstr>
      <vt:lpstr>LOW-PASS MOVING AVERAGE FILTER </vt:lpstr>
      <vt:lpstr>LOW-PASS MOVING AVERAGE FILTER </vt:lpstr>
      <vt:lpstr>LOW-PASS MOVING AVERAGE FILTER </vt:lpstr>
      <vt:lpstr>TESTING </vt:lpstr>
      <vt:lpstr>testing </vt:lpstr>
      <vt:lpstr>AND CONCLUSION</vt:lpstr>
      <vt:lpstr>AND CONCLUSION</vt:lpstr>
      <vt:lpstr>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jcx2000 h</cp:lastModifiedBy>
  <cp:revision>48</cp:revision>
  <dcterms:created xsi:type="dcterms:W3CDTF">2021-07-08T20:21:04Z</dcterms:created>
  <dcterms:modified xsi:type="dcterms:W3CDTF">2022-04-11T03:26:55Z</dcterms:modified>
</cp:coreProperties>
</file>