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7" r:id="rId3"/>
    <p:sldId id="270" r:id="rId4"/>
    <p:sldId id="259" r:id="rId5"/>
    <p:sldId id="260" r:id="rId6"/>
    <p:sldId id="262" r:id="rId7"/>
    <p:sldId id="271" r:id="rId8"/>
    <p:sldId id="272" r:id="rId9"/>
    <p:sldId id="273" r:id="rId10"/>
    <p:sldId id="276" r:id="rId11"/>
    <p:sldId id="274" r:id="rId12"/>
    <p:sldId id="275" r:id="rId13"/>
    <p:sldId id="261" r:id="rId14"/>
    <p:sldId id="278" r:id="rId15"/>
    <p:sldId id="279" r:id="rId16"/>
    <p:sldId id="28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0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AC6-F588-432D-AD86-8CFDB029DA0D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3AE-35FE-4E6A-A02D-A10998D6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2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AC6-F588-432D-AD86-8CFDB029DA0D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3AE-35FE-4E6A-A02D-A10998D6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1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AC6-F588-432D-AD86-8CFDB029DA0D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3AE-35FE-4E6A-A02D-A10998D6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4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AC6-F588-432D-AD86-8CFDB029DA0D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3AE-35FE-4E6A-A02D-A10998D6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3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AC6-F588-432D-AD86-8CFDB029DA0D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3AE-35FE-4E6A-A02D-A10998D6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6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AC6-F588-432D-AD86-8CFDB029DA0D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3AE-35FE-4E6A-A02D-A10998D6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AC6-F588-432D-AD86-8CFDB029DA0D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3AE-35FE-4E6A-A02D-A10998D6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9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AC6-F588-432D-AD86-8CFDB029DA0D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3AE-35FE-4E6A-A02D-A10998D6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5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AC6-F588-432D-AD86-8CFDB029DA0D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3AE-35FE-4E6A-A02D-A10998D6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9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AC6-F588-432D-AD86-8CFDB029DA0D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3AE-35FE-4E6A-A02D-A10998D6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7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8AC6-F588-432D-AD86-8CFDB029DA0D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3AE-35FE-4E6A-A02D-A10998D6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58AC6-F588-432D-AD86-8CFDB029DA0D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D33AE-35FE-4E6A-A02D-A10998D69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0931" y="152400"/>
            <a:ext cx="41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wis721 Blk BT" panose="020B0904030502020204" pitchFamily="34" charset="0"/>
              </a:rPr>
              <a:t>AREA SHOOTER</a:t>
            </a:r>
            <a:endParaRPr lang="en-US" sz="3600" dirty="0">
              <a:latin typeface="Swis721 Blk BT" panose="020B09040305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612" y="1295400"/>
            <a:ext cx="5194207" cy="519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694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6137" y="152400"/>
            <a:ext cx="5200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wis721 Blk BT" panose="020B0904030502020204" pitchFamily="34" charset="0"/>
              </a:rPr>
              <a:t>AREA PLAN HELPER</a:t>
            </a:r>
            <a:endParaRPr lang="en-US" sz="3600" dirty="0">
              <a:latin typeface="Swis721 Blk BT" panose="020B09040305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6800" y="10668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wis721 BT" panose="020B0504020202020204" pitchFamily="34" charset="0"/>
              </a:rPr>
              <a:t>T</a:t>
            </a:r>
            <a:r>
              <a:rPr lang="en-US" dirty="0" smtClean="0">
                <a:latin typeface="Swis721 BT" panose="020B0504020202020204" pitchFamily="34" charset="0"/>
              </a:rPr>
              <a:t>EXT</a:t>
            </a:r>
            <a:endParaRPr lang="en-US" dirty="0">
              <a:latin typeface="Swis721 BT" panose="020B05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1981200"/>
            <a:ext cx="4333875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694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6137" y="152400"/>
            <a:ext cx="5200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wis721 Blk BT" panose="020B0904030502020204" pitchFamily="34" charset="0"/>
              </a:rPr>
              <a:t>AREA PLAN HELPER</a:t>
            </a:r>
            <a:endParaRPr lang="en-US" sz="3600" dirty="0">
              <a:latin typeface="Swis721 Blk BT" panose="020B09040305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6800" y="10668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wis721 BT" panose="020B0504020202020204" pitchFamily="34" charset="0"/>
              </a:rPr>
              <a:t>T</a:t>
            </a:r>
            <a:r>
              <a:rPr lang="en-US" dirty="0" smtClean="0">
                <a:latin typeface="Swis721 BT" panose="020B0504020202020204" pitchFamily="34" charset="0"/>
              </a:rPr>
              <a:t>EXT</a:t>
            </a:r>
            <a:endParaRPr lang="en-US" dirty="0">
              <a:latin typeface="Swis721 BT" panose="020B05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71450"/>
            <a:ext cx="7800975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69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6137" y="152400"/>
            <a:ext cx="5200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wis721 Blk BT" panose="020B0904030502020204" pitchFamily="34" charset="0"/>
              </a:rPr>
              <a:t>AREA PLAN HELPER</a:t>
            </a:r>
            <a:endParaRPr lang="en-US" sz="3600" dirty="0">
              <a:latin typeface="Swis721 Blk BT" panose="020B09040305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6800" y="10668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wis721 BT" panose="020B0504020202020204" pitchFamily="34" charset="0"/>
              </a:rPr>
              <a:t>T</a:t>
            </a:r>
            <a:r>
              <a:rPr lang="en-US" dirty="0" smtClean="0">
                <a:latin typeface="Swis721 BT" panose="020B0504020202020204" pitchFamily="34" charset="0"/>
              </a:rPr>
              <a:t>EXT</a:t>
            </a:r>
            <a:endParaRPr lang="en-US" dirty="0">
              <a:latin typeface="Swis721 BT" panose="020B05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133600"/>
            <a:ext cx="7543800" cy="461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69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6137" y="152400"/>
            <a:ext cx="5200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wis721 Blk BT" panose="020B0904030502020204" pitchFamily="34" charset="0"/>
              </a:rPr>
              <a:t>AREA PLAN HELPER</a:t>
            </a:r>
            <a:endParaRPr lang="en-US" sz="3600" dirty="0">
              <a:latin typeface="Swis721 Blk BT" panose="020B09040305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0" y="1066800"/>
            <a:ext cx="83666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wis721 BT" panose="020B0504020202020204" pitchFamily="34" charset="0"/>
              </a:rPr>
              <a:t>From Area Plan, user starts ‘Area Plan Helper’</a:t>
            </a:r>
          </a:p>
          <a:p>
            <a:r>
              <a:rPr lang="en-US" dirty="0" smtClean="0">
                <a:latin typeface="Swis721 BT" panose="020B0504020202020204" pitchFamily="34" charset="0"/>
              </a:rPr>
              <a:t>Gets Rooms from Linked file(s) from the same level and Phase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Swis721 BT" panose="020B0504020202020204" pitchFamily="34" charset="0"/>
              </a:rPr>
              <a:t>(as well as shaft Rooms with lower level and height that would Intersect with the current level)</a:t>
            </a:r>
          </a:p>
          <a:p>
            <a:r>
              <a:rPr lang="en-US" dirty="0" smtClean="0">
                <a:latin typeface="Swis721 BT" panose="020B0504020202020204" pitchFamily="34" charset="0"/>
              </a:rPr>
              <a:t>Collect Room’s location, name, and ‘</a:t>
            </a:r>
            <a:r>
              <a:rPr lang="en-US" dirty="0" err="1" smtClean="0">
                <a:latin typeface="Swis721 BT" panose="020B0504020202020204" pitchFamily="34" charset="0"/>
              </a:rPr>
              <a:t>Area_Category</a:t>
            </a:r>
            <a:r>
              <a:rPr lang="en-US" dirty="0" smtClean="0">
                <a:latin typeface="Swis721 BT" panose="020B0504020202020204" pitchFamily="34" charset="0"/>
              </a:rPr>
              <a:t>’</a:t>
            </a:r>
          </a:p>
          <a:p>
            <a:r>
              <a:rPr lang="en-US" dirty="0" smtClean="0">
                <a:latin typeface="Swis721 BT" panose="020B0504020202020204" pitchFamily="34" charset="0"/>
              </a:rPr>
              <a:t>Assign ‘</a:t>
            </a:r>
            <a:r>
              <a:rPr lang="en-US" dirty="0" err="1" smtClean="0">
                <a:latin typeface="Swis721 BT" panose="020B0504020202020204" pitchFamily="34" charset="0"/>
              </a:rPr>
              <a:t>Area_Ranking</a:t>
            </a:r>
            <a:r>
              <a:rPr lang="en-US" dirty="0" smtClean="0">
                <a:latin typeface="Swis721 BT" panose="020B0504020202020204" pitchFamily="34" charset="0"/>
              </a:rPr>
              <a:t>’ based on hierarchy of ‘</a:t>
            </a:r>
            <a:r>
              <a:rPr lang="en-US" dirty="0" err="1" smtClean="0">
                <a:latin typeface="Swis721 BT" panose="020B0504020202020204" pitchFamily="34" charset="0"/>
              </a:rPr>
              <a:t>Area_Category</a:t>
            </a:r>
            <a:r>
              <a:rPr lang="en-US" dirty="0" smtClean="0">
                <a:latin typeface="Swis721 BT" panose="020B0504020202020204" pitchFamily="34" charset="0"/>
              </a:rPr>
              <a:t>’</a:t>
            </a:r>
          </a:p>
          <a:p>
            <a:r>
              <a:rPr lang="en-US" dirty="0" smtClean="0">
                <a:latin typeface="Swis721 BT" panose="020B0504020202020204" pitchFamily="34" charset="0"/>
              </a:rPr>
              <a:t>If Room name contains letters ‘</a:t>
            </a:r>
            <a:r>
              <a:rPr lang="en-US" dirty="0" err="1" smtClean="0">
                <a:latin typeface="Swis721 BT" panose="020B0504020202020204" pitchFamily="34" charset="0"/>
              </a:rPr>
              <a:t>Corr</a:t>
            </a:r>
            <a:r>
              <a:rPr lang="en-US" dirty="0" smtClean="0">
                <a:latin typeface="Swis721 BT" panose="020B0504020202020204" pitchFamily="34" charset="0"/>
              </a:rPr>
              <a:t>’, discard.</a:t>
            </a:r>
          </a:p>
          <a:p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smtClean="0">
                <a:latin typeface="Swis721 BT" panose="020B0504020202020204" pitchFamily="34" charset="0"/>
              </a:rPr>
              <a:t>    else Get Room edges and corresponding bounding elements</a:t>
            </a:r>
          </a:p>
          <a:p>
            <a:r>
              <a:rPr lang="en-US" dirty="0" smtClean="0">
                <a:latin typeface="Swis721 BT" panose="020B0504020202020204" pitchFamily="34" charset="0"/>
              </a:rPr>
              <a:t>If bounding element is ‘Column’, discard.</a:t>
            </a:r>
          </a:p>
          <a:p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smtClean="0">
                <a:latin typeface="Swis721 BT" panose="020B0504020202020204" pitchFamily="34" charset="0"/>
              </a:rPr>
              <a:t>    else Get each wall’s centerline, midpoint, function, and thickness</a:t>
            </a:r>
          </a:p>
          <a:p>
            <a:r>
              <a:rPr lang="en-US" dirty="0" smtClean="0">
                <a:latin typeface="Swis721 BT" panose="020B0504020202020204" pitchFamily="34" charset="0"/>
              </a:rPr>
              <a:t>If function = Exterior</a:t>
            </a:r>
          </a:p>
          <a:p>
            <a:r>
              <a:rPr lang="en-US" dirty="0">
                <a:latin typeface="Swis721 BT" panose="020B0504020202020204" pitchFamily="34" charset="0"/>
              </a:rPr>
              <a:t> </a:t>
            </a:r>
            <a:r>
              <a:rPr lang="en-US" dirty="0" smtClean="0">
                <a:latin typeface="Swis721 BT" panose="020B0504020202020204" pitchFamily="34" charset="0"/>
              </a:rPr>
              <a:t>    if type = Curtainwall, use location line to create A.S. Line</a:t>
            </a:r>
          </a:p>
          <a:p>
            <a:r>
              <a:rPr lang="en-US" dirty="0" smtClean="0">
                <a:latin typeface="Swis721 BT" panose="020B0504020202020204" pitchFamily="34" charset="0"/>
              </a:rPr>
              <a:t>          else use inside face of wall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Swis721 BT" panose="020B0504020202020204" pitchFamily="34" charset="0"/>
              </a:rPr>
              <a:t>          (user is going to have to do some manual work to locate dominant surface)</a:t>
            </a:r>
          </a:p>
          <a:p>
            <a:r>
              <a:rPr lang="en-US" i="1" dirty="0" smtClean="0">
                <a:latin typeface="Swis721 BT" panose="020B0504020202020204" pitchFamily="34" charset="0"/>
              </a:rPr>
              <a:t>    </a:t>
            </a:r>
            <a:r>
              <a:rPr lang="en-US" dirty="0" smtClean="0">
                <a:latin typeface="Swis721 BT" panose="020B0504020202020204" pitchFamily="34" charset="0"/>
              </a:rPr>
              <a:t>function /= Exterior, draw test lines from segment midpoint perp in/out </a:t>
            </a:r>
          </a:p>
          <a:p>
            <a:r>
              <a:rPr lang="en-US" i="1" dirty="0">
                <a:latin typeface="Swis721 BT" panose="020B0504020202020204" pitchFamily="34" charset="0"/>
              </a:rPr>
              <a:t> </a:t>
            </a:r>
            <a:r>
              <a:rPr lang="en-US" i="1" dirty="0" smtClean="0">
                <a:latin typeface="Swis721 BT" panose="020B0504020202020204" pitchFamily="34" charset="0"/>
              </a:rPr>
              <a:t>   </a:t>
            </a:r>
            <a:r>
              <a:rPr lang="en-US" dirty="0" smtClean="0">
                <a:latin typeface="Swis721 BT" panose="020B0504020202020204" pitchFamily="34" charset="0"/>
              </a:rPr>
              <a:t>Find neighboring Room at this location and compare </a:t>
            </a:r>
            <a:r>
              <a:rPr lang="en-US" dirty="0" smtClean="0">
                <a:latin typeface="Swis721 BT" panose="020B0504020202020204" pitchFamily="34" charset="0"/>
              </a:rPr>
              <a:t>‘</a:t>
            </a:r>
            <a:r>
              <a:rPr lang="en-US" dirty="0" err="1" smtClean="0">
                <a:latin typeface="Swis721 BT" panose="020B0504020202020204" pitchFamily="34" charset="0"/>
              </a:rPr>
              <a:t>Area_Ranking</a:t>
            </a:r>
            <a:r>
              <a:rPr lang="en-US" dirty="0" smtClean="0">
                <a:latin typeface="Swis721 BT" panose="020B0504020202020204" pitchFamily="34" charset="0"/>
              </a:rPr>
              <a:t>’</a:t>
            </a:r>
            <a:endParaRPr lang="en-US" dirty="0" smtClean="0">
              <a:latin typeface="Swis721 BT" panose="020B0504020202020204" pitchFamily="34" charset="0"/>
            </a:endParaRPr>
          </a:p>
          <a:p>
            <a:r>
              <a:rPr lang="en-US" i="1" dirty="0" smtClean="0">
                <a:latin typeface="Swis721 BT" panose="020B0504020202020204" pitchFamily="34" charset="0"/>
              </a:rPr>
              <a:t>          </a:t>
            </a:r>
            <a:r>
              <a:rPr lang="en-US" dirty="0" smtClean="0">
                <a:latin typeface="Swis721 BT" panose="020B0504020202020204" pitchFamily="34" charset="0"/>
              </a:rPr>
              <a:t>if ranking is =, draw R.S.L at wall centerline</a:t>
            </a:r>
            <a:endParaRPr lang="en-US" i="1" dirty="0" smtClean="0">
              <a:latin typeface="Swis721 BT" panose="020B0504020202020204" pitchFamily="34" charset="0"/>
            </a:endParaRPr>
          </a:p>
          <a:p>
            <a:r>
              <a:rPr lang="en-US" i="1" dirty="0">
                <a:latin typeface="Swis721 BT" panose="020B0504020202020204" pitchFamily="34" charset="0"/>
              </a:rPr>
              <a:t> </a:t>
            </a:r>
            <a:r>
              <a:rPr lang="en-US" i="1" dirty="0" smtClean="0">
                <a:latin typeface="Swis721 BT" panose="020B0504020202020204" pitchFamily="34" charset="0"/>
              </a:rPr>
              <a:t>         </a:t>
            </a:r>
            <a:r>
              <a:rPr lang="en-US" dirty="0" smtClean="0">
                <a:latin typeface="Swis721 BT" panose="020B0504020202020204" pitchFamily="34" charset="0"/>
              </a:rPr>
              <a:t>if ranking is </a:t>
            </a:r>
            <a:r>
              <a:rPr lang="en-US" dirty="0">
                <a:latin typeface="Swis721 BT" panose="020B0504020202020204" pitchFamily="34" charset="0"/>
              </a:rPr>
              <a:t>&lt;</a:t>
            </a:r>
            <a:r>
              <a:rPr lang="en-US" dirty="0" smtClean="0">
                <a:latin typeface="Swis721 BT" panose="020B0504020202020204" pitchFamily="34" charset="0"/>
              </a:rPr>
              <a:t>, draw R.S.L </a:t>
            </a:r>
            <a:endParaRPr lang="en-US" i="1" dirty="0">
              <a:latin typeface="Swis721 BT" panose="020B0504020202020204" pitchFamily="34" charset="0"/>
            </a:endParaRPr>
          </a:p>
          <a:p>
            <a:r>
              <a:rPr lang="en-US" dirty="0" smtClean="0">
                <a:latin typeface="Swis721 BT" panose="020B0504020202020204" pitchFamily="34" charset="0"/>
              </a:rPr>
              <a:t>Create Areas using</a:t>
            </a:r>
            <a:r>
              <a:rPr lang="en-US" i="1" dirty="0" smtClean="0">
                <a:latin typeface="Swis721 BT" panose="020B0504020202020204" pitchFamily="34" charset="0"/>
              </a:rPr>
              <a:t> </a:t>
            </a:r>
            <a:r>
              <a:rPr lang="en-US" dirty="0" smtClean="0">
                <a:latin typeface="Swis721 BT" panose="020B0504020202020204" pitchFamily="34" charset="0"/>
              </a:rPr>
              <a:t>Room’s location, name, and ‘</a:t>
            </a:r>
            <a:r>
              <a:rPr lang="en-US" dirty="0" err="1" smtClean="0">
                <a:latin typeface="Swis721 BT" panose="020B0504020202020204" pitchFamily="34" charset="0"/>
              </a:rPr>
              <a:t>Area_Category</a:t>
            </a:r>
            <a:r>
              <a:rPr lang="en-US" dirty="0" smtClean="0">
                <a:latin typeface="Swis721 BT" panose="020B0504020202020204" pitchFamily="34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03453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6137" y="152400"/>
            <a:ext cx="5200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wis721 Blk BT" panose="020B0904030502020204" pitchFamily="34" charset="0"/>
              </a:rPr>
              <a:t>AREA PLAN HELPER</a:t>
            </a:r>
            <a:endParaRPr lang="en-US" sz="3600" dirty="0">
              <a:latin typeface="Swis721 Blk BT" panose="020B09040305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6800" y="10668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wis721 BT" panose="020B0504020202020204" pitchFamily="34" charset="0"/>
              </a:rPr>
              <a:t>T</a:t>
            </a:r>
            <a:r>
              <a:rPr lang="en-US" dirty="0" smtClean="0">
                <a:latin typeface="Swis721 BT" panose="020B0504020202020204" pitchFamily="34" charset="0"/>
              </a:rPr>
              <a:t>EXT</a:t>
            </a:r>
            <a:endParaRPr lang="en-US" dirty="0">
              <a:latin typeface="Swis721 BT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92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6137" y="152400"/>
            <a:ext cx="5200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wis721 Blk BT" panose="020B0904030502020204" pitchFamily="34" charset="0"/>
              </a:rPr>
              <a:t>AREA PLAN HELPER</a:t>
            </a:r>
            <a:endParaRPr lang="en-US" sz="3600" dirty="0">
              <a:latin typeface="Swis721 Blk BT" panose="020B09040305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6800" y="10668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wis721 BT" panose="020B0504020202020204" pitchFamily="34" charset="0"/>
              </a:rPr>
              <a:t>T</a:t>
            </a:r>
            <a:r>
              <a:rPr lang="en-US" dirty="0" smtClean="0">
                <a:latin typeface="Swis721 BT" panose="020B0504020202020204" pitchFamily="34" charset="0"/>
              </a:rPr>
              <a:t>EXT</a:t>
            </a:r>
            <a:endParaRPr lang="en-US" dirty="0">
              <a:latin typeface="Swis721 BT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92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6137" y="152400"/>
            <a:ext cx="5200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wis721 Blk BT" panose="020B0904030502020204" pitchFamily="34" charset="0"/>
              </a:rPr>
              <a:t>AREA PLAN HELPER</a:t>
            </a:r>
            <a:endParaRPr lang="en-US" sz="3600" dirty="0">
              <a:latin typeface="Swis721 Blk BT" panose="020B09040305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6800" y="10668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wis721 BT" panose="020B0504020202020204" pitchFamily="34" charset="0"/>
              </a:rPr>
              <a:t>T</a:t>
            </a:r>
            <a:r>
              <a:rPr lang="en-US" dirty="0" smtClean="0">
                <a:latin typeface="Swis721 BT" panose="020B0504020202020204" pitchFamily="34" charset="0"/>
              </a:rPr>
              <a:t>EXT</a:t>
            </a:r>
            <a:endParaRPr lang="en-US" dirty="0">
              <a:latin typeface="Swis721 BT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9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0931" y="152400"/>
            <a:ext cx="41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  <a:latin typeface="Swis721 Blk BT" panose="020B0904030502020204" pitchFamily="34" charset="0"/>
              </a:rPr>
              <a:t>AREA SHOOTER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Swis721 Blk BT" panose="020B09040305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86137" y="798731"/>
            <a:ext cx="5200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wis721 Blk BT" panose="020B0904030502020204" pitchFamily="34" charset="0"/>
              </a:rPr>
              <a:t>AREA PLAN HELPER</a:t>
            </a:r>
            <a:endParaRPr lang="en-US" sz="3600" dirty="0">
              <a:latin typeface="Swis721 Blk BT" panose="020B09040305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449" y="1981200"/>
            <a:ext cx="8189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wis721 Blk BT" panose="020B0904030502020204" pitchFamily="34" charset="0"/>
              </a:rPr>
              <a:t>BEYOND AEC HACKATHON 2018</a:t>
            </a:r>
            <a:endParaRPr lang="en-US" sz="3600" dirty="0">
              <a:latin typeface="Swis721 Blk BT" panose="020B09040305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981200" y="475565"/>
            <a:ext cx="487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9977" y="3276600"/>
            <a:ext cx="82734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 smtClean="0">
                <a:latin typeface="Swis721 BT" panose="020B0504020202020204" pitchFamily="34" charset="0"/>
              </a:rPr>
              <a:t>Matt Mason		  - 	            </a:t>
            </a:r>
            <a:r>
              <a:rPr lang="en-US" sz="3600" dirty="0" err="1" smtClean="0">
                <a:latin typeface="Swis721 BT" panose="020B0504020202020204" pitchFamily="34" charset="0"/>
              </a:rPr>
              <a:t>Imaginit</a:t>
            </a:r>
            <a:endParaRPr lang="en-US" sz="3600" dirty="0" smtClean="0">
              <a:latin typeface="Swis721 BT" panose="020B0504020202020204" pitchFamily="34" charset="0"/>
            </a:endParaRPr>
          </a:p>
          <a:p>
            <a:pPr algn="just"/>
            <a:r>
              <a:rPr lang="en-US" sz="3600" dirty="0" smtClean="0">
                <a:latin typeface="Swis721 BT" panose="020B0504020202020204" pitchFamily="34" charset="0"/>
              </a:rPr>
              <a:t>Chris </a:t>
            </a:r>
            <a:r>
              <a:rPr lang="en-US" sz="3600" dirty="0" err="1" smtClean="0">
                <a:latin typeface="Swis721 BT" panose="020B0504020202020204" pitchFamily="34" charset="0"/>
              </a:rPr>
              <a:t>Mungenast</a:t>
            </a:r>
            <a:r>
              <a:rPr lang="en-US" sz="3600" dirty="0" smtClean="0">
                <a:latin typeface="Swis721 BT" panose="020B0504020202020204" pitchFamily="34" charset="0"/>
              </a:rPr>
              <a:t>	  -	 Elkus Manfredi</a:t>
            </a:r>
          </a:p>
          <a:p>
            <a:pPr algn="just"/>
            <a:r>
              <a:rPr lang="en-US" sz="3600" dirty="0" smtClean="0">
                <a:latin typeface="Swis721 BT" panose="020B0504020202020204" pitchFamily="34" charset="0"/>
              </a:rPr>
              <a:t>Jess Purcell		  -  Shepley Bulfinch</a:t>
            </a:r>
            <a:endParaRPr lang="en-US" sz="3600" dirty="0">
              <a:latin typeface="Swis721 BT" panose="020B05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7449" y="5791200"/>
            <a:ext cx="7964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wis721 BT" panose="020B0504020202020204" pitchFamily="34" charset="0"/>
              </a:rPr>
              <a:t>Thank you </a:t>
            </a:r>
            <a:r>
              <a:rPr lang="en-US" sz="3600" dirty="0" err="1" smtClean="0">
                <a:latin typeface="Swis721 BT" panose="020B0504020202020204" pitchFamily="34" charset="0"/>
              </a:rPr>
              <a:t>Sponsers</a:t>
            </a:r>
            <a:r>
              <a:rPr lang="en-US" sz="3600" dirty="0" smtClean="0">
                <a:latin typeface="Swis721 BT" panose="020B0504020202020204" pitchFamily="34" charset="0"/>
              </a:rPr>
              <a:t> and Volunteers!!</a:t>
            </a:r>
            <a:endParaRPr lang="en-US" sz="3600" dirty="0">
              <a:latin typeface="Swis721 BT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30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6137" y="152400"/>
            <a:ext cx="5200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wis721 Blk BT" panose="020B0904030502020204" pitchFamily="34" charset="0"/>
              </a:rPr>
              <a:t>AREA PLAN HELPER</a:t>
            </a:r>
            <a:endParaRPr lang="en-US" sz="3600" dirty="0">
              <a:latin typeface="Swis721 Blk BT" panose="020B09040305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6800" y="10668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wis721 BT" panose="020B0504020202020204" pitchFamily="34" charset="0"/>
              </a:rPr>
              <a:t>T</a:t>
            </a:r>
            <a:r>
              <a:rPr lang="en-US" dirty="0" smtClean="0">
                <a:latin typeface="Swis721 BT" panose="020B0504020202020204" pitchFamily="34" charset="0"/>
              </a:rPr>
              <a:t>EXT</a:t>
            </a:r>
            <a:endParaRPr lang="en-US" dirty="0">
              <a:latin typeface="Swis721 BT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69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6137" y="152400"/>
            <a:ext cx="5200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wis721 Blk BT" panose="020B0904030502020204" pitchFamily="34" charset="0"/>
              </a:rPr>
              <a:t>AREA PLAN HELPER</a:t>
            </a:r>
            <a:endParaRPr lang="en-US" sz="3600" dirty="0">
              <a:latin typeface="Swis721 Blk BT" panose="020B09040305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6800" y="1066800"/>
            <a:ext cx="80201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wis721 BT" panose="020B0504020202020204" pitchFamily="34" charset="0"/>
              </a:rPr>
              <a:t>Not a perfect thing, but create 80% good Area Plans</a:t>
            </a:r>
          </a:p>
          <a:p>
            <a:r>
              <a:rPr lang="en-US" dirty="0" smtClean="0">
                <a:latin typeface="Swis721 BT" panose="020B0504020202020204" pitchFamily="34" charset="0"/>
              </a:rPr>
              <a:t>Takes Rooms and creates areas to match (not always what one wants)</a:t>
            </a:r>
          </a:p>
          <a:p>
            <a:r>
              <a:rPr lang="en-US" dirty="0" smtClean="0">
                <a:latin typeface="Swis721 BT" panose="020B0504020202020204" pitchFamily="34" charset="0"/>
              </a:rPr>
              <a:t>Rooms hold Area Category Values</a:t>
            </a:r>
          </a:p>
          <a:p>
            <a:r>
              <a:rPr lang="en-US" dirty="0" smtClean="0">
                <a:latin typeface="Swis721 BT" panose="020B0504020202020204" pitchFamily="34" charset="0"/>
              </a:rPr>
              <a:t>Numerical score applied to Area Category by ranking system</a:t>
            </a:r>
          </a:p>
          <a:p>
            <a:r>
              <a:rPr lang="en-US" dirty="0" smtClean="0">
                <a:latin typeface="Swis721 BT" panose="020B0504020202020204" pitchFamily="34" charset="0"/>
              </a:rPr>
              <a:t>Area separation lines drawn to correct side of wall based on score of rooms </a:t>
            </a:r>
          </a:p>
          <a:p>
            <a:r>
              <a:rPr lang="en-US" dirty="0" smtClean="0">
                <a:latin typeface="Swis721 BT" panose="020B0504020202020204" pitchFamily="34" charset="0"/>
              </a:rPr>
              <a:t>On each side of a given wall.</a:t>
            </a:r>
          </a:p>
          <a:p>
            <a:endParaRPr lang="en-US" dirty="0" smtClean="0">
              <a:latin typeface="Swis721 BT" panose="020B0504020202020204" pitchFamily="34" charset="0"/>
            </a:endParaRPr>
          </a:p>
          <a:p>
            <a:endParaRPr lang="en-US" dirty="0" smtClean="0">
              <a:latin typeface="Swis721 BT" panose="020B0504020202020204" pitchFamily="34" charset="0"/>
            </a:endParaRPr>
          </a:p>
          <a:p>
            <a:endParaRPr lang="en-US" dirty="0">
              <a:latin typeface="Swis721 BT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3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6137" y="152400"/>
            <a:ext cx="5200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wis721 Blk BT" panose="020B0904030502020204" pitchFamily="34" charset="0"/>
              </a:rPr>
              <a:t>AREA PLAN HELPER</a:t>
            </a:r>
            <a:endParaRPr lang="en-US" sz="3600" dirty="0">
              <a:latin typeface="Swis721 Blk BT" panose="020B09040305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" y="1066800"/>
            <a:ext cx="89210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wis721 BT" panose="020B0504020202020204" pitchFamily="34" charset="0"/>
              </a:rPr>
              <a:t>Revit Model Assumptions:</a:t>
            </a:r>
          </a:p>
          <a:p>
            <a:r>
              <a:rPr lang="en-US" dirty="0">
                <a:latin typeface="Swis721 BT" panose="020B0504020202020204" pitchFamily="34" charset="0"/>
              </a:rPr>
              <a:t>	</a:t>
            </a:r>
            <a:r>
              <a:rPr lang="en-US" dirty="0" smtClean="0">
                <a:latin typeface="Swis721 BT" panose="020B0504020202020204" pitchFamily="34" charset="0"/>
              </a:rPr>
              <a:t>Arch files have rooms in all spaces enclosed by walls (incl. shafts)</a:t>
            </a:r>
          </a:p>
          <a:p>
            <a:r>
              <a:rPr lang="en-US" dirty="0">
                <a:latin typeface="Swis721 BT" panose="020B0504020202020204" pitchFamily="34" charset="0"/>
              </a:rPr>
              <a:t>	</a:t>
            </a:r>
            <a:r>
              <a:rPr lang="en-US" dirty="0" smtClean="0">
                <a:latin typeface="Swis721 BT" panose="020B0504020202020204" pitchFamily="34" charset="0"/>
              </a:rPr>
              <a:t>Rooms have custom ‘</a:t>
            </a:r>
            <a:r>
              <a:rPr lang="en-US" dirty="0" err="1" smtClean="0">
                <a:latin typeface="Swis721 BT" panose="020B0504020202020204" pitchFamily="34" charset="0"/>
              </a:rPr>
              <a:t>Area_Category</a:t>
            </a:r>
            <a:r>
              <a:rPr lang="en-US" dirty="0" smtClean="0">
                <a:latin typeface="Swis721 BT" panose="020B0504020202020204" pitchFamily="34" charset="0"/>
              </a:rPr>
              <a:t>’  parameter values </a:t>
            </a:r>
          </a:p>
          <a:p>
            <a:r>
              <a:rPr lang="en-US" dirty="0">
                <a:latin typeface="Swis721 BT" panose="020B0504020202020204" pitchFamily="34" charset="0"/>
              </a:rPr>
              <a:t>	</a:t>
            </a:r>
            <a:r>
              <a:rPr lang="en-US" dirty="0" smtClean="0">
                <a:latin typeface="Swis721 BT" panose="020B0504020202020204" pitchFamily="34" charset="0"/>
              </a:rPr>
              <a:t>Exterior wall types need ‘Function’ set to ‘Exterior’</a:t>
            </a:r>
          </a:p>
          <a:p>
            <a:endParaRPr lang="en-US" dirty="0" smtClean="0">
              <a:latin typeface="Swis721 BT" panose="020B0504020202020204" pitchFamily="34" charset="0"/>
            </a:endParaRPr>
          </a:p>
          <a:p>
            <a:r>
              <a:rPr lang="en-US" dirty="0">
                <a:latin typeface="Swis721 BT" panose="020B0504020202020204" pitchFamily="34" charset="0"/>
              </a:rPr>
              <a:t>	</a:t>
            </a:r>
            <a:r>
              <a:rPr lang="en-US" dirty="0" smtClean="0">
                <a:latin typeface="Swis721 BT" panose="020B0504020202020204" pitchFamily="34" charset="0"/>
              </a:rPr>
              <a:t>Area Plans are built in a separate Revit file with arch files linked in.</a:t>
            </a:r>
          </a:p>
          <a:p>
            <a:r>
              <a:rPr lang="en-US" dirty="0">
                <a:latin typeface="Swis721 BT" panose="020B0504020202020204" pitchFamily="34" charset="0"/>
              </a:rPr>
              <a:t>	</a:t>
            </a:r>
            <a:r>
              <a:rPr lang="en-US" dirty="0" smtClean="0">
                <a:latin typeface="Swis721 BT" panose="020B0504020202020204" pitchFamily="34" charset="0"/>
              </a:rPr>
              <a:t>(also functions if area plans are in same arch file)</a:t>
            </a:r>
          </a:p>
          <a:p>
            <a:r>
              <a:rPr lang="en-US" dirty="0">
                <a:latin typeface="Swis721 BT" panose="020B0504020202020204" pitchFamily="34" charset="0"/>
              </a:rPr>
              <a:t>	</a:t>
            </a:r>
            <a:r>
              <a:rPr lang="en-US" dirty="0" smtClean="0">
                <a:latin typeface="Swis721 BT" panose="020B0504020202020204" pitchFamily="34" charset="0"/>
              </a:rPr>
              <a:t>Area Plan file should have level names and heights corresponding </a:t>
            </a:r>
          </a:p>
          <a:p>
            <a:r>
              <a:rPr lang="en-US" dirty="0">
                <a:latin typeface="Swis721 BT" panose="020B0504020202020204" pitchFamily="34" charset="0"/>
              </a:rPr>
              <a:t>	</a:t>
            </a:r>
            <a:r>
              <a:rPr lang="en-US" dirty="0" smtClean="0">
                <a:latin typeface="Swis721 BT" panose="020B0504020202020204" pitchFamily="34" charset="0"/>
              </a:rPr>
              <a:t>to the linked files (might add function to copy/coordinate levels)</a:t>
            </a:r>
          </a:p>
          <a:p>
            <a:r>
              <a:rPr lang="en-US" dirty="0">
                <a:latin typeface="Swis721 BT" panose="020B0504020202020204" pitchFamily="34" charset="0"/>
              </a:rPr>
              <a:t>	</a:t>
            </a:r>
            <a:r>
              <a:rPr lang="en-US" dirty="0" smtClean="0">
                <a:latin typeface="Swis721 BT" panose="020B0504020202020204" pitchFamily="34" charset="0"/>
              </a:rPr>
              <a:t>and should have </a:t>
            </a:r>
            <a:r>
              <a:rPr lang="en-US" dirty="0" smtClean="0">
                <a:latin typeface="Swis721 BT" panose="020B0504020202020204" pitchFamily="34" charset="0"/>
              </a:rPr>
              <a:t>‘</a:t>
            </a:r>
            <a:r>
              <a:rPr lang="en-US" dirty="0" err="1" smtClean="0">
                <a:latin typeface="Swis721 BT" panose="020B0504020202020204" pitchFamily="34" charset="0"/>
              </a:rPr>
              <a:t>Area_Ranking</a:t>
            </a:r>
            <a:r>
              <a:rPr lang="en-US" dirty="0" smtClean="0">
                <a:latin typeface="Swis721 BT" panose="020B0504020202020204" pitchFamily="34" charset="0"/>
              </a:rPr>
              <a:t>’ and ‘</a:t>
            </a:r>
            <a:r>
              <a:rPr lang="en-US" dirty="0" err="1" smtClean="0">
                <a:latin typeface="Swis721 BT" panose="020B0504020202020204" pitchFamily="34" charset="0"/>
              </a:rPr>
              <a:t>Area_Category</a:t>
            </a:r>
            <a:r>
              <a:rPr lang="en-US" dirty="0" smtClean="0">
                <a:latin typeface="Swis721 BT" panose="020B0504020202020204" pitchFamily="34" charset="0"/>
              </a:rPr>
              <a:t>’  for Rooms and Areas</a:t>
            </a:r>
            <a:endParaRPr lang="en-US" dirty="0">
              <a:latin typeface="Swis721 BT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3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6137" y="152400"/>
            <a:ext cx="5200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wis721 Blk BT" panose="020B0904030502020204" pitchFamily="34" charset="0"/>
              </a:rPr>
              <a:t>AREA PLAN HELPER</a:t>
            </a:r>
            <a:endParaRPr lang="en-US" sz="3600" dirty="0">
              <a:latin typeface="Swis721 Blk BT" panose="020B09040305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6800" y="10668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wis721 BT" panose="020B0504020202020204" pitchFamily="34" charset="0"/>
              </a:rPr>
              <a:t>T</a:t>
            </a:r>
            <a:r>
              <a:rPr lang="en-US" dirty="0" smtClean="0">
                <a:latin typeface="Swis721 BT" panose="020B0504020202020204" pitchFamily="34" charset="0"/>
              </a:rPr>
              <a:t>EXT</a:t>
            </a:r>
            <a:endParaRPr lang="en-US" dirty="0">
              <a:latin typeface="Swis721 BT" panose="020B05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00025"/>
            <a:ext cx="8096250" cy="645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53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6137" y="152400"/>
            <a:ext cx="5200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wis721 Blk BT" panose="020B0904030502020204" pitchFamily="34" charset="0"/>
              </a:rPr>
              <a:t>AREA PLAN HELPER</a:t>
            </a:r>
            <a:endParaRPr lang="en-US" sz="3600" dirty="0">
              <a:latin typeface="Swis721 Blk BT" panose="020B09040305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6800" y="10668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wis721 BT" panose="020B0504020202020204" pitchFamily="34" charset="0"/>
              </a:rPr>
              <a:t>T</a:t>
            </a:r>
            <a:r>
              <a:rPr lang="en-US" dirty="0" smtClean="0">
                <a:latin typeface="Swis721 BT" panose="020B0504020202020204" pitchFamily="34" charset="0"/>
              </a:rPr>
              <a:t>EXT</a:t>
            </a:r>
            <a:endParaRPr lang="en-US" dirty="0">
              <a:latin typeface="Swis721 BT" panose="020B05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3" y="2462213"/>
            <a:ext cx="22764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69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6137" y="152400"/>
            <a:ext cx="5200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wis721 Blk BT" panose="020B0904030502020204" pitchFamily="34" charset="0"/>
              </a:rPr>
              <a:t>AREA PLAN HELPER</a:t>
            </a:r>
            <a:endParaRPr lang="en-US" sz="3600" dirty="0">
              <a:latin typeface="Swis721 Blk BT" panose="020B09040305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6800" y="10668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wis721 BT" panose="020B0504020202020204" pitchFamily="34" charset="0"/>
              </a:rPr>
              <a:t>T</a:t>
            </a:r>
            <a:r>
              <a:rPr lang="en-US" dirty="0" smtClean="0">
                <a:latin typeface="Swis721 BT" panose="020B0504020202020204" pitchFamily="34" charset="0"/>
              </a:rPr>
              <a:t>EXT</a:t>
            </a:r>
            <a:endParaRPr lang="en-US" dirty="0">
              <a:latin typeface="Swis721 BT" panose="020B05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048" y="1600200"/>
            <a:ext cx="610552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69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6137" y="152400"/>
            <a:ext cx="5200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wis721 Blk BT" panose="020B0904030502020204" pitchFamily="34" charset="0"/>
              </a:rPr>
              <a:t>AREA PLAN HELPER</a:t>
            </a:r>
            <a:endParaRPr lang="en-US" sz="3600" dirty="0">
              <a:latin typeface="Swis721 Blk BT" panose="020B09040305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6800" y="106680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wis721 BT" panose="020B0504020202020204" pitchFamily="34" charset="0"/>
              </a:rPr>
              <a:t>T</a:t>
            </a:r>
            <a:r>
              <a:rPr lang="en-US" dirty="0" smtClean="0">
                <a:latin typeface="Swis721 BT" panose="020B0504020202020204" pitchFamily="34" charset="0"/>
              </a:rPr>
              <a:t>EXT</a:t>
            </a:r>
            <a:endParaRPr lang="en-US" dirty="0">
              <a:latin typeface="Swis721 BT" panose="020B05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473" y="1676400"/>
            <a:ext cx="60960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69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338</Words>
  <Application>Microsoft Office PowerPoint</Application>
  <PresentationFormat>On-screen Show (4:3)</PresentationFormat>
  <Paragraphs>67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Mungenast, Chris</dc:creator>
  <cp:lastModifiedBy>Mungenast, Chris</cp:lastModifiedBy>
  <cp:revision>21</cp:revision>
  <dcterms:created xsi:type="dcterms:W3CDTF">2018-07-21T04:40:08Z</dcterms:created>
  <dcterms:modified xsi:type="dcterms:W3CDTF">2018-07-21T14:52:30Z</dcterms:modified>
</cp:coreProperties>
</file>