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a0453e96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a0453e96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a0453e96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a0453e96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a0453e96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a0453e96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a0453e96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a0453e96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a0453e96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a0453e96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1.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SustainaBOWL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Matt Mattera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Narrative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My persona is a 19 year old college student living on their own for the first time. While they’ve been grocery shopping with their parents  before, they’ve never gone by themselves, so they always end up overbuying. They need some type of solution to mitigate their waste problem. They try our app, SustainaBOWL to track their grocery habits and try and fix them.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Scene 1</a:t>
            </a:r>
            <a:endParaRPr/>
          </a:p>
        </p:txBody>
      </p:sp>
      <p:pic>
        <p:nvPicPr>
          <p:cNvPr id="99" name="Google Shape;99;p15"/>
          <p:cNvPicPr preferRelativeResize="0"/>
          <p:nvPr/>
        </p:nvPicPr>
        <p:blipFill>
          <a:blip r:embed="rId3">
            <a:alphaModFix/>
          </a:blip>
          <a:stretch>
            <a:fillRect/>
          </a:stretch>
        </p:blipFill>
        <p:spPr>
          <a:xfrm>
            <a:off x="3886200" y="555525"/>
            <a:ext cx="4542701" cy="3890349"/>
          </a:xfrm>
          <a:prstGeom prst="rect">
            <a:avLst/>
          </a:prstGeom>
          <a:noFill/>
          <a:ln>
            <a:noFill/>
          </a:ln>
        </p:spPr>
      </p:pic>
      <p:pic>
        <p:nvPicPr>
          <p:cNvPr id="100" name="Google Shape;100;p15"/>
          <p:cNvPicPr preferRelativeResize="0"/>
          <p:nvPr/>
        </p:nvPicPr>
        <p:blipFill>
          <a:blip r:embed="rId4">
            <a:alphaModFix/>
          </a:blip>
          <a:stretch>
            <a:fillRect/>
          </a:stretch>
        </p:blipFill>
        <p:spPr>
          <a:xfrm>
            <a:off x="729447" y="1812550"/>
            <a:ext cx="1500076" cy="3228025"/>
          </a:xfrm>
          <a:prstGeom prst="rect">
            <a:avLst/>
          </a:prstGeom>
          <a:noFill/>
          <a:ln>
            <a:noFill/>
          </a:ln>
        </p:spPr>
      </p:pic>
      <p:sp>
        <p:nvSpPr>
          <p:cNvPr id="101" name="Google Shape;101;p15"/>
          <p:cNvSpPr/>
          <p:nvPr/>
        </p:nvSpPr>
        <p:spPr>
          <a:xfrm>
            <a:off x="897338" y="2280725"/>
            <a:ext cx="1164300" cy="4605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Georgia"/>
                <a:ea typeface="Georgia"/>
                <a:cs typeface="Georgia"/>
                <a:sym typeface="Georgia"/>
              </a:rPr>
              <a:t>Find a Recipe</a:t>
            </a:r>
            <a:endParaRPr b="1" sz="800">
              <a:latin typeface="Georgia"/>
              <a:ea typeface="Georgia"/>
              <a:cs typeface="Georgia"/>
              <a:sym typeface="Georgia"/>
            </a:endParaRPr>
          </a:p>
        </p:txBody>
      </p:sp>
      <p:sp>
        <p:nvSpPr>
          <p:cNvPr id="102" name="Google Shape;102;p15"/>
          <p:cNvSpPr/>
          <p:nvPr/>
        </p:nvSpPr>
        <p:spPr>
          <a:xfrm>
            <a:off x="897325" y="2877625"/>
            <a:ext cx="1164300" cy="4605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Georgia"/>
                <a:ea typeface="Georgia"/>
                <a:cs typeface="Georgia"/>
                <a:sym typeface="Georgia"/>
              </a:rPr>
              <a:t>Make My List</a:t>
            </a:r>
            <a:endParaRPr b="1" sz="1000">
              <a:latin typeface="Georgia"/>
              <a:ea typeface="Georgia"/>
              <a:cs typeface="Georgia"/>
              <a:sym typeface="Georgia"/>
            </a:endParaRPr>
          </a:p>
        </p:txBody>
      </p:sp>
      <p:sp>
        <p:nvSpPr>
          <p:cNvPr id="103" name="Google Shape;103;p15"/>
          <p:cNvSpPr/>
          <p:nvPr/>
        </p:nvSpPr>
        <p:spPr>
          <a:xfrm>
            <a:off x="897313" y="3474525"/>
            <a:ext cx="1164300" cy="4605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Georgia"/>
                <a:ea typeface="Georgia"/>
                <a:cs typeface="Georgia"/>
                <a:sym typeface="Georgia"/>
              </a:rPr>
              <a:t>See My Waste</a:t>
            </a:r>
            <a:endParaRPr b="1" sz="800">
              <a:latin typeface="Georgia"/>
              <a:ea typeface="Georgia"/>
              <a:cs typeface="Georgia"/>
              <a:sym typeface="Georgia"/>
            </a:endParaRPr>
          </a:p>
        </p:txBody>
      </p:sp>
      <p:sp>
        <p:nvSpPr>
          <p:cNvPr id="104" name="Google Shape;104;p15"/>
          <p:cNvSpPr txBox="1"/>
          <p:nvPr/>
        </p:nvSpPr>
        <p:spPr>
          <a:xfrm>
            <a:off x="3974225" y="4565425"/>
            <a:ext cx="42042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This scene shows the persona contemplating how to track their groceries so they waste less.</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Scene 2</a:t>
            </a:r>
            <a:endParaRPr/>
          </a:p>
        </p:txBody>
      </p:sp>
      <p:pic>
        <p:nvPicPr>
          <p:cNvPr id="110" name="Google Shape;110;p16"/>
          <p:cNvPicPr preferRelativeResize="0"/>
          <p:nvPr/>
        </p:nvPicPr>
        <p:blipFill>
          <a:blip r:embed="rId3">
            <a:alphaModFix/>
          </a:blip>
          <a:stretch>
            <a:fillRect/>
          </a:stretch>
        </p:blipFill>
        <p:spPr>
          <a:xfrm>
            <a:off x="3427079" y="550725"/>
            <a:ext cx="5526949" cy="3992624"/>
          </a:xfrm>
          <a:prstGeom prst="rect">
            <a:avLst/>
          </a:prstGeom>
          <a:noFill/>
          <a:ln>
            <a:noFill/>
          </a:ln>
        </p:spPr>
      </p:pic>
      <p:pic>
        <p:nvPicPr>
          <p:cNvPr id="111" name="Google Shape;111;p16"/>
          <p:cNvPicPr preferRelativeResize="0"/>
          <p:nvPr/>
        </p:nvPicPr>
        <p:blipFill>
          <a:blip r:embed="rId4">
            <a:alphaModFix/>
          </a:blip>
          <a:stretch>
            <a:fillRect/>
          </a:stretch>
        </p:blipFill>
        <p:spPr>
          <a:xfrm>
            <a:off x="729447" y="1812550"/>
            <a:ext cx="1500076" cy="3228025"/>
          </a:xfrm>
          <a:prstGeom prst="rect">
            <a:avLst/>
          </a:prstGeom>
          <a:noFill/>
          <a:ln>
            <a:noFill/>
          </a:ln>
        </p:spPr>
      </p:pic>
      <p:sp>
        <p:nvSpPr>
          <p:cNvPr id="112" name="Google Shape;112;p16"/>
          <p:cNvSpPr/>
          <p:nvPr/>
        </p:nvSpPr>
        <p:spPr>
          <a:xfrm>
            <a:off x="899250" y="2212650"/>
            <a:ext cx="1118100" cy="22896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 name="Google Shape;113;p16"/>
          <p:cNvSpPr txBox="1"/>
          <p:nvPr/>
        </p:nvSpPr>
        <p:spPr>
          <a:xfrm>
            <a:off x="1017575" y="2266600"/>
            <a:ext cx="893400" cy="1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Chicken</a:t>
            </a:r>
            <a:endParaRPr b="1" sz="900">
              <a:latin typeface="Georgia"/>
              <a:ea typeface="Georgia"/>
              <a:cs typeface="Georgia"/>
              <a:sym typeface="Georgia"/>
            </a:endParaRPr>
          </a:p>
        </p:txBody>
      </p:sp>
      <p:sp>
        <p:nvSpPr>
          <p:cNvPr id="114" name="Google Shape;114;p16"/>
          <p:cNvSpPr txBox="1"/>
          <p:nvPr/>
        </p:nvSpPr>
        <p:spPr>
          <a:xfrm>
            <a:off x="1017575" y="2495200"/>
            <a:ext cx="893400" cy="1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Rice</a:t>
            </a:r>
            <a:endParaRPr b="1" sz="900">
              <a:latin typeface="Georgia"/>
              <a:ea typeface="Georgia"/>
              <a:cs typeface="Georgia"/>
              <a:sym typeface="Georgia"/>
            </a:endParaRPr>
          </a:p>
        </p:txBody>
      </p:sp>
      <p:sp>
        <p:nvSpPr>
          <p:cNvPr id="115" name="Google Shape;115;p16"/>
          <p:cNvSpPr txBox="1"/>
          <p:nvPr/>
        </p:nvSpPr>
        <p:spPr>
          <a:xfrm>
            <a:off x="1017575" y="2723800"/>
            <a:ext cx="893400" cy="1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Peppers</a:t>
            </a:r>
            <a:endParaRPr b="1" sz="900">
              <a:latin typeface="Georgia"/>
              <a:ea typeface="Georgia"/>
              <a:cs typeface="Georgia"/>
              <a:sym typeface="Georgia"/>
            </a:endParaRPr>
          </a:p>
        </p:txBody>
      </p:sp>
      <p:sp>
        <p:nvSpPr>
          <p:cNvPr id="116" name="Google Shape;116;p16"/>
          <p:cNvSpPr txBox="1"/>
          <p:nvPr/>
        </p:nvSpPr>
        <p:spPr>
          <a:xfrm>
            <a:off x="1017575" y="2952400"/>
            <a:ext cx="893400" cy="1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Onions</a:t>
            </a:r>
            <a:endParaRPr b="1" sz="900">
              <a:latin typeface="Georgia"/>
              <a:ea typeface="Georgia"/>
              <a:cs typeface="Georgia"/>
              <a:sym typeface="Georgia"/>
            </a:endParaRPr>
          </a:p>
        </p:txBody>
      </p:sp>
      <p:sp>
        <p:nvSpPr>
          <p:cNvPr id="117" name="Google Shape;117;p16"/>
          <p:cNvSpPr txBox="1"/>
          <p:nvPr/>
        </p:nvSpPr>
        <p:spPr>
          <a:xfrm>
            <a:off x="842025" y="4239400"/>
            <a:ext cx="945900" cy="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Georgia"/>
                <a:ea typeface="Georgia"/>
                <a:cs typeface="Georgia"/>
                <a:sym typeface="Georgia"/>
              </a:rPr>
              <a:t>+</a:t>
            </a:r>
            <a:r>
              <a:rPr b="1" lang="en" sz="800">
                <a:latin typeface="Georgia"/>
                <a:ea typeface="Georgia"/>
                <a:cs typeface="Georgia"/>
                <a:sym typeface="Georgia"/>
              </a:rPr>
              <a:t> Add to List</a:t>
            </a:r>
            <a:endParaRPr b="1" sz="800">
              <a:latin typeface="Georgia"/>
              <a:ea typeface="Georgia"/>
              <a:cs typeface="Georgia"/>
              <a:sym typeface="Georgia"/>
            </a:endParaRPr>
          </a:p>
        </p:txBody>
      </p:sp>
      <p:sp>
        <p:nvSpPr>
          <p:cNvPr id="118" name="Google Shape;118;p16"/>
          <p:cNvSpPr txBox="1"/>
          <p:nvPr/>
        </p:nvSpPr>
        <p:spPr>
          <a:xfrm>
            <a:off x="3974225" y="4565425"/>
            <a:ext cx="42042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This scene shows how our app allows users to add groceries to a list in the app.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Scene 3</a:t>
            </a:r>
            <a:endParaRPr/>
          </a:p>
        </p:txBody>
      </p:sp>
      <p:pic>
        <p:nvPicPr>
          <p:cNvPr id="124" name="Google Shape;124;p17"/>
          <p:cNvPicPr preferRelativeResize="0"/>
          <p:nvPr/>
        </p:nvPicPr>
        <p:blipFill>
          <a:blip r:embed="rId3">
            <a:alphaModFix/>
          </a:blip>
          <a:stretch>
            <a:fillRect/>
          </a:stretch>
        </p:blipFill>
        <p:spPr>
          <a:xfrm>
            <a:off x="4044825" y="458800"/>
            <a:ext cx="4839074" cy="4180600"/>
          </a:xfrm>
          <a:prstGeom prst="rect">
            <a:avLst/>
          </a:prstGeom>
          <a:noFill/>
          <a:ln>
            <a:noFill/>
          </a:ln>
        </p:spPr>
      </p:pic>
      <p:pic>
        <p:nvPicPr>
          <p:cNvPr id="125" name="Google Shape;125;p17"/>
          <p:cNvPicPr preferRelativeResize="0"/>
          <p:nvPr/>
        </p:nvPicPr>
        <p:blipFill>
          <a:blip r:embed="rId4">
            <a:alphaModFix/>
          </a:blip>
          <a:stretch>
            <a:fillRect/>
          </a:stretch>
        </p:blipFill>
        <p:spPr>
          <a:xfrm>
            <a:off x="729447" y="1812550"/>
            <a:ext cx="1500076" cy="3228025"/>
          </a:xfrm>
          <a:prstGeom prst="rect">
            <a:avLst/>
          </a:prstGeom>
          <a:noFill/>
          <a:ln>
            <a:noFill/>
          </a:ln>
        </p:spPr>
      </p:pic>
      <p:sp>
        <p:nvSpPr>
          <p:cNvPr id="126" name="Google Shape;126;p17"/>
          <p:cNvSpPr/>
          <p:nvPr/>
        </p:nvSpPr>
        <p:spPr>
          <a:xfrm>
            <a:off x="864675" y="2571750"/>
            <a:ext cx="1074000" cy="19677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17"/>
          <p:cNvSpPr txBox="1"/>
          <p:nvPr/>
        </p:nvSpPr>
        <p:spPr>
          <a:xfrm>
            <a:off x="810650" y="2323825"/>
            <a:ext cx="1276800" cy="1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Georgia"/>
                <a:ea typeface="Georgia"/>
                <a:cs typeface="Georgia"/>
                <a:sym typeface="Georgia"/>
              </a:rPr>
              <a:t>You Can Make: </a:t>
            </a:r>
            <a:endParaRPr b="1" sz="900">
              <a:latin typeface="Georgia"/>
              <a:ea typeface="Georgia"/>
              <a:cs typeface="Georgia"/>
              <a:sym typeface="Georgia"/>
            </a:endParaRPr>
          </a:p>
        </p:txBody>
      </p:sp>
      <p:sp>
        <p:nvSpPr>
          <p:cNvPr id="128" name="Google Shape;128;p17"/>
          <p:cNvSpPr txBox="1"/>
          <p:nvPr/>
        </p:nvSpPr>
        <p:spPr>
          <a:xfrm>
            <a:off x="966000" y="2675100"/>
            <a:ext cx="8985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eorgia"/>
                <a:ea typeface="Georgia"/>
                <a:cs typeface="Georgia"/>
                <a:sym typeface="Georgia"/>
              </a:rPr>
              <a:t>Tacos</a:t>
            </a:r>
            <a:endParaRPr b="1" sz="800">
              <a:latin typeface="Georgia"/>
              <a:ea typeface="Georgia"/>
              <a:cs typeface="Georgia"/>
              <a:sym typeface="Georgia"/>
            </a:endParaRPr>
          </a:p>
        </p:txBody>
      </p:sp>
      <p:sp>
        <p:nvSpPr>
          <p:cNvPr id="129" name="Google Shape;129;p17"/>
          <p:cNvSpPr txBox="1"/>
          <p:nvPr/>
        </p:nvSpPr>
        <p:spPr>
          <a:xfrm>
            <a:off x="966000" y="3427200"/>
            <a:ext cx="8985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latin typeface="Georgia"/>
                <a:ea typeface="Georgia"/>
                <a:cs typeface="Georgia"/>
                <a:sym typeface="Georgia"/>
              </a:rPr>
              <a:t>Teriyaki</a:t>
            </a:r>
            <a:r>
              <a:rPr b="1" lang="en" sz="600">
                <a:latin typeface="Georgia"/>
                <a:ea typeface="Georgia"/>
                <a:cs typeface="Georgia"/>
                <a:sym typeface="Georgia"/>
              </a:rPr>
              <a:t> Chicken and Rice</a:t>
            </a:r>
            <a:endParaRPr b="1" sz="600">
              <a:latin typeface="Georgia"/>
              <a:ea typeface="Georgia"/>
              <a:cs typeface="Georgia"/>
              <a:sym typeface="Georgia"/>
            </a:endParaRPr>
          </a:p>
        </p:txBody>
      </p:sp>
      <p:pic>
        <p:nvPicPr>
          <p:cNvPr id="130" name="Google Shape;130;p17"/>
          <p:cNvPicPr preferRelativeResize="0"/>
          <p:nvPr/>
        </p:nvPicPr>
        <p:blipFill>
          <a:blip r:embed="rId5">
            <a:alphaModFix/>
          </a:blip>
          <a:stretch>
            <a:fillRect/>
          </a:stretch>
        </p:blipFill>
        <p:spPr>
          <a:xfrm>
            <a:off x="993405" y="2949887"/>
            <a:ext cx="816549" cy="459326"/>
          </a:xfrm>
          <a:prstGeom prst="rect">
            <a:avLst/>
          </a:prstGeom>
          <a:noFill/>
          <a:ln>
            <a:noFill/>
          </a:ln>
        </p:spPr>
      </p:pic>
      <p:pic>
        <p:nvPicPr>
          <p:cNvPr id="131" name="Google Shape;131;p17"/>
          <p:cNvPicPr preferRelativeResize="0"/>
          <p:nvPr/>
        </p:nvPicPr>
        <p:blipFill>
          <a:blip r:embed="rId6">
            <a:alphaModFix/>
          </a:blip>
          <a:stretch>
            <a:fillRect/>
          </a:stretch>
        </p:blipFill>
        <p:spPr>
          <a:xfrm>
            <a:off x="1044873" y="3845975"/>
            <a:ext cx="713610" cy="535201"/>
          </a:xfrm>
          <a:prstGeom prst="rect">
            <a:avLst/>
          </a:prstGeom>
          <a:noFill/>
          <a:ln>
            <a:noFill/>
          </a:ln>
        </p:spPr>
      </p:pic>
      <p:sp>
        <p:nvSpPr>
          <p:cNvPr id="132" name="Google Shape;132;p17"/>
          <p:cNvSpPr txBox="1"/>
          <p:nvPr/>
        </p:nvSpPr>
        <p:spPr>
          <a:xfrm>
            <a:off x="3974225" y="4565425"/>
            <a:ext cx="42042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This scene shows how the app will recommend recipes based on the ingredients the user is buying.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Scene 4</a:t>
            </a:r>
            <a:endParaRPr/>
          </a:p>
        </p:txBody>
      </p:sp>
      <p:pic>
        <p:nvPicPr>
          <p:cNvPr id="138" name="Google Shape;138;p18"/>
          <p:cNvPicPr preferRelativeResize="0"/>
          <p:nvPr/>
        </p:nvPicPr>
        <p:blipFill>
          <a:blip r:embed="rId3">
            <a:alphaModFix/>
          </a:blip>
          <a:stretch>
            <a:fillRect/>
          </a:stretch>
        </p:blipFill>
        <p:spPr>
          <a:xfrm>
            <a:off x="3193425" y="504275"/>
            <a:ext cx="5865349" cy="4136951"/>
          </a:xfrm>
          <a:prstGeom prst="rect">
            <a:avLst/>
          </a:prstGeom>
          <a:noFill/>
          <a:ln>
            <a:noFill/>
          </a:ln>
        </p:spPr>
      </p:pic>
      <p:pic>
        <p:nvPicPr>
          <p:cNvPr id="139" name="Google Shape;139;p18"/>
          <p:cNvPicPr preferRelativeResize="0"/>
          <p:nvPr/>
        </p:nvPicPr>
        <p:blipFill>
          <a:blip r:embed="rId4">
            <a:alphaModFix/>
          </a:blip>
          <a:stretch>
            <a:fillRect/>
          </a:stretch>
        </p:blipFill>
        <p:spPr>
          <a:xfrm>
            <a:off x="729447" y="1812550"/>
            <a:ext cx="1500076" cy="3228025"/>
          </a:xfrm>
          <a:prstGeom prst="rect">
            <a:avLst/>
          </a:prstGeom>
          <a:noFill/>
          <a:ln>
            <a:noFill/>
          </a:ln>
        </p:spPr>
      </p:pic>
      <p:sp>
        <p:nvSpPr>
          <p:cNvPr id="140" name="Google Shape;140;p18"/>
          <p:cNvSpPr/>
          <p:nvPr/>
        </p:nvSpPr>
        <p:spPr>
          <a:xfrm>
            <a:off x="864675" y="2571750"/>
            <a:ext cx="1074000" cy="19677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18"/>
          <p:cNvSpPr txBox="1"/>
          <p:nvPr/>
        </p:nvSpPr>
        <p:spPr>
          <a:xfrm>
            <a:off x="810650" y="2323825"/>
            <a:ext cx="1276800" cy="1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eorgia"/>
                <a:ea typeface="Georgia"/>
                <a:cs typeface="Georgia"/>
                <a:sym typeface="Georgia"/>
              </a:rPr>
              <a:t>You usually waste:</a:t>
            </a:r>
            <a:endParaRPr b="1" sz="800">
              <a:latin typeface="Georgia"/>
              <a:ea typeface="Georgia"/>
              <a:cs typeface="Georgia"/>
              <a:sym typeface="Georgia"/>
            </a:endParaRPr>
          </a:p>
        </p:txBody>
      </p:sp>
      <p:sp>
        <p:nvSpPr>
          <p:cNvPr id="142" name="Google Shape;142;p18"/>
          <p:cNvSpPr txBox="1"/>
          <p:nvPr/>
        </p:nvSpPr>
        <p:spPr>
          <a:xfrm>
            <a:off x="966000" y="2675100"/>
            <a:ext cx="8985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eorgia"/>
                <a:ea typeface="Georgia"/>
                <a:cs typeface="Georgia"/>
                <a:sym typeface="Georgia"/>
              </a:rPr>
              <a:t>Apples </a:t>
            </a:r>
            <a:endParaRPr b="1" sz="800">
              <a:latin typeface="Georgia"/>
              <a:ea typeface="Georgia"/>
              <a:cs typeface="Georgia"/>
              <a:sym typeface="Georgia"/>
            </a:endParaRPr>
          </a:p>
        </p:txBody>
      </p:sp>
      <p:sp>
        <p:nvSpPr>
          <p:cNvPr id="143" name="Google Shape;143;p18"/>
          <p:cNvSpPr txBox="1"/>
          <p:nvPr/>
        </p:nvSpPr>
        <p:spPr>
          <a:xfrm>
            <a:off x="966000" y="2931900"/>
            <a:ext cx="8985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eorgia"/>
                <a:ea typeface="Georgia"/>
                <a:cs typeface="Georgia"/>
                <a:sym typeface="Georgia"/>
              </a:rPr>
              <a:t>Cheese</a:t>
            </a:r>
            <a:r>
              <a:rPr b="1" lang="en" sz="800">
                <a:latin typeface="Georgia"/>
                <a:ea typeface="Georgia"/>
                <a:cs typeface="Georgia"/>
                <a:sym typeface="Georgia"/>
              </a:rPr>
              <a:t> </a:t>
            </a:r>
            <a:endParaRPr b="1" sz="800">
              <a:latin typeface="Georgia"/>
              <a:ea typeface="Georgia"/>
              <a:cs typeface="Georgia"/>
              <a:sym typeface="Georgia"/>
            </a:endParaRPr>
          </a:p>
        </p:txBody>
      </p:sp>
      <p:sp>
        <p:nvSpPr>
          <p:cNvPr id="144" name="Google Shape;144;p18"/>
          <p:cNvSpPr txBox="1"/>
          <p:nvPr/>
        </p:nvSpPr>
        <p:spPr>
          <a:xfrm>
            <a:off x="966000" y="3188700"/>
            <a:ext cx="8985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eorgia"/>
                <a:ea typeface="Georgia"/>
                <a:cs typeface="Georgia"/>
                <a:sym typeface="Georgia"/>
              </a:rPr>
              <a:t>Steak</a:t>
            </a:r>
            <a:endParaRPr b="1" sz="800">
              <a:latin typeface="Georgia"/>
              <a:ea typeface="Georgia"/>
              <a:cs typeface="Georgia"/>
              <a:sym typeface="Georgia"/>
            </a:endParaRPr>
          </a:p>
        </p:txBody>
      </p:sp>
      <p:sp>
        <p:nvSpPr>
          <p:cNvPr id="145" name="Google Shape;145;p18"/>
          <p:cNvSpPr txBox="1"/>
          <p:nvPr/>
        </p:nvSpPr>
        <p:spPr>
          <a:xfrm>
            <a:off x="810650" y="4266750"/>
            <a:ext cx="8985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
                <a:latin typeface="Georgia"/>
                <a:ea typeface="Georgia"/>
                <a:cs typeface="Georgia"/>
                <a:sym typeface="Georgia"/>
              </a:rPr>
              <a:t>Don’t buy these anymore!</a:t>
            </a:r>
            <a:endParaRPr b="1" sz="500">
              <a:latin typeface="Georgia"/>
              <a:ea typeface="Georgia"/>
              <a:cs typeface="Georgia"/>
              <a:sym typeface="Georgia"/>
            </a:endParaRPr>
          </a:p>
        </p:txBody>
      </p:sp>
      <p:sp>
        <p:nvSpPr>
          <p:cNvPr id="146" name="Google Shape;146;p18"/>
          <p:cNvSpPr txBox="1"/>
          <p:nvPr/>
        </p:nvSpPr>
        <p:spPr>
          <a:xfrm>
            <a:off x="3309125" y="4565425"/>
            <a:ext cx="56328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This scene shows how </a:t>
            </a:r>
            <a:r>
              <a:rPr lang="en">
                <a:latin typeface="Lato"/>
                <a:ea typeface="Lato"/>
                <a:cs typeface="Lato"/>
                <a:sym typeface="Lato"/>
              </a:rPr>
              <a:t>the app will track the wasted groceries (based on user input) and recommend that they not buy again.</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