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56" r:id="rId2"/>
    <p:sldId id="276" r:id="rId3"/>
    <p:sldId id="289" r:id="rId4"/>
    <p:sldId id="280" r:id="rId5"/>
    <p:sldId id="281" r:id="rId6"/>
    <p:sldId id="258" r:id="rId7"/>
    <p:sldId id="278" r:id="rId8"/>
    <p:sldId id="283" r:id="rId9"/>
    <p:sldId id="257" r:id="rId10"/>
    <p:sldId id="260" r:id="rId11"/>
    <p:sldId id="259" r:id="rId12"/>
    <p:sldId id="275" r:id="rId13"/>
    <p:sldId id="282" r:id="rId14"/>
    <p:sldId id="277" r:id="rId15"/>
    <p:sldId id="266" r:id="rId16"/>
    <p:sldId id="265" r:id="rId17"/>
    <p:sldId id="262" r:id="rId18"/>
    <p:sldId id="261" r:id="rId19"/>
    <p:sldId id="264" r:id="rId20"/>
    <p:sldId id="273" r:id="rId21"/>
    <p:sldId id="263" r:id="rId22"/>
    <p:sldId id="268" r:id="rId23"/>
    <p:sldId id="271" r:id="rId24"/>
    <p:sldId id="267" r:id="rId25"/>
    <p:sldId id="270" r:id="rId26"/>
    <p:sldId id="274" r:id="rId27"/>
    <p:sldId id="279" r:id="rId28"/>
    <p:sldId id="287" r:id="rId29"/>
    <p:sldId id="288" r:id="rId30"/>
    <p:sldId id="286" r:id="rId31"/>
    <p:sldId id="293" r:id="rId32"/>
    <p:sldId id="294"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34735-A49C-26CA-1FCF-D24ECB2A386B}" v="39" dt="2022-12-05T21:13:44.336"/>
    <p1510:client id="{2257C3C9-9B7B-B044-8FA2-ADD780FAC5D1}" v="2025" dt="2022-12-06T18:44:37.877"/>
    <p1510:client id="{432C105F-66B7-2F41-A303-B39806944745}" v="1" dt="2022-12-07T15:47:49.968"/>
    <p1510:client id="{44F8CF35-CE7D-A890-3A4B-35E4A2EC3D6C}" v="1100" dt="2022-12-05T22:50:19.528"/>
    <p1510:client id="{55B00D5F-2BD9-6B7A-C9BE-0EF3711963C5}" v="6" dt="2022-12-05T22:00:45.810"/>
    <p1510:client id="{91EF3EB5-F8FD-64E8-C99B-3B7E41AF2B57}" v="703" dt="2022-12-05T22:07:19.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17" d="100"/>
          <a:sy n="117" d="100"/>
        </p:scale>
        <p:origin x="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F97FE-B8BD-4A95-8C24-B8A07130F8C4}"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4EB8C-8A57-422E-8BAD-1B69F6F1109C}" type="slidenum">
              <a:rPr lang="en-US" smtClean="0"/>
              <a:t>‹#›</a:t>
            </a:fld>
            <a:endParaRPr lang="en-US"/>
          </a:p>
        </p:txBody>
      </p:sp>
    </p:spTree>
    <p:extLst>
      <p:ext uri="{BB962C8B-B14F-4D97-AF65-F5344CB8AC3E}">
        <p14:creationId xmlns:p14="http://schemas.microsoft.com/office/powerpoint/2010/main" val="844184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a:t>
            </a:r>
          </a:p>
        </p:txBody>
      </p:sp>
      <p:sp>
        <p:nvSpPr>
          <p:cNvPr id="4" name="Slide Number Placeholder 3"/>
          <p:cNvSpPr>
            <a:spLocks noGrp="1"/>
          </p:cNvSpPr>
          <p:nvPr>
            <p:ph type="sldNum" sz="quarter" idx="5"/>
          </p:nvPr>
        </p:nvSpPr>
        <p:spPr/>
        <p:txBody>
          <a:bodyPr/>
          <a:lstStyle/>
          <a:p>
            <a:fld id="{F9D4EB8C-8A57-422E-8BAD-1B69F6F1109C}" type="slidenum">
              <a:rPr lang="en-US" smtClean="0"/>
              <a:t>2</a:t>
            </a:fld>
            <a:endParaRPr lang="en-US"/>
          </a:p>
        </p:txBody>
      </p:sp>
    </p:spTree>
    <p:extLst>
      <p:ext uri="{BB962C8B-B14F-4D97-AF65-F5344CB8AC3E}">
        <p14:creationId xmlns:p14="http://schemas.microsoft.com/office/powerpoint/2010/main" val="35704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Emily</a:t>
            </a:r>
          </a:p>
        </p:txBody>
      </p:sp>
      <p:sp>
        <p:nvSpPr>
          <p:cNvPr id="4" name="Slide Number Placeholder 3"/>
          <p:cNvSpPr>
            <a:spLocks noGrp="1"/>
          </p:cNvSpPr>
          <p:nvPr>
            <p:ph type="sldNum" sz="quarter" idx="5"/>
          </p:nvPr>
        </p:nvSpPr>
        <p:spPr/>
        <p:txBody>
          <a:bodyPr/>
          <a:lstStyle/>
          <a:p>
            <a:fld id="{F9D4EB8C-8A57-422E-8BAD-1B69F6F1109C}" type="slidenum">
              <a:rPr lang="en-US" smtClean="0"/>
              <a:t>3</a:t>
            </a:fld>
            <a:endParaRPr lang="en-US"/>
          </a:p>
        </p:txBody>
      </p:sp>
    </p:spTree>
    <p:extLst>
      <p:ext uri="{BB962C8B-B14F-4D97-AF65-F5344CB8AC3E}">
        <p14:creationId xmlns:p14="http://schemas.microsoft.com/office/powerpoint/2010/main" val="112020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D4EB8C-8A57-422E-8BAD-1B69F6F1109C}" type="slidenum">
              <a:rPr lang="en-US" smtClean="0"/>
              <a:t>10</a:t>
            </a:fld>
            <a:endParaRPr lang="en-US"/>
          </a:p>
        </p:txBody>
      </p:sp>
    </p:spTree>
    <p:extLst>
      <p:ext uri="{BB962C8B-B14F-4D97-AF65-F5344CB8AC3E}">
        <p14:creationId xmlns:p14="http://schemas.microsoft.com/office/powerpoint/2010/main" val="1018163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D4EB8C-8A57-422E-8BAD-1B69F6F1109C}" type="slidenum">
              <a:rPr lang="en-US" smtClean="0"/>
              <a:t>31</a:t>
            </a:fld>
            <a:endParaRPr lang="en-US"/>
          </a:p>
        </p:txBody>
      </p:sp>
    </p:spTree>
    <p:extLst>
      <p:ext uri="{BB962C8B-B14F-4D97-AF65-F5344CB8AC3E}">
        <p14:creationId xmlns:p14="http://schemas.microsoft.com/office/powerpoint/2010/main" val="74020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D4EB8C-8A57-422E-8BAD-1B69F6F1109C}" type="slidenum">
              <a:rPr lang="en-US" smtClean="0"/>
              <a:t>32</a:t>
            </a:fld>
            <a:endParaRPr lang="en-US"/>
          </a:p>
        </p:txBody>
      </p:sp>
    </p:spTree>
    <p:extLst>
      <p:ext uri="{BB962C8B-B14F-4D97-AF65-F5344CB8AC3E}">
        <p14:creationId xmlns:p14="http://schemas.microsoft.com/office/powerpoint/2010/main" val="2609605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AJ Top/Interviews</a:t>
            </a:r>
          </a:p>
          <a:p>
            <a:r>
              <a:rPr lang="en-US" err="1">
                <a:cs typeface="Calibri"/>
              </a:rPr>
              <a:t>Marya</a:t>
            </a:r>
            <a:r>
              <a:rPr lang="en-US">
                <a:cs typeface="Calibri"/>
              </a:rPr>
              <a:t> Bottom/Changes</a:t>
            </a:r>
          </a:p>
        </p:txBody>
      </p:sp>
      <p:sp>
        <p:nvSpPr>
          <p:cNvPr id="4" name="Slide Number Placeholder 3"/>
          <p:cNvSpPr>
            <a:spLocks noGrp="1"/>
          </p:cNvSpPr>
          <p:nvPr>
            <p:ph type="sldNum" sz="quarter" idx="5"/>
          </p:nvPr>
        </p:nvSpPr>
        <p:spPr/>
        <p:txBody>
          <a:bodyPr/>
          <a:lstStyle/>
          <a:p>
            <a:fld id="{F9D4EB8C-8A57-422E-8BAD-1B69F6F1109C}" type="slidenum">
              <a:rPr lang="en-US" smtClean="0"/>
              <a:t>33</a:t>
            </a:fld>
            <a:endParaRPr lang="en-US"/>
          </a:p>
        </p:txBody>
      </p:sp>
    </p:spTree>
    <p:extLst>
      <p:ext uri="{BB962C8B-B14F-4D97-AF65-F5344CB8AC3E}">
        <p14:creationId xmlns:p14="http://schemas.microsoft.com/office/powerpoint/2010/main" val="416715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3285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9350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45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532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923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221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528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060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1838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1023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7182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947011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7.jpeg"/><Relationship Id="rId7" Type="http://schemas.openxmlformats.org/officeDocument/2006/relationships/slide" Target="slide22.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slide" Target="slide11.xml"/><Relationship Id="rId5" Type="http://schemas.openxmlformats.org/officeDocument/2006/relationships/slide" Target="slide20.xml"/><Relationship Id="rId10" Type="http://schemas.openxmlformats.org/officeDocument/2006/relationships/slide" Target="slide8.xml"/><Relationship Id="rId4" Type="http://schemas.openxmlformats.org/officeDocument/2006/relationships/slide" Target="slide15.xml"/><Relationship Id="rId9" Type="http://schemas.openxmlformats.org/officeDocument/2006/relationships/slide" Target="slide1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image" Target="../media/image12.png"/><Relationship Id="rId7" Type="http://schemas.openxmlformats.org/officeDocument/2006/relationships/slide" Target="slide28.xml"/><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15.xml"/><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slide" Target="slide10.xml"/></Relationships>
</file>

<file path=ppt/slides/_rels/slide2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slide" Target="slide10.xml"/><Relationship Id="rId5" Type="http://schemas.openxmlformats.org/officeDocument/2006/relationships/slide" Target="slide26.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slide" Target="slide10.xml"/><Relationship Id="rId5" Type="http://schemas.openxmlformats.org/officeDocument/2006/relationships/slide" Target="slide26.xml"/><Relationship Id="rId4" Type="http://schemas.openxmlformats.org/officeDocument/2006/relationships/slide" Target="slide22.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slide" Target="slide10.xml"/></Relationships>
</file>

<file path=ppt/slides/_rels/slide2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slide" Target="slide10.xml"/><Relationship Id="rId5" Type="http://schemas.openxmlformats.org/officeDocument/2006/relationships/slide" Target="slide24.xml"/><Relationship Id="rId4" Type="http://schemas.openxmlformats.org/officeDocument/2006/relationships/slide" Target="slide22.xml"/></Relationships>
</file>

<file path=ppt/slides/_rels/slide2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slide" Target="slide29.xml"/><Relationship Id="rId5" Type="http://schemas.openxmlformats.org/officeDocument/2006/relationships/slide" Target="slide7.xml"/><Relationship Id="rId4" Type="http://schemas.openxmlformats.org/officeDocument/2006/relationships/slide" Target="slide8.xml"/></Relationships>
</file>

<file path=ppt/slides/_rels/slide29.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32.xml"/><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slide" Target="slide28.xml"/><Relationship Id="rId5" Type="http://schemas.openxmlformats.org/officeDocument/2006/relationships/slide" Target="slide14.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7.jpeg"/><Relationship Id="rId7" Type="http://schemas.openxmlformats.org/officeDocument/2006/relationships/slide" Target="slide2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slide" Target="slide11.xml"/><Relationship Id="rId5" Type="http://schemas.openxmlformats.org/officeDocument/2006/relationships/slide" Target="slide20.xml"/><Relationship Id="rId10" Type="http://schemas.openxmlformats.org/officeDocument/2006/relationships/slide" Target="slide9.xml"/><Relationship Id="rId4" Type="http://schemas.openxmlformats.org/officeDocument/2006/relationships/slide" Target="slide15.xml"/><Relationship Id="rId9" Type="http://schemas.openxmlformats.org/officeDocument/2006/relationships/slide" Target="slide14.xml"/></Relationships>
</file>

<file path=ppt/slides/_rels/slide3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7.jpeg"/><Relationship Id="rId7" Type="http://schemas.openxmlformats.org/officeDocument/2006/relationships/slide" Target="slide2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slide" Target="slide11.xml"/><Relationship Id="rId5" Type="http://schemas.openxmlformats.org/officeDocument/2006/relationships/slide" Target="slide20.xml"/><Relationship Id="rId10" Type="http://schemas.openxmlformats.org/officeDocument/2006/relationships/slide" Target="slide29.xml"/><Relationship Id="rId4" Type="http://schemas.openxmlformats.org/officeDocument/2006/relationships/slide" Target="slide15.xml"/><Relationship Id="rId9" Type="http://schemas.openxmlformats.org/officeDocument/2006/relationships/slide" Target="slide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29.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14.xml"/><Relationship Id="rId4" Type="http://schemas.openxmlformats.org/officeDocument/2006/relationships/slide" Target="slide28.xml"/></Relationships>
</file>

<file path=ppt/slides/_rels/slide8.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9.xml"/><Relationship Id="rId7" Type="http://schemas.openxmlformats.org/officeDocument/2006/relationships/slide" Target="slide28.xml"/><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slide" Target="slide10.xml"/><Relationship Id="rId5" Type="http://schemas.openxmlformats.org/officeDocument/2006/relationships/slide" Target="slide14.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0.xml"/><Relationship Id="rId7" Type="http://schemas.openxmlformats.org/officeDocument/2006/relationships/slide" Target="slide31.xml"/><Relationship Id="rId2" Type="http://schemas.openxmlformats.org/officeDocument/2006/relationships/image" Target="../media/image6.jpeg"/><Relationship Id="rId1" Type="http://schemas.openxmlformats.org/officeDocument/2006/relationships/slideLayout" Target="../slideLayouts/slideLayout9.xml"/><Relationship Id="rId6"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29.xml"/><Relationship Id="rId4" Type="http://schemas.openxmlformats.org/officeDocument/2006/relationships/slide" Target="slide22.xml"/><Relationship Id="rId9"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A1E0-7DCC-A21F-0431-767A06A904EE}"/>
              </a:ext>
            </a:extLst>
          </p:cNvPr>
          <p:cNvSpPr>
            <a:spLocks noGrp="1"/>
          </p:cNvSpPr>
          <p:nvPr>
            <p:ph type="ctrTitle"/>
          </p:nvPr>
        </p:nvSpPr>
        <p:spPr/>
        <p:txBody>
          <a:bodyPr/>
          <a:lstStyle/>
          <a:p>
            <a:r>
              <a:rPr lang="en-US">
                <a:ea typeface="+mj-lt"/>
                <a:cs typeface="+mj-lt"/>
              </a:rPr>
              <a:t>Group Project Prototype</a:t>
            </a:r>
            <a:br>
              <a:rPr lang="en-US">
                <a:ea typeface="+mj-lt"/>
                <a:cs typeface="+mj-lt"/>
              </a:rPr>
            </a:br>
            <a:r>
              <a:rPr lang="en-US">
                <a:ea typeface="+mj-lt"/>
                <a:cs typeface="+mj-lt"/>
              </a:rPr>
              <a:t> AllergenAware</a:t>
            </a:r>
            <a:endParaRPr lang="en-US"/>
          </a:p>
        </p:txBody>
      </p:sp>
      <p:sp>
        <p:nvSpPr>
          <p:cNvPr id="3" name="Subtitle 2">
            <a:extLst>
              <a:ext uri="{FF2B5EF4-FFF2-40B4-BE49-F238E27FC236}">
                <a16:creationId xmlns:a16="http://schemas.microsoft.com/office/drawing/2014/main" id="{CA29FF15-6B14-E513-A95F-7755BB1806DA}"/>
              </a:ext>
            </a:extLst>
          </p:cNvPr>
          <p:cNvSpPr>
            <a:spLocks noGrp="1"/>
          </p:cNvSpPr>
          <p:nvPr>
            <p:ph type="subTitle" idx="1"/>
          </p:nvPr>
        </p:nvSpPr>
        <p:spPr>
          <a:xfrm>
            <a:off x="1524000" y="3881080"/>
            <a:ext cx="9144000" cy="1655762"/>
          </a:xfrm>
        </p:spPr>
        <p:txBody>
          <a:bodyPr vert="horz" lIns="91440" tIns="45720" rIns="91440" bIns="45720" rtlCol="0" anchor="t">
            <a:normAutofit fontScale="77500" lnSpcReduction="20000"/>
          </a:bodyPr>
          <a:lstStyle/>
          <a:p>
            <a:r>
              <a:rPr lang="en-US"/>
              <a:t>Group 3 </a:t>
            </a:r>
            <a:endParaRPr lang="en-US">
              <a:cs typeface="Calibri"/>
            </a:endParaRPr>
          </a:p>
          <a:p>
            <a:r>
              <a:rPr lang="en-US">
                <a:cs typeface="Calibri"/>
              </a:rPr>
              <a:t>Emily Gaddis</a:t>
            </a:r>
          </a:p>
          <a:p>
            <a:r>
              <a:rPr lang="en-US" err="1">
                <a:cs typeface="Calibri"/>
              </a:rPr>
              <a:t>Marya</a:t>
            </a:r>
            <a:r>
              <a:rPr lang="en-US">
                <a:cs typeface="Calibri"/>
              </a:rPr>
              <a:t> Al Bakshi</a:t>
            </a:r>
          </a:p>
          <a:p>
            <a:r>
              <a:rPr lang="en-US">
                <a:cs typeface="Calibri"/>
              </a:rPr>
              <a:t>Matthew Mattera </a:t>
            </a:r>
          </a:p>
          <a:p>
            <a:r>
              <a:rPr lang="en-US">
                <a:cs typeface="Calibri"/>
              </a:rPr>
              <a:t>Austin Newhouse</a:t>
            </a:r>
          </a:p>
        </p:txBody>
      </p:sp>
    </p:spTree>
    <p:extLst>
      <p:ext uri="{BB962C8B-B14F-4D97-AF65-F5344CB8AC3E}">
        <p14:creationId xmlns:p14="http://schemas.microsoft.com/office/powerpoint/2010/main" val="2731141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C3F0-85C9-1571-FBF8-FF4DB6A12DBF}"/>
              </a:ext>
            </a:extLst>
          </p:cNvPr>
          <p:cNvSpPr>
            <a:spLocks noGrp="1"/>
          </p:cNvSpPr>
          <p:nvPr>
            <p:ph type="title"/>
          </p:nvPr>
        </p:nvSpPr>
        <p:spPr/>
        <p:txBody>
          <a:bodyPr/>
          <a:lstStyle/>
          <a:p>
            <a:r>
              <a:rPr lang="en-US"/>
              <a:t>Restaurant View</a:t>
            </a:r>
          </a:p>
        </p:txBody>
      </p:sp>
      <p:sp>
        <p:nvSpPr>
          <p:cNvPr id="4" name="Text Placeholder 3">
            <a:extLst>
              <a:ext uri="{FF2B5EF4-FFF2-40B4-BE49-F238E27FC236}">
                <a16:creationId xmlns:a16="http://schemas.microsoft.com/office/drawing/2014/main" id="{5FDEA916-AA45-510C-B376-3EF3C83C9842}"/>
              </a:ext>
            </a:extLst>
          </p:cNvPr>
          <p:cNvSpPr>
            <a:spLocks noGrp="1"/>
          </p:cNvSpPr>
          <p:nvPr>
            <p:ph type="body" sz="half" idx="2"/>
          </p:nvPr>
        </p:nvSpPr>
        <p:spPr/>
        <p:txBody>
          <a:bodyPr/>
          <a:lstStyle/>
          <a:p>
            <a:r>
              <a:rPr lang="en-US"/>
              <a:t>This view displays all restaurant info, such as overall score and precise restaurant location. There are also buttons to direct the user to leave a review, view other reviews, view the menu, or view inspection scores.</a:t>
            </a:r>
          </a:p>
        </p:txBody>
      </p:sp>
      <p:pic>
        <p:nvPicPr>
          <p:cNvPr id="10" name="Picture 9" descr="Graphical user interface, text, application&#10;&#10;Description automatically generated">
            <a:extLst>
              <a:ext uri="{FF2B5EF4-FFF2-40B4-BE49-F238E27FC236}">
                <a16:creationId xmlns:a16="http://schemas.microsoft.com/office/drawing/2014/main" id="{57794961-038E-D349-06F0-986A6A1D3CF5}"/>
              </a:ext>
            </a:extLst>
          </p:cNvPr>
          <p:cNvPicPr>
            <a:picLocks noChangeAspect="1"/>
          </p:cNvPicPr>
          <p:nvPr/>
        </p:nvPicPr>
        <p:blipFill>
          <a:blip r:embed="rId3"/>
          <a:stretch>
            <a:fillRect/>
          </a:stretch>
        </p:blipFill>
        <p:spPr>
          <a:xfrm>
            <a:off x="7952804" y="50800"/>
            <a:ext cx="3115033" cy="6756400"/>
          </a:xfrm>
          <a:prstGeom prst="rect">
            <a:avLst/>
          </a:prstGeom>
          <a:ln>
            <a:noFill/>
          </a:ln>
          <a:effectLst>
            <a:outerShdw blurRad="190500" algn="tl" rotWithShape="0">
              <a:srgbClr val="000000">
                <a:alpha val="70000"/>
              </a:srgbClr>
            </a:outerShdw>
          </a:effectLst>
        </p:spPr>
      </p:pic>
      <p:sp>
        <p:nvSpPr>
          <p:cNvPr id="11" name="Rectangle 10">
            <a:hlinkClick r:id="rId4" action="ppaction://hlinksldjump"/>
            <a:extLst>
              <a:ext uri="{FF2B5EF4-FFF2-40B4-BE49-F238E27FC236}">
                <a16:creationId xmlns:a16="http://schemas.microsoft.com/office/drawing/2014/main" id="{161A3D1C-86A1-2383-7F71-3171DBDF1CAE}"/>
              </a:ext>
            </a:extLst>
          </p:cNvPr>
          <p:cNvSpPr/>
          <p:nvPr/>
        </p:nvSpPr>
        <p:spPr>
          <a:xfrm>
            <a:off x="9681155" y="5275099"/>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5" action="ppaction://hlinksldjump"/>
            <a:extLst>
              <a:ext uri="{FF2B5EF4-FFF2-40B4-BE49-F238E27FC236}">
                <a16:creationId xmlns:a16="http://schemas.microsoft.com/office/drawing/2014/main" id="{DFEC0A5D-33E2-8406-C43F-76955C431A7F}"/>
              </a:ext>
            </a:extLst>
          </p:cNvPr>
          <p:cNvSpPr/>
          <p:nvPr/>
        </p:nvSpPr>
        <p:spPr>
          <a:xfrm>
            <a:off x="9640385" y="5967167"/>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6" action="ppaction://hlinksldjump"/>
            <a:extLst>
              <a:ext uri="{FF2B5EF4-FFF2-40B4-BE49-F238E27FC236}">
                <a16:creationId xmlns:a16="http://schemas.microsoft.com/office/drawing/2014/main" id="{394F17D3-1AC6-057E-6259-FE49D5C4B06F}"/>
              </a:ext>
            </a:extLst>
          </p:cNvPr>
          <p:cNvSpPr/>
          <p:nvPr/>
        </p:nvSpPr>
        <p:spPr>
          <a:xfrm>
            <a:off x="8307613" y="5967167"/>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7" action="ppaction://hlinksldjump"/>
            <a:extLst>
              <a:ext uri="{FF2B5EF4-FFF2-40B4-BE49-F238E27FC236}">
                <a16:creationId xmlns:a16="http://schemas.microsoft.com/office/drawing/2014/main" id="{1B224BBC-AE02-7DFD-9E89-DC6660103C33}"/>
              </a:ext>
            </a:extLst>
          </p:cNvPr>
          <p:cNvSpPr/>
          <p:nvPr/>
        </p:nvSpPr>
        <p:spPr>
          <a:xfrm>
            <a:off x="8294473" y="5275099"/>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8" action="ppaction://hlinksldjump"/>
            <a:extLst>
              <a:ext uri="{FF2B5EF4-FFF2-40B4-BE49-F238E27FC236}">
                <a16:creationId xmlns:a16="http://schemas.microsoft.com/office/drawing/2014/main" id="{ADB070BB-1B58-72A5-50CB-5B35E6AC6E3C}"/>
              </a:ext>
            </a:extLst>
          </p:cNvPr>
          <p:cNvSpPr/>
          <p:nvPr/>
        </p:nvSpPr>
        <p:spPr>
          <a:xfrm>
            <a:off x="8277142" y="1257300"/>
            <a:ext cx="140401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9" action="ppaction://hlinksldjump"/>
            <a:extLst>
              <a:ext uri="{FF2B5EF4-FFF2-40B4-BE49-F238E27FC236}">
                <a16:creationId xmlns:a16="http://schemas.microsoft.com/office/drawing/2014/main" id="{626D0AC8-4720-AE9A-B300-CF4F04DB1CD6}"/>
              </a:ext>
            </a:extLst>
          </p:cNvPr>
          <p:cNvSpPr/>
          <p:nvPr/>
        </p:nvSpPr>
        <p:spPr>
          <a:xfrm>
            <a:off x="8267313" y="713015"/>
            <a:ext cx="140401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10" action="ppaction://hlinksldjump"/>
            <a:extLst>
              <a:ext uri="{FF2B5EF4-FFF2-40B4-BE49-F238E27FC236}">
                <a16:creationId xmlns:a16="http://schemas.microsoft.com/office/drawing/2014/main" id="{9852926D-8B9B-59AF-C7CD-CE53BA2222CC}"/>
              </a:ext>
            </a:extLst>
          </p:cNvPr>
          <p:cNvSpPr/>
          <p:nvPr/>
        </p:nvSpPr>
        <p:spPr>
          <a:xfrm>
            <a:off x="8024086" y="169926"/>
            <a:ext cx="253056" cy="287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32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51BB-8A3F-54B5-C3EA-75E4A0A0FFD5}"/>
              </a:ext>
            </a:extLst>
          </p:cNvPr>
          <p:cNvSpPr>
            <a:spLocks noGrp="1"/>
          </p:cNvSpPr>
          <p:nvPr>
            <p:ph type="title"/>
          </p:nvPr>
        </p:nvSpPr>
        <p:spPr/>
        <p:txBody>
          <a:bodyPr/>
          <a:lstStyle/>
          <a:p>
            <a:r>
              <a:rPr lang="en-US"/>
              <a:t>Inspection Page</a:t>
            </a:r>
          </a:p>
        </p:txBody>
      </p:sp>
      <p:sp>
        <p:nvSpPr>
          <p:cNvPr id="4" name="Text Placeholder 3">
            <a:extLst>
              <a:ext uri="{FF2B5EF4-FFF2-40B4-BE49-F238E27FC236}">
                <a16:creationId xmlns:a16="http://schemas.microsoft.com/office/drawing/2014/main" id="{B250DE9C-B6E2-0995-287C-D2AE579E93F7}"/>
              </a:ext>
            </a:extLst>
          </p:cNvPr>
          <p:cNvSpPr>
            <a:spLocks noGrp="1"/>
          </p:cNvSpPr>
          <p:nvPr>
            <p:ph type="body" sz="half" idx="2"/>
          </p:nvPr>
        </p:nvSpPr>
        <p:spPr/>
        <p:txBody>
          <a:bodyPr/>
          <a:lstStyle/>
          <a:p>
            <a:r>
              <a:rPr lang="en-US"/>
              <a:t>This view displays the scores that a restaurant has received from the health department. The color of the circle represents the quality of the score. This page is scrollable.</a:t>
            </a:r>
          </a:p>
        </p:txBody>
      </p:sp>
      <p:pic>
        <p:nvPicPr>
          <p:cNvPr id="6" name="Picture 5" descr="A screenshot of a phone&#10;&#10;Description automatically generated with medium confidence">
            <a:extLst>
              <a:ext uri="{FF2B5EF4-FFF2-40B4-BE49-F238E27FC236}">
                <a16:creationId xmlns:a16="http://schemas.microsoft.com/office/drawing/2014/main" id="{FF626834-0189-2E9B-A6DD-7C3CA6ADE51C}"/>
              </a:ext>
            </a:extLst>
          </p:cNvPr>
          <p:cNvPicPr>
            <a:picLocks noChangeAspect="1"/>
          </p:cNvPicPr>
          <p:nvPr/>
        </p:nvPicPr>
        <p:blipFill>
          <a:blip r:embed="rId2"/>
          <a:stretch>
            <a:fillRect/>
          </a:stretch>
        </p:blipFill>
        <p:spPr>
          <a:xfrm>
            <a:off x="7987295" y="55757"/>
            <a:ext cx="3121969" cy="6768790"/>
          </a:xfrm>
          <a:prstGeom prst="rect">
            <a:avLst/>
          </a:prstGeom>
          <a:ln>
            <a:noFill/>
          </a:ln>
          <a:effectLst>
            <a:outerShdw blurRad="190500" algn="tl" rotWithShape="0">
              <a:srgbClr val="000000">
                <a:alpha val="70000"/>
              </a:srgbClr>
            </a:outerShdw>
          </a:effectLst>
        </p:spPr>
      </p:pic>
      <p:sp>
        <p:nvSpPr>
          <p:cNvPr id="7" name="Rectangle 6">
            <a:hlinkClick r:id="" action="ppaction://hlinkshowjump?jump=lastslideviewed"/>
            <a:extLst>
              <a:ext uri="{FF2B5EF4-FFF2-40B4-BE49-F238E27FC236}">
                <a16:creationId xmlns:a16="http://schemas.microsoft.com/office/drawing/2014/main" id="{74DC3A93-3A84-87AC-746A-CDF47D899461}"/>
              </a:ext>
            </a:extLst>
          </p:cNvPr>
          <p:cNvSpPr/>
          <p:nvPr/>
        </p:nvSpPr>
        <p:spPr>
          <a:xfrm>
            <a:off x="7987295" y="77289"/>
            <a:ext cx="503562"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48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10B340-66FA-5E17-5DA9-ED3C001BFCE0}"/>
              </a:ext>
            </a:extLst>
          </p:cNvPr>
          <p:cNvPicPr>
            <a:picLocks noChangeAspect="1"/>
          </p:cNvPicPr>
          <p:nvPr/>
        </p:nvPicPr>
        <p:blipFill>
          <a:blip r:embed="rId2"/>
          <a:stretch>
            <a:fillRect/>
          </a:stretch>
        </p:blipFill>
        <p:spPr>
          <a:xfrm>
            <a:off x="8106553" y="95936"/>
            <a:ext cx="3062182" cy="6665976"/>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C2481B1C-3C5F-986C-4279-A75407EDFE21}"/>
              </a:ext>
            </a:extLst>
          </p:cNvPr>
          <p:cNvSpPr>
            <a:spLocks noGrp="1"/>
          </p:cNvSpPr>
          <p:nvPr>
            <p:ph type="title"/>
          </p:nvPr>
        </p:nvSpPr>
        <p:spPr/>
        <p:txBody>
          <a:bodyPr/>
          <a:lstStyle/>
          <a:p>
            <a:r>
              <a:rPr lang="en-US"/>
              <a:t>Review View</a:t>
            </a:r>
          </a:p>
        </p:txBody>
      </p:sp>
      <p:sp>
        <p:nvSpPr>
          <p:cNvPr id="4" name="Text Placeholder 3">
            <a:extLst>
              <a:ext uri="{FF2B5EF4-FFF2-40B4-BE49-F238E27FC236}">
                <a16:creationId xmlns:a16="http://schemas.microsoft.com/office/drawing/2014/main" id="{98B3EE2A-7BC9-1825-A32F-DAB7363CFA5B}"/>
              </a:ext>
            </a:extLst>
          </p:cNvPr>
          <p:cNvSpPr>
            <a:spLocks noGrp="1"/>
          </p:cNvSpPr>
          <p:nvPr>
            <p:ph type="body" sz="half" idx="2"/>
          </p:nvPr>
        </p:nvSpPr>
        <p:spPr/>
        <p:txBody>
          <a:bodyPr/>
          <a:lstStyle/>
          <a:p>
            <a:r>
              <a:rPr lang="en-US"/>
              <a:t>If a user clicks the “See More” button on the home view, it will redirect them here. This scrollable view allows the user to see another user’s complete review of a restaurant. This extends beyond the condensed version shown on the home view.</a:t>
            </a:r>
          </a:p>
          <a:p>
            <a:r>
              <a:rPr lang="en-US"/>
              <a:t>If the user keeps scrolling, they will see the ratings that the “Write a Review” view displays. The overall rating is an average of all the ratings they gave (the others are visible if the user scrolls down).</a:t>
            </a:r>
          </a:p>
        </p:txBody>
      </p:sp>
      <p:sp>
        <p:nvSpPr>
          <p:cNvPr id="6" name="Rectangle 5">
            <a:hlinkClick r:id="" action="ppaction://hlinkshowjump?jump=lastslideviewed"/>
            <a:extLst>
              <a:ext uri="{FF2B5EF4-FFF2-40B4-BE49-F238E27FC236}">
                <a16:creationId xmlns:a16="http://schemas.microsoft.com/office/drawing/2014/main" id="{6853E7CF-6BD5-FCCE-A372-77E0EFD1D6F3}"/>
              </a:ext>
            </a:extLst>
          </p:cNvPr>
          <p:cNvSpPr/>
          <p:nvPr/>
        </p:nvSpPr>
        <p:spPr>
          <a:xfrm>
            <a:off x="8181654" y="267244"/>
            <a:ext cx="372037"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63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57A1-F02B-466D-842F-FF1015A49BF6}"/>
              </a:ext>
            </a:extLst>
          </p:cNvPr>
          <p:cNvSpPr>
            <a:spLocks noGrp="1"/>
          </p:cNvSpPr>
          <p:nvPr>
            <p:ph type="title"/>
          </p:nvPr>
        </p:nvSpPr>
        <p:spPr/>
        <p:txBody>
          <a:bodyPr/>
          <a:lstStyle/>
          <a:p>
            <a:r>
              <a:rPr lang="en-US"/>
              <a:t>Scan View</a:t>
            </a:r>
          </a:p>
        </p:txBody>
      </p:sp>
      <p:sp>
        <p:nvSpPr>
          <p:cNvPr id="4" name="Text Placeholder 3">
            <a:extLst>
              <a:ext uri="{FF2B5EF4-FFF2-40B4-BE49-F238E27FC236}">
                <a16:creationId xmlns:a16="http://schemas.microsoft.com/office/drawing/2014/main" id="{A97C17FF-90B5-CAC6-7B45-CDDAFC9A1732}"/>
              </a:ext>
            </a:extLst>
          </p:cNvPr>
          <p:cNvSpPr>
            <a:spLocks noGrp="1"/>
          </p:cNvSpPr>
          <p:nvPr>
            <p:ph type="body" sz="half" idx="2"/>
          </p:nvPr>
        </p:nvSpPr>
        <p:spPr/>
        <p:txBody>
          <a:bodyPr vert="horz" lIns="91440" tIns="45720" rIns="91440" bIns="45720" rtlCol="0" anchor="t">
            <a:normAutofit/>
          </a:bodyPr>
          <a:lstStyle/>
          <a:p>
            <a:r>
              <a:rPr lang="en-US">
                <a:cs typeface="Calibri"/>
              </a:rPr>
              <a:t>The scan view allows the user to scan their receipt to add it to their review. In this view, the user is given the option to use their phone's flashlight if needed, and an upload button that takes them back to the review page with a scan of the receipt included.</a:t>
            </a:r>
            <a:endParaRPr lang="en-US"/>
          </a:p>
        </p:txBody>
      </p:sp>
      <p:pic>
        <p:nvPicPr>
          <p:cNvPr id="3" name="Picture 6">
            <a:extLst>
              <a:ext uri="{FF2B5EF4-FFF2-40B4-BE49-F238E27FC236}">
                <a16:creationId xmlns:a16="http://schemas.microsoft.com/office/drawing/2014/main" id="{248EC035-9E3E-F17D-2B14-E35A201E0472}"/>
              </a:ext>
            </a:extLst>
          </p:cNvPr>
          <p:cNvPicPr>
            <a:picLocks noChangeAspect="1"/>
          </p:cNvPicPr>
          <p:nvPr/>
        </p:nvPicPr>
        <p:blipFill>
          <a:blip r:embed="rId2"/>
          <a:stretch>
            <a:fillRect/>
          </a:stretch>
        </p:blipFill>
        <p:spPr>
          <a:xfrm>
            <a:off x="7841345" y="51516"/>
            <a:ext cx="3077535" cy="6733503"/>
          </a:xfrm>
          <a:prstGeom prst="rect">
            <a:avLst/>
          </a:prstGeom>
          <a:ln>
            <a:noFill/>
          </a:ln>
          <a:effectLst>
            <a:outerShdw blurRad="190500" algn="tl" rotWithShape="0">
              <a:srgbClr val="000000">
                <a:alpha val="70000"/>
              </a:srgbClr>
            </a:outerShdw>
          </a:effectLst>
        </p:spPr>
      </p:pic>
      <p:sp>
        <p:nvSpPr>
          <p:cNvPr id="5" name="Rectangle 4">
            <a:hlinkClick r:id="" action="ppaction://hlinkshowjump?jump=lastslideviewed"/>
            <a:extLst>
              <a:ext uri="{FF2B5EF4-FFF2-40B4-BE49-F238E27FC236}">
                <a16:creationId xmlns:a16="http://schemas.microsoft.com/office/drawing/2014/main" id="{7F7BB9DA-03FB-6D5D-9E72-0F9AA9989ED3}"/>
              </a:ext>
            </a:extLst>
          </p:cNvPr>
          <p:cNvSpPr/>
          <p:nvPr/>
        </p:nvSpPr>
        <p:spPr>
          <a:xfrm>
            <a:off x="7999438" y="350322"/>
            <a:ext cx="408622" cy="387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hlinkClick r:id="rId3" action="ppaction://hlinksldjump"/>
            <a:extLst>
              <a:ext uri="{FF2B5EF4-FFF2-40B4-BE49-F238E27FC236}">
                <a16:creationId xmlns:a16="http://schemas.microsoft.com/office/drawing/2014/main" id="{1BB8C2CC-3248-94F7-3245-C870F99DE9F5}"/>
              </a:ext>
            </a:extLst>
          </p:cNvPr>
          <p:cNvSpPr/>
          <p:nvPr/>
        </p:nvSpPr>
        <p:spPr>
          <a:xfrm>
            <a:off x="9065480" y="5775223"/>
            <a:ext cx="629264" cy="599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61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Graphical user interface, application&#10;&#10;Description automatically generated">
            <a:extLst>
              <a:ext uri="{FF2B5EF4-FFF2-40B4-BE49-F238E27FC236}">
                <a16:creationId xmlns:a16="http://schemas.microsoft.com/office/drawing/2014/main" id="{AC0DFDF5-3DED-DB25-D2B9-C64E46991E62}"/>
              </a:ext>
            </a:extLst>
          </p:cNvPr>
          <p:cNvPicPr>
            <a:picLocks noChangeAspect="1"/>
          </p:cNvPicPr>
          <p:nvPr/>
        </p:nvPicPr>
        <p:blipFill>
          <a:blip r:embed="rId2"/>
          <a:stretch>
            <a:fillRect/>
          </a:stretch>
        </p:blipFill>
        <p:spPr>
          <a:xfrm>
            <a:off x="7949137" y="59266"/>
            <a:ext cx="3141142" cy="6771216"/>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5C215FD5-51FA-3BAC-4265-BB3B56DA72A5}"/>
              </a:ext>
            </a:extLst>
          </p:cNvPr>
          <p:cNvSpPr>
            <a:spLocks noGrp="1"/>
          </p:cNvSpPr>
          <p:nvPr>
            <p:ph type="title"/>
          </p:nvPr>
        </p:nvSpPr>
        <p:spPr/>
        <p:txBody>
          <a:bodyPr/>
          <a:lstStyle/>
          <a:p>
            <a:r>
              <a:rPr lang="en-US"/>
              <a:t>Write a Review</a:t>
            </a:r>
          </a:p>
        </p:txBody>
      </p:sp>
      <p:sp>
        <p:nvSpPr>
          <p:cNvPr id="4" name="Text Placeholder 3">
            <a:extLst>
              <a:ext uri="{FF2B5EF4-FFF2-40B4-BE49-F238E27FC236}">
                <a16:creationId xmlns:a16="http://schemas.microsoft.com/office/drawing/2014/main" id="{F16159A5-82F2-CBF4-6454-C78E4CEA2072}"/>
              </a:ext>
            </a:extLst>
          </p:cNvPr>
          <p:cNvSpPr>
            <a:spLocks noGrp="1"/>
          </p:cNvSpPr>
          <p:nvPr>
            <p:ph type="body" sz="half" idx="2"/>
          </p:nvPr>
        </p:nvSpPr>
        <p:spPr/>
        <p:txBody>
          <a:bodyPr/>
          <a:lstStyle/>
          <a:p>
            <a:r>
              <a:rPr lang="en-US"/>
              <a:t>After the user scans their receipt, they will be redirected to this view. From here they can fill out this scrollable view to share their experience. Each toggle bar will be later shown as a percent on the completed review view. </a:t>
            </a:r>
          </a:p>
        </p:txBody>
      </p:sp>
      <p:pic>
        <p:nvPicPr>
          <p:cNvPr id="14" name="Picture 13" descr="Graphical user interface, application&#10;&#10;Description automatically generated">
            <a:extLst>
              <a:ext uri="{FF2B5EF4-FFF2-40B4-BE49-F238E27FC236}">
                <a16:creationId xmlns:a16="http://schemas.microsoft.com/office/drawing/2014/main" id="{8D4DA85A-9A0B-009B-1AF1-D1084A16259A}"/>
              </a:ext>
            </a:extLst>
          </p:cNvPr>
          <p:cNvPicPr>
            <a:picLocks noChangeAspect="1"/>
          </p:cNvPicPr>
          <p:nvPr/>
        </p:nvPicPr>
        <p:blipFill>
          <a:blip r:embed="rId3"/>
          <a:stretch>
            <a:fillRect/>
          </a:stretch>
        </p:blipFill>
        <p:spPr>
          <a:xfrm>
            <a:off x="7955879" y="-14530"/>
            <a:ext cx="3141141" cy="6798432"/>
          </a:xfrm>
          <a:prstGeom prst="rect">
            <a:avLst/>
          </a:prstGeom>
        </p:spPr>
      </p:pic>
      <p:sp>
        <p:nvSpPr>
          <p:cNvPr id="5" name="Rectangle 4">
            <a:hlinkClick r:id="rId4" action="ppaction://hlinksldjump"/>
            <a:extLst>
              <a:ext uri="{FF2B5EF4-FFF2-40B4-BE49-F238E27FC236}">
                <a16:creationId xmlns:a16="http://schemas.microsoft.com/office/drawing/2014/main" id="{0FD0FC09-4314-71F4-7879-40BBEF8CA75B}"/>
              </a:ext>
            </a:extLst>
          </p:cNvPr>
          <p:cNvSpPr/>
          <p:nvPr/>
        </p:nvSpPr>
        <p:spPr>
          <a:xfrm>
            <a:off x="10492605" y="1840853"/>
            <a:ext cx="434495" cy="433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hlinkClick r:id="rId5" action="ppaction://hlinksldjump"/>
            <a:extLst>
              <a:ext uri="{FF2B5EF4-FFF2-40B4-BE49-F238E27FC236}">
                <a16:creationId xmlns:a16="http://schemas.microsoft.com/office/drawing/2014/main" id="{A31256EC-A5AF-7245-CC87-558654C3B881}"/>
              </a:ext>
            </a:extLst>
          </p:cNvPr>
          <p:cNvSpPr/>
          <p:nvPr/>
        </p:nvSpPr>
        <p:spPr>
          <a:xfrm>
            <a:off x="9861089" y="5615535"/>
            <a:ext cx="1174665" cy="433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5" action="ppaction://hlinksldjump"/>
            <a:extLst>
              <a:ext uri="{FF2B5EF4-FFF2-40B4-BE49-F238E27FC236}">
                <a16:creationId xmlns:a16="http://schemas.microsoft.com/office/drawing/2014/main" id="{0F234A46-0F1D-7ED6-8997-C110911E65EB}"/>
              </a:ext>
            </a:extLst>
          </p:cNvPr>
          <p:cNvSpPr/>
          <p:nvPr/>
        </p:nvSpPr>
        <p:spPr>
          <a:xfrm>
            <a:off x="7949137" y="6258296"/>
            <a:ext cx="648598" cy="572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6" action="ppaction://hlinksldjump"/>
            <a:extLst>
              <a:ext uri="{FF2B5EF4-FFF2-40B4-BE49-F238E27FC236}">
                <a16:creationId xmlns:a16="http://schemas.microsoft.com/office/drawing/2014/main" id="{6BE41414-AA3A-ECD1-5F56-753571A8CCE8}"/>
              </a:ext>
            </a:extLst>
          </p:cNvPr>
          <p:cNvSpPr/>
          <p:nvPr/>
        </p:nvSpPr>
        <p:spPr>
          <a:xfrm>
            <a:off x="8597735" y="6285814"/>
            <a:ext cx="648598" cy="572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7" action="ppaction://hlinksldjump"/>
            <a:extLst>
              <a:ext uri="{FF2B5EF4-FFF2-40B4-BE49-F238E27FC236}">
                <a16:creationId xmlns:a16="http://schemas.microsoft.com/office/drawing/2014/main" id="{034B498A-BD94-9008-81F8-F3F3DE34F8D3}"/>
              </a:ext>
            </a:extLst>
          </p:cNvPr>
          <p:cNvSpPr/>
          <p:nvPr/>
        </p:nvSpPr>
        <p:spPr>
          <a:xfrm>
            <a:off x="9844007" y="6285814"/>
            <a:ext cx="648598" cy="572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8" action="ppaction://hlinksldjump"/>
            <a:extLst>
              <a:ext uri="{FF2B5EF4-FFF2-40B4-BE49-F238E27FC236}">
                <a16:creationId xmlns:a16="http://schemas.microsoft.com/office/drawing/2014/main" id="{4673E3ED-67F6-C39B-1F34-530E104566C4}"/>
              </a:ext>
            </a:extLst>
          </p:cNvPr>
          <p:cNvSpPr/>
          <p:nvPr/>
        </p:nvSpPr>
        <p:spPr>
          <a:xfrm>
            <a:off x="10448422" y="6272055"/>
            <a:ext cx="648598" cy="572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05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20D4-A837-A53C-D5C8-9DA22C2D2F2E}"/>
              </a:ext>
            </a:extLst>
          </p:cNvPr>
          <p:cNvSpPr>
            <a:spLocks noGrp="1"/>
          </p:cNvSpPr>
          <p:nvPr>
            <p:ph type="title"/>
          </p:nvPr>
        </p:nvSpPr>
        <p:spPr/>
        <p:txBody>
          <a:bodyPr/>
          <a:lstStyle/>
          <a:p>
            <a:r>
              <a:rPr lang="en-US"/>
              <a:t>FAQ Main page</a:t>
            </a:r>
          </a:p>
        </p:txBody>
      </p:sp>
      <p:sp>
        <p:nvSpPr>
          <p:cNvPr id="4" name="Text Placeholder 3">
            <a:extLst>
              <a:ext uri="{FF2B5EF4-FFF2-40B4-BE49-F238E27FC236}">
                <a16:creationId xmlns:a16="http://schemas.microsoft.com/office/drawing/2014/main" id="{04E5AE3A-4299-601E-E0A2-F652FB29DD0D}"/>
              </a:ext>
            </a:extLst>
          </p:cNvPr>
          <p:cNvSpPr>
            <a:spLocks noGrp="1"/>
          </p:cNvSpPr>
          <p:nvPr>
            <p:ph type="body" sz="half" idx="2"/>
          </p:nvPr>
        </p:nvSpPr>
        <p:spPr/>
        <p:txBody>
          <a:bodyPr/>
          <a:lstStyle/>
          <a:p>
            <a:r>
              <a:rPr lang="en-US"/>
              <a:t>This is the landing page for the Frequently Asked Questions. From here users may use the dropdown to select what topics they need answers for.</a:t>
            </a:r>
          </a:p>
        </p:txBody>
      </p:sp>
      <p:pic>
        <p:nvPicPr>
          <p:cNvPr id="5" name="Picture 5" descr="A picture containing graphical user interface&#10;&#10;Description automatically generated">
            <a:extLst>
              <a:ext uri="{FF2B5EF4-FFF2-40B4-BE49-F238E27FC236}">
                <a16:creationId xmlns:a16="http://schemas.microsoft.com/office/drawing/2014/main" id="{241AED29-7925-E418-771F-6857890EAF12}"/>
              </a:ext>
            </a:extLst>
          </p:cNvPr>
          <p:cNvPicPr>
            <a:picLocks noChangeAspect="1"/>
          </p:cNvPicPr>
          <p:nvPr/>
        </p:nvPicPr>
        <p:blipFill>
          <a:blip r:embed="rId2"/>
          <a:stretch>
            <a:fillRect/>
          </a:stretch>
        </p:blipFill>
        <p:spPr>
          <a:xfrm>
            <a:off x="8117836" y="170621"/>
            <a:ext cx="2981470" cy="6516758"/>
          </a:xfrm>
          <a:prstGeom prst="rect">
            <a:avLst/>
          </a:prstGeom>
          <a:ln>
            <a:noFill/>
          </a:ln>
          <a:effectLst>
            <a:outerShdw blurRad="190500" algn="tl" rotWithShape="0">
              <a:srgbClr val="000000">
                <a:alpha val="70000"/>
              </a:srgbClr>
            </a:outerShdw>
          </a:effectLst>
        </p:spPr>
      </p:pic>
      <p:sp>
        <p:nvSpPr>
          <p:cNvPr id="6" name="Rectangle 5">
            <a:hlinkClick r:id="rId3" action="ppaction://hlinksldjump"/>
            <a:extLst>
              <a:ext uri="{FF2B5EF4-FFF2-40B4-BE49-F238E27FC236}">
                <a16:creationId xmlns:a16="http://schemas.microsoft.com/office/drawing/2014/main" id="{687FDFB2-58CA-C9E4-993F-B94DEB367772}"/>
              </a:ext>
            </a:extLst>
          </p:cNvPr>
          <p:cNvSpPr/>
          <p:nvPr/>
        </p:nvSpPr>
        <p:spPr>
          <a:xfrm>
            <a:off x="8140240"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4" action="ppaction://hlinksldjump"/>
            <a:extLst>
              <a:ext uri="{FF2B5EF4-FFF2-40B4-BE49-F238E27FC236}">
                <a16:creationId xmlns:a16="http://schemas.microsoft.com/office/drawing/2014/main" id="{8A32FFBE-A9C9-FB32-FD99-0F29AD81FBA3}"/>
              </a:ext>
            </a:extLst>
          </p:cNvPr>
          <p:cNvSpPr/>
          <p:nvPr/>
        </p:nvSpPr>
        <p:spPr>
          <a:xfrm>
            <a:off x="8399051" y="1380427"/>
            <a:ext cx="2514114"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106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EBB7-CA7A-50C2-5A23-214AF676397C}"/>
              </a:ext>
            </a:extLst>
          </p:cNvPr>
          <p:cNvSpPr>
            <a:spLocks noGrp="1"/>
          </p:cNvSpPr>
          <p:nvPr>
            <p:ph type="title"/>
          </p:nvPr>
        </p:nvSpPr>
        <p:spPr/>
        <p:txBody>
          <a:bodyPr/>
          <a:lstStyle/>
          <a:p>
            <a:r>
              <a:rPr lang="en-US"/>
              <a:t>FAQ Expanded</a:t>
            </a:r>
          </a:p>
        </p:txBody>
      </p:sp>
      <p:sp>
        <p:nvSpPr>
          <p:cNvPr id="4" name="Text Placeholder 3">
            <a:extLst>
              <a:ext uri="{FF2B5EF4-FFF2-40B4-BE49-F238E27FC236}">
                <a16:creationId xmlns:a16="http://schemas.microsoft.com/office/drawing/2014/main" id="{E54292EB-CE8C-3D77-DF96-D69BF09F7D9A}"/>
              </a:ext>
            </a:extLst>
          </p:cNvPr>
          <p:cNvSpPr>
            <a:spLocks noGrp="1"/>
          </p:cNvSpPr>
          <p:nvPr>
            <p:ph type="body" sz="half" idx="2"/>
          </p:nvPr>
        </p:nvSpPr>
        <p:spPr/>
        <p:txBody>
          <a:bodyPr/>
          <a:lstStyle/>
          <a:p>
            <a:r>
              <a:rPr lang="en-US"/>
              <a:t>This is the same page, just with the dropdown expanded for the user to select from.</a:t>
            </a:r>
          </a:p>
        </p:txBody>
      </p:sp>
      <p:pic>
        <p:nvPicPr>
          <p:cNvPr id="5" name="Picture 5">
            <a:extLst>
              <a:ext uri="{FF2B5EF4-FFF2-40B4-BE49-F238E27FC236}">
                <a16:creationId xmlns:a16="http://schemas.microsoft.com/office/drawing/2014/main" id="{E1A0EE15-AACE-8FCD-5205-64D2CBE76CDA}"/>
              </a:ext>
            </a:extLst>
          </p:cNvPr>
          <p:cNvPicPr>
            <a:picLocks noChangeAspect="1"/>
          </p:cNvPicPr>
          <p:nvPr/>
        </p:nvPicPr>
        <p:blipFill>
          <a:blip r:embed="rId2"/>
          <a:stretch>
            <a:fillRect/>
          </a:stretch>
        </p:blipFill>
        <p:spPr>
          <a:xfrm>
            <a:off x="8140240" y="191870"/>
            <a:ext cx="2986939" cy="6474259"/>
          </a:xfrm>
          <a:prstGeom prst="rect">
            <a:avLst/>
          </a:prstGeom>
          <a:ln>
            <a:noFill/>
          </a:ln>
          <a:effectLst>
            <a:outerShdw blurRad="190500" algn="tl" rotWithShape="0">
              <a:srgbClr val="000000">
                <a:alpha val="70000"/>
              </a:srgbClr>
            </a:outerShdw>
          </a:effectLst>
        </p:spPr>
      </p:pic>
      <p:sp>
        <p:nvSpPr>
          <p:cNvPr id="6" name="Rectangle 5">
            <a:hlinkClick r:id="rId3" action="ppaction://hlinksldjump"/>
            <a:extLst>
              <a:ext uri="{FF2B5EF4-FFF2-40B4-BE49-F238E27FC236}">
                <a16:creationId xmlns:a16="http://schemas.microsoft.com/office/drawing/2014/main" id="{2E0F3444-8EA1-6095-0357-4EE5F63B53BD}"/>
              </a:ext>
            </a:extLst>
          </p:cNvPr>
          <p:cNvSpPr/>
          <p:nvPr/>
        </p:nvSpPr>
        <p:spPr>
          <a:xfrm>
            <a:off x="8140240"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4" action="ppaction://hlinksldjump"/>
            <a:extLst>
              <a:ext uri="{FF2B5EF4-FFF2-40B4-BE49-F238E27FC236}">
                <a16:creationId xmlns:a16="http://schemas.microsoft.com/office/drawing/2014/main" id="{C8EF0018-75B0-B8EF-FAD7-089F78AC0F13}"/>
              </a:ext>
            </a:extLst>
          </p:cNvPr>
          <p:cNvSpPr/>
          <p:nvPr/>
        </p:nvSpPr>
        <p:spPr>
          <a:xfrm>
            <a:off x="8399051" y="1685227"/>
            <a:ext cx="2480984"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5" action="ppaction://hlinksldjump"/>
            <a:extLst>
              <a:ext uri="{FF2B5EF4-FFF2-40B4-BE49-F238E27FC236}">
                <a16:creationId xmlns:a16="http://schemas.microsoft.com/office/drawing/2014/main" id="{1102F7A2-F0AC-3FAC-CB99-8B561E02C08E}"/>
              </a:ext>
            </a:extLst>
          </p:cNvPr>
          <p:cNvSpPr/>
          <p:nvPr/>
        </p:nvSpPr>
        <p:spPr>
          <a:xfrm>
            <a:off x="8399051" y="1967948"/>
            <a:ext cx="2480984"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6" action="ppaction://hlinksldjump"/>
            <a:extLst>
              <a:ext uri="{FF2B5EF4-FFF2-40B4-BE49-F238E27FC236}">
                <a16:creationId xmlns:a16="http://schemas.microsoft.com/office/drawing/2014/main" id="{F4B41B23-D9FE-8972-D3D8-002E696F077F}"/>
              </a:ext>
            </a:extLst>
          </p:cNvPr>
          <p:cNvSpPr/>
          <p:nvPr/>
        </p:nvSpPr>
        <p:spPr>
          <a:xfrm>
            <a:off x="8399051" y="2250669"/>
            <a:ext cx="2480984"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7" action="ppaction://hlinksldjump"/>
            <a:extLst>
              <a:ext uri="{FF2B5EF4-FFF2-40B4-BE49-F238E27FC236}">
                <a16:creationId xmlns:a16="http://schemas.microsoft.com/office/drawing/2014/main" id="{273F8D8D-6DEC-CF1E-319A-C21EFBD1F0A9}"/>
              </a:ext>
            </a:extLst>
          </p:cNvPr>
          <p:cNvSpPr/>
          <p:nvPr/>
        </p:nvSpPr>
        <p:spPr>
          <a:xfrm>
            <a:off x="8399051" y="1401541"/>
            <a:ext cx="2514114"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68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4A13-706C-CC99-FE49-24DDE8C8621E}"/>
              </a:ext>
            </a:extLst>
          </p:cNvPr>
          <p:cNvSpPr>
            <a:spLocks noGrp="1"/>
          </p:cNvSpPr>
          <p:nvPr>
            <p:ph type="title"/>
          </p:nvPr>
        </p:nvSpPr>
        <p:spPr/>
        <p:txBody>
          <a:bodyPr/>
          <a:lstStyle/>
          <a:p>
            <a:r>
              <a:rPr lang="en-US"/>
              <a:t>FAQ – Food Safety</a:t>
            </a:r>
          </a:p>
        </p:txBody>
      </p:sp>
      <p:sp>
        <p:nvSpPr>
          <p:cNvPr id="4" name="Text Placeholder 3">
            <a:extLst>
              <a:ext uri="{FF2B5EF4-FFF2-40B4-BE49-F238E27FC236}">
                <a16:creationId xmlns:a16="http://schemas.microsoft.com/office/drawing/2014/main" id="{54681E9B-B228-4D5E-EC6A-69C83CB55AD2}"/>
              </a:ext>
            </a:extLst>
          </p:cNvPr>
          <p:cNvSpPr>
            <a:spLocks noGrp="1"/>
          </p:cNvSpPr>
          <p:nvPr>
            <p:ph type="body" sz="half" idx="2"/>
          </p:nvPr>
        </p:nvSpPr>
        <p:spPr/>
        <p:txBody>
          <a:bodyPr/>
          <a:lstStyle/>
          <a:p>
            <a:r>
              <a:rPr lang="en-US"/>
              <a:t>This is the food safety section of the FAQs. This houses any FAQs that the owner posts that they believe pertains to food safety.</a:t>
            </a:r>
          </a:p>
        </p:txBody>
      </p:sp>
      <p:pic>
        <p:nvPicPr>
          <p:cNvPr id="5" name="Picture 5">
            <a:extLst>
              <a:ext uri="{FF2B5EF4-FFF2-40B4-BE49-F238E27FC236}">
                <a16:creationId xmlns:a16="http://schemas.microsoft.com/office/drawing/2014/main" id="{74CCEAA7-BC25-04DE-37FA-9CB3034C7568}"/>
              </a:ext>
            </a:extLst>
          </p:cNvPr>
          <p:cNvPicPr>
            <a:picLocks noChangeAspect="1"/>
          </p:cNvPicPr>
          <p:nvPr/>
        </p:nvPicPr>
        <p:blipFill>
          <a:blip r:embed="rId2"/>
          <a:stretch>
            <a:fillRect/>
          </a:stretch>
        </p:blipFill>
        <p:spPr>
          <a:xfrm>
            <a:off x="8188573" y="146561"/>
            <a:ext cx="2962358" cy="6564877"/>
          </a:xfrm>
          <a:prstGeom prst="rect">
            <a:avLst/>
          </a:prstGeom>
          <a:ln>
            <a:noFill/>
          </a:ln>
          <a:effectLst>
            <a:outerShdw blurRad="190500" algn="tl" rotWithShape="0">
              <a:srgbClr val="000000">
                <a:alpha val="70000"/>
              </a:srgbClr>
            </a:outerShdw>
          </a:effectLst>
        </p:spPr>
      </p:pic>
      <p:sp>
        <p:nvSpPr>
          <p:cNvPr id="6" name="Rectangle 5">
            <a:hlinkClick r:id="" action="ppaction://hlinkshowjump?jump=lastslideviewed"/>
            <a:extLst>
              <a:ext uri="{FF2B5EF4-FFF2-40B4-BE49-F238E27FC236}">
                <a16:creationId xmlns:a16="http://schemas.microsoft.com/office/drawing/2014/main" id="{8E68BA12-8FCD-62A3-6E18-EBCDBB3EF97C}"/>
              </a:ext>
            </a:extLst>
          </p:cNvPr>
          <p:cNvSpPr/>
          <p:nvPr/>
        </p:nvSpPr>
        <p:spPr>
          <a:xfrm>
            <a:off x="8140240"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297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4BDC-AE86-53E6-D3B5-1B8CED39C67E}"/>
              </a:ext>
            </a:extLst>
          </p:cNvPr>
          <p:cNvSpPr>
            <a:spLocks noGrp="1"/>
          </p:cNvSpPr>
          <p:nvPr>
            <p:ph type="title"/>
          </p:nvPr>
        </p:nvSpPr>
        <p:spPr/>
        <p:txBody>
          <a:bodyPr/>
          <a:lstStyle/>
          <a:p>
            <a:r>
              <a:rPr lang="en-US"/>
              <a:t>FAQ – Specific Allergens</a:t>
            </a:r>
          </a:p>
        </p:txBody>
      </p:sp>
      <p:sp>
        <p:nvSpPr>
          <p:cNvPr id="4" name="Text Placeholder 3">
            <a:extLst>
              <a:ext uri="{FF2B5EF4-FFF2-40B4-BE49-F238E27FC236}">
                <a16:creationId xmlns:a16="http://schemas.microsoft.com/office/drawing/2014/main" id="{D9360AE5-6300-BB3C-759C-5F7AEAC41495}"/>
              </a:ext>
            </a:extLst>
          </p:cNvPr>
          <p:cNvSpPr>
            <a:spLocks noGrp="1"/>
          </p:cNvSpPr>
          <p:nvPr>
            <p:ph type="body" sz="half" idx="2"/>
          </p:nvPr>
        </p:nvSpPr>
        <p:spPr/>
        <p:txBody>
          <a:bodyPr/>
          <a:lstStyle/>
          <a:p>
            <a:r>
              <a:rPr lang="en-US"/>
              <a:t>This is the specific allergens section of the FAQs. This houses any FAQs that the owner posts that they believe pertains to people looking for information about specific allergens or individual allergens.</a:t>
            </a:r>
          </a:p>
          <a:p>
            <a:endParaRPr lang="en-US"/>
          </a:p>
        </p:txBody>
      </p:sp>
      <p:pic>
        <p:nvPicPr>
          <p:cNvPr id="11" name="Picture 11" descr="Graphical user interface, text, application, chat or text message&#10;&#10;Description automatically generated">
            <a:extLst>
              <a:ext uri="{FF2B5EF4-FFF2-40B4-BE49-F238E27FC236}">
                <a16:creationId xmlns:a16="http://schemas.microsoft.com/office/drawing/2014/main" id="{2FCF95DB-737D-B27A-9F9D-BEB43780C5B0}"/>
              </a:ext>
            </a:extLst>
          </p:cNvPr>
          <p:cNvPicPr>
            <a:picLocks noChangeAspect="1"/>
          </p:cNvPicPr>
          <p:nvPr/>
        </p:nvPicPr>
        <p:blipFill>
          <a:blip r:embed="rId2"/>
          <a:stretch>
            <a:fillRect/>
          </a:stretch>
        </p:blipFill>
        <p:spPr>
          <a:xfrm>
            <a:off x="8158347" y="92257"/>
            <a:ext cx="3004457" cy="6673485"/>
          </a:xfrm>
          <a:prstGeom prst="rect">
            <a:avLst/>
          </a:prstGeom>
          <a:ln>
            <a:noFill/>
          </a:ln>
          <a:effectLst>
            <a:outerShdw blurRad="190500" algn="tl" rotWithShape="0">
              <a:srgbClr val="000000">
                <a:alpha val="70000"/>
              </a:srgbClr>
            </a:outerShdw>
          </a:effectLst>
        </p:spPr>
      </p:pic>
      <p:sp>
        <p:nvSpPr>
          <p:cNvPr id="6" name="Rectangle 5">
            <a:hlinkClick r:id="" action="ppaction://hlinkshowjump?jump=lastslideviewed"/>
            <a:extLst>
              <a:ext uri="{FF2B5EF4-FFF2-40B4-BE49-F238E27FC236}">
                <a16:creationId xmlns:a16="http://schemas.microsoft.com/office/drawing/2014/main" id="{A1B2F7CB-E549-2DF1-36A7-A86211E92A66}"/>
              </a:ext>
            </a:extLst>
          </p:cNvPr>
          <p:cNvSpPr/>
          <p:nvPr/>
        </p:nvSpPr>
        <p:spPr>
          <a:xfrm>
            <a:off x="8140240"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1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13BC-8846-39DC-52F1-455A1F66B314}"/>
              </a:ext>
            </a:extLst>
          </p:cNvPr>
          <p:cNvSpPr>
            <a:spLocks noGrp="1"/>
          </p:cNvSpPr>
          <p:nvPr>
            <p:ph type="title"/>
          </p:nvPr>
        </p:nvSpPr>
        <p:spPr/>
        <p:txBody>
          <a:bodyPr/>
          <a:lstStyle/>
          <a:p>
            <a:r>
              <a:rPr lang="en-US"/>
              <a:t>FAQ – Allergen replacement</a:t>
            </a:r>
          </a:p>
        </p:txBody>
      </p:sp>
      <p:sp>
        <p:nvSpPr>
          <p:cNvPr id="4" name="Text Placeholder 3">
            <a:extLst>
              <a:ext uri="{FF2B5EF4-FFF2-40B4-BE49-F238E27FC236}">
                <a16:creationId xmlns:a16="http://schemas.microsoft.com/office/drawing/2014/main" id="{AA40C3B7-F7C9-32DB-7640-FC2D196F93CC}"/>
              </a:ext>
            </a:extLst>
          </p:cNvPr>
          <p:cNvSpPr>
            <a:spLocks noGrp="1"/>
          </p:cNvSpPr>
          <p:nvPr>
            <p:ph type="body" sz="half" idx="2"/>
          </p:nvPr>
        </p:nvSpPr>
        <p:spPr/>
        <p:txBody>
          <a:bodyPr/>
          <a:lstStyle/>
          <a:p>
            <a:r>
              <a:rPr lang="en-US"/>
              <a:t>This is the allergen replacement section of the FAQs. This houses any FAQs that the owner posts that they believe pertains to users aiming to replace ingredients that are allergens.</a:t>
            </a:r>
          </a:p>
          <a:p>
            <a:endParaRPr lang="en-US"/>
          </a:p>
        </p:txBody>
      </p:sp>
      <p:pic>
        <p:nvPicPr>
          <p:cNvPr id="5" name="Picture 5" descr="Graphical user interface, text, application, chat or text message&#10;&#10;Description automatically generated">
            <a:extLst>
              <a:ext uri="{FF2B5EF4-FFF2-40B4-BE49-F238E27FC236}">
                <a16:creationId xmlns:a16="http://schemas.microsoft.com/office/drawing/2014/main" id="{179CCFF8-723A-C4C4-36F9-70EA002F3139}"/>
              </a:ext>
            </a:extLst>
          </p:cNvPr>
          <p:cNvPicPr>
            <a:picLocks noChangeAspect="1"/>
          </p:cNvPicPr>
          <p:nvPr/>
        </p:nvPicPr>
        <p:blipFill>
          <a:blip r:embed="rId2"/>
          <a:stretch>
            <a:fillRect/>
          </a:stretch>
        </p:blipFill>
        <p:spPr>
          <a:xfrm>
            <a:off x="8176402" y="176710"/>
            <a:ext cx="2986404" cy="6504580"/>
          </a:xfrm>
          <a:prstGeom prst="rect">
            <a:avLst/>
          </a:prstGeom>
          <a:ln>
            <a:noFill/>
          </a:ln>
          <a:effectLst>
            <a:outerShdw blurRad="190500" algn="tl" rotWithShape="0">
              <a:srgbClr val="000000">
                <a:alpha val="70000"/>
              </a:srgbClr>
            </a:outerShdw>
          </a:effectLst>
        </p:spPr>
      </p:pic>
      <p:sp>
        <p:nvSpPr>
          <p:cNvPr id="6" name="Rectangle 5">
            <a:hlinkClick r:id="" action="ppaction://hlinkshowjump?jump=lastslideviewed"/>
            <a:extLst>
              <a:ext uri="{FF2B5EF4-FFF2-40B4-BE49-F238E27FC236}">
                <a16:creationId xmlns:a16="http://schemas.microsoft.com/office/drawing/2014/main" id="{6BB425EE-98FA-43AC-0213-57D8AC99AB45}"/>
              </a:ext>
            </a:extLst>
          </p:cNvPr>
          <p:cNvSpPr/>
          <p:nvPr/>
        </p:nvSpPr>
        <p:spPr>
          <a:xfrm>
            <a:off x="8140240"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30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CAAF-E2DB-5AFD-7E14-90B66E571A21}"/>
              </a:ext>
            </a:extLst>
          </p:cNvPr>
          <p:cNvSpPr>
            <a:spLocks noGrp="1"/>
          </p:cNvSpPr>
          <p:nvPr>
            <p:ph type="title"/>
          </p:nvPr>
        </p:nvSpPr>
        <p:spPr/>
        <p:txBody>
          <a:bodyPr/>
          <a:lstStyle/>
          <a:p>
            <a:r>
              <a:rPr lang="en-US"/>
              <a:t>Emblematic Problem Scenario</a:t>
            </a:r>
          </a:p>
        </p:txBody>
      </p:sp>
      <p:sp>
        <p:nvSpPr>
          <p:cNvPr id="3" name="Content Placeholder 2">
            <a:extLst>
              <a:ext uri="{FF2B5EF4-FFF2-40B4-BE49-F238E27FC236}">
                <a16:creationId xmlns:a16="http://schemas.microsoft.com/office/drawing/2014/main" id="{D44239C2-C600-AC3D-9917-ED3DEEC65057}"/>
              </a:ext>
            </a:extLst>
          </p:cNvPr>
          <p:cNvSpPr>
            <a:spLocks noGrp="1"/>
          </p:cNvSpPr>
          <p:nvPr>
            <p:ph idx="1"/>
          </p:nvPr>
        </p:nvSpPr>
        <p:spPr/>
        <p:txBody>
          <a:bodyPr vert="horz" lIns="91440" tIns="45720" rIns="91440" bIns="45720" rtlCol="0" anchor="t">
            <a:normAutofit/>
          </a:bodyPr>
          <a:lstStyle/>
          <a:p>
            <a:pPr marL="0" indent="0">
              <a:buNone/>
            </a:pPr>
            <a:r>
              <a:rPr lang="en-US"/>
              <a:t>Nate Anderson went to Champs Bar and Grill, but unknown to him, Champs has recently had numerous cases of cross-contamination. Unfortunately for Nate, the dish he ordered was contaminated with shellfish, something he was severely allergic to. He was rushed to the hospital after having a severe reaction which required immediate medical support.</a:t>
            </a:r>
            <a:endParaRPr lang="en-US">
              <a:cs typeface="Calibri" panose="020F0502020204030204"/>
            </a:endParaRPr>
          </a:p>
        </p:txBody>
      </p:sp>
    </p:spTree>
    <p:extLst>
      <p:ext uri="{BB962C8B-B14F-4D97-AF65-F5344CB8AC3E}">
        <p14:creationId xmlns:p14="http://schemas.microsoft.com/office/powerpoint/2010/main" val="19439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5C73-880B-02B1-D9C7-22C14F7D3BBF}"/>
              </a:ext>
            </a:extLst>
          </p:cNvPr>
          <p:cNvSpPr>
            <a:spLocks noGrp="1"/>
          </p:cNvSpPr>
          <p:nvPr>
            <p:ph type="title"/>
          </p:nvPr>
        </p:nvSpPr>
        <p:spPr/>
        <p:txBody>
          <a:bodyPr/>
          <a:lstStyle/>
          <a:p>
            <a:r>
              <a:rPr lang="en-US"/>
              <a:t>Live Chat - Main</a:t>
            </a:r>
          </a:p>
        </p:txBody>
      </p:sp>
      <p:sp>
        <p:nvSpPr>
          <p:cNvPr id="4" name="Text Placeholder 3">
            <a:extLst>
              <a:ext uri="{FF2B5EF4-FFF2-40B4-BE49-F238E27FC236}">
                <a16:creationId xmlns:a16="http://schemas.microsoft.com/office/drawing/2014/main" id="{BBC85265-9319-E056-7A31-CAB069DE0868}"/>
              </a:ext>
            </a:extLst>
          </p:cNvPr>
          <p:cNvSpPr>
            <a:spLocks noGrp="1"/>
          </p:cNvSpPr>
          <p:nvPr>
            <p:ph type="body" sz="half" idx="2"/>
          </p:nvPr>
        </p:nvSpPr>
        <p:spPr/>
        <p:txBody>
          <a:bodyPr/>
          <a:lstStyle/>
          <a:p>
            <a:r>
              <a:rPr lang="en-US"/>
              <a:t>This is the live help chat. This is for any users who couldn’t find the information they needed on the app/FAQ page.</a:t>
            </a:r>
          </a:p>
        </p:txBody>
      </p:sp>
      <p:pic>
        <p:nvPicPr>
          <p:cNvPr id="5" name="Picture 5" descr="A picture containing text&#10;&#10;Description automatically generated">
            <a:extLst>
              <a:ext uri="{FF2B5EF4-FFF2-40B4-BE49-F238E27FC236}">
                <a16:creationId xmlns:a16="http://schemas.microsoft.com/office/drawing/2014/main" id="{EEC56070-6175-1D69-ABF5-82634CE7DA7D}"/>
              </a:ext>
            </a:extLst>
          </p:cNvPr>
          <p:cNvPicPr>
            <a:picLocks noChangeAspect="1"/>
          </p:cNvPicPr>
          <p:nvPr/>
        </p:nvPicPr>
        <p:blipFill>
          <a:blip r:embed="rId2"/>
          <a:stretch>
            <a:fillRect/>
          </a:stretch>
        </p:blipFill>
        <p:spPr>
          <a:xfrm>
            <a:off x="8170365" y="164683"/>
            <a:ext cx="2990105" cy="6528633"/>
          </a:xfrm>
          <a:prstGeom prst="rect">
            <a:avLst/>
          </a:prstGeom>
          <a:ln>
            <a:noFill/>
          </a:ln>
          <a:effectLst>
            <a:outerShdw blurRad="190500" algn="tl" rotWithShape="0">
              <a:srgbClr val="000000">
                <a:alpha val="70000"/>
              </a:srgbClr>
            </a:outerShdw>
          </a:effectLst>
        </p:spPr>
      </p:pic>
      <p:sp>
        <p:nvSpPr>
          <p:cNvPr id="6" name="Rectangle 5">
            <a:hlinkClick r:id="" action="ppaction://hlinkshowjump?jump=lastslideviewed"/>
            <a:extLst>
              <a:ext uri="{FF2B5EF4-FFF2-40B4-BE49-F238E27FC236}">
                <a16:creationId xmlns:a16="http://schemas.microsoft.com/office/drawing/2014/main" id="{60B02396-E609-605F-1AD7-C12EB8209357}"/>
              </a:ext>
            </a:extLst>
          </p:cNvPr>
          <p:cNvSpPr/>
          <p:nvPr/>
        </p:nvSpPr>
        <p:spPr>
          <a:xfrm>
            <a:off x="8170365" y="164683"/>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3" action="ppaction://hlinksldjump"/>
            <a:extLst>
              <a:ext uri="{FF2B5EF4-FFF2-40B4-BE49-F238E27FC236}">
                <a16:creationId xmlns:a16="http://schemas.microsoft.com/office/drawing/2014/main" id="{6023DEA3-BA85-8623-CFD1-60B9E7657C6E}"/>
              </a:ext>
            </a:extLst>
          </p:cNvPr>
          <p:cNvSpPr/>
          <p:nvPr/>
        </p:nvSpPr>
        <p:spPr>
          <a:xfrm>
            <a:off x="8290986" y="6282165"/>
            <a:ext cx="2798192"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46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D5DA-264F-65B7-277C-61D45A722AF2}"/>
              </a:ext>
            </a:extLst>
          </p:cNvPr>
          <p:cNvSpPr>
            <a:spLocks noGrp="1"/>
          </p:cNvSpPr>
          <p:nvPr>
            <p:ph type="title"/>
          </p:nvPr>
        </p:nvSpPr>
        <p:spPr/>
        <p:txBody>
          <a:bodyPr/>
          <a:lstStyle/>
          <a:p>
            <a:r>
              <a:rPr lang="en-US"/>
              <a:t>Live Chat with Text</a:t>
            </a:r>
          </a:p>
        </p:txBody>
      </p:sp>
      <p:sp>
        <p:nvSpPr>
          <p:cNvPr id="4" name="Text Placeholder 3">
            <a:extLst>
              <a:ext uri="{FF2B5EF4-FFF2-40B4-BE49-F238E27FC236}">
                <a16:creationId xmlns:a16="http://schemas.microsoft.com/office/drawing/2014/main" id="{1837AE45-308F-7FE3-EBF7-C91A78D5C480}"/>
              </a:ext>
            </a:extLst>
          </p:cNvPr>
          <p:cNvSpPr>
            <a:spLocks noGrp="1"/>
          </p:cNvSpPr>
          <p:nvPr>
            <p:ph type="body" sz="half" idx="2"/>
          </p:nvPr>
        </p:nvSpPr>
        <p:spPr/>
        <p:txBody>
          <a:bodyPr/>
          <a:lstStyle/>
          <a:p>
            <a:r>
              <a:rPr lang="en-US"/>
              <a:t>This is the view after the chat has begun and someone has connected with the user to speak with them and answer their questions.</a:t>
            </a:r>
          </a:p>
        </p:txBody>
      </p:sp>
      <p:pic>
        <p:nvPicPr>
          <p:cNvPr id="5" name="Picture 5" descr="Graphical user interface, text&#10;&#10;Description automatically generated">
            <a:extLst>
              <a:ext uri="{FF2B5EF4-FFF2-40B4-BE49-F238E27FC236}">
                <a16:creationId xmlns:a16="http://schemas.microsoft.com/office/drawing/2014/main" id="{4D5A6DEE-8A4E-CA99-BEE5-130412A0C2A9}"/>
              </a:ext>
            </a:extLst>
          </p:cNvPr>
          <p:cNvPicPr>
            <a:picLocks noChangeAspect="1"/>
          </p:cNvPicPr>
          <p:nvPr/>
        </p:nvPicPr>
        <p:blipFill>
          <a:blip r:embed="rId2"/>
          <a:stretch>
            <a:fillRect/>
          </a:stretch>
        </p:blipFill>
        <p:spPr>
          <a:xfrm>
            <a:off x="8123022" y="163286"/>
            <a:ext cx="3014519" cy="6531428"/>
          </a:xfrm>
          <a:prstGeom prst="rect">
            <a:avLst/>
          </a:prstGeom>
          <a:ln>
            <a:noFill/>
          </a:ln>
          <a:effectLst>
            <a:outerShdw blurRad="190500" algn="tl" rotWithShape="0">
              <a:srgbClr val="000000">
                <a:alpha val="70000"/>
              </a:srgbClr>
            </a:outerShdw>
          </a:effectLst>
        </p:spPr>
      </p:pic>
      <p:sp>
        <p:nvSpPr>
          <p:cNvPr id="6" name="Rectangle 5">
            <a:hlinkClick r:id="rId3" action="ppaction://hlinksldjump"/>
            <a:extLst>
              <a:ext uri="{FF2B5EF4-FFF2-40B4-BE49-F238E27FC236}">
                <a16:creationId xmlns:a16="http://schemas.microsoft.com/office/drawing/2014/main" id="{8E2DD223-DEE9-E76D-559F-951F36696E1B}"/>
              </a:ext>
            </a:extLst>
          </p:cNvPr>
          <p:cNvSpPr/>
          <p:nvPr/>
        </p:nvSpPr>
        <p:spPr>
          <a:xfrm>
            <a:off x="8140240"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38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2B99-16B8-6FD2-F616-69BF36E38528}"/>
              </a:ext>
            </a:extLst>
          </p:cNvPr>
          <p:cNvSpPr>
            <a:spLocks noGrp="1"/>
          </p:cNvSpPr>
          <p:nvPr>
            <p:ph type="title"/>
          </p:nvPr>
        </p:nvSpPr>
        <p:spPr/>
        <p:txBody>
          <a:bodyPr/>
          <a:lstStyle/>
          <a:p>
            <a:r>
              <a:rPr lang="en-US"/>
              <a:t>Menu, Appetizers</a:t>
            </a:r>
          </a:p>
        </p:txBody>
      </p:sp>
      <p:sp>
        <p:nvSpPr>
          <p:cNvPr id="4" name="Text Placeholder 3">
            <a:extLst>
              <a:ext uri="{FF2B5EF4-FFF2-40B4-BE49-F238E27FC236}">
                <a16:creationId xmlns:a16="http://schemas.microsoft.com/office/drawing/2014/main" id="{C20D66A1-12AF-FE51-E227-D86390102C92}"/>
              </a:ext>
            </a:extLst>
          </p:cNvPr>
          <p:cNvSpPr>
            <a:spLocks noGrp="1"/>
          </p:cNvSpPr>
          <p:nvPr>
            <p:ph type="body" sz="half" idx="2"/>
          </p:nvPr>
        </p:nvSpPr>
        <p:spPr/>
        <p:txBody>
          <a:bodyPr/>
          <a:lstStyle/>
          <a:p>
            <a:r>
              <a:rPr lang="en-US"/>
              <a:t>This is the appetizers section, showing the user all of the appetizers that are available to the user, as well as serving as the landing page for users viewing the menu.</a:t>
            </a:r>
          </a:p>
        </p:txBody>
      </p:sp>
      <p:pic>
        <p:nvPicPr>
          <p:cNvPr id="5" name="Picture 5" descr="Graphical user interface&#10;&#10;Description automatically generated">
            <a:extLst>
              <a:ext uri="{FF2B5EF4-FFF2-40B4-BE49-F238E27FC236}">
                <a16:creationId xmlns:a16="http://schemas.microsoft.com/office/drawing/2014/main" id="{6AFD9B66-50AD-9CFF-0454-AAB9845C1329}"/>
              </a:ext>
            </a:extLst>
          </p:cNvPr>
          <p:cNvPicPr>
            <a:picLocks noChangeAspect="1"/>
          </p:cNvPicPr>
          <p:nvPr/>
        </p:nvPicPr>
        <p:blipFill>
          <a:blip r:embed="rId2"/>
          <a:stretch>
            <a:fillRect/>
          </a:stretch>
        </p:blipFill>
        <p:spPr>
          <a:xfrm>
            <a:off x="8125567" y="164683"/>
            <a:ext cx="3013595" cy="6528633"/>
          </a:xfrm>
          <a:prstGeom prst="rect">
            <a:avLst/>
          </a:prstGeom>
          <a:ln>
            <a:noFill/>
          </a:ln>
          <a:effectLst>
            <a:outerShdw blurRad="190500" algn="tl" rotWithShape="0">
              <a:srgbClr val="000000">
                <a:alpha val="70000"/>
              </a:srgbClr>
            </a:outerShdw>
          </a:effectLst>
        </p:spPr>
      </p:pic>
      <p:sp>
        <p:nvSpPr>
          <p:cNvPr id="7" name="Rectangle 6">
            <a:hlinkClick r:id="rId3" action="ppaction://hlinksldjump"/>
            <a:extLst>
              <a:ext uri="{FF2B5EF4-FFF2-40B4-BE49-F238E27FC236}">
                <a16:creationId xmlns:a16="http://schemas.microsoft.com/office/drawing/2014/main" id="{387DBFE6-CFD5-C344-BBB0-74329B23D68F}"/>
              </a:ext>
            </a:extLst>
          </p:cNvPr>
          <p:cNvSpPr/>
          <p:nvPr/>
        </p:nvSpPr>
        <p:spPr>
          <a:xfrm>
            <a:off x="8399051" y="903831"/>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4" action="ppaction://hlinksldjump"/>
            <a:extLst>
              <a:ext uri="{FF2B5EF4-FFF2-40B4-BE49-F238E27FC236}">
                <a16:creationId xmlns:a16="http://schemas.microsoft.com/office/drawing/2014/main" id="{1B549686-C535-1CB1-971C-229603A2FECD}"/>
              </a:ext>
            </a:extLst>
          </p:cNvPr>
          <p:cNvSpPr/>
          <p:nvPr/>
        </p:nvSpPr>
        <p:spPr>
          <a:xfrm>
            <a:off x="8140239"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768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6287-5414-7362-322E-EE9EAE17D101}"/>
              </a:ext>
            </a:extLst>
          </p:cNvPr>
          <p:cNvSpPr>
            <a:spLocks noGrp="1"/>
          </p:cNvSpPr>
          <p:nvPr>
            <p:ph type="title"/>
          </p:nvPr>
        </p:nvSpPr>
        <p:spPr/>
        <p:txBody>
          <a:bodyPr/>
          <a:lstStyle/>
          <a:p>
            <a:r>
              <a:rPr lang="en-US"/>
              <a:t>Menu, Appetizers, Expanded</a:t>
            </a:r>
          </a:p>
        </p:txBody>
      </p:sp>
      <p:sp>
        <p:nvSpPr>
          <p:cNvPr id="4" name="Text Placeholder 3">
            <a:extLst>
              <a:ext uri="{FF2B5EF4-FFF2-40B4-BE49-F238E27FC236}">
                <a16:creationId xmlns:a16="http://schemas.microsoft.com/office/drawing/2014/main" id="{441B68E7-934A-97FC-D492-6E950EDC2912}"/>
              </a:ext>
            </a:extLst>
          </p:cNvPr>
          <p:cNvSpPr>
            <a:spLocks noGrp="1"/>
          </p:cNvSpPr>
          <p:nvPr>
            <p:ph type="body" sz="half" idx="2"/>
          </p:nvPr>
        </p:nvSpPr>
        <p:spPr/>
        <p:txBody>
          <a:bodyPr/>
          <a:lstStyle/>
          <a:p>
            <a:r>
              <a:rPr lang="en-US"/>
              <a:t>This is the same page, just with the categories section dropped down to show the user their options.</a:t>
            </a:r>
          </a:p>
          <a:p>
            <a:endParaRPr lang="en-US"/>
          </a:p>
        </p:txBody>
      </p:sp>
      <p:pic>
        <p:nvPicPr>
          <p:cNvPr id="8" name="Picture 8" descr="Graphical user interface&#10;&#10;Description automatically generated">
            <a:extLst>
              <a:ext uri="{FF2B5EF4-FFF2-40B4-BE49-F238E27FC236}">
                <a16:creationId xmlns:a16="http://schemas.microsoft.com/office/drawing/2014/main" id="{A3FA6932-2EF7-F908-2577-6CAD5AAB471D}"/>
              </a:ext>
            </a:extLst>
          </p:cNvPr>
          <p:cNvPicPr>
            <a:picLocks noChangeAspect="1"/>
          </p:cNvPicPr>
          <p:nvPr/>
        </p:nvPicPr>
        <p:blipFill>
          <a:blip r:embed="rId2"/>
          <a:stretch>
            <a:fillRect/>
          </a:stretch>
        </p:blipFill>
        <p:spPr>
          <a:xfrm>
            <a:off x="8164025" y="164683"/>
            <a:ext cx="3012013" cy="6528633"/>
          </a:xfrm>
          <a:prstGeom prst="rect">
            <a:avLst/>
          </a:prstGeom>
          <a:ln>
            <a:noFill/>
          </a:ln>
          <a:effectLst>
            <a:outerShdw blurRad="190500" algn="tl" rotWithShape="0">
              <a:srgbClr val="000000">
                <a:alpha val="70000"/>
              </a:srgbClr>
            </a:outerShdw>
          </a:effectLst>
        </p:spPr>
      </p:pic>
      <p:sp>
        <p:nvSpPr>
          <p:cNvPr id="9" name="Rectangle 8">
            <a:hlinkClick r:id="rId3" action="ppaction://hlinksldjump"/>
            <a:extLst>
              <a:ext uri="{FF2B5EF4-FFF2-40B4-BE49-F238E27FC236}">
                <a16:creationId xmlns:a16="http://schemas.microsoft.com/office/drawing/2014/main" id="{CEBB5CD2-5E2A-5EDD-CD85-873EF2B673F1}"/>
              </a:ext>
            </a:extLst>
          </p:cNvPr>
          <p:cNvSpPr/>
          <p:nvPr/>
        </p:nvSpPr>
        <p:spPr>
          <a:xfrm>
            <a:off x="8399051" y="878893"/>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3" action="ppaction://hlinksldjump"/>
            <a:extLst>
              <a:ext uri="{FF2B5EF4-FFF2-40B4-BE49-F238E27FC236}">
                <a16:creationId xmlns:a16="http://schemas.microsoft.com/office/drawing/2014/main" id="{083E3548-A510-133D-88AA-73CB0E3D35E1}"/>
              </a:ext>
            </a:extLst>
          </p:cNvPr>
          <p:cNvSpPr/>
          <p:nvPr/>
        </p:nvSpPr>
        <p:spPr>
          <a:xfrm>
            <a:off x="8399051" y="1176553"/>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4" action="ppaction://hlinksldjump"/>
            <a:extLst>
              <a:ext uri="{FF2B5EF4-FFF2-40B4-BE49-F238E27FC236}">
                <a16:creationId xmlns:a16="http://schemas.microsoft.com/office/drawing/2014/main" id="{255581AB-CCDA-2B4C-6190-862FC18744D8}"/>
              </a:ext>
            </a:extLst>
          </p:cNvPr>
          <p:cNvSpPr/>
          <p:nvPr/>
        </p:nvSpPr>
        <p:spPr>
          <a:xfrm>
            <a:off x="8380742" y="1465900"/>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5" action="ppaction://hlinksldjump"/>
            <a:extLst>
              <a:ext uri="{FF2B5EF4-FFF2-40B4-BE49-F238E27FC236}">
                <a16:creationId xmlns:a16="http://schemas.microsoft.com/office/drawing/2014/main" id="{D721EF6E-7B97-F264-93BD-5ABB60D6D4FE}"/>
              </a:ext>
            </a:extLst>
          </p:cNvPr>
          <p:cNvSpPr/>
          <p:nvPr/>
        </p:nvSpPr>
        <p:spPr>
          <a:xfrm>
            <a:off x="8397368" y="1755247"/>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6" action="ppaction://hlinksldjump"/>
            <a:extLst>
              <a:ext uri="{FF2B5EF4-FFF2-40B4-BE49-F238E27FC236}">
                <a16:creationId xmlns:a16="http://schemas.microsoft.com/office/drawing/2014/main" id="{ED566E3B-608E-73FD-B44C-87748F128167}"/>
              </a:ext>
            </a:extLst>
          </p:cNvPr>
          <p:cNvSpPr/>
          <p:nvPr/>
        </p:nvSpPr>
        <p:spPr>
          <a:xfrm>
            <a:off x="8140240" y="212925"/>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09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9D4F-6FB8-DC97-C170-939E8391E731}"/>
              </a:ext>
            </a:extLst>
          </p:cNvPr>
          <p:cNvSpPr>
            <a:spLocks noGrp="1"/>
          </p:cNvSpPr>
          <p:nvPr>
            <p:ph type="title"/>
          </p:nvPr>
        </p:nvSpPr>
        <p:spPr/>
        <p:txBody>
          <a:bodyPr/>
          <a:lstStyle/>
          <a:p>
            <a:r>
              <a:rPr lang="en-US"/>
              <a:t>Menu, Entrees</a:t>
            </a:r>
          </a:p>
        </p:txBody>
      </p:sp>
      <p:sp>
        <p:nvSpPr>
          <p:cNvPr id="4" name="Text Placeholder 3">
            <a:extLst>
              <a:ext uri="{FF2B5EF4-FFF2-40B4-BE49-F238E27FC236}">
                <a16:creationId xmlns:a16="http://schemas.microsoft.com/office/drawing/2014/main" id="{65CFC01B-C0F2-7421-9BC8-B87E31C2C9E0}"/>
              </a:ext>
            </a:extLst>
          </p:cNvPr>
          <p:cNvSpPr>
            <a:spLocks noGrp="1"/>
          </p:cNvSpPr>
          <p:nvPr>
            <p:ph type="body" sz="half" idx="2"/>
          </p:nvPr>
        </p:nvSpPr>
        <p:spPr/>
        <p:txBody>
          <a:bodyPr/>
          <a:lstStyle/>
          <a:p>
            <a:r>
              <a:rPr lang="en-US"/>
              <a:t>This is the entrees section, showing the user all of the entrees that are available to the user.</a:t>
            </a:r>
          </a:p>
          <a:p>
            <a:endParaRPr lang="en-US"/>
          </a:p>
        </p:txBody>
      </p:sp>
      <p:pic>
        <p:nvPicPr>
          <p:cNvPr id="5" name="Picture 5">
            <a:extLst>
              <a:ext uri="{FF2B5EF4-FFF2-40B4-BE49-F238E27FC236}">
                <a16:creationId xmlns:a16="http://schemas.microsoft.com/office/drawing/2014/main" id="{A367E866-1CC3-2355-4C1D-CCF34F45763B}"/>
              </a:ext>
            </a:extLst>
          </p:cNvPr>
          <p:cNvPicPr>
            <a:picLocks noChangeAspect="1"/>
          </p:cNvPicPr>
          <p:nvPr/>
        </p:nvPicPr>
        <p:blipFill>
          <a:blip r:embed="rId2"/>
          <a:stretch>
            <a:fillRect/>
          </a:stretch>
        </p:blipFill>
        <p:spPr>
          <a:xfrm>
            <a:off x="8143339" y="176559"/>
            <a:ext cx="3005995" cy="6504882"/>
          </a:xfrm>
          <a:prstGeom prst="rect">
            <a:avLst/>
          </a:prstGeom>
          <a:ln>
            <a:noFill/>
          </a:ln>
          <a:effectLst>
            <a:outerShdw blurRad="190500" algn="tl" rotWithShape="0">
              <a:srgbClr val="000000">
                <a:alpha val="70000"/>
              </a:srgbClr>
            </a:outerShdw>
          </a:effectLst>
        </p:spPr>
      </p:pic>
      <p:sp>
        <p:nvSpPr>
          <p:cNvPr id="7" name="Rectangle 6">
            <a:hlinkClick r:id="rId3" action="ppaction://hlinksldjump"/>
            <a:extLst>
              <a:ext uri="{FF2B5EF4-FFF2-40B4-BE49-F238E27FC236}">
                <a16:creationId xmlns:a16="http://schemas.microsoft.com/office/drawing/2014/main" id="{28850CA2-7CE3-4148-6B46-25AE899D788F}"/>
              </a:ext>
            </a:extLst>
          </p:cNvPr>
          <p:cNvSpPr/>
          <p:nvPr/>
        </p:nvSpPr>
        <p:spPr>
          <a:xfrm>
            <a:off x="8367774" y="895518"/>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4" action="ppaction://hlinksldjump"/>
            <a:extLst>
              <a:ext uri="{FF2B5EF4-FFF2-40B4-BE49-F238E27FC236}">
                <a16:creationId xmlns:a16="http://schemas.microsoft.com/office/drawing/2014/main" id="{1F49B3F4-2CC0-17B4-F103-B4E84D55102E}"/>
              </a:ext>
            </a:extLst>
          </p:cNvPr>
          <p:cNvSpPr/>
          <p:nvPr/>
        </p:nvSpPr>
        <p:spPr>
          <a:xfrm>
            <a:off x="8143339"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483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1BC8-91FC-AEC4-9805-20C637C3F1F3}"/>
              </a:ext>
            </a:extLst>
          </p:cNvPr>
          <p:cNvSpPr>
            <a:spLocks noGrp="1"/>
          </p:cNvSpPr>
          <p:nvPr>
            <p:ph type="title"/>
          </p:nvPr>
        </p:nvSpPr>
        <p:spPr/>
        <p:txBody>
          <a:bodyPr/>
          <a:lstStyle/>
          <a:p>
            <a:r>
              <a:rPr lang="en-US"/>
              <a:t>Menu, Entrees, Expanded</a:t>
            </a:r>
          </a:p>
        </p:txBody>
      </p:sp>
      <p:sp>
        <p:nvSpPr>
          <p:cNvPr id="4" name="Text Placeholder 3">
            <a:extLst>
              <a:ext uri="{FF2B5EF4-FFF2-40B4-BE49-F238E27FC236}">
                <a16:creationId xmlns:a16="http://schemas.microsoft.com/office/drawing/2014/main" id="{03A1CBFC-551A-8316-60DD-EE9346C9D4A5}"/>
              </a:ext>
            </a:extLst>
          </p:cNvPr>
          <p:cNvSpPr>
            <a:spLocks noGrp="1"/>
          </p:cNvSpPr>
          <p:nvPr>
            <p:ph type="body" sz="half" idx="2"/>
          </p:nvPr>
        </p:nvSpPr>
        <p:spPr/>
        <p:txBody>
          <a:bodyPr/>
          <a:lstStyle/>
          <a:p>
            <a:r>
              <a:rPr lang="en-US"/>
              <a:t>This is the same page, just with the categories section dropped down to show the user their options.</a:t>
            </a:r>
          </a:p>
          <a:p>
            <a:endParaRPr lang="en-US"/>
          </a:p>
        </p:txBody>
      </p:sp>
      <p:pic>
        <p:nvPicPr>
          <p:cNvPr id="5" name="Picture 5">
            <a:extLst>
              <a:ext uri="{FF2B5EF4-FFF2-40B4-BE49-F238E27FC236}">
                <a16:creationId xmlns:a16="http://schemas.microsoft.com/office/drawing/2014/main" id="{B2D6FA12-625B-10A7-C53E-12E363EDD611}"/>
              </a:ext>
            </a:extLst>
          </p:cNvPr>
          <p:cNvPicPr>
            <a:picLocks noChangeAspect="1"/>
          </p:cNvPicPr>
          <p:nvPr/>
        </p:nvPicPr>
        <p:blipFill>
          <a:blip r:embed="rId2"/>
          <a:stretch>
            <a:fillRect/>
          </a:stretch>
        </p:blipFill>
        <p:spPr>
          <a:xfrm>
            <a:off x="8256471" y="188434"/>
            <a:ext cx="2916410" cy="6481131"/>
          </a:xfrm>
          <a:prstGeom prst="rect">
            <a:avLst/>
          </a:prstGeom>
          <a:ln>
            <a:noFill/>
          </a:ln>
          <a:effectLst>
            <a:outerShdw blurRad="190500" algn="tl" rotWithShape="0">
              <a:srgbClr val="000000">
                <a:alpha val="70000"/>
              </a:srgbClr>
            </a:outerShdw>
          </a:effectLst>
        </p:spPr>
      </p:pic>
      <p:sp>
        <p:nvSpPr>
          <p:cNvPr id="7" name="Rectangle 6">
            <a:hlinkClick r:id="rId3" action="ppaction://hlinksldjump"/>
            <a:extLst>
              <a:ext uri="{FF2B5EF4-FFF2-40B4-BE49-F238E27FC236}">
                <a16:creationId xmlns:a16="http://schemas.microsoft.com/office/drawing/2014/main" id="{8B882EEA-9035-2036-C302-C9A815E7D3B2}"/>
              </a:ext>
            </a:extLst>
          </p:cNvPr>
          <p:cNvSpPr/>
          <p:nvPr/>
        </p:nvSpPr>
        <p:spPr>
          <a:xfrm>
            <a:off x="8436114" y="903831"/>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4" action="ppaction://hlinksldjump"/>
            <a:extLst>
              <a:ext uri="{FF2B5EF4-FFF2-40B4-BE49-F238E27FC236}">
                <a16:creationId xmlns:a16="http://schemas.microsoft.com/office/drawing/2014/main" id="{B83A4DE4-8185-A65F-609C-0118DFE24507}"/>
              </a:ext>
            </a:extLst>
          </p:cNvPr>
          <p:cNvSpPr/>
          <p:nvPr/>
        </p:nvSpPr>
        <p:spPr>
          <a:xfrm>
            <a:off x="8399051" y="1193179"/>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3" action="ppaction://hlinksldjump"/>
            <a:extLst>
              <a:ext uri="{FF2B5EF4-FFF2-40B4-BE49-F238E27FC236}">
                <a16:creationId xmlns:a16="http://schemas.microsoft.com/office/drawing/2014/main" id="{27168580-7AB7-394D-96DC-53EEF74A281F}"/>
              </a:ext>
            </a:extLst>
          </p:cNvPr>
          <p:cNvSpPr/>
          <p:nvPr/>
        </p:nvSpPr>
        <p:spPr>
          <a:xfrm>
            <a:off x="8430620" y="1465900"/>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5" action="ppaction://hlinksldjump"/>
            <a:extLst>
              <a:ext uri="{FF2B5EF4-FFF2-40B4-BE49-F238E27FC236}">
                <a16:creationId xmlns:a16="http://schemas.microsoft.com/office/drawing/2014/main" id="{CE7ED65D-0528-3A3F-5D2B-D03E11FB424D}"/>
              </a:ext>
            </a:extLst>
          </p:cNvPr>
          <p:cNvSpPr/>
          <p:nvPr/>
        </p:nvSpPr>
        <p:spPr>
          <a:xfrm>
            <a:off x="8430620" y="1755247"/>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6" action="ppaction://hlinksldjump"/>
            <a:extLst>
              <a:ext uri="{FF2B5EF4-FFF2-40B4-BE49-F238E27FC236}">
                <a16:creationId xmlns:a16="http://schemas.microsoft.com/office/drawing/2014/main" id="{0968AFE3-08C4-783A-E483-1EE8695BFCC8}"/>
              </a:ext>
            </a:extLst>
          </p:cNvPr>
          <p:cNvSpPr/>
          <p:nvPr/>
        </p:nvSpPr>
        <p:spPr>
          <a:xfrm>
            <a:off x="8171808"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94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69A1-B581-BE9D-F817-F4FB522A4F22}"/>
              </a:ext>
            </a:extLst>
          </p:cNvPr>
          <p:cNvSpPr>
            <a:spLocks noGrp="1"/>
          </p:cNvSpPr>
          <p:nvPr>
            <p:ph type="title"/>
          </p:nvPr>
        </p:nvSpPr>
        <p:spPr/>
        <p:txBody>
          <a:bodyPr/>
          <a:lstStyle/>
          <a:p>
            <a:r>
              <a:rPr lang="en-US"/>
              <a:t>Menu, Drinks</a:t>
            </a:r>
          </a:p>
        </p:txBody>
      </p:sp>
      <p:sp>
        <p:nvSpPr>
          <p:cNvPr id="4" name="Text Placeholder 3">
            <a:extLst>
              <a:ext uri="{FF2B5EF4-FFF2-40B4-BE49-F238E27FC236}">
                <a16:creationId xmlns:a16="http://schemas.microsoft.com/office/drawing/2014/main" id="{D5781AEA-9262-9DD3-B5B6-8FA81052F3E1}"/>
              </a:ext>
            </a:extLst>
          </p:cNvPr>
          <p:cNvSpPr>
            <a:spLocks noGrp="1"/>
          </p:cNvSpPr>
          <p:nvPr>
            <p:ph type="body" sz="half" idx="2"/>
          </p:nvPr>
        </p:nvSpPr>
        <p:spPr/>
        <p:txBody>
          <a:bodyPr/>
          <a:lstStyle/>
          <a:p>
            <a:r>
              <a:rPr lang="en-US"/>
              <a:t>This is the drinks section, showing the user all of the drinks that are available to the user.</a:t>
            </a:r>
          </a:p>
          <a:p>
            <a:endParaRPr lang="en-US"/>
          </a:p>
        </p:txBody>
      </p:sp>
      <p:pic>
        <p:nvPicPr>
          <p:cNvPr id="5" name="Picture 5" descr="A picture containing application&#10;&#10;Description automatically generated">
            <a:extLst>
              <a:ext uri="{FF2B5EF4-FFF2-40B4-BE49-F238E27FC236}">
                <a16:creationId xmlns:a16="http://schemas.microsoft.com/office/drawing/2014/main" id="{E04F6EA9-2542-DBFB-F45F-8A44B1BC91E3}"/>
              </a:ext>
            </a:extLst>
          </p:cNvPr>
          <p:cNvPicPr>
            <a:picLocks noChangeAspect="1"/>
          </p:cNvPicPr>
          <p:nvPr/>
        </p:nvPicPr>
        <p:blipFill>
          <a:blip r:embed="rId2"/>
          <a:stretch>
            <a:fillRect/>
          </a:stretch>
        </p:blipFill>
        <p:spPr>
          <a:xfrm>
            <a:off x="8146569" y="177103"/>
            <a:ext cx="3028112" cy="6503794"/>
          </a:xfrm>
          <a:prstGeom prst="rect">
            <a:avLst/>
          </a:prstGeom>
          <a:ln>
            <a:noFill/>
          </a:ln>
          <a:effectLst>
            <a:outerShdw blurRad="190500" algn="tl" rotWithShape="0">
              <a:srgbClr val="000000">
                <a:alpha val="70000"/>
              </a:srgbClr>
            </a:outerShdw>
          </a:effectLst>
        </p:spPr>
      </p:pic>
      <p:sp>
        <p:nvSpPr>
          <p:cNvPr id="7" name="Rectangle 6">
            <a:hlinkClick r:id="rId3" action="ppaction://hlinksldjump"/>
            <a:extLst>
              <a:ext uri="{FF2B5EF4-FFF2-40B4-BE49-F238E27FC236}">
                <a16:creationId xmlns:a16="http://schemas.microsoft.com/office/drawing/2014/main" id="{B1DCAED8-FDDB-8968-9816-EA6B0C7F749C}"/>
              </a:ext>
            </a:extLst>
          </p:cNvPr>
          <p:cNvSpPr/>
          <p:nvPr/>
        </p:nvSpPr>
        <p:spPr>
          <a:xfrm>
            <a:off x="8399051" y="895519"/>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4" action="ppaction://hlinksldjump"/>
            <a:extLst>
              <a:ext uri="{FF2B5EF4-FFF2-40B4-BE49-F238E27FC236}">
                <a16:creationId xmlns:a16="http://schemas.microsoft.com/office/drawing/2014/main" id="{43D6E1C1-CAA8-778E-4B57-06C427A8EECE}"/>
              </a:ext>
            </a:extLst>
          </p:cNvPr>
          <p:cNvSpPr/>
          <p:nvPr/>
        </p:nvSpPr>
        <p:spPr>
          <a:xfrm>
            <a:off x="8140240" y="221979"/>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582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DED9-7F4E-C834-22CE-7F6A1B6D0C71}"/>
              </a:ext>
            </a:extLst>
          </p:cNvPr>
          <p:cNvSpPr>
            <a:spLocks noGrp="1"/>
          </p:cNvSpPr>
          <p:nvPr>
            <p:ph type="title"/>
          </p:nvPr>
        </p:nvSpPr>
        <p:spPr/>
        <p:txBody>
          <a:bodyPr/>
          <a:lstStyle/>
          <a:p>
            <a:r>
              <a:rPr lang="en-US"/>
              <a:t>Menu, Drinks, Expanded</a:t>
            </a:r>
          </a:p>
        </p:txBody>
      </p:sp>
      <p:sp>
        <p:nvSpPr>
          <p:cNvPr id="4" name="Text Placeholder 3">
            <a:extLst>
              <a:ext uri="{FF2B5EF4-FFF2-40B4-BE49-F238E27FC236}">
                <a16:creationId xmlns:a16="http://schemas.microsoft.com/office/drawing/2014/main" id="{C69E580D-5043-F21F-DB50-5D1A7AC5C35E}"/>
              </a:ext>
            </a:extLst>
          </p:cNvPr>
          <p:cNvSpPr>
            <a:spLocks noGrp="1"/>
          </p:cNvSpPr>
          <p:nvPr>
            <p:ph type="body" sz="half" idx="2"/>
          </p:nvPr>
        </p:nvSpPr>
        <p:spPr/>
        <p:txBody>
          <a:bodyPr/>
          <a:lstStyle/>
          <a:p>
            <a:r>
              <a:rPr lang="en-US"/>
              <a:t>This is the same page, just with the categories section dropped down to show the user their options.</a:t>
            </a:r>
          </a:p>
        </p:txBody>
      </p:sp>
      <p:pic>
        <p:nvPicPr>
          <p:cNvPr id="5" name="Picture 5" descr="A picture containing application&#10;&#10;Description automatically generated">
            <a:extLst>
              <a:ext uri="{FF2B5EF4-FFF2-40B4-BE49-F238E27FC236}">
                <a16:creationId xmlns:a16="http://schemas.microsoft.com/office/drawing/2014/main" id="{384E25E9-29D4-7384-B6C9-93DAD278DC02}"/>
              </a:ext>
            </a:extLst>
          </p:cNvPr>
          <p:cNvPicPr>
            <a:picLocks noChangeAspect="1"/>
          </p:cNvPicPr>
          <p:nvPr/>
        </p:nvPicPr>
        <p:blipFill>
          <a:blip r:embed="rId2"/>
          <a:stretch>
            <a:fillRect/>
          </a:stretch>
        </p:blipFill>
        <p:spPr>
          <a:xfrm>
            <a:off x="8140240" y="170621"/>
            <a:ext cx="3047558" cy="6602898"/>
          </a:xfrm>
          <a:prstGeom prst="rect">
            <a:avLst/>
          </a:prstGeom>
          <a:ln>
            <a:noFill/>
          </a:ln>
          <a:effectLst>
            <a:outerShdw blurRad="190500" algn="tl" rotWithShape="0">
              <a:srgbClr val="000000">
                <a:alpha val="70000"/>
              </a:srgbClr>
            </a:outerShdw>
          </a:effectLst>
        </p:spPr>
      </p:pic>
      <p:sp>
        <p:nvSpPr>
          <p:cNvPr id="7" name="Rectangle 6">
            <a:hlinkClick r:id="rId3" action="ppaction://hlinksldjump"/>
            <a:extLst>
              <a:ext uri="{FF2B5EF4-FFF2-40B4-BE49-F238E27FC236}">
                <a16:creationId xmlns:a16="http://schemas.microsoft.com/office/drawing/2014/main" id="{E6083DA0-D615-6C70-15CF-C8C14B58AB3C}"/>
              </a:ext>
            </a:extLst>
          </p:cNvPr>
          <p:cNvSpPr/>
          <p:nvPr/>
        </p:nvSpPr>
        <p:spPr>
          <a:xfrm>
            <a:off x="8405336" y="895518"/>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4" action="ppaction://hlinksldjump"/>
            <a:extLst>
              <a:ext uri="{FF2B5EF4-FFF2-40B4-BE49-F238E27FC236}">
                <a16:creationId xmlns:a16="http://schemas.microsoft.com/office/drawing/2014/main" id="{B332FDC1-0779-90CA-B7B4-6ADCDBE0A5BB}"/>
              </a:ext>
            </a:extLst>
          </p:cNvPr>
          <p:cNvSpPr/>
          <p:nvPr/>
        </p:nvSpPr>
        <p:spPr>
          <a:xfrm>
            <a:off x="8423990" y="1184866"/>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5" action="ppaction://hlinksldjump"/>
            <a:extLst>
              <a:ext uri="{FF2B5EF4-FFF2-40B4-BE49-F238E27FC236}">
                <a16:creationId xmlns:a16="http://schemas.microsoft.com/office/drawing/2014/main" id="{8E380358-23B6-DA22-EC35-4E1B5DA854EC}"/>
              </a:ext>
            </a:extLst>
          </p:cNvPr>
          <p:cNvSpPr/>
          <p:nvPr/>
        </p:nvSpPr>
        <p:spPr>
          <a:xfrm>
            <a:off x="8422307" y="1465900"/>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3" action="ppaction://hlinksldjump"/>
            <a:extLst>
              <a:ext uri="{FF2B5EF4-FFF2-40B4-BE49-F238E27FC236}">
                <a16:creationId xmlns:a16="http://schemas.microsoft.com/office/drawing/2014/main" id="{52823511-CB34-ED14-A4B0-23814D11E1D0}"/>
              </a:ext>
            </a:extLst>
          </p:cNvPr>
          <p:cNvSpPr/>
          <p:nvPr/>
        </p:nvSpPr>
        <p:spPr>
          <a:xfrm>
            <a:off x="8413994" y="1755247"/>
            <a:ext cx="2557123" cy="28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6" action="ppaction://hlinksldjump"/>
            <a:extLst>
              <a:ext uri="{FF2B5EF4-FFF2-40B4-BE49-F238E27FC236}">
                <a16:creationId xmlns:a16="http://schemas.microsoft.com/office/drawing/2014/main" id="{74DD9296-F679-DEE3-8AA2-3445C81AEFCD}"/>
              </a:ext>
            </a:extLst>
          </p:cNvPr>
          <p:cNvSpPr/>
          <p:nvPr/>
        </p:nvSpPr>
        <p:spPr>
          <a:xfrm>
            <a:off x="8140240" y="267244"/>
            <a:ext cx="51762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570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139F-455E-EE8E-E976-C39037AC1033}"/>
              </a:ext>
            </a:extLst>
          </p:cNvPr>
          <p:cNvSpPr>
            <a:spLocks noGrp="1"/>
          </p:cNvSpPr>
          <p:nvPr>
            <p:ph type="title"/>
          </p:nvPr>
        </p:nvSpPr>
        <p:spPr/>
        <p:txBody>
          <a:bodyPr/>
          <a:lstStyle/>
          <a:p>
            <a:r>
              <a:rPr lang="en-US"/>
              <a:t>Notification View</a:t>
            </a:r>
          </a:p>
        </p:txBody>
      </p:sp>
      <p:sp>
        <p:nvSpPr>
          <p:cNvPr id="4" name="Text Placeholder 3">
            <a:extLst>
              <a:ext uri="{FF2B5EF4-FFF2-40B4-BE49-F238E27FC236}">
                <a16:creationId xmlns:a16="http://schemas.microsoft.com/office/drawing/2014/main" id="{81B006DA-A768-DDDA-E29E-6F5B71978EB5}"/>
              </a:ext>
            </a:extLst>
          </p:cNvPr>
          <p:cNvSpPr>
            <a:spLocks noGrp="1"/>
          </p:cNvSpPr>
          <p:nvPr>
            <p:ph type="body" sz="half" idx="2"/>
          </p:nvPr>
        </p:nvSpPr>
        <p:spPr/>
        <p:txBody>
          <a:bodyPr/>
          <a:lstStyle/>
          <a:p>
            <a:r>
              <a:rPr lang="en-US"/>
              <a:t>Here, a user can see who has liked their reviews. Also, they can see additional information about restaurants and those who have interacted with their content. </a:t>
            </a:r>
          </a:p>
          <a:p>
            <a:r>
              <a:rPr lang="en-US"/>
              <a:t>On this view, the user has access to all other tabs on the taskbar.</a:t>
            </a:r>
          </a:p>
        </p:txBody>
      </p:sp>
      <p:pic>
        <p:nvPicPr>
          <p:cNvPr id="11" name="Picture 10">
            <a:extLst>
              <a:ext uri="{FF2B5EF4-FFF2-40B4-BE49-F238E27FC236}">
                <a16:creationId xmlns:a16="http://schemas.microsoft.com/office/drawing/2014/main" id="{7B4C3489-6BEB-32DD-4DC5-E9F440EB6974}"/>
              </a:ext>
            </a:extLst>
          </p:cNvPr>
          <p:cNvPicPr>
            <a:picLocks noChangeAspect="1"/>
          </p:cNvPicPr>
          <p:nvPr/>
        </p:nvPicPr>
        <p:blipFill>
          <a:blip r:embed="rId2"/>
          <a:stretch>
            <a:fillRect/>
          </a:stretch>
        </p:blipFill>
        <p:spPr>
          <a:xfrm>
            <a:off x="8131942" y="97003"/>
            <a:ext cx="3062958" cy="6672505"/>
          </a:xfrm>
          <a:prstGeom prst="rect">
            <a:avLst/>
          </a:prstGeom>
          <a:ln>
            <a:noFill/>
          </a:ln>
          <a:effectLst>
            <a:outerShdw blurRad="190500" algn="tl" rotWithShape="0">
              <a:srgbClr val="000000">
                <a:alpha val="70000"/>
              </a:srgbClr>
            </a:outerShdw>
          </a:effectLst>
        </p:spPr>
      </p:pic>
      <p:sp>
        <p:nvSpPr>
          <p:cNvPr id="9" name="Rectangle 8">
            <a:hlinkClick r:id="rId3" action="ppaction://hlinksldjump"/>
            <a:extLst>
              <a:ext uri="{FF2B5EF4-FFF2-40B4-BE49-F238E27FC236}">
                <a16:creationId xmlns:a16="http://schemas.microsoft.com/office/drawing/2014/main" id="{EA21D523-D609-475B-7E0A-586623FD58CA}"/>
              </a:ext>
            </a:extLst>
          </p:cNvPr>
          <p:cNvSpPr/>
          <p:nvPr/>
        </p:nvSpPr>
        <p:spPr>
          <a:xfrm>
            <a:off x="9355923" y="621398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4" action="ppaction://hlinksldjump"/>
            <a:extLst>
              <a:ext uri="{FF2B5EF4-FFF2-40B4-BE49-F238E27FC236}">
                <a16:creationId xmlns:a16="http://schemas.microsoft.com/office/drawing/2014/main" id="{16163178-92F0-E988-9057-88EF36FAA56E}"/>
              </a:ext>
            </a:extLst>
          </p:cNvPr>
          <p:cNvSpPr/>
          <p:nvPr/>
        </p:nvSpPr>
        <p:spPr>
          <a:xfrm>
            <a:off x="8731045" y="621398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5" action="ppaction://hlinksldjump"/>
            <a:extLst>
              <a:ext uri="{FF2B5EF4-FFF2-40B4-BE49-F238E27FC236}">
                <a16:creationId xmlns:a16="http://schemas.microsoft.com/office/drawing/2014/main" id="{AD357C69-BB29-28F9-91A8-27AD4C368646}"/>
              </a:ext>
            </a:extLst>
          </p:cNvPr>
          <p:cNvSpPr/>
          <p:nvPr/>
        </p:nvSpPr>
        <p:spPr>
          <a:xfrm>
            <a:off x="8121443" y="621398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6" action="ppaction://hlinksldjump"/>
            <a:extLst>
              <a:ext uri="{FF2B5EF4-FFF2-40B4-BE49-F238E27FC236}">
                <a16:creationId xmlns:a16="http://schemas.microsoft.com/office/drawing/2014/main" id="{8565E170-4C81-D3A8-C337-EC43D50AF751}"/>
              </a:ext>
            </a:extLst>
          </p:cNvPr>
          <p:cNvSpPr/>
          <p:nvPr/>
        </p:nvSpPr>
        <p:spPr>
          <a:xfrm>
            <a:off x="10595797" y="6202834"/>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570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02BC-FF0F-C453-3DA5-80B91B610172}"/>
              </a:ext>
            </a:extLst>
          </p:cNvPr>
          <p:cNvSpPr>
            <a:spLocks noGrp="1"/>
          </p:cNvSpPr>
          <p:nvPr>
            <p:ph type="title"/>
          </p:nvPr>
        </p:nvSpPr>
        <p:spPr/>
        <p:txBody>
          <a:bodyPr/>
          <a:lstStyle/>
          <a:p>
            <a:r>
              <a:rPr lang="en-US"/>
              <a:t>Profile View</a:t>
            </a:r>
          </a:p>
        </p:txBody>
      </p:sp>
      <p:sp>
        <p:nvSpPr>
          <p:cNvPr id="4" name="Text Placeholder 3">
            <a:extLst>
              <a:ext uri="{FF2B5EF4-FFF2-40B4-BE49-F238E27FC236}">
                <a16:creationId xmlns:a16="http://schemas.microsoft.com/office/drawing/2014/main" id="{61CEA93D-2AE7-63C4-1347-A716F63CE348}"/>
              </a:ext>
            </a:extLst>
          </p:cNvPr>
          <p:cNvSpPr>
            <a:spLocks noGrp="1"/>
          </p:cNvSpPr>
          <p:nvPr>
            <p:ph type="body" sz="half" idx="2"/>
          </p:nvPr>
        </p:nvSpPr>
        <p:spPr/>
        <p:txBody>
          <a:bodyPr/>
          <a:lstStyle/>
          <a:p>
            <a:r>
              <a:rPr lang="en-US"/>
              <a:t>After a user creates their account, it will show up here. A user’s profile photo, name, and username are displayed at the top. Their food restrictions and top-rated restaurant are displayed underneath this. </a:t>
            </a:r>
          </a:p>
          <a:p>
            <a:r>
              <a:rPr lang="en-US"/>
              <a:t>At any point, the user has the option to change any of this information.</a:t>
            </a:r>
          </a:p>
        </p:txBody>
      </p:sp>
      <p:pic>
        <p:nvPicPr>
          <p:cNvPr id="6" name="Picture 5">
            <a:extLst>
              <a:ext uri="{FF2B5EF4-FFF2-40B4-BE49-F238E27FC236}">
                <a16:creationId xmlns:a16="http://schemas.microsoft.com/office/drawing/2014/main" id="{D2B10328-0D1F-D7C3-794C-B3DC0E95DD2A}"/>
              </a:ext>
            </a:extLst>
          </p:cNvPr>
          <p:cNvPicPr>
            <a:picLocks noChangeAspect="1"/>
          </p:cNvPicPr>
          <p:nvPr/>
        </p:nvPicPr>
        <p:blipFill rotWithShape="1">
          <a:blip r:embed="rId2"/>
          <a:srcRect t="272" b="1"/>
          <a:stretch/>
        </p:blipFill>
        <p:spPr>
          <a:xfrm>
            <a:off x="8078843" y="86675"/>
            <a:ext cx="3045651" cy="6684649"/>
          </a:xfrm>
          <a:prstGeom prst="rect">
            <a:avLst/>
          </a:prstGeom>
          <a:ln>
            <a:noFill/>
          </a:ln>
          <a:effectLst>
            <a:outerShdw blurRad="190500" algn="tl" rotWithShape="0">
              <a:srgbClr val="000000">
                <a:alpha val="70000"/>
              </a:srgbClr>
            </a:outerShdw>
          </a:effectLst>
        </p:spPr>
      </p:pic>
      <p:sp>
        <p:nvSpPr>
          <p:cNvPr id="7" name="Rectangle 6">
            <a:hlinkClick r:id="rId3" action="ppaction://hlinksldjump"/>
            <a:extLst>
              <a:ext uri="{FF2B5EF4-FFF2-40B4-BE49-F238E27FC236}">
                <a16:creationId xmlns:a16="http://schemas.microsoft.com/office/drawing/2014/main" id="{F7A3D602-967E-F4E2-9EE0-1B4F1CB8D551}"/>
              </a:ext>
            </a:extLst>
          </p:cNvPr>
          <p:cNvSpPr/>
          <p:nvPr/>
        </p:nvSpPr>
        <p:spPr>
          <a:xfrm>
            <a:off x="8091947" y="621398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4" action="ppaction://hlinksldjump"/>
            <a:extLst>
              <a:ext uri="{FF2B5EF4-FFF2-40B4-BE49-F238E27FC236}">
                <a16:creationId xmlns:a16="http://schemas.microsoft.com/office/drawing/2014/main" id="{57A7CFFB-3EDE-69B2-11DF-663575452AA9}"/>
              </a:ext>
            </a:extLst>
          </p:cNvPr>
          <p:cNvSpPr/>
          <p:nvPr/>
        </p:nvSpPr>
        <p:spPr>
          <a:xfrm>
            <a:off x="8681885" y="621398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5" action="ppaction://hlinksldjump"/>
            <a:extLst>
              <a:ext uri="{FF2B5EF4-FFF2-40B4-BE49-F238E27FC236}">
                <a16:creationId xmlns:a16="http://schemas.microsoft.com/office/drawing/2014/main" id="{E2490F8E-B853-B77B-FBD1-A23F63695093}"/>
              </a:ext>
            </a:extLst>
          </p:cNvPr>
          <p:cNvSpPr/>
          <p:nvPr/>
        </p:nvSpPr>
        <p:spPr>
          <a:xfrm>
            <a:off x="9296931" y="621398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6" action="ppaction://hlinksldjump"/>
            <a:extLst>
              <a:ext uri="{FF2B5EF4-FFF2-40B4-BE49-F238E27FC236}">
                <a16:creationId xmlns:a16="http://schemas.microsoft.com/office/drawing/2014/main" id="{78CE758F-36E6-667C-7089-A617BC951282}"/>
              </a:ext>
            </a:extLst>
          </p:cNvPr>
          <p:cNvSpPr/>
          <p:nvPr/>
        </p:nvSpPr>
        <p:spPr>
          <a:xfrm>
            <a:off x="9910916" y="619954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7" action="ppaction://hlinksldjump"/>
            <a:extLst>
              <a:ext uri="{FF2B5EF4-FFF2-40B4-BE49-F238E27FC236}">
                <a16:creationId xmlns:a16="http://schemas.microsoft.com/office/drawing/2014/main" id="{C7862BCE-F375-F28B-415A-E1E368D81682}"/>
              </a:ext>
            </a:extLst>
          </p:cNvPr>
          <p:cNvSpPr/>
          <p:nvPr/>
        </p:nvSpPr>
        <p:spPr>
          <a:xfrm>
            <a:off x="8187013" y="5069411"/>
            <a:ext cx="2845163"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22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E426-5F6B-EAB9-8D8A-5BB38A1181AF}"/>
              </a:ext>
            </a:extLst>
          </p:cNvPr>
          <p:cNvSpPr>
            <a:spLocks noGrp="1"/>
          </p:cNvSpPr>
          <p:nvPr>
            <p:ph type="title"/>
          </p:nvPr>
        </p:nvSpPr>
        <p:spPr/>
        <p:txBody>
          <a:bodyPr/>
          <a:lstStyle/>
          <a:p>
            <a:r>
              <a:rPr lang="en-US">
                <a:cs typeface="Calibri Light"/>
              </a:rPr>
              <a:t>Solution</a:t>
            </a:r>
            <a:endParaRPr lang="en-US"/>
          </a:p>
        </p:txBody>
      </p:sp>
      <p:sp>
        <p:nvSpPr>
          <p:cNvPr id="3" name="Content Placeholder 2">
            <a:extLst>
              <a:ext uri="{FF2B5EF4-FFF2-40B4-BE49-F238E27FC236}">
                <a16:creationId xmlns:a16="http://schemas.microsoft.com/office/drawing/2014/main" id="{91A8336B-C73C-79CF-F9F1-E6CFF053AFB9}"/>
              </a:ext>
            </a:extLst>
          </p:cNvPr>
          <p:cNvSpPr>
            <a:spLocks noGrp="1"/>
          </p:cNvSpPr>
          <p:nvPr>
            <p:ph idx="1"/>
          </p:nvPr>
        </p:nvSpPr>
        <p:spPr/>
        <p:txBody>
          <a:bodyPr vert="horz" lIns="91440" tIns="45720" rIns="91440" bIns="45720" rtlCol="0" anchor="t">
            <a:normAutofit/>
          </a:bodyPr>
          <a:lstStyle/>
          <a:p>
            <a:r>
              <a:rPr lang="en-US" err="1">
                <a:cs typeface="Calibri"/>
              </a:rPr>
              <a:t>AllergenAware</a:t>
            </a:r>
            <a:r>
              <a:rPr lang="en-US">
                <a:cs typeface="Calibri"/>
              </a:rPr>
              <a:t> is a social media app that allows users with allergies to report their findings on the allergy awareness that certain restaurants have. </a:t>
            </a:r>
          </a:p>
          <a:p>
            <a:r>
              <a:rPr lang="en-US">
                <a:cs typeface="Calibri"/>
              </a:rPr>
              <a:t>On the app, users can post their reviews of a restaurant's food safety and see others' posts. A user can narrow their search by a particular allergy or a particular restaurant.</a:t>
            </a:r>
          </a:p>
          <a:p>
            <a:r>
              <a:rPr lang="en-US">
                <a:cs typeface="Calibri"/>
              </a:rPr>
              <a:t>Users can also view each restaurant's page for more detailed information regarding their menu, as well as have their questions answered.</a:t>
            </a:r>
          </a:p>
        </p:txBody>
      </p:sp>
    </p:spTree>
    <p:extLst>
      <p:ext uri="{BB962C8B-B14F-4D97-AF65-F5344CB8AC3E}">
        <p14:creationId xmlns:p14="http://schemas.microsoft.com/office/powerpoint/2010/main" val="373253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51BB-8A3F-54B5-C3EA-75E4A0A0FFD5}"/>
              </a:ext>
            </a:extLst>
          </p:cNvPr>
          <p:cNvSpPr>
            <a:spLocks noGrp="1"/>
          </p:cNvSpPr>
          <p:nvPr>
            <p:ph type="title"/>
          </p:nvPr>
        </p:nvSpPr>
        <p:spPr/>
        <p:txBody>
          <a:bodyPr/>
          <a:lstStyle/>
          <a:p>
            <a:r>
              <a:rPr lang="en-US"/>
              <a:t>Inspection Page</a:t>
            </a:r>
          </a:p>
        </p:txBody>
      </p:sp>
      <p:sp>
        <p:nvSpPr>
          <p:cNvPr id="4" name="Text Placeholder 3">
            <a:extLst>
              <a:ext uri="{FF2B5EF4-FFF2-40B4-BE49-F238E27FC236}">
                <a16:creationId xmlns:a16="http://schemas.microsoft.com/office/drawing/2014/main" id="{B250DE9C-B6E2-0995-287C-D2AE579E93F7}"/>
              </a:ext>
            </a:extLst>
          </p:cNvPr>
          <p:cNvSpPr>
            <a:spLocks noGrp="1"/>
          </p:cNvSpPr>
          <p:nvPr>
            <p:ph type="body" sz="half" idx="2"/>
          </p:nvPr>
        </p:nvSpPr>
        <p:spPr/>
        <p:txBody>
          <a:bodyPr/>
          <a:lstStyle/>
          <a:p>
            <a:r>
              <a:rPr lang="en-US"/>
              <a:t>This view displays the scores that a restaurant has received from the health department. The color of the circle represents the quality of the score. This page is scrollable.</a:t>
            </a:r>
          </a:p>
        </p:txBody>
      </p:sp>
      <p:pic>
        <p:nvPicPr>
          <p:cNvPr id="6" name="Picture 5" descr="A screenshot of a phone&#10;&#10;Description automatically generated with medium confidence">
            <a:extLst>
              <a:ext uri="{FF2B5EF4-FFF2-40B4-BE49-F238E27FC236}">
                <a16:creationId xmlns:a16="http://schemas.microsoft.com/office/drawing/2014/main" id="{FF626834-0189-2E9B-A6DD-7C3CA6ADE51C}"/>
              </a:ext>
            </a:extLst>
          </p:cNvPr>
          <p:cNvPicPr>
            <a:picLocks noChangeAspect="1"/>
          </p:cNvPicPr>
          <p:nvPr/>
        </p:nvPicPr>
        <p:blipFill>
          <a:blip r:embed="rId2"/>
          <a:stretch>
            <a:fillRect/>
          </a:stretch>
        </p:blipFill>
        <p:spPr>
          <a:xfrm>
            <a:off x="7987295" y="55757"/>
            <a:ext cx="3121969" cy="6768790"/>
          </a:xfrm>
          <a:prstGeom prst="rect">
            <a:avLst/>
          </a:prstGeom>
          <a:ln>
            <a:noFill/>
          </a:ln>
          <a:effectLst>
            <a:outerShdw blurRad="190500" algn="tl" rotWithShape="0">
              <a:srgbClr val="000000">
                <a:alpha val="70000"/>
              </a:srgbClr>
            </a:outerShdw>
          </a:effectLst>
        </p:spPr>
      </p:pic>
      <p:sp>
        <p:nvSpPr>
          <p:cNvPr id="7" name="Rectangle 6">
            <a:hlinkClick r:id="" action="ppaction://hlinkshowjump?jump=lastslideviewed"/>
            <a:extLst>
              <a:ext uri="{FF2B5EF4-FFF2-40B4-BE49-F238E27FC236}">
                <a16:creationId xmlns:a16="http://schemas.microsoft.com/office/drawing/2014/main" id="{74DC3A93-3A84-87AC-746A-CDF47D899461}"/>
              </a:ext>
            </a:extLst>
          </p:cNvPr>
          <p:cNvSpPr/>
          <p:nvPr/>
        </p:nvSpPr>
        <p:spPr>
          <a:xfrm>
            <a:off x="7987295" y="77289"/>
            <a:ext cx="503562"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533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C3F0-85C9-1571-FBF8-FF4DB6A12DBF}"/>
              </a:ext>
            </a:extLst>
          </p:cNvPr>
          <p:cNvSpPr>
            <a:spLocks noGrp="1"/>
          </p:cNvSpPr>
          <p:nvPr>
            <p:ph type="title"/>
          </p:nvPr>
        </p:nvSpPr>
        <p:spPr/>
        <p:txBody>
          <a:bodyPr/>
          <a:lstStyle/>
          <a:p>
            <a:r>
              <a:rPr lang="en-US"/>
              <a:t>Restaurant View</a:t>
            </a:r>
          </a:p>
        </p:txBody>
      </p:sp>
      <p:sp>
        <p:nvSpPr>
          <p:cNvPr id="4" name="Text Placeholder 3">
            <a:extLst>
              <a:ext uri="{FF2B5EF4-FFF2-40B4-BE49-F238E27FC236}">
                <a16:creationId xmlns:a16="http://schemas.microsoft.com/office/drawing/2014/main" id="{5FDEA916-AA45-510C-B376-3EF3C83C9842}"/>
              </a:ext>
            </a:extLst>
          </p:cNvPr>
          <p:cNvSpPr>
            <a:spLocks noGrp="1"/>
          </p:cNvSpPr>
          <p:nvPr>
            <p:ph type="body" sz="half" idx="2"/>
          </p:nvPr>
        </p:nvSpPr>
        <p:spPr/>
        <p:txBody>
          <a:bodyPr/>
          <a:lstStyle/>
          <a:p>
            <a:r>
              <a:rPr lang="en-US"/>
              <a:t>This view displays all restaurant info, such as overall score and precise restaurant location. There are also buttons to direct the user to leave a review, view other reviews, view the menu, or view inspection scores.</a:t>
            </a:r>
          </a:p>
        </p:txBody>
      </p:sp>
      <p:pic>
        <p:nvPicPr>
          <p:cNvPr id="10" name="Picture 9" descr="Graphical user interface, text, application&#10;&#10;Description automatically generated">
            <a:extLst>
              <a:ext uri="{FF2B5EF4-FFF2-40B4-BE49-F238E27FC236}">
                <a16:creationId xmlns:a16="http://schemas.microsoft.com/office/drawing/2014/main" id="{57794961-038E-D349-06F0-986A6A1D3CF5}"/>
              </a:ext>
            </a:extLst>
          </p:cNvPr>
          <p:cNvPicPr>
            <a:picLocks noChangeAspect="1"/>
          </p:cNvPicPr>
          <p:nvPr/>
        </p:nvPicPr>
        <p:blipFill>
          <a:blip r:embed="rId3"/>
          <a:stretch>
            <a:fillRect/>
          </a:stretch>
        </p:blipFill>
        <p:spPr>
          <a:xfrm>
            <a:off x="7952804" y="50800"/>
            <a:ext cx="3115033" cy="6756400"/>
          </a:xfrm>
          <a:prstGeom prst="rect">
            <a:avLst/>
          </a:prstGeom>
          <a:ln>
            <a:noFill/>
          </a:ln>
          <a:effectLst>
            <a:outerShdw blurRad="190500" algn="tl" rotWithShape="0">
              <a:srgbClr val="000000">
                <a:alpha val="70000"/>
              </a:srgbClr>
            </a:outerShdw>
          </a:effectLst>
        </p:spPr>
      </p:pic>
      <p:sp>
        <p:nvSpPr>
          <p:cNvPr id="11" name="Rectangle 10">
            <a:hlinkClick r:id="rId4" action="ppaction://hlinksldjump"/>
            <a:extLst>
              <a:ext uri="{FF2B5EF4-FFF2-40B4-BE49-F238E27FC236}">
                <a16:creationId xmlns:a16="http://schemas.microsoft.com/office/drawing/2014/main" id="{161A3D1C-86A1-2383-7F71-3171DBDF1CAE}"/>
              </a:ext>
            </a:extLst>
          </p:cNvPr>
          <p:cNvSpPr/>
          <p:nvPr/>
        </p:nvSpPr>
        <p:spPr>
          <a:xfrm>
            <a:off x="9681155" y="5275099"/>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5" action="ppaction://hlinksldjump"/>
            <a:extLst>
              <a:ext uri="{FF2B5EF4-FFF2-40B4-BE49-F238E27FC236}">
                <a16:creationId xmlns:a16="http://schemas.microsoft.com/office/drawing/2014/main" id="{DFEC0A5D-33E2-8406-C43F-76955C431A7F}"/>
              </a:ext>
            </a:extLst>
          </p:cNvPr>
          <p:cNvSpPr/>
          <p:nvPr/>
        </p:nvSpPr>
        <p:spPr>
          <a:xfrm>
            <a:off x="9640385" y="5967167"/>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6" action="ppaction://hlinksldjump"/>
            <a:extLst>
              <a:ext uri="{FF2B5EF4-FFF2-40B4-BE49-F238E27FC236}">
                <a16:creationId xmlns:a16="http://schemas.microsoft.com/office/drawing/2014/main" id="{394F17D3-1AC6-057E-6259-FE49D5C4B06F}"/>
              </a:ext>
            </a:extLst>
          </p:cNvPr>
          <p:cNvSpPr/>
          <p:nvPr/>
        </p:nvSpPr>
        <p:spPr>
          <a:xfrm>
            <a:off x="8307613" y="5967167"/>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7" action="ppaction://hlinksldjump"/>
            <a:extLst>
              <a:ext uri="{FF2B5EF4-FFF2-40B4-BE49-F238E27FC236}">
                <a16:creationId xmlns:a16="http://schemas.microsoft.com/office/drawing/2014/main" id="{1B224BBC-AE02-7DFD-9E89-DC6660103C33}"/>
              </a:ext>
            </a:extLst>
          </p:cNvPr>
          <p:cNvSpPr/>
          <p:nvPr/>
        </p:nvSpPr>
        <p:spPr>
          <a:xfrm>
            <a:off x="8294473" y="5275099"/>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8" action="ppaction://hlinksldjump"/>
            <a:extLst>
              <a:ext uri="{FF2B5EF4-FFF2-40B4-BE49-F238E27FC236}">
                <a16:creationId xmlns:a16="http://schemas.microsoft.com/office/drawing/2014/main" id="{ADB070BB-1B58-72A5-50CB-5B35E6AC6E3C}"/>
              </a:ext>
            </a:extLst>
          </p:cNvPr>
          <p:cNvSpPr/>
          <p:nvPr/>
        </p:nvSpPr>
        <p:spPr>
          <a:xfrm>
            <a:off x="8277142" y="1257300"/>
            <a:ext cx="140401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9" action="ppaction://hlinksldjump"/>
            <a:extLst>
              <a:ext uri="{FF2B5EF4-FFF2-40B4-BE49-F238E27FC236}">
                <a16:creationId xmlns:a16="http://schemas.microsoft.com/office/drawing/2014/main" id="{626D0AC8-4720-AE9A-B300-CF4F04DB1CD6}"/>
              </a:ext>
            </a:extLst>
          </p:cNvPr>
          <p:cNvSpPr/>
          <p:nvPr/>
        </p:nvSpPr>
        <p:spPr>
          <a:xfrm>
            <a:off x="8267313" y="713015"/>
            <a:ext cx="140401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10" action="ppaction://hlinksldjump"/>
            <a:extLst>
              <a:ext uri="{FF2B5EF4-FFF2-40B4-BE49-F238E27FC236}">
                <a16:creationId xmlns:a16="http://schemas.microsoft.com/office/drawing/2014/main" id="{9852926D-8B9B-59AF-C7CD-CE53BA2222CC}"/>
              </a:ext>
            </a:extLst>
          </p:cNvPr>
          <p:cNvSpPr/>
          <p:nvPr/>
        </p:nvSpPr>
        <p:spPr>
          <a:xfrm>
            <a:off x="8024087" y="169927"/>
            <a:ext cx="253056" cy="287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49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C3F0-85C9-1571-FBF8-FF4DB6A12DBF}"/>
              </a:ext>
            </a:extLst>
          </p:cNvPr>
          <p:cNvSpPr>
            <a:spLocks noGrp="1"/>
          </p:cNvSpPr>
          <p:nvPr>
            <p:ph type="title"/>
          </p:nvPr>
        </p:nvSpPr>
        <p:spPr/>
        <p:txBody>
          <a:bodyPr/>
          <a:lstStyle/>
          <a:p>
            <a:r>
              <a:rPr lang="en-US"/>
              <a:t>Restaurant View</a:t>
            </a:r>
          </a:p>
        </p:txBody>
      </p:sp>
      <p:sp>
        <p:nvSpPr>
          <p:cNvPr id="4" name="Text Placeholder 3">
            <a:extLst>
              <a:ext uri="{FF2B5EF4-FFF2-40B4-BE49-F238E27FC236}">
                <a16:creationId xmlns:a16="http://schemas.microsoft.com/office/drawing/2014/main" id="{5FDEA916-AA45-510C-B376-3EF3C83C9842}"/>
              </a:ext>
            </a:extLst>
          </p:cNvPr>
          <p:cNvSpPr>
            <a:spLocks noGrp="1"/>
          </p:cNvSpPr>
          <p:nvPr>
            <p:ph type="body" sz="half" idx="2"/>
          </p:nvPr>
        </p:nvSpPr>
        <p:spPr/>
        <p:txBody>
          <a:bodyPr/>
          <a:lstStyle/>
          <a:p>
            <a:r>
              <a:rPr lang="en-US"/>
              <a:t>This view displays all restaurant info, such as overall score and precise restaurant location. There are also buttons to direct the user to leave a review, view other reviews, view the menu, or view inspection scores.</a:t>
            </a:r>
          </a:p>
        </p:txBody>
      </p:sp>
      <p:pic>
        <p:nvPicPr>
          <p:cNvPr id="10" name="Picture 9" descr="Graphical user interface, text, application&#10;&#10;Description automatically generated">
            <a:extLst>
              <a:ext uri="{FF2B5EF4-FFF2-40B4-BE49-F238E27FC236}">
                <a16:creationId xmlns:a16="http://schemas.microsoft.com/office/drawing/2014/main" id="{57794961-038E-D349-06F0-986A6A1D3CF5}"/>
              </a:ext>
            </a:extLst>
          </p:cNvPr>
          <p:cNvPicPr>
            <a:picLocks noChangeAspect="1"/>
          </p:cNvPicPr>
          <p:nvPr/>
        </p:nvPicPr>
        <p:blipFill>
          <a:blip r:embed="rId3"/>
          <a:stretch>
            <a:fillRect/>
          </a:stretch>
        </p:blipFill>
        <p:spPr>
          <a:xfrm>
            <a:off x="7952804" y="50800"/>
            <a:ext cx="3115033" cy="6756400"/>
          </a:xfrm>
          <a:prstGeom prst="rect">
            <a:avLst/>
          </a:prstGeom>
          <a:ln>
            <a:noFill/>
          </a:ln>
          <a:effectLst>
            <a:outerShdw blurRad="190500" algn="tl" rotWithShape="0">
              <a:srgbClr val="000000">
                <a:alpha val="70000"/>
              </a:srgbClr>
            </a:outerShdw>
          </a:effectLst>
        </p:spPr>
      </p:pic>
      <p:sp>
        <p:nvSpPr>
          <p:cNvPr id="11" name="Rectangle 10">
            <a:hlinkClick r:id="rId4" action="ppaction://hlinksldjump"/>
            <a:extLst>
              <a:ext uri="{FF2B5EF4-FFF2-40B4-BE49-F238E27FC236}">
                <a16:creationId xmlns:a16="http://schemas.microsoft.com/office/drawing/2014/main" id="{161A3D1C-86A1-2383-7F71-3171DBDF1CAE}"/>
              </a:ext>
            </a:extLst>
          </p:cNvPr>
          <p:cNvSpPr/>
          <p:nvPr/>
        </p:nvSpPr>
        <p:spPr>
          <a:xfrm>
            <a:off x="9681155" y="5275099"/>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5" action="ppaction://hlinksldjump"/>
            <a:extLst>
              <a:ext uri="{FF2B5EF4-FFF2-40B4-BE49-F238E27FC236}">
                <a16:creationId xmlns:a16="http://schemas.microsoft.com/office/drawing/2014/main" id="{DFEC0A5D-33E2-8406-C43F-76955C431A7F}"/>
              </a:ext>
            </a:extLst>
          </p:cNvPr>
          <p:cNvSpPr/>
          <p:nvPr/>
        </p:nvSpPr>
        <p:spPr>
          <a:xfrm>
            <a:off x="9640385" y="5967167"/>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6" action="ppaction://hlinksldjump"/>
            <a:extLst>
              <a:ext uri="{FF2B5EF4-FFF2-40B4-BE49-F238E27FC236}">
                <a16:creationId xmlns:a16="http://schemas.microsoft.com/office/drawing/2014/main" id="{394F17D3-1AC6-057E-6259-FE49D5C4B06F}"/>
              </a:ext>
            </a:extLst>
          </p:cNvPr>
          <p:cNvSpPr/>
          <p:nvPr/>
        </p:nvSpPr>
        <p:spPr>
          <a:xfrm>
            <a:off x="8307613" y="5967167"/>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7" action="ppaction://hlinksldjump"/>
            <a:extLst>
              <a:ext uri="{FF2B5EF4-FFF2-40B4-BE49-F238E27FC236}">
                <a16:creationId xmlns:a16="http://schemas.microsoft.com/office/drawing/2014/main" id="{1B224BBC-AE02-7DFD-9E89-DC6660103C33}"/>
              </a:ext>
            </a:extLst>
          </p:cNvPr>
          <p:cNvSpPr/>
          <p:nvPr/>
        </p:nvSpPr>
        <p:spPr>
          <a:xfrm>
            <a:off x="8294473" y="5275099"/>
            <a:ext cx="1115599"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8" action="ppaction://hlinksldjump"/>
            <a:extLst>
              <a:ext uri="{FF2B5EF4-FFF2-40B4-BE49-F238E27FC236}">
                <a16:creationId xmlns:a16="http://schemas.microsoft.com/office/drawing/2014/main" id="{ADB070BB-1B58-72A5-50CB-5B35E6AC6E3C}"/>
              </a:ext>
            </a:extLst>
          </p:cNvPr>
          <p:cNvSpPr/>
          <p:nvPr/>
        </p:nvSpPr>
        <p:spPr>
          <a:xfrm>
            <a:off x="8277142" y="1257300"/>
            <a:ext cx="140401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9" action="ppaction://hlinksldjump"/>
            <a:extLst>
              <a:ext uri="{FF2B5EF4-FFF2-40B4-BE49-F238E27FC236}">
                <a16:creationId xmlns:a16="http://schemas.microsoft.com/office/drawing/2014/main" id="{626D0AC8-4720-AE9A-B300-CF4F04DB1CD6}"/>
              </a:ext>
            </a:extLst>
          </p:cNvPr>
          <p:cNvSpPr/>
          <p:nvPr/>
        </p:nvSpPr>
        <p:spPr>
          <a:xfrm>
            <a:off x="8267313" y="713015"/>
            <a:ext cx="1404013"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10" action="ppaction://hlinksldjump"/>
            <a:extLst>
              <a:ext uri="{FF2B5EF4-FFF2-40B4-BE49-F238E27FC236}">
                <a16:creationId xmlns:a16="http://schemas.microsoft.com/office/drawing/2014/main" id="{9852926D-8B9B-59AF-C7CD-CE53BA2222CC}"/>
              </a:ext>
            </a:extLst>
          </p:cNvPr>
          <p:cNvSpPr/>
          <p:nvPr/>
        </p:nvSpPr>
        <p:spPr>
          <a:xfrm>
            <a:off x="8024087" y="169927"/>
            <a:ext cx="253056" cy="287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233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9D04-7F65-EA68-542C-78E828B620CA}"/>
              </a:ext>
            </a:extLst>
          </p:cNvPr>
          <p:cNvSpPr>
            <a:spLocks noGrp="1"/>
          </p:cNvSpPr>
          <p:nvPr>
            <p:ph type="title"/>
          </p:nvPr>
        </p:nvSpPr>
        <p:spPr/>
        <p:txBody>
          <a:bodyPr/>
          <a:lstStyle/>
          <a:p>
            <a:r>
              <a:rPr lang="en-US">
                <a:cs typeface="Calibri Light"/>
              </a:rPr>
              <a:t>Evaluation Results</a:t>
            </a:r>
            <a:endParaRPr lang="en-US"/>
          </a:p>
        </p:txBody>
      </p:sp>
      <p:sp>
        <p:nvSpPr>
          <p:cNvPr id="3" name="Content Placeholder 2">
            <a:extLst>
              <a:ext uri="{FF2B5EF4-FFF2-40B4-BE49-F238E27FC236}">
                <a16:creationId xmlns:a16="http://schemas.microsoft.com/office/drawing/2014/main" id="{EC68C9FB-3BD5-807F-2210-AD1C8755C383}"/>
              </a:ext>
            </a:extLst>
          </p:cNvPr>
          <p:cNvSpPr>
            <a:spLocks noGrp="1"/>
          </p:cNvSpPr>
          <p:nvPr>
            <p:ph idx="1"/>
          </p:nvPr>
        </p:nvSpPr>
        <p:spPr>
          <a:xfrm>
            <a:off x="838200" y="1709208"/>
            <a:ext cx="10515600" cy="4467755"/>
          </a:xfrm>
        </p:spPr>
        <p:txBody>
          <a:bodyPr vert="horz" lIns="91440" tIns="45720" rIns="91440" bIns="45720" rtlCol="0" anchor="t">
            <a:normAutofit fontScale="92500" lnSpcReduction="20000"/>
          </a:bodyPr>
          <a:lstStyle/>
          <a:p>
            <a:r>
              <a:rPr lang="en-US" sz="2000">
                <a:cs typeface="Calibri"/>
              </a:rPr>
              <a:t>Matt's mom</a:t>
            </a:r>
            <a:r>
              <a:rPr lang="en-US" sz="2000">
                <a:ea typeface="+mn-lt"/>
                <a:cs typeface="+mn-lt"/>
              </a:rPr>
              <a:t> is vegan and eating at restaurants can prove to be a struggle for her. After using the app, she found it very beneficial in supporting her food needs. She could now look in advance at places nearby that could easily accommodate her without having to guess. In particular, she appreciated how straightforward the task bar was. The set up was like most other social media apps in this sense, making its use more efficient.</a:t>
            </a:r>
          </a:p>
          <a:p>
            <a:r>
              <a:rPr lang="en-US" sz="2000">
                <a:ea typeface="+mn-lt"/>
                <a:cs typeface="+mn-lt"/>
              </a:rPr>
              <a:t>Chris stated that “This is something my family and I would for sure use.” He really enjoyed the concept as a whole, informing me multiple times that it was “f***</a:t>
            </a:r>
            <a:r>
              <a:rPr lang="en-US" sz="2000" err="1">
                <a:ea typeface="+mn-lt"/>
                <a:cs typeface="+mn-lt"/>
              </a:rPr>
              <a:t>ing</a:t>
            </a:r>
            <a:r>
              <a:rPr lang="en-US" sz="2000">
                <a:ea typeface="+mn-lt"/>
                <a:cs typeface="+mn-lt"/>
              </a:rPr>
              <a:t> sick”. He especially liked the live chat, the notification system (although he did find possible improvements for it detailed later), and the review system. While he did find some flaws and areas of improvement, he was overall quite pleased with it and has adamantly stated he would use it multiple times a week if brought to life.</a:t>
            </a:r>
          </a:p>
          <a:p>
            <a:r>
              <a:rPr lang="en-US" sz="2000">
                <a:cs typeface="Calibri"/>
              </a:rPr>
              <a:t>Changes:</a:t>
            </a:r>
          </a:p>
          <a:p>
            <a:pPr lvl="1"/>
            <a:r>
              <a:rPr lang="en-US" sz="1600">
                <a:cs typeface="Calibri"/>
              </a:rPr>
              <a:t>In the future, adding a "friends" component can increase a sense of community in </a:t>
            </a:r>
            <a:r>
              <a:rPr lang="en-US" sz="1600" err="1">
                <a:cs typeface="Calibri"/>
              </a:rPr>
              <a:t>AllergenAware's</a:t>
            </a:r>
            <a:r>
              <a:rPr lang="en-US" sz="1600">
                <a:cs typeface="Calibri"/>
              </a:rPr>
              <a:t> users, especially amongst those with similar allergies. People will be able to find friends from seeing their reviews on the home view, on the search view, and through a restaurant's review page. </a:t>
            </a:r>
          </a:p>
          <a:p>
            <a:pPr lvl="1"/>
            <a:r>
              <a:rPr lang="en-US" sz="1600">
                <a:cs typeface="Calibri"/>
              </a:rPr>
              <a:t>Having friends can be useful in notification algorithms, that way notifications aren’t just random suggestions created by the app. Seeing relevant people pop up on user's notifications would make the app more enticing and engaging.</a:t>
            </a:r>
          </a:p>
          <a:p>
            <a:pPr lvl="1"/>
            <a:r>
              <a:rPr lang="en-US" sz="1600">
                <a:cs typeface="Calibri"/>
              </a:rPr>
              <a:t>Also, by having a friend component, the home view's reviews can not only reflect restaurants nearby, but also the reviews that a user's friends have written.</a:t>
            </a:r>
          </a:p>
          <a:p>
            <a:pPr lvl="1"/>
            <a:r>
              <a:rPr lang="en-US" sz="1600">
                <a:cs typeface="Calibri"/>
              </a:rPr>
              <a:t>Not only will you receive notifications from friends, and be able to view their reviews, but friends will also have the ability to recommend other restaurants to you and vice versa.</a:t>
            </a:r>
          </a:p>
        </p:txBody>
      </p:sp>
    </p:spTree>
    <p:extLst>
      <p:ext uri="{BB962C8B-B14F-4D97-AF65-F5344CB8AC3E}">
        <p14:creationId xmlns:p14="http://schemas.microsoft.com/office/powerpoint/2010/main" val="102427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8495-2D81-7A53-F25B-62C9D8EE731A}"/>
              </a:ext>
            </a:extLst>
          </p:cNvPr>
          <p:cNvSpPr>
            <a:spLocks noGrp="1"/>
          </p:cNvSpPr>
          <p:nvPr>
            <p:ph type="title"/>
          </p:nvPr>
        </p:nvSpPr>
        <p:spPr>
          <a:xfrm>
            <a:off x="535258" y="401444"/>
            <a:ext cx="6043961" cy="1572322"/>
          </a:xfrm>
        </p:spPr>
        <p:txBody>
          <a:bodyPr>
            <a:normAutofit/>
          </a:bodyPr>
          <a:lstStyle/>
          <a:p>
            <a:r>
              <a:rPr lang="en-US" sz="3200"/>
              <a:t>Login Option Page</a:t>
            </a:r>
          </a:p>
        </p:txBody>
      </p:sp>
      <p:sp>
        <p:nvSpPr>
          <p:cNvPr id="3" name="TextBox 2">
            <a:extLst>
              <a:ext uri="{FF2B5EF4-FFF2-40B4-BE49-F238E27FC236}">
                <a16:creationId xmlns:a16="http://schemas.microsoft.com/office/drawing/2014/main" id="{5C1690F9-0A91-C63D-55E1-01114A0AA554}"/>
              </a:ext>
            </a:extLst>
          </p:cNvPr>
          <p:cNvSpPr txBox="1"/>
          <p:nvPr/>
        </p:nvSpPr>
        <p:spPr>
          <a:xfrm>
            <a:off x="535329" y="1815778"/>
            <a:ext cx="407778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This view displays the login screen. The user is given the option to either log in or create an account.</a:t>
            </a:r>
            <a:endParaRPr lang="en-US" sz="1600"/>
          </a:p>
        </p:txBody>
      </p:sp>
      <p:pic>
        <p:nvPicPr>
          <p:cNvPr id="4" name="Picture 7" descr="Graphical user interface, text, application&#10;&#10;Description automatically generated">
            <a:extLst>
              <a:ext uri="{FF2B5EF4-FFF2-40B4-BE49-F238E27FC236}">
                <a16:creationId xmlns:a16="http://schemas.microsoft.com/office/drawing/2014/main" id="{9769C501-EFD5-F97F-3747-5C8F36624987}"/>
              </a:ext>
            </a:extLst>
          </p:cNvPr>
          <p:cNvPicPr>
            <a:picLocks noChangeAspect="1"/>
          </p:cNvPicPr>
          <p:nvPr/>
        </p:nvPicPr>
        <p:blipFill>
          <a:blip r:embed="rId2"/>
          <a:stretch>
            <a:fillRect/>
          </a:stretch>
        </p:blipFill>
        <p:spPr>
          <a:xfrm>
            <a:off x="8023533" y="62249"/>
            <a:ext cx="3120990" cy="6733503"/>
          </a:xfrm>
          <a:prstGeom prst="rect">
            <a:avLst/>
          </a:prstGeom>
          <a:ln>
            <a:noFill/>
          </a:ln>
          <a:effectLst>
            <a:outerShdw blurRad="190500" algn="tl" rotWithShape="0">
              <a:srgbClr val="000000">
                <a:alpha val="70000"/>
              </a:srgbClr>
            </a:outerShdw>
          </a:effectLst>
        </p:spPr>
      </p:pic>
      <p:sp>
        <p:nvSpPr>
          <p:cNvPr id="6" name="Rectangle 5">
            <a:hlinkClick r:id="rId3" action="ppaction://hlinksldjump"/>
            <a:extLst>
              <a:ext uri="{FF2B5EF4-FFF2-40B4-BE49-F238E27FC236}">
                <a16:creationId xmlns:a16="http://schemas.microsoft.com/office/drawing/2014/main" id="{2DD3843A-1D65-AC17-A02B-245608C4D2AD}"/>
              </a:ext>
            </a:extLst>
          </p:cNvPr>
          <p:cNvSpPr/>
          <p:nvPr/>
        </p:nvSpPr>
        <p:spPr>
          <a:xfrm>
            <a:off x="8670779" y="3893271"/>
            <a:ext cx="1960775"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4" action="ppaction://hlinksldjump"/>
            <a:extLst>
              <a:ext uri="{FF2B5EF4-FFF2-40B4-BE49-F238E27FC236}">
                <a16:creationId xmlns:a16="http://schemas.microsoft.com/office/drawing/2014/main" id="{10D707AF-78FB-1F42-644C-79769589A66E}"/>
              </a:ext>
            </a:extLst>
          </p:cNvPr>
          <p:cNvSpPr/>
          <p:nvPr/>
        </p:nvSpPr>
        <p:spPr>
          <a:xfrm>
            <a:off x="8628043" y="4700543"/>
            <a:ext cx="1960775"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12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7229-CB64-93B9-61D8-6B42A8A1900D}"/>
              </a:ext>
            </a:extLst>
          </p:cNvPr>
          <p:cNvSpPr>
            <a:spLocks noGrp="1"/>
          </p:cNvSpPr>
          <p:nvPr>
            <p:ph type="title"/>
          </p:nvPr>
        </p:nvSpPr>
        <p:spPr>
          <a:xfrm>
            <a:off x="838200" y="365125"/>
            <a:ext cx="3354659" cy="1325563"/>
          </a:xfrm>
        </p:spPr>
        <p:txBody>
          <a:bodyPr>
            <a:normAutofit/>
          </a:bodyPr>
          <a:lstStyle/>
          <a:p>
            <a:r>
              <a:rPr lang="en-US" sz="3200"/>
              <a:t>Login Page</a:t>
            </a:r>
          </a:p>
        </p:txBody>
      </p:sp>
      <p:sp>
        <p:nvSpPr>
          <p:cNvPr id="3" name="TextBox 2">
            <a:extLst>
              <a:ext uri="{FF2B5EF4-FFF2-40B4-BE49-F238E27FC236}">
                <a16:creationId xmlns:a16="http://schemas.microsoft.com/office/drawing/2014/main" id="{B95F94B4-89A2-0278-B880-336994E14D70}"/>
              </a:ext>
            </a:extLst>
          </p:cNvPr>
          <p:cNvSpPr txBox="1"/>
          <p:nvPr/>
        </p:nvSpPr>
        <p:spPr>
          <a:xfrm>
            <a:off x="836753" y="1716911"/>
            <a:ext cx="404884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This view displays 2 different ways to log In: using the user’s email address and password, or through Facebook / Google account information.</a:t>
            </a:r>
          </a:p>
        </p:txBody>
      </p:sp>
      <p:pic>
        <p:nvPicPr>
          <p:cNvPr id="4" name="Picture 6">
            <a:extLst>
              <a:ext uri="{FF2B5EF4-FFF2-40B4-BE49-F238E27FC236}">
                <a16:creationId xmlns:a16="http://schemas.microsoft.com/office/drawing/2014/main" id="{56AA57A5-9083-8FF0-45B7-018EFD6C1C4A}"/>
              </a:ext>
            </a:extLst>
          </p:cNvPr>
          <p:cNvPicPr>
            <a:picLocks noChangeAspect="1"/>
          </p:cNvPicPr>
          <p:nvPr/>
        </p:nvPicPr>
        <p:blipFill>
          <a:blip r:embed="rId2"/>
          <a:stretch>
            <a:fillRect/>
          </a:stretch>
        </p:blipFill>
        <p:spPr>
          <a:xfrm>
            <a:off x="7953883" y="83713"/>
            <a:ext cx="3088571" cy="6690574"/>
          </a:xfrm>
          <a:prstGeom prst="rect">
            <a:avLst/>
          </a:prstGeom>
          <a:ln>
            <a:noFill/>
          </a:ln>
          <a:effectLst>
            <a:outerShdw blurRad="190500" algn="tl" rotWithShape="0">
              <a:srgbClr val="000000">
                <a:alpha val="70000"/>
              </a:srgbClr>
            </a:outerShdw>
          </a:effectLst>
        </p:spPr>
      </p:pic>
      <p:sp>
        <p:nvSpPr>
          <p:cNvPr id="6" name="Rectangle 5">
            <a:hlinkClick r:id="rId3" action="ppaction://hlinksldjump"/>
            <a:extLst>
              <a:ext uri="{FF2B5EF4-FFF2-40B4-BE49-F238E27FC236}">
                <a16:creationId xmlns:a16="http://schemas.microsoft.com/office/drawing/2014/main" id="{8865C7EB-F030-741A-6E9B-458C7C32ACBF}"/>
              </a:ext>
            </a:extLst>
          </p:cNvPr>
          <p:cNvSpPr/>
          <p:nvPr/>
        </p:nvSpPr>
        <p:spPr>
          <a:xfrm>
            <a:off x="8483697" y="4468451"/>
            <a:ext cx="1960775"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 action="ppaction://hlinkshowjump?jump=lastslideviewed"/>
            <a:extLst>
              <a:ext uri="{FF2B5EF4-FFF2-40B4-BE49-F238E27FC236}">
                <a16:creationId xmlns:a16="http://schemas.microsoft.com/office/drawing/2014/main" id="{4C412D3F-2921-F34E-4A23-9BC13366CB36}"/>
              </a:ext>
            </a:extLst>
          </p:cNvPr>
          <p:cNvSpPr/>
          <p:nvPr/>
        </p:nvSpPr>
        <p:spPr>
          <a:xfrm>
            <a:off x="8064687" y="164761"/>
            <a:ext cx="329898" cy="400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603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CF92-1F44-8249-4AFA-C7BD6EB047D6}"/>
              </a:ext>
            </a:extLst>
          </p:cNvPr>
          <p:cNvSpPr>
            <a:spLocks noGrp="1"/>
          </p:cNvSpPr>
          <p:nvPr>
            <p:ph type="title"/>
          </p:nvPr>
        </p:nvSpPr>
        <p:spPr/>
        <p:txBody>
          <a:bodyPr/>
          <a:lstStyle/>
          <a:p>
            <a:r>
              <a:rPr lang="en-US"/>
              <a:t>Create Account</a:t>
            </a:r>
          </a:p>
        </p:txBody>
      </p:sp>
      <p:sp>
        <p:nvSpPr>
          <p:cNvPr id="4" name="Text Placeholder 3">
            <a:extLst>
              <a:ext uri="{FF2B5EF4-FFF2-40B4-BE49-F238E27FC236}">
                <a16:creationId xmlns:a16="http://schemas.microsoft.com/office/drawing/2014/main" id="{57EF0D7D-3628-52A6-793A-FB3594A2B52A}"/>
              </a:ext>
            </a:extLst>
          </p:cNvPr>
          <p:cNvSpPr>
            <a:spLocks noGrp="1"/>
          </p:cNvSpPr>
          <p:nvPr>
            <p:ph type="body" sz="half" idx="2"/>
          </p:nvPr>
        </p:nvSpPr>
        <p:spPr/>
        <p:txBody>
          <a:bodyPr/>
          <a:lstStyle/>
          <a:p>
            <a:r>
              <a:rPr lang="en-US"/>
              <a:t>This view allows the user to create an account for the app, providing their personal information. This allows the app to save data for a user, making the overall experience better.</a:t>
            </a:r>
          </a:p>
        </p:txBody>
      </p:sp>
      <p:pic>
        <p:nvPicPr>
          <p:cNvPr id="8" name="Picture 7" descr="A picture containing text&#10;&#10;Description automatically generated">
            <a:extLst>
              <a:ext uri="{FF2B5EF4-FFF2-40B4-BE49-F238E27FC236}">
                <a16:creationId xmlns:a16="http://schemas.microsoft.com/office/drawing/2014/main" id="{A3D02143-4B67-8F4E-B636-45434BF50C40}"/>
              </a:ext>
            </a:extLst>
          </p:cNvPr>
          <p:cNvPicPr>
            <a:picLocks noChangeAspect="1"/>
          </p:cNvPicPr>
          <p:nvPr/>
        </p:nvPicPr>
        <p:blipFill rotWithShape="1">
          <a:blip r:embed="rId2"/>
          <a:srcRect t="427" b="1"/>
          <a:stretch/>
        </p:blipFill>
        <p:spPr>
          <a:xfrm>
            <a:off x="7985676" y="66907"/>
            <a:ext cx="3140076" cy="6757639"/>
          </a:xfrm>
          <a:prstGeom prst="rect">
            <a:avLst/>
          </a:prstGeom>
          <a:ln>
            <a:noFill/>
          </a:ln>
          <a:effectLst>
            <a:outerShdw blurRad="190500" algn="tl" rotWithShape="0">
              <a:srgbClr val="000000">
                <a:alpha val="70000"/>
              </a:srgbClr>
            </a:outerShdw>
          </a:effectLst>
        </p:spPr>
      </p:pic>
      <p:sp>
        <p:nvSpPr>
          <p:cNvPr id="10" name="Rectangle 9">
            <a:hlinkClick r:id="rId3" action="ppaction://hlinksldjump"/>
            <a:extLst>
              <a:ext uri="{FF2B5EF4-FFF2-40B4-BE49-F238E27FC236}">
                <a16:creationId xmlns:a16="http://schemas.microsoft.com/office/drawing/2014/main" id="{D3CD4C52-FAE8-3B36-916C-5081B355209E}"/>
              </a:ext>
            </a:extLst>
          </p:cNvPr>
          <p:cNvSpPr/>
          <p:nvPr/>
        </p:nvSpPr>
        <p:spPr>
          <a:xfrm>
            <a:off x="8575326" y="5074370"/>
            <a:ext cx="1960775"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 action="ppaction://hlinkshowjump?jump=lastslideviewed"/>
            <a:extLst>
              <a:ext uri="{FF2B5EF4-FFF2-40B4-BE49-F238E27FC236}">
                <a16:creationId xmlns:a16="http://schemas.microsoft.com/office/drawing/2014/main" id="{80785314-8CAB-2ECF-F7AC-C05493CED03E}"/>
              </a:ext>
            </a:extLst>
          </p:cNvPr>
          <p:cNvSpPr/>
          <p:nvPr/>
        </p:nvSpPr>
        <p:spPr>
          <a:xfrm>
            <a:off x="7985676" y="33454"/>
            <a:ext cx="527502" cy="586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72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6792-3CA2-34E3-6624-FE0A628805FF}"/>
              </a:ext>
            </a:extLst>
          </p:cNvPr>
          <p:cNvSpPr>
            <a:spLocks noGrp="1"/>
          </p:cNvSpPr>
          <p:nvPr>
            <p:ph type="title"/>
          </p:nvPr>
        </p:nvSpPr>
        <p:spPr/>
        <p:txBody>
          <a:bodyPr/>
          <a:lstStyle/>
          <a:p>
            <a:r>
              <a:rPr lang="en-US"/>
              <a:t>Home View</a:t>
            </a:r>
          </a:p>
        </p:txBody>
      </p:sp>
      <p:sp>
        <p:nvSpPr>
          <p:cNvPr id="4" name="Text Placeholder 3">
            <a:extLst>
              <a:ext uri="{FF2B5EF4-FFF2-40B4-BE49-F238E27FC236}">
                <a16:creationId xmlns:a16="http://schemas.microsoft.com/office/drawing/2014/main" id="{CC5C200F-2A53-4AD9-95CE-A30D09C60C00}"/>
              </a:ext>
            </a:extLst>
          </p:cNvPr>
          <p:cNvSpPr>
            <a:spLocks noGrp="1"/>
          </p:cNvSpPr>
          <p:nvPr>
            <p:ph type="body" sz="half" idx="2"/>
          </p:nvPr>
        </p:nvSpPr>
        <p:spPr/>
        <p:txBody>
          <a:bodyPr/>
          <a:lstStyle/>
          <a:p>
            <a:r>
              <a:rPr lang="en-US"/>
              <a:t>On this view, a user can see previews of others’ reviews of various restaurants nearby. This is a scrollable view. Each preview is condensed to fit many on this page. If a user desires to see more of the user’s review, they can click the “See More” button. Also, a user can like the review using the thumbs-up button. </a:t>
            </a:r>
          </a:p>
          <a:p>
            <a:r>
              <a:rPr lang="en-US"/>
              <a:t>From the taskbar at the bottom, the user can select from the search, review, notifications, and profile tabs.</a:t>
            </a:r>
          </a:p>
        </p:txBody>
      </p:sp>
      <p:pic>
        <p:nvPicPr>
          <p:cNvPr id="10" name="Picture 9">
            <a:extLst>
              <a:ext uri="{FF2B5EF4-FFF2-40B4-BE49-F238E27FC236}">
                <a16:creationId xmlns:a16="http://schemas.microsoft.com/office/drawing/2014/main" id="{652B0931-D511-B29E-16C9-4221174A1F82}"/>
              </a:ext>
            </a:extLst>
          </p:cNvPr>
          <p:cNvPicPr>
            <a:picLocks noChangeAspect="1"/>
          </p:cNvPicPr>
          <p:nvPr/>
        </p:nvPicPr>
        <p:blipFill rotWithShape="1">
          <a:blip r:embed="rId2"/>
          <a:srcRect t="-171" b="140"/>
          <a:stretch/>
        </p:blipFill>
        <p:spPr>
          <a:xfrm>
            <a:off x="8036519" y="0"/>
            <a:ext cx="3078114" cy="6705306"/>
          </a:xfrm>
          <a:prstGeom prst="rect">
            <a:avLst/>
          </a:prstGeom>
          <a:ln>
            <a:noFill/>
          </a:ln>
          <a:effectLst>
            <a:outerShdw blurRad="190500" algn="tl" rotWithShape="0">
              <a:srgbClr val="000000">
                <a:alpha val="70000"/>
              </a:srgbClr>
            </a:outerShdw>
          </a:effectLst>
        </p:spPr>
      </p:pic>
      <p:sp>
        <p:nvSpPr>
          <p:cNvPr id="6" name="Rectangle 5">
            <a:hlinkClick r:id="rId3" action="ppaction://hlinksldjump"/>
            <a:extLst>
              <a:ext uri="{FF2B5EF4-FFF2-40B4-BE49-F238E27FC236}">
                <a16:creationId xmlns:a16="http://schemas.microsoft.com/office/drawing/2014/main" id="{BBA3805A-FB6C-F7D0-1717-6F263AE8143E}"/>
              </a:ext>
            </a:extLst>
          </p:cNvPr>
          <p:cNvSpPr/>
          <p:nvPr/>
        </p:nvSpPr>
        <p:spPr>
          <a:xfrm>
            <a:off x="9884610" y="4726998"/>
            <a:ext cx="955642" cy="326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4" action="ppaction://hlinksldjump"/>
            <a:extLst>
              <a:ext uri="{FF2B5EF4-FFF2-40B4-BE49-F238E27FC236}">
                <a16:creationId xmlns:a16="http://schemas.microsoft.com/office/drawing/2014/main" id="{3A20359D-C97C-FFEC-E303-B13EA92A1166}"/>
              </a:ext>
            </a:extLst>
          </p:cNvPr>
          <p:cNvSpPr/>
          <p:nvPr/>
        </p:nvSpPr>
        <p:spPr>
          <a:xfrm>
            <a:off x="9884610" y="622532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5" action="ppaction://hlinksldjump"/>
            <a:extLst>
              <a:ext uri="{FF2B5EF4-FFF2-40B4-BE49-F238E27FC236}">
                <a16:creationId xmlns:a16="http://schemas.microsoft.com/office/drawing/2014/main" id="{4B7CEC40-E17A-2903-A3B1-C00D30119E79}"/>
              </a:ext>
            </a:extLst>
          </p:cNvPr>
          <p:cNvSpPr/>
          <p:nvPr/>
        </p:nvSpPr>
        <p:spPr>
          <a:xfrm>
            <a:off x="9311826" y="6184490"/>
            <a:ext cx="527501" cy="586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a:extLst>
              <a:ext uri="{FF2B5EF4-FFF2-40B4-BE49-F238E27FC236}">
                <a16:creationId xmlns:a16="http://schemas.microsoft.com/office/drawing/2014/main" id="{ADC9C88E-2A1C-A33E-8135-4290E7642758}"/>
              </a:ext>
            </a:extLst>
          </p:cNvPr>
          <p:cNvSpPr/>
          <p:nvPr/>
        </p:nvSpPr>
        <p:spPr>
          <a:xfrm>
            <a:off x="8666467" y="6085521"/>
            <a:ext cx="527502" cy="586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7" action="ppaction://hlinksldjump"/>
            <a:extLst>
              <a:ext uri="{FF2B5EF4-FFF2-40B4-BE49-F238E27FC236}">
                <a16:creationId xmlns:a16="http://schemas.microsoft.com/office/drawing/2014/main" id="{ED04A933-AD82-A422-0A41-5E5B28FB9A04}"/>
              </a:ext>
            </a:extLst>
          </p:cNvPr>
          <p:cNvSpPr/>
          <p:nvPr/>
        </p:nvSpPr>
        <p:spPr>
          <a:xfrm>
            <a:off x="10484686" y="6184490"/>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1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3E80-6E9E-FB4C-738D-858C47407046}"/>
              </a:ext>
            </a:extLst>
          </p:cNvPr>
          <p:cNvSpPr>
            <a:spLocks noGrp="1"/>
          </p:cNvSpPr>
          <p:nvPr>
            <p:ph type="title"/>
          </p:nvPr>
        </p:nvSpPr>
        <p:spPr/>
        <p:txBody>
          <a:bodyPr/>
          <a:lstStyle/>
          <a:p>
            <a:r>
              <a:rPr lang="en-US"/>
              <a:t>Search View</a:t>
            </a:r>
          </a:p>
        </p:txBody>
      </p:sp>
      <p:sp>
        <p:nvSpPr>
          <p:cNvPr id="4" name="Text Placeholder 3">
            <a:extLst>
              <a:ext uri="{FF2B5EF4-FFF2-40B4-BE49-F238E27FC236}">
                <a16:creationId xmlns:a16="http://schemas.microsoft.com/office/drawing/2014/main" id="{8BD46FF3-FFA9-511A-152D-C3CB71511193}"/>
              </a:ext>
            </a:extLst>
          </p:cNvPr>
          <p:cNvSpPr>
            <a:spLocks noGrp="1"/>
          </p:cNvSpPr>
          <p:nvPr>
            <p:ph type="body" sz="half" idx="2"/>
          </p:nvPr>
        </p:nvSpPr>
        <p:spPr/>
        <p:txBody>
          <a:bodyPr vert="horz" lIns="91440" tIns="45720" rIns="91440" bIns="45720" rtlCol="0" anchor="t">
            <a:normAutofit/>
          </a:bodyPr>
          <a:lstStyle/>
          <a:p>
            <a:r>
              <a:rPr lang="en-US">
                <a:cs typeface="Calibri"/>
              </a:rPr>
              <a:t>In this view, the user is presented with different ways to look for what they want. They can either look for a specific restaurant using the search bar in the top of the screen, or they can search based on their food restrictions shown in the middle to bottom half of the screen. Searching by preference filters out restaurants that do not accommodate or have replacements for the selected ingredients. Under the search bar, the user can select their location and recommended restaurants near the area will show up.</a:t>
            </a:r>
          </a:p>
        </p:txBody>
      </p:sp>
      <p:pic>
        <p:nvPicPr>
          <p:cNvPr id="10" name="Picture 9">
            <a:extLst>
              <a:ext uri="{FF2B5EF4-FFF2-40B4-BE49-F238E27FC236}">
                <a16:creationId xmlns:a16="http://schemas.microsoft.com/office/drawing/2014/main" id="{47C30E77-2132-F519-8511-B5C6CAA723CF}"/>
              </a:ext>
            </a:extLst>
          </p:cNvPr>
          <p:cNvPicPr>
            <a:picLocks noChangeAspect="1"/>
          </p:cNvPicPr>
          <p:nvPr/>
        </p:nvPicPr>
        <p:blipFill>
          <a:blip r:embed="rId2"/>
          <a:stretch>
            <a:fillRect/>
          </a:stretch>
        </p:blipFill>
        <p:spPr>
          <a:xfrm>
            <a:off x="8087263" y="91778"/>
            <a:ext cx="3070244" cy="6674443"/>
          </a:xfrm>
          <a:prstGeom prst="rect">
            <a:avLst/>
          </a:prstGeom>
          <a:ln>
            <a:noFill/>
          </a:ln>
          <a:effectLst>
            <a:outerShdw blurRad="190500" algn="tl" rotWithShape="0">
              <a:srgbClr val="000000">
                <a:alpha val="70000"/>
              </a:srgbClr>
            </a:outerShdw>
          </a:effectLst>
        </p:spPr>
      </p:pic>
      <p:sp>
        <p:nvSpPr>
          <p:cNvPr id="11" name="Rectangle 10">
            <a:hlinkClick r:id="rId3" action="ppaction://hlinksldjump"/>
            <a:extLst>
              <a:ext uri="{FF2B5EF4-FFF2-40B4-BE49-F238E27FC236}">
                <a16:creationId xmlns:a16="http://schemas.microsoft.com/office/drawing/2014/main" id="{B8C8EC59-AB93-6E3D-286A-448B2AB17A7D}"/>
              </a:ext>
            </a:extLst>
          </p:cNvPr>
          <p:cNvSpPr/>
          <p:nvPr/>
        </p:nvSpPr>
        <p:spPr>
          <a:xfrm>
            <a:off x="8217512" y="167853"/>
            <a:ext cx="2853611" cy="500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4" action="ppaction://hlinksldjump"/>
            <a:extLst>
              <a:ext uri="{FF2B5EF4-FFF2-40B4-BE49-F238E27FC236}">
                <a16:creationId xmlns:a16="http://schemas.microsoft.com/office/drawing/2014/main" id="{237B3806-7670-57F2-3CE4-19DF54DF0F30}"/>
              </a:ext>
            </a:extLst>
          </p:cNvPr>
          <p:cNvSpPr/>
          <p:nvPr/>
        </p:nvSpPr>
        <p:spPr>
          <a:xfrm>
            <a:off x="8121445" y="6188510"/>
            <a:ext cx="570271" cy="577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5" action="ppaction://hlinksldjump"/>
            <a:extLst>
              <a:ext uri="{FF2B5EF4-FFF2-40B4-BE49-F238E27FC236}">
                <a16:creationId xmlns:a16="http://schemas.microsoft.com/office/drawing/2014/main" id="{32BC5B7D-08A8-D301-4592-FED1CF285A5F}"/>
              </a:ext>
            </a:extLst>
          </p:cNvPr>
          <p:cNvSpPr/>
          <p:nvPr/>
        </p:nvSpPr>
        <p:spPr>
          <a:xfrm>
            <a:off x="9370141" y="6188510"/>
            <a:ext cx="570271" cy="577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6" action="ppaction://hlinksldjump"/>
            <a:extLst>
              <a:ext uri="{FF2B5EF4-FFF2-40B4-BE49-F238E27FC236}">
                <a16:creationId xmlns:a16="http://schemas.microsoft.com/office/drawing/2014/main" id="{B21C1160-E90B-E654-9268-DBC1CE498406}"/>
              </a:ext>
            </a:extLst>
          </p:cNvPr>
          <p:cNvSpPr/>
          <p:nvPr/>
        </p:nvSpPr>
        <p:spPr>
          <a:xfrm>
            <a:off x="8301299" y="1451781"/>
            <a:ext cx="2769824"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7" action="ppaction://hlinksldjump"/>
            <a:extLst>
              <a:ext uri="{FF2B5EF4-FFF2-40B4-BE49-F238E27FC236}">
                <a16:creationId xmlns:a16="http://schemas.microsoft.com/office/drawing/2014/main" id="{996635D9-1F81-5A0A-D617-50B403E5119E}"/>
              </a:ext>
            </a:extLst>
          </p:cNvPr>
          <p:cNvSpPr/>
          <p:nvPr/>
        </p:nvSpPr>
        <p:spPr>
          <a:xfrm>
            <a:off x="9940412" y="619954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8" action="ppaction://hlinksldjump"/>
            <a:extLst>
              <a:ext uri="{FF2B5EF4-FFF2-40B4-BE49-F238E27FC236}">
                <a16:creationId xmlns:a16="http://schemas.microsoft.com/office/drawing/2014/main" id="{B31016CC-62B7-CC20-835F-54367D654E65}"/>
              </a:ext>
            </a:extLst>
          </p:cNvPr>
          <p:cNvSpPr/>
          <p:nvPr/>
        </p:nvSpPr>
        <p:spPr>
          <a:xfrm>
            <a:off x="10546851" y="6188510"/>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94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16F8-FAB3-B5E4-7CFB-0575B3483059}"/>
              </a:ext>
            </a:extLst>
          </p:cNvPr>
          <p:cNvSpPr>
            <a:spLocks noGrp="1"/>
          </p:cNvSpPr>
          <p:nvPr>
            <p:ph type="title"/>
          </p:nvPr>
        </p:nvSpPr>
        <p:spPr/>
        <p:txBody>
          <a:bodyPr/>
          <a:lstStyle/>
          <a:p>
            <a:r>
              <a:rPr lang="en-US"/>
              <a:t>Search Results</a:t>
            </a:r>
          </a:p>
        </p:txBody>
      </p:sp>
      <p:sp>
        <p:nvSpPr>
          <p:cNvPr id="4" name="Text Placeholder 3">
            <a:extLst>
              <a:ext uri="{FF2B5EF4-FFF2-40B4-BE49-F238E27FC236}">
                <a16:creationId xmlns:a16="http://schemas.microsoft.com/office/drawing/2014/main" id="{B1000E2D-39F8-3B22-AE12-8FD296C7B3DB}"/>
              </a:ext>
            </a:extLst>
          </p:cNvPr>
          <p:cNvSpPr>
            <a:spLocks noGrp="1"/>
          </p:cNvSpPr>
          <p:nvPr>
            <p:ph type="body" sz="half" idx="2"/>
          </p:nvPr>
        </p:nvSpPr>
        <p:spPr/>
        <p:txBody>
          <a:bodyPr/>
          <a:lstStyle/>
          <a:p>
            <a:r>
              <a:rPr lang="en-US"/>
              <a:t>This view displays the results of a search query. If offers the ability to sort by restaurant name, inspection scores, and current distance from users. This page is scrollable. </a:t>
            </a:r>
          </a:p>
        </p:txBody>
      </p:sp>
      <p:pic>
        <p:nvPicPr>
          <p:cNvPr id="6" name="Picture 5" descr="Graphical user interface, text, application&#10;&#10;Description automatically generated">
            <a:extLst>
              <a:ext uri="{FF2B5EF4-FFF2-40B4-BE49-F238E27FC236}">
                <a16:creationId xmlns:a16="http://schemas.microsoft.com/office/drawing/2014/main" id="{90428DCF-09B0-E80C-BCA6-91C8962236D7}"/>
              </a:ext>
            </a:extLst>
          </p:cNvPr>
          <p:cNvPicPr>
            <a:picLocks noChangeAspect="1"/>
          </p:cNvPicPr>
          <p:nvPr/>
        </p:nvPicPr>
        <p:blipFill rotWithShape="1">
          <a:blip r:embed="rId2"/>
          <a:srcRect l="1102" t="608"/>
          <a:stretch/>
        </p:blipFill>
        <p:spPr>
          <a:xfrm>
            <a:off x="8069984" y="27344"/>
            <a:ext cx="3139802" cy="6803136"/>
          </a:xfrm>
          <a:prstGeom prst="rect">
            <a:avLst/>
          </a:prstGeom>
          <a:ln>
            <a:noFill/>
          </a:ln>
          <a:effectLst>
            <a:outerShdw blurRad="190500" algn="tl" rotWithShape="0">
              <a:srgbClr val="000000">
                <a:alpha val="70000"/>
              </a:srgbClr>
            </a:outerShdw>
          </a:effectLst>
        </p:spPr>
      </p:pic>
      <p:sp>
        <p:nvSpPr>
          <p:cNvPr id="12" name="Rectangle 11">
            <a:hlinkClick r:id="rId3" action="ppaction://hlinksldjump"/>
            <a:extLst>
              <a:ext uri="{FF2B5EF4-FFF2-40B4-BE49-F238E27FC236}">
                <a16:creationId xmlns:a16="http://schemas.microsoft.com/office/drawing/2014/main" id="{D1AFB656-A687-D097-A607-5D0AE406AFE7}"/>
              </a:ext>
            </a:extLst>
          </p:cNvPr>
          <p:cNvSpPr/>
          <p:nvPr/>
        </p:nvSpPr>
        <p:spPr>
          <a:xfrm>
            <a:off x="8477014" y="3071859"/>
            <a:ext cx="1534892"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4" action="ppaction://hlinksldjump"/>
            <a:extLst>
              <a:ext uri="{FF2B5EF4-FFF2-40B4-BE49-F238E27FC236}">
                <a16:creationId xmlns:a16="http://schemas.microsoft.com/office/drawing/2014/main" id="{BCA77643-7B8A-B351-D0A3-0D615DC8DA30}"/>
              </a:ext>
            </a:extLst>
          </p:cNvPr>
          <p:cNvSpPr/>
          <p:nvPr/>
        </p:nvSpPr>
        <p:spPr>
          <a:xfrm>
            <a:off x="10011906" y="3071859"/>
            <a:ext cx="697402"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5" action="ppaction://hlinksldjump"/>
            <a:extLst>
              <a:ext uri="{FF2B5EF4-FFF2-40B4-BE49-F238E27FC236}">
                <a16:creationId xmlns:a16="http://schemas.microsoft.com/office/drawing/2014/main" id="{BFC846C4-21C4-0030-837D-0A48A6E01A1F}"/>
              </a:ext>
            </a:extLst>
          </p:cNvPr>
          <p:cNvSpPr/>
          <p:nvPr/>
        </p:nvSpPr>
        <p:spPr>
          <a:xfrm>
            <a:off x="8116506" y="6306521"/>
            <a:ext cx="507234"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6" action="ppaction://hlinksldjump"/>
            <a:extLst>
              <a:ext uri="{FF2B5EF4-FFF2-40B4-BE49-F238E27FC236}">
                <a16:creationId xmlns:a16="http://schemas.microsoft.com/office/drawing/2014/main" id="{B7B14A62-04AF-C5DE-D23E-745F73B8A57A}"/>
              </a:ext>
            </a:extLst>
          </p:cNvPr>
          <p:cNvSpPr/>
          <p:nvPr/>
        </p:nvSpPr>
        <p:spPr>
          <a:xfrm>
            <a:off x="9401779" y="6311512"/>
            <a:ext cx="480127"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7" action="ppaction://hlinksldjump"/>
            <a:extLst>
              <a:ext uri="{FF2B5EF4-FFF2-40B4-BE49-F238E27FC236}">
                <a16:creationId xmlns:a16="http://schemas.microsoft.com/office/drawing/2014/main" id="{85C4643A-0D41-423B-1EA8-40480C5D50D2}"/>
              </a:ext>
            </a:extLst>
          </p:cNvPr>
          <p:cNvSpPr/>
          <p:nvPr/>
        </p:nvSpPr>
        <p:spPr>
          <a:xfrm>
            <a:off x="8301299" y="1598103"/>
            <a:ext cx="2408009"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8" action="ppaction://hlinksldjump"/>
            <a:extLst>
              <a:ext uri="{FF2B5EF4-FFF2-40B4-BE49-F238E27FC236}">
                <a16:creationId xmlns:a16="http://schemas.microsoft.com/office/drawing/2014/main" id="{F1F9C8BF-EDBB-E192-85B5-75216320162D}"/>
              </a:ext>
            </a:extLst>
          </p:cNvPr>
          <p:cNvSpPr/>
          <p:nvPr/>
        </p:nvSpPr>
        <p:spPr>
          <a:xfrm>
            <a:off x="8174490" y="117846"/>
            <a:ext cx="253617" cy="275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8" action="ppaction://hlinksldjump"/>
            <a:extLst>
              <a:ext uri="{FF2B5EF4-FFF2-40B4-BE49-F238E27FC236}">
                <a16:creationId xmlns:a16="http://schemas.microsoft.com/office/drawing/2014/main" id="{D582F73E-FF76-1E9A-33B7-B3995EC86D4C}"/>
              </a:ext>
            </a:extLst>
          </p:cNvPr>
          <p:cNvSpPr/>
          <p:nvPr/>
        </p:nvSpPr>
        <p:spPr>
          <a:xfrm>
            <a:off x="8692798" y="6291848"/>
            <a:ext cx="640150" cy="433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9" action="ppaction://hlinksldjump"/>
            <a:extLst>
              <a:ext uri="{FF2B5EF4-FFF2-40B4-BE49-F238E27FC236}">
                <a16:creationId xmlns:a16="http://schemas.microsoft.com/office/drawing/2014/main" id="{7AD87F39-E541-6940-EC31-EBDEED4E086D}"/>
              </a:ext>
            </a:extLst>
          </p:cNvPr>
          <p:cNvSpPr/>
          <p:nvPr/>
        </p:nvSpPr>
        <p:spPr>
          <a:xfrm>
            <a:off x="9953434" y="6225327"/>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10" action="ppaction://hlinksldjump"/>
            <a:extLst>
              <a:ext uri="{FF2B5EF4-FFF2-40B4-BE49-F238E27FC236}">
                <a16:creationId xmlns:a16="http://schemas.microsoft.com/office/drawing/2014/main" id="{6B20D1EC-683D-B141-F9D3-7695A4720BAD}"/>
              </a:ext>
            </a:extLst>
          </p:cNvPr>
          <p:cNvSpPr/>
          <p:nvPr/>
        </p:nvSpPr>
        <p:spPr>
          <a:xfrm>
            <a:off x="10563036" y="6233439"/>
            <a:ext cx="609602" cy="56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8083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cf48d45-3ddb-4389-a9c1-c115526eb52e}" enabled="0" method="" siteId="{7cf48d45-3ddb-4389-a9c1-c115526eb52e}" removed="1"/>
</clbl:labelList>
</file>

<file path=docProps/app.xml><?xml version="1.0" encoding="utf-8"?>
<Properties xmlns="http://schemas.openxmlformats.org/officeDocument/2006/extended-properties" xmlns:vt="http://schemas.openxmlformats.org/officeDocument/2006/docPropsVTypes">
  <TotalTime>0</TotalTime>
  <Words>1719</Words>
  <Application>Microsoft Macintosh PowerPoint</Application>
  <PresentationFormat>Widescreen</PresentationFormat>
  <Paragraphs>92</Paragraphs>
  <Slides>33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Group Project Prototype  AllergenAware</vt:lpstr>
      <vt:lpstr>Emblematic Problem Scenario</vt:lpstr>
      <vt:lpstr>Solution</vt:lpstr>
      <vt:lpstr>Login Option Page</vt:lpstr>
      <vt:lpstr>Login Page</vt:lpstr>
      <vt:lpstr>Create Account</vt:lpstr>
      <vt:lpstr>Home View</vt:lpstr>
      <vt:lpstr>Search View</vt:lpstr>
      <vt:lpstr>Search Results</vt:lpstr>
      <vt:lpstr>Restaurant View</vt:lpstr>
      <vt:lpstr>Inspection Page</vt:lpstr>
      <vt:lpstr>Review View</vt:lpstr>
      <vt:lpstr>Scan View</vt:lpstr>
      <vt:lpstr>Write a Review</vt:lpstr>
      <vt:lpstr>FAQ Main page</vt:lpstr>
      <vt:lpstr>FAQ Expanded</vt:lpstr>
      <vt:lpstr>FAQ – Food Safety</vt:lpstr>
      <vt:lpstr>FAQ – Specific Allergens</vt:lpstr>
      <vt:lpstr>FAQ – Allergen replacement</vt:lpstr>
      <vt:lpstr>Live Chat - Main</vt:lpstr>
      <vt:lpstr>Live Chat with Text</vt:lpstr>
      <vt:lpstr>Menu, Appetizers</vt:lpstr>
      <vt:lpstr>Menu, Appetizers, Expanded</vt:lpstr>
      <vt:lpstr>Menu, Entrees</vt:lpstr>
      <vt:lpstr>Menu, Entrees, Expanded</vt:lpstr>
      <vt:lpstr>Menu, Drinks</vt:lpstr>
      <vt:lpstr>Menu, Drinks, Expanded</vt:lpstr>
      <vt:lpstr>Notification View</vt:lpstr>
      <vt:lpstr>Profile View</vt:lpstr>
      <vt:lpstr>Inspection Page</vt:lpstr>
      <vt:lpstr>Restaurant View</vt:lpstr>
      <vt:lpstr>Restaurant View</vt:lpstr>
      <vt:lpstr>Evaluation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Mattera, Matthew Ryan</dc:creator>
  <cp:lastModifiedBy>Mattera, Matthew Ryan</cp:lastModifiedBy>
  <cp:revision>1</cp:revision>
  <dcterms:created xsi:type="dcterms:W3CDTF">2022-11-14T18:26:52Z</dcterms:created>
  <dcterms:modified xsi:type="dcterms:W3CDTF">2022-12-07T15:47:50Z</dcterms:modified>
</cp:coreProperties>
</file>