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1"/>
      <p:bold r:id="rId22"/>
      <p:italic r:id="rId23"/>
      <p:boldItalic r:id="rId24"/>
    </p:embeddedFont>
    <p:embeddedFont>
      <p:font typeface="IBM Plex Sans Medium" panose="020B0603050203000203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28ca23991_3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28ca23991_3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Matthieu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28ca23991_3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28ca23991_3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6d1a6f9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6d1a6f9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28ca23991_3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28ca23991_3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e6ea64383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e6ea64383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028ca23991_3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028ca23991_3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e6ea64383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e6ea64383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028ca23991_3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028ca23991_3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028ca23991_3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028ca23991_3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28ca23991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28ca23991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28ca23991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28ca23991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28b4a7d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28b4a7d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28ca23991_3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28ca23991_3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28b4a7d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28b4a7d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10476b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10476b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28ca23991_3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28ca23991_3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Matthieu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28ca23991_3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28ca23991_3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Matthieu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9038" y="3466975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68" name="Google Shape;6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71" name="Google Shape;7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 rot="10800000" flipH="1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82" name="Google Shape;8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 rot="10800000" flipH="1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85" name="Google Shape;85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88" name="Google Shape;88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ctrTitle"/>
          </p:nvPr>
        </p:nvSpPr>
        <p:spPr>
          <a:xfrm>
            <a:off x="198450" y="379750"/>
            <a:ext cx="51201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DNN : Axiomatic Attribution for Deep Networks</a:t>
            </a:r>
            <a:endParaRPr sz="4000" b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301550" y="3466975"/>
            <a:ext cx="43641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Matthieu SCHLIENGER - Alexis JULIEN - Paul MESSEANT - Paul RENOUX - Nikoloz CHADUNELI</a:t>
            </a:r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42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92" y="3663800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3"/>
          <p:cNvGrpSpPr/>
          <p:nvPr/>
        </p:nvGrpSpPr>
        <p:grpSpPr>
          <a:xfrm>
            <a:off x="0" y="4315106"/>
            <a:ext cx="3765075" cy="484600"/>
            <a:chOff x="198225" y="4390550"/>
            <a:chExt cx="3765075" cy="484600"/>
          </a:xfrm>
        </p:grpSpPr>
        <p:sp>
          <p:nvSpPr>
            <p:cNvPr id="116" name="Google Shape;116;p13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3"/>
          <p:cNvGrpSpPr/>
          <p:nvPr/>
        </p:nvGrpSpPr>
        <p:grpSpPr>
          <a:xfrm rot="5400000">
            <a:off x="8221473" y="1594645"/>
            <a:ext cx="871512" cy="467554"/>
            <a:chOff x="773350" y="518000"/>
            <a:chExt cx="2757950" cy="1479600"/>
          </a:xfrm>
        </p:grpSpPr>
        <p:sp>
          <p:nvSpPr>
            <p:cNvPr id="119" name="Google Shape;119;p1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" name="Google Shape;12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208" y="539882"/>
            <a:ext cx="3982300" cy="37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Implémentation</a:t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4487401" y="2151200"/>
            <a:ext cx="169200" cy="1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4487401" y="2816975"/>
            <a:ext cx="169200" cy="169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487401" y="3482725"/>
            <a:ext cx="1692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487401" y="4148500"/>
            <a:ext cx="169200" cy="169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709975" y="2522150"/>
            <a:ext cx="3457775" cy="759000"/>
            <a:chOff x="709975" y="2522150"/>
            <a:chExt cx="3457775" cy="759000"/>
          </a:xfrm>
        </p:grpSpPr>
        <p:grpSp>
          <p:nvGrpSpPr>
            <p:cNvPr id="247" name="Google Shape;247;p22"/>
            <p:cNvGrpSpPr/>
            <p:nvPr/>
          </p:nvGrpSpPr>
          <p:grpSpPr>
            <a:xfrm>
              <a:off x="709975" y="2522150"/>
              <a:ext cx="2069374" cy="759000"/>
              <a:chOff x="709975" y="2522150"/>
              <a:chExt cx="2069374" cy="759000"/>
            </a:xfrm>
          </p:grpSpPr>
          <p:sp>
            <p:nvSpPr>
              <p:cNvPr id="248" name="Google Shape;248;p22"/>
              <p:cNvSpPr/>
              <p:nvPr/>
            </p:nvSpPr>
            <p:spPr>
              <a:xfrm>
                <a:off x="713249" y="2522150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2"/>
              <p:cNvSpPr txBox="1"/>
              <p:nvPr/>
            </p:nvSpPr>
            <p:spPr>
              <a:xfrm>
                <a:off x="709975" y="2624666"/>
                <a:ext cx="19719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Choix du modèle </a:t>
                </a:r>
                <a:endParaRPr dirty="0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250" name="Google Shape;250;p22"/>
            <p:cNvSpPr txBox="1"/>
            <p:nvPr/>
          </p:nvSpPr>
          <p:spPr>
            <a:xfrm>
              <a:off x="2992950" y="2735675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2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51" name="Google Shape;251;p22"/>
          <p:cNvCxnSpPr>
            <a:stCxn id="252" idx="3"/>
            <a:endCxn id="253" idx="1"/>
          </p:cNvCxnSpPr>
          <p:nvPr/>
        </p:nvCxnSpPr>
        <p:spPr>
          <a:xfrm>
            <a:off x="2776050" y="4233125"/>
            <a:ext cx="21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2"/>
          <p:cNvCxnSpPr>
            <a:stCxn id="248" idx="0"/>
            <a:endCxn id="250" idx="1"/>
          </p:cNvCxnSpPr>
          <p:nvPr/>
        </p:nvCxnSpPr>
        <p:spPr>
          <a:xfrm>
            <a:off x="2779349" y="2901650"/>
            <a:ext cx="21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5" name="Google Shape;255;p22"/>
          <p:cNvGrpSpPr/>
          <p:nvPr/>
        </p:nvGrpSpPr>
        <p:grpSpPr>
          <a:xfrm>
            <a:off x="4976400" y="1856289"/>
            <a:ext cx="3458085" cy="759000"/>
            <a:chOff x="4976400" y="1856289"/>
            <a:chExt cx="3458085" cy="759000"/>
          </a:xfrm>
        </p:grpSpPr>
        <p:grpSp>
          <p:nvGrpSpPr>
            <p:cNvPr id="256" name="Google Shape;256;p22"/>
            <p:cNvGrpSpPr/>
            <p:nvPr/>
          </p:nvGrpSpPr>
          <p:grpSpPr>
            <a:xfrm>
              <a:off x="6365075" y="1856289"/>
              <a:ext cx="2069410" cy="759000"/>
              <a:chOff x="6365075" y="1856289"/>
              <a:chExt cx="2069410" cy="759000"/>
            </a:xfrm>
          </p:grpSpPr>
          <p:sp>
            <p:nvSpPr>
              <p:cNvPr id="257" name="Google Shape;257;p22"/>
              <p:cNvSpPr/>
              <p:nvPr/>
            </p:nvSpPr>
            <p:spPr>
              <a:xfrm>
                <a:off x="6365085" y="1856289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2"/>
              <p:cNvSpPr txBox="1"/>
              <p:nvPr/>
            </p:nvSpPr>
            <p:spPr>
              <a:xfrm>
                <a:off x="6365075" y="1958901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Chargement des images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259" name="Google Shape;259;p22"/>
            <p:cNvSpPr txBox="1"/>
            <p:nvPr/>
          </p:nvSpPr>
          <p:spPr>
            <a:xfrm>
              <a:off x="4976400" y="2069900"/>
              <a:ext cx="115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1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60" name="Google Shape;260;p22"/>
          <p:cNvGrpSpPr/>
          <p:nvPr/>
        </p:nvGrpSpPr>
        <p:grpSpPr>
          <a:xfrm>
            <a:off x="4976400" y="3187828"/>
            <a:ext cx="3458085" cy="759000"/>
            <a:chOff x="4976400" y="3187828"/>
            <a:chExt cx="3458085" cy="759000"/>
          </a:xfrm>
        </p:grpSpPr>
        <p:grpSp>
          <p:nvGrpSpPr>
            <p:cNvPr id="261" name="Google Shape;261;p22"/>
            <p:cNvGrpSpPr/>
            <p:nvPr/>
          </p:nvGrpSpPr>
          <p:grpSpPr>
            <a:xfrm>
              <a:off x="6365075" y="3187828"/>
              <a:ext cx="2069410" cy="759000"/>
              <a:chOff x="6365075" y="3187828"/>
              <a:chExt cx="2069410" cy="759000"/>
            </a:xfrm>
          </p:grpSpPr>
          <p:sp>
            <p:nvSpPr>
              <p:cNvPr id="262" name="Google Shape;262;p22"/>
              <p:cNvSpPr/>
              <p:nvPr/>
            </p:nvSpPr>
            <p:spPr>
              <a:xfrm>
                <a:off x="6365085" y="3187828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2"/>
              <p:cNvSpPr txBox="1"/>
              <p:nvPr/>
            </p:nvSpPr>
            <p:spPr>
              <a:xfrm>
                <a:off x="6365075" y="3290439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Calcul des integrated gradient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264" name="Google Shape;264;p22"/>
            <p:cNvSpPr txBox="1"/>
            <p:nvPr/>
          </p:nvSpPr>
          <p:spPr>
            <a:xfrm>
              <a:off x="4976400" y="3401425"/>
              <a:ext cx="1176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3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65" name="Google Shape;265;p22"/>
          <p:cNvCxnSpPr>
            <a:stCxn id="259" idx="3"/>
            <a:endCxn id="258" idx="1"/>
          </p:cNvCxnSpPr>
          <p:nvPr/>
        </p:nvCxnSpPr>
        <p:spPr>
          <a:xfrm>
            <a:off x="6131400" y="2235800"/>
            <a:ext cx="23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2"/>
          <p:cNvCxnSpPr>
            <a:stCxn id="264" idx="3"/>
            <a:endCxn id="263" idx="1"/>
          </p:cNvCxnSpPr>
          <p:nvPr/>
        </p:nvCxnSpPr>
        <p:spPr>
          <a:xfrm>
            <a:off x="6152700" y="3567325"/>
            <a:ext cx="21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22"/>
          <p:cNvGrpSpPr/>
          <p:nvPr/>
        </p:nvGrpSpPr>
        <p:grpSpPr>
          <a:xfrm>
            <a:off x="3307200" y="1296275"/>
            <a:ext cx="2529600" cy="479700"/>
            <a:chOff x="3307200" y="1296275"/>
            <a:chExt cx="2529600" cy="479700"/>
          </a:xfrm>
        </p:grpSpPr>
        <p:sp>
          <p:nvSpPr>
            <p:cNvPr id="268" name="Google Shape;268;p22"/>
            <p:cNvSpPr/>
            <p:nvPr/>
          </p:nvSpPr>
          <p:spPr>
            <a:xfrm>
              <a:off x="3307200" y="1296275"/>
              <a:ext cx="2529600" cy="4797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3575950" y="1359555"/>
              <a:ext cx="199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Integrated Gradient</a:t>
              </a:r>
              <a:endParaRPr sz="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70" name="Google Shape;270;p22"/>
          <p:cNvCxnSpPr>
            <a:stCxn id="242" idx="4"/>
            <a:endCxn id="243" idx="0"/>
          </p:cNvCxnSpPr>
          <p:nvPr/>
        </p:nvCxnSpPr>
        <p:spPr>
          <a:xfrm>
            <a:off x="4572001" y="2320400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2"/>
          <p:cNvCxnSpPr>
            <a:stCxn id="243" idx="4"/>
            <a:endCxn id="244" idx="0"/>
          </p:cNvCxnSpPr>
          <p:nvPr/>
        </p:nvCxnSpPr>
        <p:spPr>
          <a:xfrm>
            <a:off x="4572001" y="298617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2"/>
          <p:cNvCxnSpPr>
            <a:stCxn id="244" idx="4"/>
            <a:endCxn id="245" idx="0"/>
          </p:cNvCxnSpPr>
          <p:nvPr/>
        </p:nvCxnSpPr>
        <p:spPr>
          <a:xfrm>
            <a:off x="4572001" y="365192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2"/>
          <p:cNvCxnSpPr>
            <a:endCxn id="259" idx="1"/>
          </p:cNvCxnSpPr>
          <p:nvPr/>
        </p:nvCxnSpPr>
        <p:spPr>
          <a:xfrm rot="10800000" flipH="1">
            <a:off x="4656600" y="2235800"/>
            <a:ext cx="3198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2"/>
          <p:cNvCxnSpPr>
            <a:stCxn id="243" idx="2"/>
            <a:endCxn id="250" idx="3"/>
          </p:cNvCxnSpPr>
          <p:nvPr/>
        </p:nvCxnSpPr>
        <p:spPr>
          <a:xfrm rot="10800000">
            <a:off x="4167601" y="290157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2"/>
          <p:cNvCxnSpPr>
            <a:stCxn id="244" idx="6"/>
            <a:endCxn id="264" idx="1"/>
          </p:cNvCxnSpPr>
          <p:nvPr/>
        </p:nvCxnSpPr>
        <p:spPr>
          <a:xfrm>
            <a:off x="4656601" y="356732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2"/>
          <p:cNvCxnSpPr>
            <a:stCxn id="245" idx="2"/>
            <a:endCxn id="253" idx="3"/>
          </p:cNvCxnSpPr>
          <p:nvPr/>
        </p:nvCxnSpPr>
        <p:spPr>
          <a:xfrm rot="10800000">
            <a:off x="4167601" y="4233100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2"/>
          <p:cNvCxnSpPr>
            <a:stCxn id="268" idx="1"/>
            <a:endCxn id="242" idx="0"/>
          </p:cNvCxnSpPr>
          <p:nvPr/>
        </p:nvCxnSpPr>
        <p:spPr>
          <a:xfrm>
            <a:off x="4572000" y="1775975"/>
            <a:ext cx="0" cy="3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8" name="Google Shape;278;p22"/>
          <p:cNvGrpSpPr/>
          <p:nvPr/>
        </p:nvGrpSpPr>
        <p:grpSpPr>
          <a:xfrm>
            <a:off x="709941" y="3956225"/>
            <a:ext cx="3457784" cy="759002"/>
            <a:chOff x="709941" y="3956225"/>
            <a:chExt cx="3457784" cy="759002"/>
          </a:xfrm>
        </p:grpSpPr>
        <p:sp>
          <p:nvSpPr>
            <p:cNvPr id="253" name="Google Shape;253;p22"/>
            <p:cNvSpPr txBox="1"/>
            <p:nvPr/>
          </p:nvSpPr>
          <p:spPr>
            <a:xfrm>
              <a:off x="2992925" y="4067200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4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9" name="Google Shape;279;p22"/>
            <p:cNvGrpSpPr/>
            <p:nvPr/>
          </p:nvGrpSpPr>
          <p:grpSpPr>
            <a:xfrm>
              <a:off x="709941" y="3956225"/>
              <a:ext cx="2066109" cy="759002"/>
              <a:chOff x="709941" y="3956225"/>
              <a:chExt cx="2066109" cy="759002"/>
            </a:xfrm>
          </p:grpSpPr>
          <p:sp>
            <p:nvSpPr>
              <p:cNvPr id="252" name="Google Shape;252;p22"/>
              <p:cNvSpPr txBox="1"/>
              <p:nvPr/>
            </p:nvSpPr>
            <p:spPr>
              <a:xfrm>
                <a:off x="709950" y="3956225"/>
                <a:ext cx="20661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Visualisation des résultats</a:t>
                </a:r>
                <a:endParaRPr dirty="0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709941" y="3956227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des Integrated Gradients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4487401" y="2151200"/>
            <a:ext cx="169200" cy="1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4487401" y="2816975"/>
            <a:ext cx="169200" cy="169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4487401" y="3482725"/>
            <a:ext cx="1692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4487401" y="4148500"/>
            <a:ext cx="169200" cy="169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>
            <a:off x="709975" y="2522150"/>
            <a:ext cx="3457775" cy="759000"/>
            <a:chOff x="709975" y="2522150"/>
            <a:chExt cx="3457775" cy="759000"/>
          </a:xfrm>
        </p:grpSpPr>
        <p:grpSp>
          <p:nvGrpSpPr>
            <p:cNvPr id="291" name="Google Shape;291;p23"/>
            <p:cNvGrpSpPr/>
            <p:nvPr/>
          </p:nvGrpSpPr>
          <p:grpSpPr>
            <a:xfrm>
              <a:off x="709975" y="2522150"/>
              <a:ext cx="2069374" cy="759000"/>
              <a:chOff x="709975" y="2522150"/>
              <a:chExt cx="2069374" cy="759000"/>
            </a:xfrm>
          </p:grpSpPr>
          <p:sp>
            <p:nvSpPr>
              <p:cNvPr id="292" name="Google Shape;292;p23"/>
              <p:cNvSpPr/>
              <p:nvPr/>
            </p:nvSpPr>
            <p:spPr>
              <a:xfrm>
                <a:off x="713249" y="2522150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 txBox="1"/>
              <p:nvPr/>
            </p:nvSpPr>
            <p:spPr>
              <a:xfrm>
                <a:off x="709975" y="2624666"/>
                <a:ext cx="19719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Interpolation de l'image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294" name="Google Shape;294;p23"/>
            <p:cNvSpPr txBox="1"/>
            <p:nvPr/>
          </p:nvSpPr>
          <p:spPr>
            <a:xfrm>
              <a:off x="2992950" y="2735675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2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95" name="Google Shape;295;p23"/>
          <p:cNvCxnSpPr>
            <a:stCxn id="296" idx="3"/>
            <a:endCxn id="297" idx="1"/>
          </p:cNvCxnSpPr>
          <p:nvPr/>
        </p:nvCxnSpPr>
        <p:spPr>
          <a:xfrm>
            <a:off x="2776050" y="4233125"/>
            <a:ext cx="21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3"/>
          <p:cNvCxnSpPr>
            <a:stCxn id="292" idx="0"/>
            <a:endCxn id="294" idx="1"/>
          </p:cNvCxnSpPr>
          <p:nvPr/>
        </p:nvCxnSpPr>
        <p:spPr>
          <a:xfrm>
            <a:off x="2779349" y="2901650"/>
            <a:ext cx="21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9" name="Google Shape;299;p23"/>
          <p:cNvGrpSpPr/>
          <p:nvPr/>
        </p:nvGrpSpPr>
        <p:grpSpPr>
          <a:xfrm>
            <a:off x="4976400" y="1856289"/>
            <a:ext cx="3458085" cy="759000"/>
            <a:chOff x="4976400" y="1856289"/>
            <a:chExt cx="3458085" cy="759000"/>
          </a:xfrm>
        </p:grpSpPr>
        <p:grpSp>
          <p:nvGrpSpPr>
            <p:cNvPr id="300" name="Google Shape;300;p23"/>
            <p:cNvGrpSpPr/>
            <p:nvPr/>
          </p:nvGrpSpPr>
          <p:grpSpPr>
            <a:xfrm>
              <a:off x="6365075" y="1856289"/>
              <a:ext cx="2069410" cy="759000"/>
              <a:chOff x="6365075" y="1856289"/>
              <a:chExt cx="2069410" cy="759000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6365085" y="1856289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 txBox="1"/>
              <p:nvPr/>
            </p:nvSpPr>
            <p:spPr>
              <a:xfrm>
                <a:off x="6365075" y="1958901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Choix d'un point de base (baseline)</a:t>
                </a:r>
                <a:endParaRPr dirty="0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303" name="Google Shape;303;p23"/>
            <p:cNvSpPr txBox="1"/>
            <p:nvPr/>
          </p:nvSpPr>
          <p:spPr>
            <a:xfrm>
              <a:off x="4976400" y="2069900"/>
              <a:ext cx="115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1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04" name="Google Shape;304;p23"/>
          <p:cNvGrpSpPr/>
          <p:nvPr/>
        </p:nvGrpSpPr>
        <p:grpSpPr>
          <a:xfrm>
            <a:off x="4976400" y="3187828"/>
            <a:ext cx="3458085" cy="759000"/>
            <a:chOff x="4976400" y="3187828"/>
            <a:chExt cx="3458085" cy="759000"/>
          </a:xfrm>
        </p:grpSpPr>
        <p:grpSp>
          <p:nvGrpSpPr>
            <p:cNvPr id="305" name="Google Shape;305;p23"/>
            <p:cNvGrpSpPr/>
            <p:nvPr/>
          </p:nvGrpSpPr>
          <p:grpSpPr>
            <a:xfrm>
              <a:off x="6365075" y="3187828"/>
              <a:ext cx="2069410" cy="759000"/>
              <a:chOff x="6365075" y="3187828"/>
              <a:chExt cx="2069410" cy="759000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6365085" y="3187828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 txBox="1"/>
              <p:nvPr/>
            </p:nvSpPr>
            <p:spPr>
              <a:xfrm>
                <a:off x="6365075" y="3290439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Calcul des gradients</a:t>
                </a:r>
                <a:endParaRPr dirty="0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308" name="Google Shape;308;p23"/>
            <p:cNvSpPr txBox="1"/>
            <p:nvPr/>
          </p:nvSpPr>
          <p:spPr>
            <a:xfrm>
              <a:off x="4976400" y="3401425"/>
              <a:ext cx="1176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3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309" name="Google Shape;309;p23"/>
          <p:cNvCxnSpPr>
            <a:stCxn id="303" idx="3"/>
            <a:endCxn id="302" idx="1"/>
          </p:cNvCxnSpPr>
          <p:nvPr/>
        </p:nvCxnSpPr>
        <p:spPr>
          <a:xfrm>
            <a:off x="6131400" y="2235800"/>
            <a:ext cx="23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3"/>
          <p:cNvCxnSpPr>
            <a:stCxn id="308" idx="3"/>
            <a:endCxn id="307" idx="1"/>
          </p:cNvCxnSpPr>
          <p:nvPr/>
        </p:nvCxnSpPr>
        <p:spPr>
          <a:xfrm>
            <a:off x="6152700" y="3567325"/>
            <a:ext cx="21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23"/>
          <p:cNvGrpSpPr/>
          <p:nvPr/>
        </p:nvGrpSpPr>
        <p:grpSpPr>
          <a:xfrm>
            <a:off x="3307200" y="1296275"/>
            <a:ext cx="2529600" cy="479700"/>
            <a:chOff x="3307200" y="1296275"/>
            <a:chExt cx="2529600" cy="479700"/>
          </a:xfrm>
        </p:grpSpPr>
        <p:sp>
          <p:nvSpPr>
            <p:cNvPr id="312" name="Google Shape;312;p23"/>
            <p:cNvSpPr/>
            <p:nvPr/>
          </p:nvSpPr>
          <p:spPr>
            <a:xfrm>
              <a:off x="3307200" y="1296275"/>
              <a:ext cx="2529600" cy="4797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3575950" y="1359555"/>
              <a:ext cx="199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Integrated Gradient</a:t>
              </a:r>
              <a:endParaRPr sz="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314" name="Google Shape;314;p23"/>
          <p:cNvCxnSpPr>
            <a:stCxn id="286" idx="4"/>
            <a:endCxn id="287" idx="0"/>
          </p:cNvCxnSpPr>
          <p:nvPr/>
        </p:nvCxnSpPr>
        <p:spPr>
          <a:xfrm>
            <a:off x="4572001" y="2320400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3"/>
          <p:cNvCxnSpPr>
            <a:stCxn id="287" idx="4"/>
            <a:endCxn id="288" idx="0"/>
          </p:cNvCxnSpPr>
          <p:nvPr/>
        </p:nvCxnSpPr>
        <p:spPr>
          <a:xfrm>
            <a:off x="4572001" y="298617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3"/>
          <p:cNvCxnSpPr>
            <a:stCxn id="288" idx="4"/>
            <a:endCxn id="289" idx="0"/>
          </p:cNvCxnSpPr>
          <p:nvPr/>
        </p:nvCxnSpPr>
        <p:spPr>
          <a:xfrm>
            <a:off x="4572001" y="365192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3"/>
          <p:cNvCxnSpPr>
            <a:endCxn id="303" idx="1"/>
          </p:cNvCxnSpPr>
          <p:nvPr/>
        </p:nvCxnSpPr>
        <p:spPr>
          <a:xfrm rot="10800000" flipH="1">
            <a:off x="4656600" y="2235800"/>
            <a:ext cx="3198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3"/>
          <p:cNvCxnSpPr>
            <a:stCxn id="287" idx="2"/>
            <a:endCxn id="294" idx="3"/>
          </p:cNvCxnSpPr>
          <p:nvPr/>
        </p:nvCxnSpPr>
        <p:spPr>
          <a:xfrm rot="10800000">
            <a:off x="4167601" y="290157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3"/>
          <p:cNvCxnSpPr>
            <a:stCxn id="288" idx="6"/>
            <a:endCxn id="308" idx="1"/>
          </p:cNvCxnSpPr>
          <p:nvPr/>
        </p:nvCxnSpPr>
        <p:spPr>
          <a:xfrm>
            <a:off x="4656601" y="356732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3"/>
          <p:cNvCxnSpPr>
            <a:stCxn id="289" idx="2"/>
            <a:endCxn id="297" idx="3"/>
          </p:cNvCxnSpPr>
          <p:nvPr/>
        </p:nvCxnSpPr>
        <p:spPr>
          <a:xfrm rot="10800000">
            <a:off x="4167601" y="4233100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3"/>
          <p:cNvCxnSpPr>
            <a:stCxn id="312" idx="1"/>
            <a:endCxn id="286" idx="0"/>
          </p:cNvCxnSpPr>
          <p:nvPr/>
        </p:nvCxnSpPr>
        <p:spPr>
          <a:xfrm>
            <a:off x="4572000" y="1775975"/>
            <a:ext cx="0" cy="3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3"/>
          <p:cNvGrpSpPr/>
          <p:nvPr/>
        </p:nvGrpSpPr>
        <p:grpSpPr>
          <a:xfrm>
            <a:off x="709941" y="3956225"/>
            <a:ext cx="3457784" cy="759002"/>
            <a:chOff x="709941" y="3956225"/>
            <a:chExt cx="3457784" cy="759002"/>
          </a:xfrm>
        </p:grpSpPr>
        <p:sp>
          <p:nvSpPr>
            <p:cNvPr id="297" name="Google Shape;297;p23"/>
            <p:cNvSpPr txBox="1"/>
            <p:nvPr/>
          </p:nvSpPr>
          <p:spPr>
            <a:xfrm>
              <a:off x="2992925" y="4067200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4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323" name="Google Shape;323;p23"/>
            <p:cNvGrpSpPr/>
            <p:nvPr/>
          </p:nvGrpSpPr>
          <p:grpSpPr>
            <a:xfrm>
              <a:off x="709941" y="3956225"/>
              <a:ext cx="2066109" cy="759002"/>
              <a:chOff x="709941" y="3956225"/>
              <a:chExt cx="2066109" cy="759002"/>
            </a:xfrm>
          </p:grpSpPr>
          <p:sp>
            <p:nvSpPr>
              <p:cNvPr id="296" name="Google Shape;296;p23"/>
              <p:cNvSpPr txBox="1"/>
              <p:nvPr/>
            </p:nvSpPr>
            <p:spPr>
              <a:xfrm>
                <a:off x="709950" y="3956225"/>
                <a:ext cx="20661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Intégration des gradients</a:t>
                </a:r>
                <a:endParaRPr dirty="0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709941" y="3956227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0732"/>
            <a:ext cx="8839198" cy="158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des Integrated Gradients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487401" y="2151200"/>
            <a:ext cx="169200" cy="1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4487401" y="2816975"/>
            <a:ext cx="169200" cy="169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4487401" y="3482725"/>
            <a:ext cx="1692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4487401" y="4148500"/>
            <a:ext cx="169200" cy="169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5"/>
          <p:cNvGrpSpPr/>
          <p:nvPr/>
        </p:nvGrpSpPr>
        <p:grpSpPr>
          <a:xfrm>
            <a:off x="709975" y="2522150"/>
            <a:ext cx="3457775" cy="759000"/>
            <a:chOff x="709975" y="2522150"/>
            <a:chExt cx="3457775" cy="759000"/>
          </a:xfrm>
        </p:grpSpPr>
        <p:grpSp>
          <p:nvGrpSpPr>
            <p:cNvPr id="340" name="Google Shape;340;p25"/>
            <p:cNvGrpSpPr/>
            <p:nvPr/>
          </p:nvGrpSpPr>
          <p:grpSpPr>
            <a:xfrm>
              <a:off x="709975" y="2522150"/>
              <a:ext cx="2069374" cy="759000"/>
              <a:chOff x="709975" y="2522150"/>
              <a:chExt cx="2069374" cy="759000"/>
            </a:xfrm>
          </p:grpSpPr>
          <p:sp>
            <p:nvSpPr>
              <p:cNvPr id="341" name="Google Shape;341;p25"/>
              <p:cNvSpPr/>
              <p:nvPr/>
            </p:nvSpPr>
            <p:spPr>
              <a:xfrm>
                <a:off x="713249" y="2522150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 txBox="1"/>
              <p:nvPr/>
            </p:nvSpPr>
            <p:spPr>
              <a:xfrm>
                <a:off x="709975" y="2624666"/>
                <a:ext cx="19719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Interpolation de l'image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343" name="Google Shape;343;p25"/>
            <p:cNvSpPr txBox="1"/>
            <p:nvPr/>
          </p:nvSpPr>
          <p:spPr>
            <a:xfrm>
              <a:off x="2992950" y="2735675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2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344" name="Google Shape;344;p25"/>
          <p:cNvCxnSpPr>
            <a:stCxn id="345" idx="3"/>
            <a:endCxn id="346" idx="1"/>
          </p:cNvCxnSpPr>
          <p:nvPr/>
        </p:nvCxnSpPr>
        <p:spPr>
          <a:xfrm>
            <a:off x="2776050" y="4233125"/>
            <a:ext cx="21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5"/>
          <p:cNvCxnSpPr>
            <a:stCxn id="341" idx="0"/>
            <a:endCxn id="343" idx="1"/>
          </p:cNvCxnSpPr>
          <p:nvPr/>
        </p:nvCxnSpPr>
        <p:spPr>
          <a:xfrm>
            <a:off x="2779349" y="2901650"/>
            <a:ext cx="21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25"/>
          <p:cNvGrpSpPr/>
          <p:nvPr/>
        </p:nvGrpSpPr>
        <p:grpSpPr>
          <a:xfrm>
            <a:off x="4976400" y="1856289"/>
            <a:ext cx="3458085" cy="759000"/>
            <a:chOff x="4976400" y="1856289"/>
            <a:chExt cx="3458085" cy="759000"/>
          </a:xfrm>
        </p:grpSpPr>
        <p:grpSp>
          <p:nvGrpSpPr>
            <p:cNvPr id="349" name="Google Shape;349;p25"/>
            <p:cNvGrpSpPr/>
            <p:nvPr/>
          </p:nvGrpSpPr>
          <p:grpSpPr>
            <a:xfrm>
              <a:off x="6365075" y="1856289"/>
              <a:ext cx="2069410" cy="759000"/>
              <a:chOff x="6365075" y="1856289"/>
              <a:chExt cx="2069410" cy="759000"/>
            </a:xfrm>
          </p:grpSpPr>
          <p:sp>
            <p:nvSpPr>
              <p:cNvPr id="350" name="Google Shape;350;p25"/>
              <p:cNvSpPr/>
              <p:nvPr/>
            </p:nvSpPr>
            <p:spPr>
              <a:xfrm>
                <a:off x="6365085" y="1856289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 txBox="1"/>
              <p:nvPr/>
            </p:nvSpPr>
            <p:spPr>
              <a:xfrm>
                <a:off x="6365075" y="1958901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Choix d'un point de base (baseline)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352" name="Google Shape;352;p25"/>
            <p:cNvSpPr txBox="1"/>
            <p:nvPr/>
          </p:nvSpPr>
          <p:spPr>
            <a:xfrm>
              <a:off x="4976400" y="2069900"/>
              <a:ext cx="115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1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4976400" y="3187828"/>
            <a:ext cx="3458085" cy="759000"/>
            <a:chOff x="4976400" y="3187828"/>
            <a:chExt cx="3458085" cy="759000"/>
          </a:xfrm>
        </p:grpSpPr>
        <p:grpSp>
          <p:nvGrpSpPr>
            <p:cNvPr id="354" name="Google Shape;354;p25"/>
            <p:cNvGrpSpPr/>
            <p:nvPr/>
          </p:nvGrpSpPr>
          <p:grpSpPr>
            <a:xfrm>
              <a:off x="6365075" y="3187828"/>
              <a:ext cx="2069410" cy="759000"/>
              <a:chOff x="6365075" y="3187828"/>
              <a:chExt cx="2069410" cy="759000"/>
            </a:xfrm>
          </p:grpSpPr>
          <p:sp>
            <p:nvSpPr>
              <p:cNvPr id="355" name="Google Shape;355;p25"/>
              <p:cNvSpPr/>
              <p:nvPr/>
            </p:nvSpPr>
            <p:spPr>
              <a:xfrm>
                <a:off x="6365085" y="3187828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 txBox="1"/>
              <p:nvPr/>
            </p:nvSpPr>
            <p:spPr>
              <a:xfrm>
                <a:off x="6365075" y="3290439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Calcul des gradients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357" name="Google Shape;357;p25"/>
            <p:cNvSpPr txBox="1"/>
            <p:nvPr/>
          </p:nvSpPr>
          <p:spPr>
            <a:xfrm>
              <a:off x="4976400" y="3401425"/>
              <a:ext cx="1176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3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358" name="Google Shape;358;p25"/>
          <p:cNvCxnSpPr>
            <a:stCxn id="352" idx="3"/>
            <a:endCxn id="351" idx="1"/>
          </p:cNvCxnSpPr>
          <p:nvPr/>
        </p:nvCxnSpPr>
        <p:spPr>
          <a:xfrm>
            <a:off x="6131400" y="2235800"/>
            <a:ext cx="23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5"/>
          <p:cNvCxnSpPr>
            <a:stCxn id="357" idx="3"/>
            <a:endCxn id="356" idx="1"/>
          </p:cNvCxnSpPr>
          <p:nvPr/>
        </p:nvCxnSpPr>
        <p:spPr>
          <a:xfrm>
            <a:off x="6152700" y="3567325"/>
            <a:ext cx="21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0" name="Google Shape;360;p25"/>
          <p:cNvGrpSpPr/>
          <p:nvPr/>
        </p:nvGrpSpPr>
        <p:grpSpPr>
          <a:xfrm>
            <a:off x="3307200" y="1296275"/>
            <a:ext cx="2529600" cy="479700"/>
            <a:chOff x="3307200" y="1296275"/>
            <a:chExt cx="2529600" cy="479700"/>
          </a:xfrm>
        </p:grpSpPr>
        <p:sp>
          <p:nvSpPr>
            <p:cNvPr id="361" name="Google Shape;361;p25"/>
            <p:cNvSpPr/>
            <p:nvPr/>
          </p:nvSpPr>
          <p:spPr>
            <a:xfrm>
              <a:off x="3307200" y="1296275"/>
              <a:ext cx="2529600" cy="4797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 txBox="1"/>
            <p:nvPr/>
          </p:nvSpPr>
          <p:spPr>
            <a:xfrm>
              <a:off x="3575950" y="1359555"/>
              <a:ext cx="199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Integrated Gradient</a:t>
              </a:r>
              <a:endParaRPr sz="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363" name="Google Shape;363;p25"/>
          <p:cNvCxnSpPr>
            <a:stCxn id="335" idx="4"/>
            <a:endCxn id="336" idx="0"/>
          </p:cNvCxnSpPr>
          <p:nvPr/>
        </p:nvCxnSpPr>
        <p:spPr>
          <a:xfrm>
            <a:off x="4572001" y="2320400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5"/>
          <p:cNvCxnSpPr>
            <a:stCxn id="336" idx="4"/>
            <a:endCxn id="337" idx="0"/>
          </p:cNvCxnSpPr>
          <p:nvPr/>
        </p:nvCxnSpPr>
        <p:spPr>
          <a:xfrm>
            <a:off x="4572001" y="298617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5"/>
          <p:cNvCxnSpPr>
            <a:stCxn id="337" idx="4"/>
            <a:endCxn id="338" idx="0"/>
          </p:cNvCxnSpPr>
          <p:nvPr/>
        </p:nvCxnSpPr>
        <p:spPr>
          <a:xfrm>
            <a:off x="4572001" y="365192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25"/>
          <p:cNvCxnSpPr>
            <a:endCxn id="352" idx="1"/>
          </p:cNvCxnSpPr>
          <p:nvPr/>
        </p:nvCxnSpPr>
        <p:spPr>
          <a:xfrm rot="10800000" flipH="1">
            <a:off x="4656600" y="2235800"/>
            <a:ext cx="3198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5"/>
          <p:cNvCxnSpPr>
            <a:stCxn id="336" idx="2"/>
            <a:endCxn id="343" idx="3"/>
          </p:cNvCxnSpPr>
          <p:nvPr/>
        </p:nvCxnSpPr>
        <p:spPr>
          <a:xfrm rot="10800000">
            <a:off x="4167601" y="290157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5"/>
          <p:cNvCxnSpPr>
            <a:stCxn id="337" idx="6"/>
            <a:endCxn id="357" idx="1"/>
          </p:cNvCxnSpPr>
          <p:nvPr/>
        </p:nvCxnSpPr>
        <p:spPr>
          <a:xfrm>
            <a:off x="4656601" y="356732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5"/>
          <p:cNvCxnSpPr>
            <a:stCxn id="338" idx="2"/>
            <a:endCxn id="346" idx="3"/>
          </p:cNvCxnSpPr>
          <p:nvPr/>
        </p:nvCxnSpPr>
        <p:spPr>
          <a:xfrm rot="10800000">
            <a:off x="4167601" y="4233100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5"/>
          <p:cNvCxnSpPr>
            <a:stCxn id="361" idx="1"/>
            <a:endCxn id="335" idx="0"/>
          </p:cNvCxnSpPr>
          <p:nvPr/>
        </p:nvCxnSpPr>
        <p:spPr>
          <a:xfrm>
            <a:off x="4572000" y="1775975"/>
            <a:ext cx="0" cy="3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1" name="Google Shape;371;p25"/>
          <p:cNvGrpSpPr/>
          <p:nvPr/>
        </p:nvGrpSpPr>
        <p:grpSpPr>
          <a:xfrm>
            <a:off x="709941" y="3956225"/>
            <a:ext cx="3457784" cy="759002"/>
            <a:chOff x="709941" y="3956225"/>
            <a:chExt cx="3457784" cy="759002"/>
          </a:xfrm>
        </p:grpSpPr>
        <p:sp>
          <p:nvSpPr>
            <p:cNvPr id="346" name="Google Shape;346;p25"/>
            <p:cNvSpPr txBox="1"/>
            <p:nvPr/>
          </p:nvSpPr>
          <p:spPr>
            <a:xfrm>
              <a:off x="2992925" y="4067200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4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372" name="Google Shape;372;p25"/>
            <p:cNvGrpSpPr/>
            <p:nvPr/>
          </p:nvGrpSpPr>
          <p:grpSpPr>
            <a:xfrm>
              <a:off x="709941" y="3956225"/>
              <a:ext cx="2066109" cy="759002"/>
              <a:chOff x="709941" y="3956225"/>
              <a:chExt cx="2066109" cy="759002"/>
            </a:xfrm>
          </p:grpSpPr>
          <p:sp>
            <p:nvSpPr>
              <p:cNvPr id="345" name="Google Shape;345;p25"/>
              <p:cNvSpPr txBox="1"/>
              <p:nvPr/>
            </p:nvSpPr>
            <p:spPr>
              <a:xfrm>
                <a:off x="709950" y="3956225"/>
                <a:ext cx="20661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Intégration des gradients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709941" y="3956227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>
            <a:spLocks noGrp="1"/>
          </p:cNvSpPr>
          <p:nvPr>
            <p:ph type="title"/>
          </p:nvPr>
        </p:nvSpPr>
        <p:spPr>
          <a:xfrm>
            <a:off x="720000" y="254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519124" y="1046257"/>
            <a:ext cx="755807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</a:pPr>
            <a:r>
              <a:rPr lang="en" sz="2600" dirty="0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Visualisation de la saturation des gradients</a:t>
            </a:r>
            <a:endParaRPr sz="2600" dirty="0">
              <a:solidFill>
                <a:srgbClr val="FFFFF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9202D2-A1CF-9CCB-DC47-F26B8CF8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96757"/>
            <a:ext cx="7384623" cy="32586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des Integrated Gradients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4487401" y="2151200"/>
            <a:ext cx="169200" cy="1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4487401" y="2816975"/>
            <a:ext cx="169200" cy="169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4487401" y="3482725"/>
            <a:ext cx="1692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4487401" y="4148500"/>
            <a:ext cx="169200" cy="169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709975" y="2522150"/>
            <a:ext cx="3457775" cy="759000"/>
            <a:chOff x="709975" y="2522150"/>
            <a:chExt cx="3457775" cy="759000"/>
          </a:xfrm>
        </p:grpSpPr>
        <p:grpSp>
          <p:nvGrpSpPr>
            <p:cNvPr id="391" name="Google Shape;391;p27"/>
            <p:cNvGrpSpPr/>
            <p:nvPr/>
          </p:nvGrpSpPr>
          <p:grpSpPr>
            <a:xfrm>
              <a:off x="709975" y="2522150"/>
              <a:ext cx="2069374" cy="759000"/>
              <a:chOff x="709975" y="2522150"/>
              <a:chExt cx="2069374" cy="759000"/>
            </a:xfrm>
          </p:grpSpPr>
          <p:sp>
            <p:nvSpPr>
              <p:cNvPr id="392" name="Google Shape;392;p27"/>
              <p:cNvSpPr/>
              <p:nvPr/>
            </p:nvSpPr>
            <p:spPr>
              <a:xfrm>
                <a:off x="713249" y="2522150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7"/>
              <p:cNvSpPr txBox="1"/>
              <p:nvPr/>
            </p:nvSpPr>
            <p:spPr>
              <a:xfrm>
                <a:off x="709975" y="2624666"/>
                <a:ext cx="19719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Interpolation de l'image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394" name="Google Shape;394;p27"/>
            <p:cNvSpPr txBox="1"/>
            <p:nvPr/>
          </p:nvSpPr>
          <p:spPr>
            <a:xfrm>
              <a:off x="2992950" y="2735675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2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395" name="Google Shape;395;p27"/>
          <p:cNvCxnSpPr>
            <a:stCxn id="396" idx="3"/>
            <a:endCxn id="397" idx="1"/>
          </p:cNvCxnSpPr>
          <p:nvPr/>
        </p:nvCxnSpPr>
        <p:spPr>
          <a:xfrm>
            <a:off x="2776050" y="4233125"/>
            <a:ext cx="21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7"/>
          <p:cNvCxnSpPr>
            <a:stCxn id="392" idx="0"/>
            <a:endCxn id="394" idx="1"/>
          </p:cNvCxnSpPr>
          <p:nvPr/>
        </p:nvCxnSpPr>
        <p:spPr>
          <a:xfrm>
            <a:off x="2779349" y="2901650"/>
            <a:ext cx="21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9" name="Google Shape;399;p27"/>
          <p:cNvGrpSpPr/>
          <p:nvPr/>
        </p:nvGrpSpPr>
        <p:grpSpPr>
          <a:xfrm>
            <a:off x="4976400" y="1856289"/>
            <a:ext cx="3458085" cy="759000"/>
            <a:chOff x="4976400" y="1856289"/>
            <a:chExt cx="3458085" cy="759000"/>
          </a:xfrm>
        </p:grpSpPr>
        <p:grpSp>
          <p:nvGrpSpPr>
            <p:cNvPr id="400" name="Google Shape;400;p27"/>
            <p:cNvGrpSpPr/>
            <p:nvPr/>
          </p:nvGrpSpPr>
          <p:grpSpPr>
            <a:xfrm>
              <a:off x="6365075" y="1856289"/>
              <a:ext cx="2069410" cy="759000"/>
              <a:chOff x="6365075" y="1856289"/>
              <a:chExt cx="2069410" cy="759000"/>
            </a:xfrm>
          </p:grpSpPr>
          <p:sp>
            <p:nvSpPr>
              <p:cNvPr id="401" name="Google Shape;401;p27"/>
              <p:cNvSpPr/>
              <p:nvPr/>
            </p:nvSpPr>
            <p:spPr>
              <a:xfrm>
                <a:off x="6365085" y="1856289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 txBox="1"/>
              <p:nvPr/>
            </p:nvSpPr>
            <p:spPr>
              <a:xfrm>
                <a:off x="6365075" y="1958901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Choix d'un point de base (baseline)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403" name="Google Shape;403;p27"/>
            <p:cNvSpPr txBox="1"/>
            <p:nvPr/>
          </p:nvSpPr>
          <p:spPr>
            <a:xfrm>
              <a:off x="4976400" y="2069900"/>
              <a:ext cx="115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1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404" name="Google Shape;404;p27"/>
          <p:cNvGrpSpPr/>
          <p:nvPr/>
        </p:nvGrpSpPr>
        <p:grpSpPr>
          <a:xfrm>
            <a:off x="4976400" y="3187828"/>
            <a:ext cx="3458085" cy="759000"/>
            <a:chOff x="4976400" y="3187828"/>
            <a:chExt cx="3458085" cy="759000"/>
          </a:xfrm>
        </p:grpSpPr>
        <p:grpSp>
          <p:nvGrpSpPr>
            <p:cNvPr id="405" name="Google Shape;405;p27"/>
            <p:cNvGrpSpPr/>
            <p:nvPr/>
          </p:nvGrpSpPr>
          <p:grpSpPr>
            <a:xfrm>
              <a:off x="6365075" y="3187828"/>
              <a:ext cx="2069410" cy="759000"/>
              <a:chOff x="6365075" y="3187828"/>
              <a:chExt cx="2069410" cy="759000"/>
            </a:xfrm>
          </p:grpSpPr>
          <p:sp>
            <p:nvSpPr>
              <p:cNvPr id="406" name="Google Shape;406;p27"/>
              <p:cNvSpPr/>
              <p:nvPr/>
            </p:nvSpPr>
            <p:spPr>
              <a:xfrm>
                <a:off x="6365085" y="3187828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 txBox="1"/>
              <p:nvPr/>
            </p:nvSpPr>
            <p:spPr>
              <a:xfrm>
                <a:off x="6365075" y="3290439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Calcul des gradients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408" name="Google Shape;408;p27"/>
            <p:cNvSpPr txBox="1"/>
            <p:nvPr/>
          </p:nvSpPr>
          <p:spPr>
            <a:xfrm>
              <a:off x="4976400" y="3401425"/>
              <a:ext cx="1176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3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409" name="Google Shape;409;p27"/>
          <p:cNvCxnSpPr>
            <a:stCxn id="403" idx="3"/>
            <a:endCxn id="402" idx="1"/>
          </p:cNvCxnSpPr>
          <p:nvPr/>
        </p:nvCxnSpPr>
        <p:spPr>
          <a:xfrm>
            <a:off x="6131400" y="2235800"/>
            <a:ext cx="23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7"/>
          <p:cNvCxnSpPr>
            <a:stCxn id="408" idx="3"/>
            <a:endCxn id="407" idx="1"/>
          </p:cNvCxnSpPr>
          <p:nvPr/>
        </p:nvCxnSpPr>
        <p:spPr>
          <a:xfrm>
            <a:off x="6152700" y="3567325"/>
            <a:ext cx="21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1" name="Google Shape;411;p27"/>
          <p:cNvGrpSpPr/>
          <p:nvPr/>
        </p:nvGrpSpPr>
        <p:grpSpPr>
          <a:xfrm>
            <a:off x="3307200" y="1296275"/>
            <a:ext cx="2529600" cy="479700"/>
            <a:chOff x="3307200" y="1296275"/>
            <a:chExt cx="2529600" cy="479700"/>
          </a:xfrm>
        </p:grpSpPr>
        <p:sp>
          <p:nvSpPr>
            <p:cNvPr id="412" name="Google Shape;412;p27"/>
            <p:cNvSpPr/>
            <p:nvPr/>
          </p:nvSpPr>
          <p:spPr>
            <a:xfrm>
              <a:off x="3307200" y="1296275"/>
              <a:ext cx="2529600" cy="4797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 txBox="1"/>
            <p:nvPr/>
          </p:nvSpPr>
          <p:spPr>
            <a:xfrm>
              <a:off x="3575950" y="1359555"/>
              <a:ext cx="199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Integrated Gradient</a:t>
              </a:r>
              <a:endParaRPr sz="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414" name="Google Shape;414;p27"/>
          <p:cNvCxnSpPr>
            <a:stCxn id="386" idx="4"/>
            <a:endCxn id="387" idx="0"/>
          </p:cNvCxnSpPr>
          <p:nvPr/>
        </p:nvCxnSpPr>
        <p:spPr>
          <a:xfrm>
            <a:off x="4572001" y="2320400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7"/>
          <p:cNvCxnSpPr>
            <a:stCxn id="387" idx="4"/>
            <a:endCxn id="388" idx="0"/>
          </p:cNvCxnSpPr>
          <p:nvPr/>
        </p:nvCxnSpPr>
        <p:spPr>
          <a:xfrm>
            <a:off x="4572001" y="298617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7"/>
          <p:cNvCxnSpPr>
            <a:stCxn id="388" idx="4"/>
            <a:endCxn id="389" idx="0"/>
          </p:cNvCxnSpPr>
          <p:nvPr/>
        </p:nvCxnSpPr>
        <p:spPr>
          <a:xfrm>
            <a:off x="4572001" y="365192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7"/>
          <p:cNvCxnSpPr>
            <a:endCxn id="403" idx="1"/>
          </p:cNvCxnSpPr>
          <p:nvPr/>
        </p:nvCxnSpPr>
        <p:spPr>
          <a:xfrm rot="10800000" flipH="1">
            <a:off x="4656600" y="2235800"/>
            <a:ext cx="3198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27"/>
          <p:cNvCxnSpPr>
            <a:stCxn id="387" idx="2"/>
            <a:endCxn id="394" idx="3"/>
          </p:cNvCxnSpPr>
          <p:nvPr/>
        </p:nvCxnSpPr>
        <p:spPr>
          <a:xfrm rot="10800000">
            <a:off x="4167601" y="290157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27"/>
          <p:cNvCxnSpPr>
            <a:stCxn id="388" idx="6"/>
            <a:endCxn id="408" idx="1"/>
          </p:cNvCxnSpPr>
          <p:nvPr/>
        </p:nvCxnSpPr>
        <p:spPr>
          <a:xfrm>
            <a:off x="4656601" y="356732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7"/>
          <p:cNvCxnSpPr>
            <a:stCxn id="389" idx="2"/>
            <a:endCxn id="397" idx="3"/>
          </p:cNvCxnSpPr>
          <p:nvPr/>
        </p:nvCxnSpPr>
        <p:spPr>
          <a:xfrm rot="10800000">
            <a:off x="4167601" y="4233100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7"/>
          <p:cNvCxnSpPr>
            <a:stCxn id="412" idx="1"/>
            <a:endCxn id="386" idx="0"/>
          </p:cNvCxnSpPr>
          <p:nvPr/>
        </p:nvCxnSpPr>
        <p:spPr>
          <a:xfrm>
            <a:off x="4572000" y="1775975"/>
            <a:ext cx="0" cy="3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2" name="Google Shape;422;p27"/>
          <p:cNvGrpSpPr/>
          <p:nvPr/>
        </p:nvGrpSpPr>
        <p:grpSpPr>
          <a:xfrm>
            <a:off x="709941" y="3956225"/>
            <a:ext cx="3457784" cy="759002"/>
            <a:chOff x="709941" y="3956225"/>
            <a:chExt cx="3457784" cy="759002"/>
          </a:xfrm>
        </p:grpSpPr>
        <p:sp>
          <p:nvSpPr>
            <p:cNvPr id="397" name="Google Shape;397;p27"/>
            <p:cNvSpPr txBox="1"/>
            <p:nvPr/>
          </p:nvSpPr>
          <p:spPr>
            <a:xfrm>
              <a:off x="2992925" y="4067200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4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423" name="Google Shape;423;p27"/>
            <p:cNvGrpSpPr/>
            <p:nvPr/>
          </p:nvGrpSpPr>
          <p:grpSpPr>
            <a:xfrm>
              <a:off x="709941" y="3956225"/>
              <a:ext cx="2066109" cy="759002"/>
              <a:chOff x="709941" y="3956225"/>
              <a:chExt cx="2066109" cy="759002"/>
            </a:xfrm>
          </p:grpSpPr>
          <p:sp>
            <p:nvSpPr>
              <p:cNvPr id="396" name="Google Shape;396;p27"/>
              <p:cNvSpPr txBox="1"/>
              <p:nvPr/>
            </p:nvSpPr>
            <p:spPr>
              <a:xfrm>
                <a:off x="709950" y="3956225"/>
                <a:ext cx="20661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Intégration des gradients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09941" y="3956227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>
            <a:spLocks noGrp="1"/>
          </p:cNvSpPr>
          <p:nvPr>
            <p:ph type="title"/>
          </p:nvPr>
        </p:nvSpPr>
        <p:spPr>
          <a:xfrm>
            <a:off x="720000" y="212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Obtenus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513800" y="1907100"/>
            <a:ext cx="38253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Attribution mask des integrated gradients pour visualiser les pixels responsables de la prédiction</a:t>
            </a:r>
            <a:endParaRPr sz="2600">
              <a:solidFill>
                <a:srgbClr val="FFFFF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431" name="Google Shape;4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825" y="937175"/>
            <a:ext cx="4001726" cy="41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 Rencontrés</a:t>
            </a:r>
            <a:endParaRPr/>
          </a:p>
        </p:txBody>
      </p:sp>
      <p:cxnSp>
        <p:nvCxnSpPr>
          <p:cNvPr id="437" name="Google Shape;437;p29"/>
          <p:cNvCxnSpPr>
            <a:stCxn id="438" idx="0"/>
            <a:endCxn id="439" idx="2"/>
          </p:cNvCxnSpPr>
          <p:nvPr/>
        </p:nvCxnSpPr>
        <p:spPr>
          <a:xfrm rot="10800000" flipH="1">
            <a:off x="2919900" y="2364175"/>
            <a:ext cx="545100" cy="5373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29"/>
          <p:cNvCxnSpPr>
            <a:stCxn id="439" idx="0"/>
            <a:endCxn id="441" idx="2"/>
          </p:cNvCxnSpPr>
          <p:nvPr/>
        </p:nvCxnSpPr>
        <p:spPr>
          <a:xfrm rot="10800000" flipH="1">
            <a:off x="5671675" y="1828872"/>
            <a:ext cx="545100" cy="5352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2" name="Google Shape;442;p29"/>
          <p:cNvGrpSpPr/>
          <p:nvPr/>
        </p:nvGrpSpPr>
        <p:grpSpPr>
          <a:xfrm>
            <a:off x="3464875" y="1724472"/>
            <a:ext cx="2206800" cy="1279206"/>
            <a:chOff x="3464875" y="2209969"/>
            <a:chExt cx="2206800" cy="1279206"/>
          </a:xfrm>
        </p:grpSpPr>
        <p:sp>
          <p:nvSpPr>
            <p:cNvPr id="439" name="Google Shape;439;p29"/>
            <p:cNvSpPr/>
            <p:nvPr/>
          </p:nvSpPr>
          <p:spPr>
            <a:xfrm>
              <a:off x="3464875" y="2209969"/>
              <a:ext cx="2206800" cy="1279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29"/>
            <p:cNvGrpSpPr/>
            <p:nvPr/>
          </p:nvGrpSpPr>
          <p:grpSpPr>
            <a:xfrm>
              <a:off x="3546225" y="2353998"/>
              <a:ext cx="2043550" cy="1135176"/>
              <a:chOff x="720000" y="2514113"/>
              <a:chExt cx="2043550" cy="1135176"/>
            </a:xfrm>
          </p:grpSpPr>
          <p:sp>
            <p:nvSpPr>
              <p:cNvPr id="444" name="Google Shape;444;p29"/>
              <p:cNvSpPr txBox="1"/>
              <p:nvPr/>
            </p:nvSpPr>
            <p:spPr>
              <a:xfrm>
                <a:off x="720000" y="2514113"/>
                <a:ext cx="2043000" cy="4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Calcul de gradient</a:t>
                </a:r>
                <a:endParaRPr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445" name="Google Shape;445;p29"/>
              <p:cNvSpPr txBox="1"/>
              <p:nvPr/>
            </p:nvSpPr>
            <p:spPr>
              <a:xfrm>
                <a:off x="720550" y="3081389"/>
                <a:ext cx="2043000" cy="5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Pour la détection d'objet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</p:grpSp>
      <p:grpSp>
        <p:nvGrpSpPr>
          <p:cNvPr id="446" name="Google Shape;446;p29"/>
          <p:cNvGrpSpPr/>
          <p:nvPr/>
        </p:nvGrpSpPr>
        <p:grpSpPr>
          <a:xfrm>
            <a:off x="4199020" y="3244335"/>
            <a:ext cx="737395" cy="740333"/>
            <a:chOff x="2601750" y="1612625"/>
            <a:chExt cx="1123050" cy="1127525"/>
          </a:xfrm>
        </p:grpSpPr>
        <p:sp>
          <p:nvSpPr>
            <p:cNvPr id="447" name="Google Shape;447;p29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9"/>
          <p:cNvGrpSpPr/>
          <p:nvPr/>
        </p:nvGrpSpPr>
        <p:grpSpPr>
          <a:xfrm>
            <a:off x="4412332" y="3453218"/>
            <a:ext cx="319342" cy="322550"/>
            <a:chOff x="-64764500" y="2280550"/>
            <a:chExt cx="316650" cy="319800"/>
          </a:xfrm>
        </p:grpSpPr>
        <p:sp>
          <p:nvSpPr>
            <p:cNvPr id="450" name="Google Shape;450;p29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9"/>
          <p:cNvGrpSpPr/>
          <p:nvPr/>
        </p:nvGrpSpPr>
        <p:grpSpPr>
          <a:xfrm>
            <a:off x="6216650" y="1189138"/>
            <a:ext cx="2206850" cy="1279200"/>
            <a:chOff x="6216650" y="1189138"/>
            <a:chExt cx="2206850" cy="1279200"/>
          </a:xfrm>
        </p:grpSpPr>
        <p:sp>
          <p:nvSpPr>
            <p:cNvPr id="441" name="Google Shape;441;p29"/>
            <p:cNvSpPr/>
            <p:nvPr/>
          </p:nvSpPr>
          <p:spPr>
            <a:xfrm>
              <a:off x="6216650" y="1189138"/>
              <a:ext cx="2206800" cy="1279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9"/>
            <p:cNvGrpSpPr/>
            <p:nvPr/>
          </p:nvGrpSpPr>
          <p:grpSpPr>
            <a:xfrm>
              <a:off x="6216700" y="1333175"/>
              <a:ext cx="2206800" cy="986993"/>
              <a:chOff x="638700" y="2514121"/>
              <a:chExt cx="2206800" cy="986993"/>
            </a:xfrm>
          </p:grpSpPr>
          <p:sp>
            <p:nvSpPr>
              <p:cNvPr id="454" name="Google Shape;454;p29"/>
              <p:cNvSpPr txBox="1"/>
              <p:nvPr/>
            </p:nvSpPr>
            <p:spPr>
              <a:xfrm>
                <a:off x="638700" y="2514121"/>
                <a:ext cx="2206800" cy="4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Uniformisation</a:t>
                </a:r>
                <a:endParaRPr sz="22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455" name="Google Shape;455;p29"/>
              <p:cNvSpPr txBox="1"/>
              <p:nvPr/>
            </p:nvSpPr>
            <p:spPr>
              <a:xfrm>
                <a:off x="720000" y="2933214"/>
                <a:ext cx="2043000" cy="5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Gestion des inputs/output des modèles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</p:grpSp>
      <p:grpSp>
        <p:nvGrpSpPr>
          <p:cNvPr id="456" name="Google Shape;456;p29"/>
          <p:cNvGrpSpPr/>
          <p:nvPr/>
        </p:nvGrpSpPr>
        <p:grpSpPr>
          <a:xfrm>
            <a:off x="6950795" y="2706931"/>
            <a:ext cx="737395" cy="740333"/>
            <a:chOff x="2601750" y="1612625"/>
            <a:chExt cx="1123050" cy="1127525"/>
          </a:xfrm>
        </p:grpSpPr>
        <p:sp>
          <p:nvSpPr>
            <p:cNvPr id="457" name="Google Shape;457;p29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9"/>
          <p:cNvSpPr/>
          <p:nvPr/>
        </p:nvSpPr>
        <p:spPr>
          <a:xfrm>
            <a:off x="7144838" y="2903307"/>
            <a:ext cx="350403" cy="347586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29"/>
          <p:cNvGrpSpPr/>
          <p:nvPr/>
        </p:nvGrpSpPr>
        <p:grpSpPr>
          <a:xfrm>
            <a:off x="713100" y="2261875"/>
            <a:ext cx="2206800" cy="1279200"/>
            <a:chOff x="713100" y="3230800"/>
            <a:chExt cx="2206800" cy="1279200"/>
          </a:xfrm>
        </p:grpSpPr>
        <p:sp>
          <p:nvSpPr>
            <p:cNvPr id="438" name="Google Shape;438;p29"/>
            <p:cNvSpPr/>
            <p:nvPr/>
          </p:nvSpPr>
          <p:spPr>
            <a:xfrm>
              <a:off x="713100" y="3230800"/>
              <a:ext cx="2206800" cy="1279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" name="Google Shape;461;p29"/>
            <p:cNvGrpSpPr/>
            <p:nvPr/>
          </p:nvGrpSpPr>
          <p:grpSpPr>
            <a:xfrm>
              <a:off x="794450" y="3374830"/>
              <a:ext cx="2043000" cy="987001"/>
              <a:chOff x="720000" y="2514113"/>
              <a:chExt cx="2043000" cy="987001"/>
            </a:xfrm>
          </p:grpSpPr>
          <p:sp>
            <p:nvSpPr>
              <p:cNvPr id="462" name="Google Shape;462;p29"/>
              <p:cNvSpPr txBox="1"/>
              <p:nvPr/>
            </p:nvSpPr>
            <p:spPr>
              <a:xfrm>
                <a:off x="720000" y="2514113"/>
                <a:ext cx="2043000" cy="4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Machine</a:t>
                </a:r>
                <a:endParaRPr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463" name="Google Shape;463;p29"/>
              <p:cNvSpPr txBox="1"/>
              <p:nvPr/>
            </p:nvSpPr>
            <p:spPr>
              <a:xfrm>
                <a:off x="720000" y="2933214"/>
                <a:ext cx="2043000" cy="5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Manque de ressources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</p:grpSp>
      <p:grpSp>
        <p:nvGrpSpPr>
          <p:cNvPr id="464" name="Google Shape;464;p29"/>
          <p:cNvGrpSpPr/>
          <p:nvPr/>
        </p:nvGrpSpPr>
        <p:grpSpPr>
          <a:xfrm>
            <a:off x="1448345" y="3769666"/>
            <a:ext cx="737395" cy="740333"/>
            <a:chOff x="2601750" y="1612625"/>
            <a:chExt cx="1123050" cy="1127525"/>
          </a:xfrm>
        </p:grpSpPr>
        <p:sp>
          <p:nvSpPr>
            <p:cNvPr id="465" name="Google Shape;465;p29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1656844" y="3982503"/>
            <a:ext cx="319319" cy="314683"/>
            <a:chOff x="-64774725" y="1916550"/>
            <a:chExt cx="319000" cy="314400"/>
          </a:xfrm>
        </p:grpSpPr>
        <p:sp>
          <p:nvSpPr>
            <p:cNvPr id="468" name="Google Shape;468;p29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25" y="1482000"/>
            <a:ext cx="2929375" cy="29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0"/>
          <p:cNvSpPr/>
          <p:nvPr/>
        </p:nvSpPr>
        <p:spPr>
          <a:xfrm>
            <a:off x="6716050" y="2706375"/>
            <a:ext cx="486600" cy="4866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-934450" y="2479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pour votre écoute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>
            <a:off x="667125" y="2514125"/>
            <a:ext cx="2095875" cy="986989"/>
            <a:chOff x="667125" y="2514125"/>
            <a:chExt cx="2095875" cy="986989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667125" y="2514125"/>
              <a:ext cx="20958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Introduction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720000" y="2933214"/>
              <a:ext cx="20430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rPr>
                <a:t>Introduction et Présentation du papier</a:t>
              </a:r>
              <a:endPara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3303025" y="3523000"/>
            <a:ext cx="2630700" cy="1045807"/>
            <a:chOff x="3303025" y="3523000"/>
            <a:chExt cx="2630700" cy="1045807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3303025" y="3523000"/>
              <a:ext cx="26307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Implémentation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3550501" y="4000907"/>
              <a:ext cx="20430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rPr>
                <a:t>Description des étapes de notre implémentation</a:t>
              </a:r>
              <a:endPara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endParaRPr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6040525" y="2797625"/>
            <a:ext cx="2796300" cy="1423913"/>
            <a:chOff x="6040525" y="2797625"/>
            <a:chExt cx="2796300" cy="1423913"/>
          </a:xfrm>
        </p:grpSpPr>
        <p:sp>
          <p:nvSpPr>
            <p:cNvPr id="135" name="Google Shape;135;p14"/>
            <p:cNvSpPr txBox="1"/>
            <p:nvPr/>
          </p:nvSpPr>
          <p:spPr>
            <a:xfrm>
              <a:off x="6040525" y="2797625"/>
              <a:ext cx="27963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Résultats et Problèmes rencontrés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6380975" y="3653638"/>
              <a:ext cx="20430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rPr>
                <a:t>Analyse des résultats et problèmes rencontrés </a:t>
              </a:r>
              <a:endPara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endParaRPr>
            </a:p>
          </p:txBody>
        </p:sp>
      </p:grpSp>
      <p:sp>
        <p:nvSpPr>
          <p:cNvPr id="137" name="Google Shape;137;p14"/>
          <p:cNvSpPr/>
          <p:nvPr/>
        </p:nvSpPr>
        <p:spPr>
          <a:xfrm>
            <a:off x="1219375" y="1317288"/>
            <a:ext cx="1044300" cy="1044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4049850" y="2326300"/>
            <a:ext cx="1044300" cy="1044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880325" y="1317288"/>
            <a:ext cx="1044300" cy="1044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14"/>
          <p:cNvCxnSpPr>
            <a:stCxn id="137" idx="6"/>
            <a:endCxn id="138" idx="2"/>
          </p:cNvCxnSpPr>
          <p:nvPr/>
        </p:nvCxnSpPr>
        <p:spPr>
          <a:xfrm>
            <a:off x="2263675" y="1839438"/>
            <a:ext cx="1786200" cy="1008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4"/>
          <p:cNvCxnSpPr>
            <a:stCxn id="138" idx="6"/>
            <a:endCxn id="139" idx="2"/>
          </p:cNvCxnSpPr>
          <p:nvPr/>
        </p:nvCxnSpPr>
        <p:spPr>
          <a:xfrm rot="10800000" flipH="1">
            <a:off x="5094150" y="1839550"/>
            <a:ext cx="1786200" cy="1008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4"/>
          <p:cNvSpPr/>
          <p:nvPr/>
        </p:nvSpPr>
        <p:spPr>
          <a:xfrm>
            <a:off x="4392359" y="2670226"/>
            <a:ext cx="359320" cy="356438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564729" y="1662187"/>
            <a:ext cx="353587" cy="354527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224253" y="1663149"/>
            <a:ext cx="356438" cy="352617"/>
          </a:xfrm>
          <a:custGeom>
            <a:avLst/>
            <a:gdLst/>
            <a:ahLst/>
            <a:cxnLst/>
            <a:rect l="l" t="t" r="r" b="b"/>
            <a:pathLst>
              <a:path w="11752" h="11626" extrusionOk="0">
                <a:moveTo>
                  <a:pt x="5829" y="662"/>
                </a:moveTo>
                <a:cubicBezTo>
                  <a:pt x="6049" y="662"/>
                  <a:pt x="6207" y="819"/>
                  <a:pt x="6207" y="1008"/>
                </a:cubicBezTo>
                <a:cubicBezTo>
                  <a:pt x="6207" y="1197"/>
                  <a:pt x="6049" y="1355"/>
                  <a:pt x="5829" y="1355"/>
                </a:cubicBezTo>
                <a:cubicBezTo>
                  <a:pt x="5640" y="1355"/>
                  <a:pt x="5482" y="1197"/>
                  <a:pt x="5482" y="1008"/>
                </a:cubicBezTo>
                <a:cubicBezTo>
                  <a:pt x="5482" y="819"/>
                  <a:pt x="5640" y="662"/>
                  <a:pt x="5829" y="662"/>
                </a:cubicBezTo>
                <a:close/>
                <a:moveTo>
                  <a:pt x="5829" y="2048"/>
                </a:moveTo>
                <a:cubicBezTo>
                  <a:pt x="6743" y="2048"/>
                  <a:pt x="7625" y="2363"/>
                  <a:pt x="8255" y="2898"/>
                </a:cubicBezTo>
                <a:lnTo>
                  <a:pt x="7247" y="3875"/>
                </a:lnTo>
                <a:cubicBezTo>
                  <a:pt x="6869" y="3560"/>
                  <a:pt x="6364" y="3403"/>
                  <a:pt x="5797" y="3403"/>
                </a:cubicBezTo>
                <a:cubicBezTo>
                  <a:pt x="5325" y="3403"/>
                  <a:pt x="4821" y="3560"/>
                  <a:pt x="4380" y="3875"/>
                </a:cubicBezTo>
                <a:lnTo>
                  <a:pt x="3435" y="2930"/>
                </a:lnTo>
                <a:cubicBezTo>
                  <a:pt x="4065" y="2363"/>
                  <a:pt x="4884" y="2048"/>
                  <a:pt x="5829" y="2048"/>
                </a:cubicBezTo>
                <a:close/>
                <a:moveTo>
                  <a:pt x="4852" y="1355"/>
                </a:moveTo>
                <a:cubicBezTo>
                  <a:pt x="4852" y="1418"/>
                  <a:pt x="4884" y="1449"/>
                  <a:pt x="4884" y="1449"/>
                </a:cubicBezTo>
                <a:cubicBezTo>
                  <a:pt x="3214" y="1796"/>
                  <a:pt x="1828" y="3151"/>
                  <a:pt x="1481" y="4883"/>
                </a:cubicBezTo>
                <a:cubicBezTo>
                  <a:pt x="1450" y="4883"/>
                  <a:pt x="1387" y="4820"/>
                  <a:pt x="1387" y="4820"/>
                </a:cubicBezTo>
                <a:lnTo>
                  <a:pt x="1387" y="3718"/>
                </a:lnTo>
                <a:cubicBezTo>
                  <a:pt x="1387" y="2426"/>
                  <a:pt x="2458" y="1355"/>
                  <a:pt x="3750" y="1355"/>
                </a:cubicBezTo>
                <a:close/>
                <a:moveTo>
                  <a:pt x="7908" y="1355"/>
                </a:moveTo>
                <a:cubicBezTo>
                  <a:pt x="9200" y="1355"/>
                  <a:pt x="10240" y="2426"/>
                  <a:pt x="10240" y="3718"/>
                </a:cubicBezTo>
                <a:lnTo>
                  <a:pt x="10240" y="4820"/>
                </a:lnTo>
                <a:cubicBezTo>
                  <a:pt x="10208" y="4820"/>
                  <a:pt x="10177" y="4883"/>
                  <a:pt x="10177" y="4883"/>
                </a:cubicBezTo>
                <a:cubicBezTo>
                  <a:pt x="9830" y="3182"/>
                  <a:pt x="8475" y="1796"/>
                  <a:pt x="6743" y="1449"/>
                </a:cubicBezTo>
                <a:cubicBezTo>
                  <a:pt x="6743" y="1418"/>
                  <a:pt x="6774" y="1355"/>
                  <a:pt x="6774" y="1355"/>
                </a:cubicBezTo>
                <a:close/>
                <a:moveTo>
                  <a:pt x="10618" y="5419"/>
                </a:moveTo>
                <a:cubicBezTo>
                  <a:pt x="10807" y="5419"/>
                  <a:pt x="10964" y="5576"/>
                  <a:pt x="10964" y="5765"/>
                </a:cubicBezTo>
                <a:cubicBezTo>
                  <a:pt x="10964" y="5986"/>
                  <a:pt x="10807" y="6143"/>
                  <a:pt x="10618" y="6143"/>
                </a:cubicBezTo>
                <a:cubicBezTo>
                  <a:pt x="10397" y="6143"/>
                  <a:pt x="10240" y="5986"/>
                  <a:pt x="10240" y="5765"/>
                </a:cubicBezTo>
                <a:cubicBezTo>
                  <a:pt x="10240" y="5576"/>
                  <a:pt x="10397" y="5419"/>
                  <a:pt x="10618" y="5419"/>
                </a:cubicBezTo>
                <a:close/>
                <a:moveTo>
                  <a:pt x="1040" y="5450"/>
                </a:moveTo>
                <a:cubicBezTo>
                  <a:pt x="1229" y="5450"/>
                  <a:pt x="1387" y="5608"/>
                  <a:pt x="1387" y="5828"/>
                </a:cubicBezTo>
                <a:cubicBezTo>
                  <a:pt x="1387" y="6017"/>
                  <a:pt x="1229" y="6175"/>
                  <a:pt x="1040" y="6175"/>
                </a:cubicBezTo>
                <a:cubicBezTo>
                  <a:pt x="851" y="6175"/>
                  <a:pt x="694" y="6017"/>
                  <a:pt x="694" y="5828"/>
                </a:cubicBezTo>
                <a:cubicBezTo>
                  <a:pt x="694" y="5608"/>
                  <a:pt x="851" y="5450"/>
                  <a:pt x="1040" y="5450"/>
                </a:cubicBezTo>
                <a:close/>
                <a:moveTo>
                  <a:pt x="5829" y="4096"/>
                </a:moveTo>
                <a:cubicBezTo>
                  <a:pt x="6774" y="4096"/>
                  <a:pt x="7530" y="4820"/>
                  <a:pt x="7530" y="5765"/>
                </a:cubicBezTo>
                <a:cubicBezTo>
                  <a:pt x="7530" y="6711"/>
                  <a:pt x="6837" y="7498"/>
                  <a:pt x="5829" y="7498"/>
                </a:cubicBezTo>
                <a:cubicBezTo>
                  <a:pt x="4884" y="7498"/>
                  <a:pt x="4096" y="6711"/>
                  <a:pt x="4159" y="5734"/>
                </a:cubicBezTo>
                <a:cubicBezTo>
                  <a:pt x="4191" y="4789"/>
                  <a:pt x="4884" y="4096"/>
                  <a:pt x="5829" y="4096"/>
                </a:cubicBezTo>
                <a:close/>
                <a:moveTo>
                  <a:pt x="2930" y="3371"/>
                </a:moveTo>
                <a:lnTo>
                  <a:pt x="3876" y="4316"/>
                </a:lnTo>
                <a:cubicBezTo>
                  <a:pt x="3561" y="4757"/>
                  <a:pt x="3403" y="5261"/>
                  <a:pt x="3403" y="5765"/>
                </a:cubicBezTo>
                <a:cubicBezTo>
                  <a:pt x="3403" y="6301"/>
                  <a:pt x="3561" y="6805"/>
                  <a:pt x="3876" y="7183"/>
                </a:cubicBezTo>
                <a:lnTo>
                  <a:pt x="2899" y="8191"/>
                </a:lnTo>
                <a:cubicBezTo>
                  <a:pt x="2363" y="7561"/>
                  <a:pt x="2048" y="6711"/>
                  <a:pt x="2048" y="5765"/>
                </a:cubicBezTo>
                <a:cubicBezTo>
                  <a:pt x="2048" y="4883"/>
                  <a:pt x="2363" y="4001"/>
                  <a:pt x="2930" y="3371"/>
                </a:cubicBezTo>
                <a:close/>
                <a:moveTo>
                  <a:pt x="8759" y="3340"/>
                </a:moveTo>
                <a:cubicBezTo>
                  <a:pt x="9294" y="4001"/>
                  <a:pt x="9609" y="4820"/>
                  <a:pt x="9609" y="5734"/>
                </a:cubicBezTo>
                <a:cubicBezTo>
                  <a:pt x="9578" y="6711"/>
                  <a:pt x="9263" y="7561"/>
                  <a:pt x="8727" y="8191"/>
                </a:cubicBezTo>
                <a:lnTo>
                  <a:pt x="7782" y="7246"/>
                </a:lnTo>
                <a:cubicBezTo>
                  <a:pt x="8097" y="6805"/>
                  <a:pt x="8255" y="6301"/>
                  <a:pt x="8255" y="5765"/>
                </a:cubicBezTo>
                <a:cubicBezTo>
                  <a:pt x="8255" y="5576"/>
                  <a:pt x="8192" y="5387"/>
                  <a:pt x="8160" y="5198"/>
                </a:cubicBezTo>
                <a:cubicBezTo>
                  <a:pt x="8097" y="4883"/>
                  <a:pt x="7971" y="4600"/>
                  <a:pt x="7782" y="4316"/>
                </a:cubicBezTo>
                <a:lnTo>
                  <a:pt x="8759" y="3340"/>
                </a:lnTo>
                <a:close/>
                <a:moveTo>
                  <a:pt x="7310" y="7719"/>
                </a:moveTo>
                <a:lnTo>
                  <a:pt x="8255" y="8664"/>
                </a:lnTo>
                <a:cubicBezTo>
                  <a:pt x="7562" y="9231"/>
                  <a:pt x="6743" y="9546"/>
                  <a:pt x="5829" y="9546"/>
                </a:cubicBezTo>
                <a:cubicBezTo>
                  <a:pt x="4947" y="9546"/>
                  <a:pt x="4065" y="9231"/>
                  <a:pt x="3435" y="8695"/>
                </a:cubicBezTo>
                <a:lnTo>
                  <a:pt x="4411" y="7719"/>
                </a:lnTo>
                <a:cubicBezTo>
                  <a:pt x="4821" y="8034"/>
                  <a:pt x="5325" y="8191"/>
                  <a:pt x="5829" y="8191"/>
                </a:cubicBezTo>
                <a:cubicBezTo>
                  <a:pt x="6364" y="8191"/>
                  <a:pt x="6869" y="8034"/>
                  <a:pt x="7310" y="7719"/>
                </a:cubicBezTo>
                <a:close/>
                <a:moveTo>
                  <a:pt x="1481" y="6711"/>
                </a:moveTo>
                <a:cubicBezTo>
                  <a:pt x="1828" y="8443"/>
                  <a:pt x="3214" y="9798"/>
                  <a:pt x="4884" y="10145"/>
                </a:cubicBezTo>
                <a:cubicBezTo>
                  <a:pt x="4884" y="10176"/>
                  <a:pt x="4852" y="10239"/>
                  <a:pt x="4852" y="10271"/>
                </a:cubicBezTo>
                <a:lnTo>
                  <a:pt x="3781" y="10271"/>
                </a:lnTo>
                <a:cubicBezTo>
                  <a:pt x="2458" y="10271"/>
                  <a:pt x="1387" y="9168"/>
                  <a:pt x="1387" y="7813"/>
                </a:cubicBezTo>
                <a:lnTo>
                  <a:pt x="1387" y="6774"/>
                </a:lnTo>
                <a:cubicBezTo>
                  <a:pt x="1418" y="6774"/>
                  <a:pt x="1481" y="6711"/>
                  <a:pt x="1481" y="6711"/>
                </a:cubicBezTo>
                <a:close/>
                <a:moveTo>
                  <a:pt x="10177" y="6711"/>
                </a:moveTo>
                <a:cubicBezTo>
                  <a:pt x="10208" y="6711"/>
                  <a:pt x="10240" y="6774"/>
                  <a:pt x="10240" y="6774"/>
                </a:cubicBezTo>
                <a:lnTo>
                  <a:pt x="10240" y="7876"/>
                </a:lnTo>
                <a:cubicBezTo>
                  <a:pt x="10240" y="9168"/>
                  <a:pt x="9200" y="10271"/>
                  <a:pt x="7877" y="10271"/>
                </a:cubicBezTo>
                <a:lnTo>
                  <a:pt x="6774" y="10271"/>
                </a:lnTo>
                <a:cubicBezTo>
                  <a:pt x="6774" y="10239"/>
                  <a:pt x="6743" y="10176"/>
                  <a:pt x="6743" y="10145"/>
                </a:cubicBezTo>
                <a:cubicBezTo>
                  <a:pt x="8475" y="9798"/>
                  <a:pt x="9830" y="8412"/>
                  <a:pt x="10177" y="6711"/>
                </a:cubicBezTo>
                <a:close/>
                <a:moveTo>
                  <a:pt x="5829" y="10239"/>
                </a:moveTo>
                <a:cubicBezTo>
                  <a:pt x="6049" y="10239"/>
                  <a:pt x="6207" y="10397"/>
                  <a:pt x="6207" y="10586"/>
                </a:cubicBezTo>
                <a:cubicBezTo>
                  <a:pt x="6144" y="10775"/>
                  <a:pt x="5986" y="10932"/>
                  <a:pt x="5829" y="10932"/>
                </a:cubicBezTo>
                <a:cubicBezTo>
                  <a:pt x="5640" y="10932"/>
                  <a:pt x="5482" y="10775"/>
                  <a:pt x="5482" y="10586"/>
                </a:cubicBezTo>
                <a:cubicBezTo>
                  <a:pt x="5482" y="10397"/>
                  <a:pt x="5640" y="10239"/>
                  <a:pt x="5829" y="10239"/>
                </a:cubicBezTo>
                <a:close/>
                <a:moveTo>
                  <a:pt x="5829" y="0"/>
                </a:moveTo>
                <a:cubicBezTo>
                  <a:pt x="5388" y="0"/>
                  <a:pt x="5010" y="315"/>
                  <a:pt x="4852" y="693"/>
                </a:cubicBezTo>
                <a:lnTo>
                  <a:pt x="3813" y="693"/>
                </a:lnTo>
                <a:cubicBezTo>
                  <a:pt x="2111" y="693"/>
                  <a:pt x="725" y="2079"/>
                  <a:pt x="725" y="3781"/>
                </a:cubicBezTo>
                <a:lnTo>
                  <a:pt x="725" y="4820"/>
                </a:lnTo>
                <a:cubicBezTo>
                  <a:pt x="316" y="4946"/>
                  <a:pt x="0" y="5356"/>
                  <a:pt x="0" y="5828"/>
                </a:cubicBezTo>
                <a:cubicBezTo>
                  <a:pt x="0" y="6301"/>
                  <a:pt x="316" y="6648"/>
                  <a:pt x="725" y="6805"/>
                </a:cubicBezTo>
                <a:lnTo>
                  <a:pt x="725" y="7876"/>
                </a:lnTo>
                <a:cubicBezTo>
                  <a:pt x="725" y="9546"/>
                  <a:pt x="2111" y="10964"/>
                  <a:pt x="3813" y="10964"/>
                </a:cubicBezTo>
                <a:lnTo>
                  <a:pt x="4915" y="10964"/>
                </a:lnTo>
                <a:cubicBezTo>
                  <a:pt x="5073" y="11373"/>
                  <a:pt x="5419" y="11625"/>
                  <a:pt x="5892" y="11625"/>
                </a:cubicBezTo>
                <a:cubicBezTo>
                  <a:pt x="6333" y="11625"/>
                  <a:pt x="6711" y="11310"/>
                  <a:pt x="6869" y="10932"/>
                </a:cubicBezTo>
                <a:lnTo>
                  <a:pt x="7971" y="10932"/>
                </a:lnTo>
                <a:cubicBezTo>
                  <a:pt x="9672" y="10932"/>
                  <a:pt x="11059" y="9546"/>
                  <a:pt x="11059" y="7845"/>
                </a:cubicBezTo>
                <a:lnTo>
                  <a:pt x="11059" y="6774"/>
                </a:lnTo>
                <a:cubicBezTo>
                  <a:pt x="11216" y="6711"/>
                  <a:pt x="11311" y="6648"/>
                  <a:pt x="11437" y="6522"/>
                </a:cubicBezTo>
                <a:cubicBezTo>
                  <a:pt x="11626" y="6333"/>
                  <a:pt x="11752" y="6049"/>
                  <a:pt x="11752" y="5765"/>
                </a:cubicBezTo>
                <a:cubicBezTo>
                  <a:pt x="11752" y="5513"/>
                  <a:pt x="11626" y="5230"/>
                  <a:pt x="11437" y="5041"/>
                </a:cubicBezTo>
                <a:cubicBezTo>
                  <a:pt x="11248" y="4946"/>
                  <a:pt x="11090" y="4883"/>
                  <a:pt x="10964" y="4820"/>
                </a:cubicBezTo>
                <a:lnTo>
                  <a:pt x="10964" y="3781"/>
                </a:lnTo>
                <a:cubicBezTo>
                  <a:pt x="10964" y="2079"/>
                  <a:pt x="9578" y="693"/>
                  <a:pt x="7877" y="693"/>
                </a:cubicBezTo>
                <a:lnTo>
                  <a:pt x="6837" y="693"/>
                </a:lnTo>
                <a:cubicBezTo>
                  <a:pt x="6711" y="315"/>
                  <a:pt x="6301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papier</a:t>
            </a:r>
            <a:endParaRPr/>
          </a:p>
        </p:txBody>
      </p:sp>
      <p:grpSp>
        <p:nvGrpSpPr>
          <p:cNvPr id="150" name="Google Shape;150;p15"/>
          <p:cNvGrpSpPr/>
          <p:nvPr/>
        </p:nvGrpSpPr>
        <p:grpSpPr>
          <a:xfrm>
            <a:off x="713100" y="1599725"/>
            <a:ext cx="6479700" cy="989100"/>
            <a:chOff x="713100" y="1599725"/>
            <a:chExt cx="6479700" cy="989100"/>
          </a:xfrm>
        </p:grpSpPr>
        <p:sp>
          <p:nvSpPr>
            <p:cNvPr id="151" name="Google Shape;151;p15"/>
            <p:cNvSpPr/>
            <p:nvPr/>
          </p:nvSpPr>
          <p:spPr>
            <a:xfrm>
              <a:off x="713100" y="1599725"/>
              <a:ext cx="6479700" cy="98910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720000" y="1810325"/>
              <a:ext cx="33636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Attribution methods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>
            <a:off x="1943750" y="3102550"/>
            <a:ext cx="6479700" cy="989100"/>
            <a:chOff x="1943750" y="3102550"/>
            <a:chExt cx="6479700" cy="989100"/>
          </a:xfrm>
        </p:grpSpPr>
        <p:sp>
          <p:nvSpPr>
            <p:cNvPr id="154" name="Google Shape;154;p15"/>
            <p:cNvSpPr/>
            <p:nvPr/>
          </p:nvSpPr>
          <p:spPr>
            <a:xfrm rot="10800000" flipH="1">
              <a:off x="1943750" y="3102550"/>
              <a:ext cx="6479700" cy="98910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2151050" y="3313150"/>
              <a:ext cx="45273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Comprendre comment une input a affecté les prédictions d'un modèle de machine learning</a:t>
              </a:r>
              <a:endPara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Différentes méthodes d'attribution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400" y="1065325"/>
            <a:ext cx="3979225" cy="3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694075" y="1094975"/>
            <a:ext cx="1864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Integrated Gradients</a:t>
            </a:r>
            <a:endParaRPr sz="2300" b="1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25" y="2322225"/>
            <a:ext cx="5543800" cy="251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4198450" y="354825"/>
            <a:ext cx="4359300" cy="19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Interpreting model's predictions by computing gradient contribution of each input feature.</a:t>
            </a:r>
            <a:endParaRPr sz="2300" b="1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3" name="Google Shape;163;p16"/>
          <p:cNvGrpSpPr/>
          <p:nvPr/>
        </p:nvGrpSpPr>
        <p:grpSpPr>
          <a:xfrm>
            <a:off x="141505" y="-29"/>
            <a:ext cx="2969055" cy="2971736"/>
            <a:chOff x="3028019" y="1352695"/>
            <a:chExt cx="2969351" cy="2969360"/>
          </a:xfrm>
        </p:grpSpPr>
        <p:sp>
          <p:nvSpPr>
            <p:cNvPr id="164" name="Google Shape;164;p16"/>
            <p:cNvSpPr/>
            <p:nvPr/>
          </p:nvSpPr>
          <p:spPr>
            <a:xfrm>
              <a:off x="3028019" y="1352707"/>
              <a:ext cx="1484700" cy="1484700"/>
            </a:xfrm>
            <a:prstGeom prst="bentArrow">
              <a:avLst>
                <a:gd name="adj1" fmla="val 50000"/>
                <a:gd name="adj2" fmla="val 25000"/>
                <a:gd name="adj3" fmla="val 0"/>
                <a:gd name="adj4" fmla="val 0"/>
              </a:avLst>
            </a:prstGeom>
            <a:solidFill>
              <a:srgbClr val="000328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 rot="5400000">
              <a:off x="4512668" y="1352695"/>
              <a:ext cx="1484700" cy="1484700"/>
            </a:xfrm>
            <a:prstGeom prst="bentArrow">
              <a:avLst>
                <a:gd name="adj1" fmla="val 50000"/>
                <a:gd name="adj2" fmla="val 25000"/>
                <a:gd name="adj3" fmla="val 0"/>
                <a:gd name="adj4" fmla="val 0"/>
              </a:avLst>
            </a:prstGeom>
            <a:solidFill>
              <a:srgbClr val="000328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 rot="10800000">
              <a:off x="4512671" y="2837344"/>
              <a:ext cx="1484700" cy="1484700"/>
            </a:xfrm>
            <a:prstGeom prst="bentArrow">
              <a:avLst>
                <a:gd name="adj1" fmla="val 50000"/>
                <a:gd name="adj2" fmla="val 25000"/>
                <a:gd name="adj3" fmla="val 0"/>
                <a:gd name="adj4" fmla="val 0"/>
              </a:avLst>
            </a:prstGeom>
            <a:solidFill>
              <a:srgbClr val="000328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 rot="-5400000">
              <a:off x="3028022" y="2837356"/>
              <a:ext cx="1484700" cy="1484700"/>
            </a:xfrm>
            <a:prstGeom prst="bentArrow">
              <a:avLst>
                <a:gd name="adj1" fmla="val 50000"/>
                <a:gd name="adj2" fmla="val 25000"/>
                <a:gd name="adj3" fmla="val 0"/>
                <a:gd name="adj4" fmla="val 0"/>
              </a:avLst>
            </a:prstGeom>
            <a:solidFill>
              <a:srgbClr val="000328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720000" y="362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63" y="1119325"/>
            <a:ext cx="8265271" cy="3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88" y="2319775"/>
            <a:ext cx="8271623" cy="105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5" y="1202837"/>
            <a:ext cx="83534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00" y="3553697"/>
            <a:ext cx="8353424" cy="101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Implémentation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487401" y="2151200"/>
            <a:ext cx="169200" cy="1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487401" y="2816975"/>
            <a:ext cx="169200" cy="169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487401" y="3482725"/>
            <a:ext cx="1692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4487401" y="4148500"/>
            <a:ext cx="169200" cy="169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709975" y="2522150"/>
            <a:ext cx="3457775" cy="759000"/>
            <a:chOff x="709975" y="2522150"/>
            <a:chExt cx="3457775" cy="759000"/>
          </a:xfrm>
        </p:grpSpPr>
        <p:grpSp>
          <p:nvGrpSpPr>
            <p:cNvPr id="198" name="Google Shape;198;p20"/>
            <p:cNvGrpSpPr/>
            <p:nvPr/>
          </p:nvGrpSpPr>
          <p:grpSpPr>
            <a:xfrm>
              <a:off x="709975" y="2522150"/>
              <a:ext cx="2069374" cy="759000"/>
              <a:chOff x="709975" y="2522150"/>
              <a:chExt cx="2069374" cy="759000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713249" y="2522150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 txBox="1"/>
              <p:nvPr/>
            </p:nvSpPr>
            <p:spPr>
              <a:xfrm>
                <a:off x="709975" y="2624666"/>
                <a:ext cx="19719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Entrainement du modèle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201" name="Google Shape;201;p20"/>
            <p:cNvSpPr txBox="1"/>
            <p:nvPr/>
          </p:nvSpPr>
          <p:spPr>
            <a:xfrm>
              <a:off x="2992950" y="2735675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2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02" name="Google Shape;202;p20"/>
          <p:cNvCxnSpPr>
            <a:stCxn id="203" idx="3"/>
            <a:endCxn id="204" idx="1"/>
          </p:cNvCxnSpPr>
          <p:nvPr/>
        </p:nvCxnSpPr>
        <p:spPr>
          <a:xfrm>
            <a:off x="2776050" y="4233125"/>
            <a:ext cx="21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0"/>
          <p:cNvCxnSpPr>
            <a:stCxn id="199" idx="0"/>
            <a:endCxn id="201" idx="1"/>
          </p:cNvCxnSpPr>
          <p:nvPr/>
        </p:nvCxnSpPr>
        <p:spPr>
          <a:xfrm>
            <a:off x="2779349" y="2901650"/>
            <a:ext cx="21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" name="Google Shape;206;p20"/>
          <p:cNvGrpSpPr/>
          <p:nvPr/>
        </p:nvGrpSpPr>
        <p:grpSpPr>
          <a:xfrm>
            <a:off x="4976400" y="1856289"/>
            <a:ext cx="3458085" cy="759000"/>
            <a:chOff x="4976400" y="1856289"/>
            <a:chExt cx="3458085" cy="759000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6365075" y="1856289"/>
              <a:ext cx="2069410" cy="759000"/>
              <a:chOff x="6365075" y="1856289"/>
              <a:chExt cx="2069410" cy="759000"/>
            </a:xfrm>
          </p:grpSpPr>
          <p:sp>
            <p:nvSpPr>
              <p:cNvPr id="208" name="Google Shape;208;p20"/>
              <p:cNvSpPr/>
              <p:nvPr/>
            </p:nvSpPr>
            <p:spPr>
              <a:xfrm>
                <a:off x="6365085" y="1856289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 txBox="1"/>
              <p:nvPr/>
            </p:nvSpPr>
            <p:spPr>
              <a:xfrm>
                <a:off x="6365075" y="1958901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Chargement des images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210" name="Google Shape;210;p20"/>
            <p:cNvSpPr txBox="1"/>
            <p:nvPr/>
          </p:nvSpPr>
          <p:spPr>
            <a:xfrm>
              <a:off x="4976400" y="2069900"/>
              <a:ext cx="115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1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4976400" y="3187828"/>
            <a:ext cx="3458085" cy="759000"/>
            <a:chOff x="4976400" y="3187828"/>
            <a:chExt cx="3458085" cy="759000"/>
          </a:xfrm>
        </p:grpSpPr>
        <p:grpSp>
          <p:nvGrpSpPr>
            <p:cNvPr id="212" name="Google Shape;212;p20"/>
            <p:cNvGrpSpPr/>
            <p:nvPr/>
          </p:nvGrpSpPr>
          <p:grpSpPr>
            <a:xfrm>
              <a:off x="6365075" y="3187828"/>
              <a:ext cx="2069410" cy="759000"/>
              <a:chOff x="6365075" y="3187828"/>
              <a:chExt cx="2069410" cy="759000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6365085" y="3187828"/>
                <a:ext cx="20694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 txBox="1"/>
              <p:nvPr/>
            </p:nvSpPr>
            <p:spPr>
              <a:xfrm>
                <a:off x="6365075" y="3290439"/>
                <a:ext cx="20694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Calcul des integrated gradient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</p:grpSp>
        <p:sp>
          <p:nvSpPr>
            <p:cNvPr id="215" name="Google Shape;215;p20"/>
            <p:cNvSpPr txBox="1"/>
            <p:nvPr/>
          </p:nvSpPr>
          <p:spPr>
            <a:xfrm>
              <a:off x="4976400" y="3401425"/>
              <a:ext cx="1176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3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16" name="Google Shape;216;p20"/>
          <p:cNvCxnSpPr>
            <a:stCxn id="210" idx="3"/>
            <a:endCxn id="209" idx="1"/>
          </p:cNvCxnSpPr>
          <p:nvPr/>
        </p:nvCxnSpPr>
        <p:spPr>
          <a:xfrm>
            <a:off x="6131400" y="2235800"/>
            <a:ext cx="23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0"/>
          <p:cNvCxnSpPr>
            <a:stCxn id="215" idx="3"/>
            <a:endCxn id="214" idx="1"/>
          </p:cNvCxnSpPr>
          <p:nvPr/>
        </p:nvCxnSpPr>
        <p:spPr>
          <a:xfrm>
            <a:off x="6152700" y="3567325"/>
            <a:ext cx="21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" name="Google Shape;218;p20"/>
          <p:cNvGrpSpPr/>
          <p:nvPr/>
        </p:nvGrpSpPr>
        <p:grpSpPr>
          <a:xfrm>
            <a:off x="3307200" y="1296275"/>
            <a:ext cx="2529600" cy="479700"/>
            <a:chOff x="3307200" y="1296275"/>
            <a:chExt cx="2529600" cy="479700"/>
          </a:xfrm>
        </p:grpSpPr>
        <p:sp>
          <p:nvSpPr>
            <p:cNvPr id="219" name="Google Shape;219;p20"/>
            <p:cNvSpPr/>
            <p:nvPr/>
          </p:nvSpPr>
          <p:spPr>
            <a:xfrm>
              <a:off x="3307200" y="1296275"/>
              <a:ext cx="2529600" cy="4797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FFFFFF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3575950" y="1359555"/>
              <a:ext cx="199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Integrated Gradient</a:t>
              </a:r>
              <a:endParaRPr sz="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21" name="Google Shape;221;p20"/>
          <p:cNvCxnSpPr>
            <a:stCxn id="193" idx="4"/>
            <a:endCxn id="194" idx="0"/>
          </p:cNvCxnSpPr>
          <p:nvPr/>
        </p:nvCxnSpPr>
        <p:spPr>
          <a:xfrm>
            <a:off x="4572001" y="2320400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0"/>
          <p:cNvCxnSpPr>
            <a:stCxn id="194" idx="4"/>
            <a:endCxn id="195" idx="0"/>
          </p:cNvCxnSpPr>
          <p:nvPr/>
        </p:nvCxnSpPr>
        <p:spPr>
          <a:xfrm>
            <a:off x="4572001" y="298617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0"/>
          <p:cNvCxnSpPr>
            <a:stCxn id="195" idx="4"/>
            <a:endCxn id="196" idx="0"/>
          </p:cNvCxnSpPr>
          <p:nvPr/>
        </p:nvCxnSpPr>
        <p:spPr>
          <a:xfrm>
            <a:off x="4572001" y="365192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0"/>
          <p:cNvCxnSpPr>
            <a:endCxn id="210" idx="1"/>
          </p:cNvCxnSpPr>
          <p:nvPr/>
        </p:nvCxnSpPr>
        <p:spPr>
          <a:xfrm rot="10800000" flipH="1">
            <a:off x="4656600" y="2235800"/>
            <a:ext cx="3198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0"/>
          <p:cNvCxnSpPr>
            <a:stCxn id="194" idx="2"/>
            <a:endCxn id="201" idx="3"/>
          </p:cNvCxnSpPr>
          <p:nvPr/>
        </p:nvCxnSpPr>
        <p:spPr>
          <a:xfrm rot="10800000">
            <a:off x="4167601" y="290157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0"/>
          <p:cNvCxnSpPr>
            <a:stCxn id="195" idx="6"/>
            <a:endCxn id="215" idx="1"/>
          </p:cNvCxnSpPr>
          <p:nvPr/>
        </p:nvCxnSpPr>
        <p:spPr>
          <a:xfrm>
            <a:off x="4656601" y="356732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0"/>
          <p:cNvCxnSpPr>
            <a:stCxn id="196" idx="2"/>
            <a:endCxn id="204" idx="3"/>
          </p:cNvCxnSpPr>
          <p:nvPr/>
        </p:nvCxnSpPr>
        <p:spPr>
          <a:xfrm rot="10800000">
            <a:off x="4167601" y="4233100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0"/>
          <p:cNvCxnSpPr>
            <a:stCxn id="219" idx="1"/>
            <a:endCxn id="193" idx="0"/>
          </p:cNvCxnSpPr>
          <p:nvPr/>
        </p:nvCxnSpPr>
        <p:spPr>
          <a:xfrm>
            <a:off x="4572000" y="1775975"/>
            <a:ext cx="0" cy="3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20"/>
          <p:cNvGrpSpPr/>
          <p:nvPr/>
        </p:nvGrpSpPr>
        <p:grpSpPr>
          <a:xfrm>
            <a:off x="709941" y="3956225"/>
            <a:ext cx="3457784" cy="759002"/>
            <a:chOff x="709941" y="3956225"/>
            <a:chExt cx="3457784" cy="759002"/>
          </a:xfrm>
        </p:grpSpPr>
        <p:sp>
          <p:nvSpPr>
            <p:cNvPr id="204" name="Google Shape;204;p20"/>
            <p:cNvSpPr txBox="1"/>
            <p:nvPr/>
          </p:nvSpPr>
          <p:spPr>
            <a:xfrm>
              <a:off x="2992925" y="4067200"/>
              <a:ext cx="117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Step 4</a:t>
              </a:r>
              <a:endParaRPr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30" name="Google Shape;230;p20"/>
            <p:cNvGrpSpPr/>
            <p:nvPr/>
          </p:nvGrpSpPr>
          <p:grpSpPr>
            <a:xfrm>
              <a:off x="709941" y="3956225"/>
              <a:ext cx="2066109" cy="759002"/>
              <a:chOff x="709941" y="3956225"/>
              <a:chExt cx="2066109" cy="759002"/>
            </a:xfrm>
          </p:grpSpPr>
          <p:sp>
            <p:nvSpPr>
              <p:cNvPr id="203" name="Google Shape;203;p20"/>
              <p:cNvSpPr txBox="1"/>
              <p:nvPr/>
            </p:nvSpPr>
            <p:spPr>
              <a:xfrm>
                <a:off x="709950" y="3956225"/>
                <a:ext cx="2066100" cy="5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IBM Plex Sans Medium"/>
                    <a:ea typeface="IBM Plex Sans Medium"/>
                    <a:cs typeface="IBM Plex Sans Medium"/>
                    <a:sym typeface="IBM Plex Sans Medium"/>
                  </a:rPr>
                  <a:t>Visualisation des résultats</a:t>
                </a:r>
                <a:endParaRPr>
                  <a:solidFill>
                    <a:schemeClr val="lt1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709941" y="3956227"/>
                <a:ext cx="2066100" cy="75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rgbClr val="FFFFFF">
                    <a:alpha val="7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0" y="1698788"/>
            <a:ext cx="8165796" cy="174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Affichage à l'écran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IBM Plex Sans Medium</vt:lpstr>
      <vt:lpstr>Roboto Condensed Light</vt:lpstr>
      <vt:lpstr>IBM Plex Sans</vt:lpstr>
      <vt:lpstr>Korean AI Agency Pitch Deck Infographics by Slidesgo</vt:lpstr>
      <vt:lpstr>DNN : Axiomatic Attribution for Deep Networks</vt:lpstr>
      <vt:lpstr>SOMMAIRE</vt:lpstr>
      <vt:lpstr>Présentation du papier</vt:lpstr>
      <vt:lpstr>Différentes méthodes d'attribution</vt:lpstr>
      <vt:lpstr>Présentation PowerPoint</vt:lpstr>
      <vt:lpstr>DEFINITION</vt:lpstr>
      <vt:lpstr>DEFINITION</vt:lpstr>
      <vt:lpstr>Implémentation</vt:lpstr>
      <vt:lpstr>Présentation PowerPoint</vt:lpstr>
      <vt:lpstr>Implémentation</vt:lpstr>
      <vt:lpstr>Calcul des Integrated Gradients</vt:lpstr>
      <vt:lpstr>Présentation PowerPoint</vt:lpstr>
      <vt:lpstr>Calcul des Integrated Gradients</vt:lpstr>
      <vt:lpstr>IMPLEMENTATION</vt:lpstr>
      <vt:lpstr>Calcul des Integrated Gradients</vt:lpstr>
      <vt:lpstr>Résultats Obtenus</vt:lpstr>
      <vt:lpstr>Problèmes Rencontrés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 : Axiomatic Attribution for Deep Networks</dc:title>
  <cp:lastModifiedBy>Paul Messéant</cp:lastModifiedBy>
  <cp:revision>1</cp:revision>
  <dcterms:modified xsi:type="dcterms:W3CDTF">2023-01-31T00:29:15Z</dcterms:modified>
</cp:coreProperties>
</file>