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57" r:id="rId6"/>
    <p:sldId id="271" r:id="rId7"/>
    <p:sldId id="259" r:id="rId8"/>
    <p:sldId id="272" r:id="rId9"/>
    <p:sldId id="273" r:id="rId10"/>
    <p:sldId id="261" r:id="rId11"/>
    <p:sldId id="263" r:id="rId12"/>
    <p:sldId id="264" r:id="rId13"/>
    <p:sldId id="265" r:id="rId14"/>
    <p:sldId id="266" r:id="rId15"/>
    <p:sldId id="276" r:id="rId16"/>
    <p:sldId id="277" r:id="rId17"/>
    <p:sldId id="278" r:id="rId18"/>
    <p:sldId id="279" r:id="rId19"/>
    <p:sldId id="268" r:id="rId20"/>
    <p:sldId id="280" r:id="rId21"/>
    <p:sldId id="284" r:id="rId22"/>
    <p:sldId id="285" r:id="rId23"/>
    <p:sldId id="286" r:id="rId24"/>
    <p:sldId id="287" r:id="rId25"/>
    <p:sldId id="288" r:id="rId26"/>
    <p:sldId id="290" r:id="rId27"/>
    <p:sldId id="289" r:id="rId28"/>
    <p:sldId id="291" r:id="rId29"/>
    <p:sldId id="269"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79485" autoAdjust="0"/>
  </p:normalViewPr>
  <p:slideViewPr>
    <p:cSldViewPr snapToGrid="0">
      <p:cViewPr varScale="1">
        <p:scale>
          <a:sx n="145" d="100"/>
          <a:sy n="145" d="100"/>
        </p:scale>
        <p:origin x="336" y="126"/>
      </p:cViewPr>
      <p:guideLst/>
    </p:cSldViewPr>
  </p:slideViewPr>
  <p:outlineViewPr>
    <p:cViewPr>
      <p:scale>
        <a:sx n="33" d="100"/>
        <a:sy n="33" d="100"/>
      </p:scale>
      <p:origin x="0" y="-8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6F59-7D88-4DDC-BBC2-816AFD9C450B}" type="datetimeFigureOut">
              <a:rPr lang="en-US" smtClean="0"/>
              <a:t>2015-08-21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0E17B-79A4-45BF-A7A3-AF8BBC691D17}" type="slidenum">
              <a:rPr lang="en-US" smtClean="0"/>
              <a:t>‹#›</a:t>
            </a:fld>
            <a:endParaRPr lang="en-US"/>
          </a:p>
        </p:txBody>
      </p:sp>
    </p:spTree>
    <p:extLst>
      <p:ext uri="{BB962C8B-B14F-4D97-AF65-F5344CB8AC3E}">
        <p14:creationId xmlns:p14="http://schemas.microsoft.com/office/powerpoint/2010/main" val="8354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icrosoft-my.sharepoint.com/personal/srinath_microsoft_com/Documents/Kiwi%20Projec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kiwiproject.visualstudio.com/DefaultCollection/Kiw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Live migration may </a:t>
            </a:r>
            <a:r>
              <a:rPr lang="en-US" dirty="0" smtClean="0"/>
              <a:t>also be useful to migrate data to a table with different values of configuration parameters that Azure does not support changing on an existing table, such as geographic location.</a:t>
            </a:r>
            <a:endParaRPr lang="en-US" dirty="0"/>
          </a:p>
        </p:txBody>
      </p:sp>
      <p:sp>
        <p:nvSpPr>
          <p:cNvPr id="4" name="Slide Number Placeholder 3"/>
          <p:cNvSpPr>
            <a:spLocks noGrp="1"/>
          </p:cNvSpPr>
          <p:nvPr>
            <p:ph type="sldNum" sz="quarter" idx="10"/>
          </p:nvPr>
        </p:nvSpPr>
        <p:spPr/>
        <p:txBody>
          <a:bodyPr/>
          <a:lstStyle/>
          <a:p>
            <a:fld id="{3460E17B-79A4-45BF-A7A3-AF8BBC691D17}" type="slidenum">
              <a:rPr lang="en-US" smtClean="0"/>
              <a:t>3</a:t>
            </a:fld>
            <a:endParaRPr lang="en-US"/>
          </a:p>
        </p:txBody>
      </p:sp>
    </p:spTree>
    <p:extLst>
      <p:ext uri="{BB962C8B-B14F-4D97-AF65-F5344CB8AC3E}">
        <p14:creationId xmlns:p14="http://schemas.microsoft.com/office/powerpoint/2010/main" val="103805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0E17B-79A4-45BF-A7A3-AF8BBC691D17}" type="slidenum">
              <a:rPr lang="en-US" smtClean="0"/>
              <a:t>24</a:t>
            </a:fld>
            <a:endParaRPr lang="en-US"/>
          </a:p>
        </p:txBody>
      </p:sp>
    </p:spTree>
    <p:extLst>
      <p:ext uri="{BB962C8B-B14F-4D97-AF65-F5344CB8AC3E}">
        <p14:creationId xmlns:p14="http://schemas.microsoft.com/office/powerpoint/2010/main" val="407071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many of the most relevant lines as will fit on a slide,</a:t>
            </a:r>
            <a:r>
              <a:rPr lang="en-US" baseline="0" dirty="0" smtClean="0"/>
              <a:t> with line numbers from the original trace.</a:t>
            </a:r>
            <a:endParaRPr lang="en-US" dirty="0"/>
          </a:p>
        </p:txBody>
      </p:sp>
      <p:sp>
        <p:nvSpPr>
          <p:cNvPr id="4" name="Slide Number Placeholder 3"/>
          <p:cNvSpPr>
            <a:spLocks noGrp="1"/>
          </p:cNvSpPr>
          <p:nvPr>
            <p:ph type="sldNum" sz="quarter" idx="10"/>
          </p:nvPr>
        </p:nvSpPr>
        <p:spPr/>
        <p:txBody>
          <a:bodyPr/>
          <a:lstStyle/>
          <a:p>
            <a:fld id="{3460E17B-79A4-45BF-A7A3-AF8BBC691D17}" type="slidenum">
              <a:rPr lang="en-US" smtClean="0"/>
              <a:t>25</a:t>
            </a:fld>
            <a:endParaRPr lang="en-US"/>
          </a:p>
        </p:txBody>
      </p:sp>
    </p:spTree>
    <p:extLst>
      <p:ext uri="{BB962C8B-B14F-4D97-AF65-F5344CB8AC3E}">
        <p14:creationId xmlns:p14="http://schemas.microsoft.com/office/powerpoint/2010/main" val="423354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Kiwi info: </a:t>
            </a:r>
            <a:r>
              <a:rPr lang="en-US" sz="1200" u="sng" kern="1200" smtClean="0">
                <a:solidFill>
                  <a:schemeClr val="tx1"/>
                </a:solidFill>
                <a:effectLst/>
                <a:latin typeface="+mn-lt"/>
                <a:ea typeface="+mn-ea"/>
                <a:cs typeface="+mn-cs"/>
                <a:hlinkClick r:id="rId3"/>
              </a:rPr>
              <a:t>OneNote file</a:t>
            </a:r>
            <a:r>
              <a:rPr lang="en-US" sz="1200" kern="1200" smtClean="0">
                <a:solidFill>
                  <a:schemeClr val="tx1"/>
                </a:solidFill>
                <a:effectLst/>
                <a:latin typeface="+mn-lt"/>
                <a:ea typeface="+mn-ea"/>
                <a:cs typeface="+mn-cs"/>
              </a:rPr>
              <a:t>; </a:t>
            </a:r>
            <a:r>
              <a:rPr lang="en-US" sz="1200" u="sng" kern="1200" smtClean="0">
                <a:solidFill>
                  <a:schemeClr val="tx1"/>
                </a:solidFill>
                <a:effectLst/>
                <a:latin typeface="+mn-lt"/>
                <a:ea typeface="+mn-ea"/>
                <a:cs typeface="+mn-cs"/>
                <a:hlinkClick r:id="rId4"/>
              </a:rPr>
              <a:t>VSO</a:t>
            </a:r>
            <a:endParaRPr lang="en-US" smtClean="0"/>
          </a:p>
        </p:txBody>
      </p:sp>
      <p:sp>
        <p:nvSpPr>
          <p:cNvPr id="4" name="Slide Number Placeholder 3"/>
          <p:cNvSpPr>
            <a:spLocks noGrp="1"/>
          </p:cNvSpPr>
          <p:nvPr>
            <p:ph type="sldNum" sz="quarter" idx="10"/>
          </p:nvPr>
        </p:nvSpPr>
        <p:spPr/>
        <p:txBody>
          <a:bodyPr/>
          <a:lstStyle/>
          <a:p>
            <a:fld id="{3460E17B-79A4-45BF-A7A3-AF8BBC691D17}" type="slidenum">
              <a:rPr lang="en-US" smtClean="0"/>
              <a:t>5</a:t>
            </a:fld>
            <a:endParaRPr lang="en-US"/>
          </a:p>
        </p:txBody>
      </p:sp>
    </p:spTree>
    <p:extLst>
      <p:ext uri="{BB962C8B-B14F-4D97-AF65-F5344CB8AC3E}">
        <p14:creationId xmlns:p14="http://schemas.microsoft.com/office/powerpoint/2010/main" val="181939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Brief</a:t>
            </a:r>
            <a:r>
              <a:rPr lang="en-US" dirty="0" smtClean="0"/>
              <a:t> explanation:</a:t>
            </a:r>
          </a:p>
          <a:p>
            <a:pPr marL="171450" indent="-171450">
              <a:buFont typeface="Arial" panose="020B0604020202020204" pitchFamily="34" charset="0"/>
              <a:buChar char="•"/>
            </a:pPr>
            <a:r>
              <a:rPr lang="en-US" dirty="0" smtClean="0"/>
              <a:t>For a given partition key: initially “state: populated”, meaning all transactions go to the old table</a:t>
            </a:r>
            <a:r>
              <a:rPr lang="en-US" baseline="0" dirty="0" smtClean="0"/>
              <a:t>.</a:t>
            </a:r>
          </a:p>
          <a:p>
            <a:pPr marL="171450" indent="-171450">
              <a:buFont typeface="Arial" panose="020B0604020202020204" pitchFamily="34" charset="0"/>
              <a:buChar char="•"/>
            </a:pPr>
            <a:r>
              <a:rPr lang="en-US" baseline="0" dirty="0" smtClean="0"/>
              <a:t>At some point, we cut over to the new table by changing to “state: switched”.  Maintains </a:t>
            </a:r>
            <a:r>
              <a:rPr lang="en-US" baseline="0" dirty="0" err="1" smtClean="0"/>
              <a:t>linearizability</a:t>
            </a:r>
            <a:r>
              <a:rPr lang="en-US" baseline="0" dirty="0" smtClean="0"/>
              <a:t>.</a:t>
            </a:r>
          </a:p>
          <a:p>
            <a:pPr marL="171450" indent="-171450">
              <a:buFont typeface="Arial" panose="020B0604020202020204" pitchFamily="34" charset="0"/>
              <a:buChar char="•"/>
            </a:pPr>
            <a:r>
              <a:rPr lang="en-US" baseline="0" dirty="0" smtClean="0"/>
              <a:t>Finish copying the data in the background.</a:t>
            </a:r>
            <a:endParaRPr lang="en-US" dirty="0" smtClean="0"/>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a:t>
            </a:r>
          </a:p>
          <a:p>
            <a:pPr marL="0" indent="0">
              <a:buFont typeface="Arial" panose="020B0604020202020204" pitchFamily="34" charset="0"/>
              <a:buNone/>
            </a:pPr>
            <a:r>
              <a:rPr lang="en-US" dirty="0" smtClean="0"/>
              <a:t>Old notes:</a:t>
            </a:r>
          </a:p>
          <a:p>
            <a:endParaRPr lang="en-US" dirty="0" smtClean="0"/>
          </a:p>
          <a:p>
            <a:r>
              <a:rPr lang="en-US" dirty="0" smtClean="0"/>
              <a:t>Partitions</a:t>
            </a:r>
            <a:r>
              <a:rPr lang="en-US" baseline="0" dirty="0" smtClean="0"/>
              <a:t> to draw.</a:t>
            </a:r>
          </a:p>
          <a:p>
            <a:pPr marL="171450" indent="-171450">
              <a:buFont typeface="Arial" panose="020B0604020202020204" pitchFamily="34" charset="0"/>
              <a:buChar char="•"/>
            </a:pPr>
            <a:r>
              <a:rPr lang="en-US" dirty="0" smtClean="0"/>
              <a:t>One switched, complete</a:t>
            </a:r>
          </a:p>
          <a:p>
            <a:pPr marL="171450" indent="-171450">
              <a:buFont typeface="Arial" panose="020B0604020202020204" pitchFamily="34" charset="0"/>
              <a:buChar char="•"/>
            </a:pPr>
            <a:r>
              <a:rPr lang="en-US" dirty="0" smtClean="0"/>
              <a:t>One switched,</a:t>
            </a:r>
            <a:r>
              <a:rPr lang="en-US" baseline="0" dirty="0" smtClean="0"/>
              <a:t> incomplete</a:t>
            </a:r>
            <a:endParaRPr lang="en-US" dirty="0" smtClean="0"/>
          </a:p>
          <a:p>
            <a:pPr marL="171450" indent="-171450">
              <a:buFont typeface="Arial" panose="020B0604020202020204" pitchFamily="34" charset="0"/>
              <a:buChar char="•"/>
            </a:pPr>
            <a:r>
              <a:rPr lang="en-US" dirty="0" smtClean="0"/>
              <a:t>One unpopulated</a:t>
            </a:r>
          </a:p>
          <a:p>
            <a:pPr marL="171450" indent="-171450">
              <a:buFont typeface="Arial" panose="020B0604020202020204" pitchFamily="34" charset="0"/>
              <a:buChar char="•"/>
            </a:pPr>
            <a:r>
              <a:rPr lang="en-US" dirty="0" smtClean="0"/>
              <a:t>One populated</a:t>
            </a:r>
          </a:p>
          <a:p>
            <a:pPr marL="0" indent="0">
              <a:buFont typeface="Arial" panose="020B0604020202020204" pitchFamily="34" charset="0"/>
              <a:buNone/>
            </a:pPr>
            <a:endParaRPr lang="en-US" dirty="0" smtClean="0"/>
          </a:p>
          <a:p>
            <a:endParaRPr lang="en-US" dirty="0" smtClean="0"/>
          </a:p>
          <a:p>
            <a:r>
              <a:rPr lang="en-US" dirty="0" smtClean="0"/>
              <a:t>Figure of old and new tables</a:t>
            </a:r>
            <a:r>
              <a:rPr lang="en-US" baseline="0" dirty="0" smtClean="0"/>
              <a:t> from </a:t>
            </a:r>
            <a:r>
              <a:rPr lang="en-US" baseline="0" dirty="0" err="1" smtClean="0"/>
              <a:t>Kmin</a:t>
            </a:r>
            <a:r>
              <a:rPr lang="en-US" baseline="0" dirty="0" smtClean="0"/>
              <a:t> to </a:t>
            </a:r>
            <a:r>
              <a:rPr lang="en-US" baseline="0" dirty="0" err="1" smtClean="0"/>
              <a:t>Kmax</a:t>
            </a:r>
            <a:r>
              <a:rPr lang="en-US" dirty="0" smtClean="0"/>
              <a:t> by partitions, with </a:t>
            </a:r>
            <a:r>
              <a:rPr lang="en-US" dirty="0" err="1" smtClean="0"/>
              <a:t>Kdone</a:t>
            </a:r>
            <a:r>
              <a:rPr lang="en-US" dirty="0" smtClean="0"/>
              <a:t> and </a:t>
            </a:r>
            <a:r>
              <a:rPr lang="en-US" dirty="0" err="1" smtClean="0"/>
              <a:t>Kstart</a:t>
            </a:r>
            <a:r>
              <a:rPr lang="en-US" dirty="0" smtClean="0"/>
              <a:t> marked.  Everything behind </a:t>
            </a:r>
            <a:r>
              <a:rPr lang="en-US" dirty="0" err="1" smtClean="0"/>
              <a:t>Kdone</a:t>
            </a:r>
            <a:r>
              <a:rPr lang="en-US" dirty="0" smtClean="0"/>
              <a:t>,</a:t>
            </a:r>
            <a:r>
              <a:rPr lang="en-US" baseline="0" dirty="0" smtClean="0"/>
              <a:t> old table is “switched” and new table is complete.  Current partition is “switched” but copy is incomplete.  Migration assertion rows.  Uncopied, logically existing and </a:t>
            </a:r>
            <a:r>
              <a:rPr lang="en-US" baseline="0" dirty="0" err="1" smtClean="0"/>
              <a:t>tombstoned</a:t>
            </a:r>
            <a:r>
              <a:rPr lang="en-US" baseline="0" dirty="0" smtClean="0"/>
              <a:t> rows.  “Populated” and empty partitions.  Want to explain:</a:t>
            </a:r>
          </a:p>
          <a:p>
            <a:pPr marL="171450" indent="-171450">
              <a:buFont typeface="Arial" panose="020B0604020202020204" pitchFamily="34" charset="0"/>
              <a:buChar char="•"/>
            </a:pPr>
            <a:r>
              <a:rPr lang="en-US" baseline="0" dirty="0" smtClean="0"/>
              <a:t>Read side of logical view.  Read procedure.  SHOWN</a:t>
            </a:r>
          </a:p>
          <a:p>
            <a:pPr marL="171450" indent="-171450">
              <a:buFont typeface="Arial" panose="020B0604020202020204" pitchFamily="34" charset="0"/>
              <a:buChar char="•"/>
            </a:pPr>
            <a:r>
              <a:rPr lang="en-US" baseline="0" dirty="0" smtClean="0"/>
              <a:t>Write procedure</a:t>
            </a:r>
          </a:p>
          <a:p>
            <a:pPr marL="628650" lvl="1" indent="-171450">
              <a:buFont typeface="Arial" panose="020B0604020202020204" pitchFamily="34" charset="0"/>
              <a:buChar char="•"/>
            </a:pPr>
            <a:r>
              <a:rPr lang="en-US" baseline="0" dirty="0" smtClean="0"/>
              <a:t>Attempt on old using migration assertion row SHOWN</a:t>
            </a:r>
          </a:p>
          <a:p>
            <a:pPr marL="628650" lvl="1" indent="-171450">
              <a:buFont typeface="Arial" panose="020B0604020202020204" pitchFamily="34" charset="0"/>
              <a:buChar char="•"/>
            </a:pPr>
            <a:r>
              <a:rPr lang="en-US" baseline="0" dirty="0" smtClean="0"/>
              <a:t>Populate partition if necessary (“populating”, recheck </a:t>
            </a:r>
            <a:r>
              <a:rPr lang="en-US" baseline="0" dirty="0" err="1" smtClean="0"/>
              <a:t>Kstart</a:t>
            </a:r>
            <a:r>
              <a:rPr lang="en-US" baseline="0" dirty="0" smtClean="0"/>
              <a:t>, “populated”) DONE</a:t>
            </a:r>
          </a:p>
          <a:p>
            <a:pPr marL="628650" lvl="1" indent="-171450">
              <a:buFont typeface="Arial" panose="020B0604020202020204" pitchFamily="34" charset="0"/>
              <a:buChar char="•"/>
            </a:pPr>
            <a:r>
              <a:rPr lang="en-US" baseline="0" dirty="0" smtClean="0"/>
              <a:t>Copy affected rows from old to new as necessary SHOWN</a:t>
            </a:r>
          </a:p>
          <a:p>
            <a:pPr marL="628650" lvl="1" indent="-171450">
              <a:buFont typeface="Arial" panose="020B0604020202020204" pitchFamily="34" charset="0"/>
              <a:buChar char="•"/>
            </a:pPr>
            <a:r>
              <a:rPr lang="en-US" baseline="0" dirty="0" smtClean="0"/>
              <a:t>Attempt translated batch on new.  Main issue: tombstones physically exist when the row logically doesn’t exist.  Implications:</a:t>
            </a:r>
          </a:p>
          <a:p>
            <a:pPr marL="1085850" lvl="2" indent="-171450">
              <a:buFont typeface="Arial" panose="020B0604020202020204" pitchFamily="34" charset="0"/>
              <a:buChar char="•"/>
            </a:pPr>
            <a:r>
              <a:rPr lang="en-US" baseline="0" dirty="0" smtClean="0"/>
              <a:t>Translate operations to work on tombstones SHOWN</a:t>
            </a:r>
          </a:p>
          <a:p>
            <a:pPr marL="1085850" lvl="2" indent="-171450">
              <a:buFont typeface="Arial" panose="020B0604020202020204" pitchFamily="34" charset="0"/>
              <a:buChar char="•"/>
            </a:pPr>
            <a:r>
              <a:rPr lang="en-US" baseline="0" dirty="0" smtClean="0"/>
              <a:t>Operations that were normally gated on physical existence need If-Match to gate on logical existence SHOWN</a:t>
            </a:r>
          </a:p>
          <a:p>
            <a:pPr marL="171450" lvl="0" indent="-171450">
              <a:buFont typeface="Arial" panose="020B0604020202020204" pitchFamily="34" charset="0"/>
              <a:buChar char="•"/>
            </a:pPr>
            <a:r>
              <a:rPr lang="en-US" baseline="0" dirty="0" smtClean="0"/>
              <a:t>Migration job</a:t>
            </a:r>
          </a:p>
          <a:p>
            <a:pPr marL="628650" lvl="1" indent="-171450">
              <a:buFont typeface="Arial" panose="020B0604020202020204" pitchFamily="34" charset="0"/>
              <a:buChar char="•"/>
            </a:pPr>
            <a:r>
              <a:rPr lang="en-US" baseline="0" dirty="0" smtClean="0"/>
              <a:t>One partition at a time, mark “switched” and copy the data.  OK (Simple to explain from figure)</a:t>
            </a:r>
          </a:p>
          <a:p>
            <a:pPr marL="628650" lvl="1" indent="-171450">
              <a:buFont typeface="Arial" panose="020B0604020202020204" pitchFamily="34" charset="0"/>
              <a:buChar char="•"/>
            </a:pPr>
            <a:r>
              <a:rPr lang="en-US" baseline="0" dirty="0" smtClean="0"/>
              <a:t>Remember, have to choose </a:t>
            </a:r>
            <a:r>
              <a:rPr lang="en-US" baseline="0" dirty="0" err="1" smtClean="0"/>
              <a:t>Kstart</a:t>
            </a:r>
            <a:r>
              <a:rPr lang="en-US" baseline="0" dirty="0" smtClean="0"/>
              <a:t>, publish it, and </a:t>
            </a:r>
            <a:r>
              <a:rPr lang="en-US" i="1" baseline="0" dirty="0" smtClean="0"/>
              <a:t>then</a:t>
            </a:r>
            <a:r>
              <a:rPr lang="en-US" baseline="0" dirty="0" smtClean="0"/>
              <a:t> rescan for concurrently populated partitions. DONE</a:t>
            </a:r>
            <a:endParaRPr lang="en-US" dirty="0"/>
          </a:p>
        </p:txBody>
      </p:sp>
      <p:sp>
        <p:nvSpPr>
          <p:cNvPr id="4" name="Slide Number Placeholder 3"/>
          <p:cNvSpPr>
            <a:spLocks noGrp="1"/>
          </p:cNvSpPr>
          <p:nvPr>
            <p:ph type="sldNum" sz="quarter" idx="10"/>
          </p:nvPr>
        </p:nvSpPr>
        <p:spPr/>
        <p:txBody>
          <a:bodyPr/>
          <a:lstStyle/>
          <a:p>
            <a:fld id="{C0DAB3EF-4EF9-411F-B8CE-D1D495BD7F2E}" type="slidenum">
              <a:rPr lang="en-US" smtClean="0"/>
              <a:t>8</a:t>
            </a:fld>
            <a:endParaRPr lang="en-US"/>
          </a:p>
        </p:txBody>
      </p:sp>
    </p:spTree>
    <p:extLst>
      <p:ext uri="{BB962C8B-B14F-4D97-AF65-F5344CB8AC3E}">
        <p14:creationId xmlns:p14="http://schemas.microsoft.com/office/powerpoint/2010/main" val="410734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attempting a transaction</a:t>
            </a:r>
            <a:r>
              <a:rPr lang="en-US" baseline="0" dirty="0" smtClean="0"/>
              <a:t> on the old table, we add a touch on a dummy row that exists only in “state: populated”.  This ensures that the transaction fails if the partition concurrently moves to “state: switched”.</a:t>
            </a:r>
            <a:endParaRPr lang="en-US" dirty="0"/>
          </a:p>
        </p:txBody>
      </p:sp>
      <p:sp>
        <p:nvSpPr>
          <p:cNvPr id="4" name="Slide Number Placeholder 3"/>
          <p:cNvSpPr>
            <a:spLocks noGrp="1"/>
          </p:cNvSpPr>
          <p:nvPr>
            <p:ph type="sldNum" sz="quarter" idx="10"/>
          </p:nvPr>
        </p:nvSpPr>
        <p:spPr/>
        <p:txBody>
          <a:bodyPr/>
          <a:lstStyle/>
          <a:p>
            <a:fld id="{C0DAB3EF-4EF9-411F-B8CE-D1D495BD7F2E}" type="slidenum">
              <a:rPr lang="en-US" smtClean="0"/>
              <a:t>9</a:t>
            </a:fld>
            <a:endParaRPr lang="en-US"/>
          </a:p>
        </p:txBody>
      </p:sp>
    </p:spTree>
    <p:extLst>
      <p:ext uri="{BB962C8B-B14F-4D97-AF65-F5344CB8AC3E}">
        <p14:creationId xmlns:p14="http://schemas.microsoft.com/office/powerpoint/2010/main" val="224188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attempting a transaction on the new table, we copy</a:t>
            </a:r>
            <a:r>
              <a:rPr lang="en-US" baseline="0" dirty="0" smtClean="0"/>
              <a:t> any affected rows that haven’t yet been copied.</a:t>
            </a:r>
            <a:endParaRPr lang="en-US" dirty="0"/>
          </a:p>
        </p:txBody>
      </p:sp>
      <p:sp>
        <p:nvSpPr>
          <p:cNvPr id="4" name="Slide Number Placeholder 3"/>
          <p:cNvSpPr>
            <a:spLocks noGrp="1"/>
          </p:cNvSpPr>
          <p:nvPr>
            <p:ph type="sldNum" sz="quarter" idx="10"/>
          </p:nvPr>
        </p:nvSpPr>
        <p:spPr/>
        <p:txBody>
          <a:bodyPr/>
          <a:lstStyle/>
          <a:p>
            <a:fld id="{C0DAB3EF-4EF9-411F-B8CE-D1D495BD7F2E}" type="slidenum">
              <a:rPr lang="en-US" smtClean="0"/>
              <a:t>10</a:t>
            </a:fld>
            <a:endParaRPr lang="en-US"/>
          </a:p>
        </p:txBody>
      </p:sp>
    </p:spTree>
    <p:extLst>
      <p:ext uri="{BB962C8B-B14F-4D97-AF65-F5344CB8AC3E}">
        <p14:creationId xmlns:p14="http://schemas.microsoft.com/office/powerpoint/2010/main" val="841594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table uses tombstones to distinguish</a:t>
            </a:r>
            <a:r>
              <a:rPr lang="en-US" baseline="0" dirty="0" smtClean="0"/>
              <a:t> deleted rows from rows that just haven’t been copied yet, so we have to translate each operation in the transaction to take that into account.</a:t>
            </a:r>
            <a:endParaRPr lang="en-US" dirty="0"/>
          </a:p>
        </p:txBody>
      </p:sp>
      <p:sp>
        <p:nvSpPr>
          <p:cNvPr id="4" name="Slide Number Placeholder 3"/>
          <p:cNvSpPr>
            <a:spLocks noGrp="1"/>
          </p:cNvSpPr>
          <p:nvPr>
            <p:ph type="sldNum" sz="quarter" idx="10"/>
          </p:nvPr>
        </p:nvSpPr>
        <p:spPr/>
        <p:txBody>
          <a:bodyPr/>
          <a:lstStyle/>
          <a:p>
            <a:fld id="{C0DAB3EF-4EF9-411F-B8CE-D1D495BD7F2E}" type="slidenum">
              <a:rPr lang="en-US" smtClean="0"/>
              <a:t>11</a:t>
            </a:fld>
            <a:endParaRPr lang="en-US"/>
          </a:p>
        </p:txBody>
      </p:sp>
    </p:spTree>
    <p:extLst>
      <p:ext uri="{BB962C8B-B14F-4D97-AF65-F5344CB8AC3E}">
        <p14:creationId xmlns:p14="http://schemas.microsoft.com/office/powerpoint/2010/main" val="90517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
            </a:r>
            <a:r>
              <a:rPr lang="en-US" baseline="0" dirty="0" smtClean="0"/>
              <a:t> web site: http://p-org.github.io/PSharp</a:t>
            </a:r>
            <a:endParaRPr lang="en-US" dirty="0"/>
          </a:p>
        </p:txBody>
      </p:sp>
      <p:sp>
        <p:nvSpPr>
          <p:cNvPr id="4" name="Slide Number Placeholder 3"/>
          <p:cNvSpPr>
            <a:spLocks noGrp="1"/>
          </p:cNvSpPr>
          <p:nvPr>
            <p:ph type="sldNum" sz="quarter" idx="10"/>
          </p:nvPr>
        </p:nvSpPr>
        <p:spPr/>
        <p:txBody>
          <a:bodyPr/>
          <a:lstStyle/>
          <a:p>
            <a:fld id="{3460E17B-79A4-45BF-A7A3-AF8BBC691D17}" type="slidenum">
              <a:rPr lang="en-US" smtClean="0"/>
              <a:t>13</a:t>
            </a:fld>
            <a:endParaRPr lang="en-US"/>
          </a:p>
        </p:txBody>
      </p:sp>
    </p:spTree>
    <p:extLst>
      <p:ext uri="{BB962C8B-B14F-4D97-AF65-F5344CB8AC3E}">
        <p14:creationId xmlns:p14="http://schemas.microsoft.com/office/powerpoint/2010/main" val="204356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through the figure.</a:t>
            </a:r>
          </a:p>
          <a:p>
            <a:endParaRPr lang="en-US" baseline="0" dirty="0" smtClean="0"/>
          </a:p>
          <a:p>
            <a:r>
              <a:rPr lang="en-US" baseline="0" dirty="0" smtClean="0"/>
              <a:t>More details (pasted from draft paper for the benefit of anyone reading these slides later, since I don’t know when that paper will become available to all Microsoft):</a:t>
            </a:r>
          </a:p>
          <a:p>
            <a:endParaRPr lang="en-US" baseline="0" dirty="0" smtClean="0"/>
          </a:p>
          <a:p>
            <a:r>
              <a:rPr lang="en-US" baseline="0" dirty="0" smtClean="0"/>
              <a:t>% N.B. </a:t>
            </a:r>
            <a:r>
              <a:rPr lang="en-US" baseline="0" dirty="0" err="1" smtClean="0"/>
              <a:t>SpecTable</a:t>
            </a:r>
            <a:r>
              <a:rPr lang="en-US" baseline="0" dirty="0" smtClean="0"/>
              <a:t> = </a:t>
            </a:r>
            <a:r>
              <a:rPr lang="en-US" baseline="0" dirty="0" err="1" smtClean="0"/>
              <a:t>InMemoryTableWithHistory</a:t>
            </a:r>
            <a:r>
              <a:rPr lang="en-US" baseline="0" dirty="0" smtClean="0"/>
              <a:t> in the current codebase. ~ Matt 2015-08-17</a:t>
            </a:r>
          </a:p>
          <a:p>
            <a:r>
              <a:rPr lang="en-US" baseline="0" dirty="0" smtClean="0"/>
              <a:t>Since the specification is deterministic under sequential calls except for the results of multi-page reads, we decided the easiest way to formulate it for automated testing was to write an in-memory reference implementation called </a:t>
            </a:r>
            <a:r>
              <a:rPr lang="en-US" baseline="0" dirty="0" err="1" smtClean="0"/>
              <a:t>SpecTable</a:t>
            </a:r>
            <a:r>
              <a:rPr lang="en-US" baseline="0" dirty="0" smtClean="0"/>
              <a:t>.  Given a multi-page read, </a:t>
            </a:r>
            <a:r>
              <a:rPr lang="en-US" baseline="0" dirty="0" err="1" smtClean="0"/>
              <a:t>SpecTable</a:t>
            </a:r>
            <a:r>
              <a:rPr lang="en-US" baseline="0" dirty="0" smtClean="0"/>
              <a:t> can actually produce a list of all valid results.  Our correctness property is then:</a:t>
            </a:r>
          </a:p>
          <a:p>
            <a:r>
              <a:rPr lang="en-US" baseline="0" dirty="0" smtClean="0"/>
              <a:t>\begin{quote}</a:t>
            </a:r>
          </a:p>
          <a:p>
            <a:r>
              <a:rPr lang="en-US" baseline="0" dirty="0" smtClean="0"/>
              <a:t>For every execution trace of a collection of </a:t>
            </a:r>
            <a:r>
              <a:rPr lang="en-US" baseline="0" dirty="0" err="1" smtClean="0"/>
              <a:t>MigratingTables</a:t>
            </a:r>
            <a:r>
              <a:rPr lang="en-US" baseline="0" dirty="0" smtClean="0"/>
              <a:t> backed by the same pair of </a:t>
            </a:r>
            <a:r>
              <a:rPr lang="en-US" baseline="0" dirty="0" err="1" smtClean="0"/>
              <a:t>SpecTables</a:t>
            </a:r>
            <a:r>
              <a:rPr lang="en-US" baseline="0" dirty="0" smtClean="0"/>
              <a:t> (which </a:t>
            </a:r>
            <a:r>
              <a:rPr lang="en-US" baseline="0" dirty="0" err="1" smtClean="0"/>
              <a:t>nondeterministically</a:t>
            </a:r>
            <a:r>
              <a:rPr lang="en-US" baseline="0" dirty="0" smtClean="0"/>
              <a:t> choose one of the valid results for each multi-page read), there exists a linearization of the combined input history such that the output in the original trace matches the output of a ``reference'' </a:t>
            </a:r>
            <a:r>
              <a:rPr lang="en-US" baseline="0" dirty="0" err="1" smtClean="0"/>
              <a:t>SpecTable</a:t>
            </a:r>
            <a:r>
              <a:rPr lang="en-US" baseline="0" dirty="0" smtClean="0"/>
              <a:t> on the linearized input.</a:t>
            </a:r>
          </a:p>
          <a:p>
            <a:r>
              <a:rPr lang="en-US" baseline="0" dirty="0" smtClean="0"/>
              <a:t>\end{quote}</a:t>
            </a:r>
          </a:p>
          <a:p>
            <a:endParaRPr lang="en-US" baseline="0" dirty="0" smtClean="0"/>
          </a:p>
          <a:p>
            <a:r>
              <a:rPr lang="en-US" baseline="0" dirty="0" smtClean="0"/>
              <a:t>We instrumented </a:t>
            </a:r>
            <a:r>
              <a:rPr lang="en-US" baseline="0" dirty="0" err="1" smtClean="0"/>
              <a:t>MigratingTable</a:t>
            </a:r>
            <a:r>
              <a:rPr lang="en-US" baseline="0" dirty="0" smtClean="0"/>
              <a:t> to report the \term{linearization point} of each input call, which in our case is always one of the corresponding \term{backend calls} to the backend tables (often the last).  Specifically, after each backend call completes, </a:t>
            </a:r>
            <a:r>
              <a:rPr lang="en-US" baseline="0" dirty="0" err="1" smtClean="0"/>
              <a:t>MigratingTable</a:t>
            </a:r>
            <a:r>
              <a:rPr lang="en-US" baseline="0" dirty="0" smtClean="0"/>
              <a:t> reports whether it was the linearization point, which may depend on the result of the call.  This makes it possible to verify the correctness property as the system executes.  We have a \</a:t>
            </a:r>
            <a:r>
              <a:rPr lang="en-US" baseline="0" dirty="0" err="1" smtClean="0"/>
              <a:t>psharp</a:t>
            </a:r>
            <a:r>
              <a:rPr lang="en-US" baseline="0" dirty="0" smtClean="0"/>
              <a:t> \term{tables machine} containing all three </a:t>
            </a:r>
            <a:r>
              <a:rPr lang="en-US" baseline="0" dirty="0" err="1" smtClean="0"/>
              <a:t>SpecTables</a:t>
            </a:r>
            <a:r>
              <a:rPr lang="en-US" baseline="0" dirty="0" smtClean="0"/>
              <a:t> and a collection of \term{service machines} each containing a </a:t>
            </a:r>
            <a:r>
              <a:rPr lang="en-US" baseline="0" dirty="0" err="1" smtClean="0"/>
              <a:t>MigratingTable</a:t>
            </a:r>
            <a:r>
              <a:rPr lang="en-US" baseline="0" dirty="0" smtClean="0"/>
              <a:t>.  Each service machine issues a random sequence of input calls to its </a:t>
            </a:r>
            <a:r>
              <a:rPr lang="en-US" baseline="0" dirty="0" err="1" smtClean="0"/>
              <a:t>MigratingTable</a:t>
            </a:r>
            <a:r>
              <a:rPr lang="en-US" baseline="0" dirty="0" smtClean="0"/>
              <a:t>, which sends backend calls to the tables machine.  When </a:t>
            </a:r>
            <a:r>
              <a:rPr lang="en-US" baseline="0" dirty="0" err="1" smtClean="0"/>
              <a:t>MigratingTable</a:t>
            </a:r>
            <a:r>
              <a:rPr lang="en-US" baseline="0" dirty="0" smtClean="0"/>
              <a:t> reports the linearization point of an input call, the service machine sends that input call to the reference table.  When an input call completes, the service machine checks that the results from the </a:t>
            </a:r>
            <a:r>
              <a:rPr lang="en-US" baseline="0" dirty="0" err="1" smtClean="0"/>
              <a:t>MigratingTable</a:t>
            </a:r>
            <a:r>
              <a:rPr lang="en-US" baseline="0" dirty="0" smtClean="0"/>
              <a:t> and the reference table agree.  \</a:t>
            </a:r>
            <a:r>
              <a:rPr lang="en-US" baseline="0" dirty="0" err="1" smtClean="0"/>
              <a:t>psharp</a:t>
            </a:r>
            <a:r>
              <a:rPr lang="en-US" baseline="0" dirty="0" smtClean="0"/>
              <a:t> controls the interleaving of the backend calls.  To ensure that the reference table is never observed to be out of sync with the backend tables, after the tables machine processes a backend call, it enters a state that defers further backend calls until </a:t>
            </a:r>
            <a:r>
              <a:rPr lang="en-US" baseline="0" dirty="0" err="1" smtClean="0"/>
              <a:t>MigratingTable</a:t>
            </a:r>
            <a:r>
              <a:rPr lang="en-US" baseline="0" dirty="0" smtClean="0"/>
              <a:t> has reported whether the backend call was a linearization point and (if so) the call to the reference table has been made.  We use the \</a:t>
            </a:r>
            <a:r>
              <a:rPr lang="en-US" baseline="0" dirty="0" err="1" smtClean="0"/>
              <a:t>psharp</a:t>
            </a:r>
            <a:r>
              <a:rPr lang="en-US" baseline="0" dirty="0" smtClean="0"/>
              <a:t> nondeterminism API to generate the input calls, so in principle an exhaustive \</a:t>
            </a:r>
            <a:r>
              <a:rPr lang="en-US" baseline="0" dirty="0" err="1" smtClean="0"/>
              <a:t>psharp</a:t>
            </a:r>
            <a:r>
              <a:rPr lang="en-US" baseline="0" dirty="0" smtClean="0"/>
              <a:t> behavior exploration strategy such as DFS could be used to exhaustively test </a:t>
            </a:r>
            <a:r>
              <a:rPr lang="en-US" baseline="0" dirty="0" err="1" smtClean="0"/>
              <a:t>MigratingTable</a:t>
            </a:r>
            <a:r>
              <a:rPr lang="en-US" baseline="0" dirty="0" smtClean="0"/>
              <a:t> up to some bound.</a:t>
            </a:r>
            <a:endParaRPr lang="en-US" dirty="0" smtClean="0"/>
          </a:p>
        </p:txBody>
      </p:sp>
      <p:sp>
        <p:nvSpPr>
          <p:cNvPr id="4" name="Slide Number Placeholder 3"/>
          <p:cNvSpPr>
            <a:spLocks noGrp="1"/>
          </p:cNvSpPr>
          <p:nvPr>
            <p:ph type="sldNum" sz="quarter" idx="10"/>
          </p:nvPr>
        </p:nvSpPr>
        <p:spPr/>
        <p:txBody>
          <a:bodyPr/>
          <a:lstStyle/>
          <a:p>
            <a:fld id="{3460E17B-79A4-45BF-A7A3-AF8BBC691D17}" type="slidenum">
              <a:rPr lang="en-US" smtClean="0"/>
              <a:t>14</a:t>
            </a:fld>
            <a:endParaRPr lang="en-US"/>
          </a:p>
        </p:txBody>
      </p:sp>
    </p:spTree>
    <p:extLst>
      <p:ext uri="{BB962C8B-B14F-4D97-AF65-F5344CB8AC3E}">
        <p14:creationId xmlns:p14="http://schemas.microsoft.com/office/powerpoint/2010/main" val="272641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Abbreviated and edge cases removed!  Explain the queries to old and new tables, the</a:t>
            </a:r>
            <a:r>
              <a:rPr lang="en-US" baseline="0" dirty="0" smtClean="0"/>
              <a:t> merging, the linearization reporting, and the filter shadowing bug.</a:t>
            </a:r>
            <a:endParaRPr lang="en-US" dirty="0"/>
          </a:p>
        </p:txBody>
      </p:sp>
      <p:sp>
        <p:nvSpPr>
          <p:cNvPr id="4" name="Slide Number Placeholder 3"/>
          <p:cNvSpPr>
            <a:spLocks noGrp="1"/>
          </p:cNvSpPr>
          <p:nvPr>
            <p:ph type="sldNum" sz="quarter" idx="10"/>
          </p:nvPr>
        </p:nvSpPr>
        <p:spPr/>
        <p:txBody>
          <a:bodyPr/>
          <a:lstStyle/>
          <a:p>
            <a:fld id="{3460E17B-79A4-45BF-A7A3-AF8BBC691D17}" type="slidenum">
              <a:rPr lang="en-US" smtClean="0"/>
              <a:t>16</a:t>
            </a:fld>
            <a:endParaRPr lang="en-US"/>
          </a:p>
        </p:txBody>
      </p:sp>
    </p:spTree>
    <p:extLst>
      <p:ext uri="{BB962C8B-B14F-4D97-AF65-F5344CB8AC3E}">
        <p14:creationId xmlns:p14="http://schemas.microsoft.com/office/powerpoint/2010/main" val="96573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C645B1-D1A1-4F7B-81D0-DFAA14CA0532}" type="datetimeFigureOut">
              <a:rPr lang="en-US" smtClean="0"/>
              <a:t>2015-08-21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360565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45B1-D1A1-4F7B-81D0-DFAA14CA0532}" type="datetimeFigureOut">
              <a:rPr lang="en-US" smtClean="0"/>
              <a:t>2015-08-21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46431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45B1-D1A1-4F7B-81D0-DFAA14CA0532}" type="datetimeFigureOut">
              <a:rPr lang="en-US" smtClean="0"/>
              <a:t>2015-08-21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17368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45B1-D1A1-4F7B-81D0-DFAA14CA0532}" type="datetimeFigureOut">
              <a:rPr lang="en-US" smtClean="0"/>
              <a:t>2015-08-21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331621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645B1-D1A1-4F7B-81D0-DFAA14CA0532}" type="datetimeFigureOut">
              <a:rPr lang="en-US" smtClean="0"/>
              <a:t>2015-08-21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314382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645B1-D1A1-4F7B-81D0-DFAA14CA0532}" type="datetimeFigureOut">
              <a:rPr lang="en-US" smtClean="0"/>
              <a:t>2015-08-21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133863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C645B1-D1A1-4F7B-81D0-DFAA14CA0532}" type="datetimeFigureOut">
              <a:rPr lang="en-US" smtClean="0"/>
              <a:t>2015-08-21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30097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C645B1-D1A1-4F7B-81D0-DFAA14CA0532}" type="datetimeFigureOut">
              <a:rPr lang="en-US" smtClean="0"/>
              <a:t>2015-08-21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137177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645B1-D1A1-4F7B-81D0-DFAA14CA0532}" type="datetimeFigureOut">
              <a:rPr lang="en-US" smtClean="0"/>
              <a:t>2015-08-21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342657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645B1-D1A1-4F7B-81D0-DFAA14CA0532}" type="datetimeFigureOut">
              <a:rPr lang="en-US" smtClean="0"/>
              <a:t>2015-08-21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2637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645B1-D1A1-4F7B-81D0-DFAA14CA0532}" type="datetimeFigureOut">
              <a:rPr lang="en-US" smtClean="0"/>
              <a:t>2015-08-21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BD62B-7ACB-4B6C-9810-351DB51B5E3E}" type="slidenum">
              <a:rPr lang="en-US" smtClean="0"/>
              <a:t>‹#›</a:t>
            </a:fld>
            <a:endParaRPr lang="en-US"/>
          </a:p>
        </p:txBody>
      </p:sp>
    </p:spTree>
    <p:extLst>
      <p:ext uri="{BB962C8B-B14F-4D97-AF65-F5344CB8AC3E}">
        <p14:creationId xmlns:p14="http://schemas.microsoft.com/office/powerpoint/2010/main" val="15184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645B1-D1A1-4F7B-81D0-DFAA14CA0532}" type="datetimeFigureOut">
              <a:rPr lang="en-US" smtClean="0"/>
              <a:t>2015-08-21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BD62B-7ACB-4B6C-9810-351DB51B5E3E}" type="slidenum">
              <a:rPr lang="en-US" smtClean="0"/>
              <a:t>‹#›</a:t>
            </a:fld>
            <a:endParaRPr lang="en-US"/>
          </a:p>
        </p:txBody>
      </p:sp>
    </p:spTree>
    <p:extLst>
      <p:ext uri="{BB962C8B-B14F-4D97-AF65-F5344CB8AC3E}">
        <p14:creationId xmlns:p14="http://schemas.microsoft.com/office/powerpoint/2010/main" val="303506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well-tested live migration library for Azure Table storage</a:t>
            </a:r>
            <a:endParaRPr lang="en-US" dirty="0"/>
          </a:p>
        </p:txBody>
      </p:sp>
      <p:sp>
        <p:nvSpPr>
          <p:cNvPr id="3" name="Subtitle 2"/>
          <p:cNvSpPr>
            <a:spLocks noGrp="1"/>
          </p:cNvSpPr>
          <p:nvPr>
            <p:ph type="subTitle" idx="1"/>
          </p:nvPr>
        </p:nvSpPr>
        <p:spPr/>
        <p:txBody>
          <a:bodyPr/>
          <a:lstStyle/>
          <a:p>
            <a:r>
              <a:rPr lang="en-US" dirty="0" smtClean="0"/>
              <a:t>Intern final presentation, 2015-08-20</a:t>
            </a:r>
          </a:p>
          <a:p>
            <a:r>
              <a:rPr lang="en-US" dirty="0" smtClean="0"/>
              <a:t>Matt McCutchen &lt;t-mattmc@microsoft.com&gt;</a:t>
            </a:r>
          </a:p>
          <a:p>
            <a:r>
              <a:rPr lang="en-US" dirty="0" smtClean="0"/>
              <a:t>&lt;matt@mattmccutchen.net&gt;</a:t>
            </a:r>
            <a:endParaRPr lang="en-US" dirty="0"/>
          </a:p>
        </p:txBody>
      </p:sp>
    </p:spTree>
    <p:extLst>
      <p:ext uri="{BB962C8B-B14F-4D97-AF65-F5344CB8AC3E}">
        <p14:creationId xmlns:p14="http://schemas.microsoft.com/office/powerpoint/2010/main" val="1617632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5562501" y="300629"/>
            <a:ext cx="1625566" cy="6071954"/>
            <a:chOff x="2532863" y="310044"/>
            <a:chExt cx="2500292" cy="6071954"/>
          </a:xfrm>
        </p:grpSpPr>
        <p:sp>
          <p:nvSpPr>
            <p:cNvPr id="4" name="Rectangle 3"/>
            <p:cNvSpPr/>
            <p:nvPr/>
          </p:nvSpPr>
          <p:spPr>
            <a:xfrm>
              <a:off x="2532867" y="6637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32866" y="20933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32864" y="3522876"/>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32863" y="4952437"/>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39851" y="663754"/>
              <a:ext cx="1286314" cy="1169551"/>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1: foo</a:t>
              </a:r>
            </a:p>
            <a:p>
              <a:pPr algn="ctr"/>
              <a:endParaRPr lang="en-US" sz="1400" dirty="0" smtClean="0"/>
            </a:p>
            <a:p>
              <a:pPr algn="ctr"/>
              <a:r>
                <a:rPr lang="en-US" sz="1400" dirty="0" smtClean="0"/>
                <a:t>3: bar</a:t>
              </a:r>
            </a:p>
            <a:p>
              <a:pPr algn="ctr"/>
              <a:r>
                <a:rPr lang="en-US" sz="1400" dirty="0" smtClean="0"/>
                <a:t>4: </a:t>
              </a:r>
              <a:r>
                <a:rPr lang="en-US" sz="1400" dirty="0" err="1" smtClean="0"/>
                <a:t>baz</a:t>
              </a:r>
              <a:endParaRPr lang="en-US" sz="1400" dirty="0"/>
            </a:p>
          </p:txBody>
        </p:sp>
        <p:sp>
          <p:nvSpPr>
            <p:cNvPr id="17" name="TextBox 16"/>
            <p:cNvSpPr txBox="1"/>
            <p:nvPr/>
          </p:nvSpPr>
          <p:spPr>
            <a:xfrm>
              <a:off x="3139851" y="2093315"/>
              <a:ext cx="1286313" cy="1384995"/>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0: orange</a:t>
              </a:r>
            </a:p>
            <a:p>
              <a:pPr algn="ctr"/>
              <a:r>
                <a:rPr lang="en-US" sz="1400" dirty="0" smtClean="0"/>
                <a:t>1: red</a:t>
              </a:r>
            </a:p>
            <a:p>
              <a:pPr algn="ctr"/>
              <a:endParaRPr lang="en-US" sz="1400" dirty="0" smtClean="0"/>
            </a:p>
            <a:p>
              <a:pPr algn="ctr"/>
              <a:r>
                <a:rPr lang="en-US" sz="1400" dirty="0" smtClean="0"/>
                <a:t>3: blue</a:t>
              </a:r>
            </a:p>
            <a:p>
              <a:pPr algn="ctr"/>
              <a:r>
                <a:rPr lang="en-US" sz="1400" dirty="0" smtClean="0"/>
                <a:t>4: yellow</a:t>
              </a:r>
              <a:endParaRPr lang="en-US" sz="1400" dirty="0"/>
            </a:p>
          </p:txBody>
        </p:sp>
        <p:sp>
          <p:nvSpPr>
            <p:cNvPr id="18" name="TextBox 17"/>
            <p:cNvSpPr txBox="1"/>
            <p:nvPr/>
          </p:nvSpPr>
          <p:spPr>
            <a:xfrm>
              <a:off x="2788797" y="3522875"/>
              <a:ext cx="1988409" cy="738664"/>
            </a:xfrm>
            <a:prstGeom prst="rect">
              <a:avLst/>
            </a:prstGeom>
            <a:noFill/>
          </p:spPr>
          <p:txBody>
            <a:bodyPr wrap="none" rtlCol="0">
              <a:spAutoFit/>
            </a:bodyPr>
            <a:lstStyle/>
            <a:p>
              <a:pPr algn="ctr"/>
              <a:r>
                <a:rPr lang="en-US" sz="1400" dirty="0" smtClean="0"/>
                <a:t>state: populated</a:t>
              </a:r>
            </a:p>
            <a:p>
              <a:pPr algn="ctr"/>
              <a:r>
                <a:rPr lang="en-US" sz="1400" dirty="0" err="1" smtClean="0"/>
                <a:t>mig</a:t>
              </a:r>
              <a:r>
                <a:rPr lang="en-US" sz="1400" dirty="0" smtClean="0"/>
                <a:t>. assertion: “”</a:t>
              </a:r>
            </a:p>
            <a:p>
              <a:pPr algn="ctr"/>
              <a:r>
                <a:rPr lang="en-US" sz="1400" dirty="0" smtClean="0"/>
                <a:t>1: hey</a:t>
              </a:r>
              <a:endParaRPr lang="en-US" sz="1400" dirty="0"/>
            </a:p>
          </p:txBody>
        </p:sp>
        <p:sp>
          <p:nvSpPr>
            <p:cNvPr id="19" name="TextBox 18"/>
            <p:cNvSpPr txBox="1"/>
            <p:nvPr/>
          </p:nvSpPr>
          <p:spPr>
            <a:xfrm>
              <a:off x="2995030" y="310044"/>
              <a:ext cx="1598787" cy="369332"/>
            </a:xfrm>
            <a:prstGeom prst="rect">
              <a:avLst/>
            </a:prstGeom>
            <a:noFill/>
          </p:spPr>
          <p:txBody>
            <a:bodyPr wrap="none" rtlCol="0">
              <a:spAutoFit/>
            </a:bodyPr>
            <a:lstStyle/>
            <a:p>
              <a:pPr algn="ctr"/>
              <a:r>
                <a:rPr lang="en-US" dirty="0"/>
                <a:t>Old table</a:t>
              </a:r>
            </a:p>
          </p:txBody>
        </p:sp>
      </p:grpSp>
      <p:grpSp>
        <p:nvGrpSpPr>
          <p:cNvPr id="60" name="Group 59"/>
          <p:cNvGrpSpPr/>
          <p:nvPr/>
        </p:nvGrpSpPr>
        <p:grpSpPr>
          <a:xfrm>
            <a:off x="8920514" y="294421"/>
            <a:ext cx="1619243" cy="6071955"/>
            <a:chOff x="5710793" y="294421"/>
            <a:chExt cx="2500292" cy="6071955"/>
          </a:xfrm>
        </p:grpSpPr>
        <p:sp>
          <p:nvSpPr>
            <p:cNvPr id="12" name="Rectangle 11"/>
            <p:cNvSpPr/>
            <p:nvPr/>
          </p:nvSpPr>
          <p:spPr>
            <a:xfrm>
              <a:off x="5710797" y="64813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10796" y="207769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0795" y="35072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0793" y="49368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1525" y="294421"/>
              <a:ext cx="1761662" cy="369332"/>
            </a:xfrm>
            <a:prstGeom prst="rect">
              <a:avLst/>
            </a:prstGeom>
            <a:noFill/>
          </p:spPr>
          <p:txBody>
            <a:bodyPr wrap="none" rtlCol="0">
              <a:spAutoFit/>
            </a:bodyPr>
            <a:lstStyle/>
            <a:p>
              <a:pPr algn="ctr"/>
              <a:r>
                <a:rPr lang="en-US" dirty="0"/>
                <a:t>New table</a:t>
              </a:r>
            </a:p>
          </p:txBody>
        </p:sp>
        <p:sp>
          <p:nvSpPr>
            <p:cNvPr id="24" name="TextBox 23"/>
            <p:cNvSpPr txBox="1"/>
            <p:nvPr/>
          </p:nvSpPr>
          <p:spPr>
            <a:xfrm>
              <a:off x="6445253" y="663753"/>
              <a:ext cx="1031372"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r>
                <a:rPr lang="en-US" sz="1400" dirty="0" smtClean="0"/>
                <a:t>3: (deleted)</a:t>
              </a:r>
            </a:p>
            <a:p>
              <a:pPr algn="ctr"/>
              <a:r>
                <a:rPr lang="en-US" sz="1400" dirty="0" smtClean="0"/>
                <a:t>4: </a:t>
              </a:r>
              <a:r>
                <a:rPr lang="en-US" sz="1400" dirty="0" err="1" smtClean="0"/>
                <a:t>baz</a:t>
              </a:r>
              <a:endParaRPr lang="en-US" sz="1400" dirty="0"/>
            </a:p>
          </p:txBody>
        </p:sp>
        <p:sp>
          <p:nvSpPr>
            <p:cNvPr id="25" name="TextBox 24"/>
            <p:cNvSpPr txBox="1"/>
            <p:nvPr/>
          </p:nvSpPr>
          <p:spPr>
            <a:xfrm>
              <a:off x="5923329" y="2077692"/>
              <a:ext cx="2075223" cy="1384995"/>
            </a:xfrm>
            <a:prstGeom prst="rect">
              <a:avLst/>
            </a:prstGeom>
            <a:noFill/>
          </p:spPr>
          <p:txBody>
            <a:bodyPr wrap="none" rtlCol="0">
              <a:spAutoFit/>
            </a:bodyPr>
            <a:lstStyle/>
            <a:p>
              <a:pPr algn="ctr"/>
              <a:endParaRPr lang="en-US" sz="1400" dirty="0" smtClean="0"/>
            </a:p>
            <a:p>
              <a:pPr algn="ctr"/>
              <a:r>
                <a:rPr lang="en-US" sz="1400" dirty="0" smtClean="0"/>
                <a:t>0: orange</a:t>
              </a:r>
            </a:p>
            <a:p>
              <a:pPr algn="ctr"/>
              <a:endParaRPr lang="en-US" sz="1400" dirty="0"/>
            </a:p>
            <a:p>
              <a:pPr algn="ctr"/>
              <a:r>
                <a:rPr lang="en-US" sz="1400" dirty="0" smtClean="0"/>
                <a:t>2: green</a:t>
              </a:r>
            </a:p>
            <a:p>
              <a:pPr algn="ctr"/>
              <a:r>
                <a:rPr lang="en-US" sz="1400" dirty="0" smtClean="0"/>
                <a:t>3: azure</a:t>
              </a:r>
            </a:p>
            <a:p>
              <a:pPr algn="ctr"/>
              <a:r>
                <a:rPr lang="en-US" sz="1400" dirty="0" smtClean="0"/>
                <a:t>4: (deleted) &lt;X&gt;</a:t>
              </a:r>
              <a:endParaRPr lang="en-US" sz="1400" dirty="0"/>
            </a:p>
          </p:txBody>
        </p:sp>
      </p:grpSp>
      <p:sp>
        <p:nvSpPr>
          <p:cNvPr id="31" name="TextBox 30"/>
          <p:cNvSpPr txBox="1"/>
          <p:nvPr/>
        </p:nvSpPr>
        <p:spPr>
          <a:xfrm>
            <a:off x="1101090" y="1908648"/>
            <a:ext cx="782074" cy="369332"/>
          </a:xfrm>
          <a:prstGeom prst="rect">
            <a:avLst/>
          </a:prstGeom>
          <a:noFill/>
        </p:spPr>
        <p:txBody>
          <a:bodyPr wrap="none" rtlCol="0">
            <a:spAutoFit/>
          </a:bodyPr>
          <a:lstStyle/>
          <a:p>
            <a:r>
              <a:rPr lang="en-US" dirty="0" err="1" smtClean="0">
                <a:solidFill>
                  <a:schemeClr val="accent6"/>
                </a:solidFill>
              </a:rPr>
              <a:t>Kdone</a:t>
            </a:r>
            <a:endParaRPr lang="en-US" dirty="0">
              <a:solidFill>
                <a:schemeClr val="accent6"/>
              </a:solidFill>
            </a:endParaRPr>
          </a:p>
        </p:txBody>
      </p:sp>
      <p:sp>
        <p:nvSpPr>
          <p:cNvPr id="32" name="TextBox 31"/>
          <p:cNvSpPr txBox="1"/>
          <p:nvPr/>
        </p:nvSpPr>
        <p:spPr>
          <a:xfrm>
            <a:off x="1107093" y="4767771"/>
            <a:ext cx="731867" cy="369332"/>
          </a:xfrm>
          <a:prstGeom prst="rect">
            <a:avLst/>
          </a:prstGeom>
          <a:noFill/>
        </p:spPr>
        <p:txBody>
          <a:bodyPr wrap="none" rtlCol="0">
            <a:spAutoFit/>
          </a:bodyPr>
          <a:lstStyle/>
          <a:p>
            <a:r>
              <a:rPr lang="en-US" dirty="0" err="1" smtClean="0">
                <a:solidFill>
                  <a:schemeClr val="accent2"/>
                </a:solidFill>
              </a:rPr>
              <a:t>Kstart</a:t>
            </a:r>
            <a:endParaRPr lang="en-US" dirty="0">
              <a:solidFill>
                <a:schemeClr val="accent2"/>
              </a:solidFill>
            </a:endParaRPr>
          </a:p>
        </p:txBody>
      </p:sp>
      <p:sp>
        <p:nvSpPr>
          <p:cNvPr id="33" name="Down Arrow 32"/>
          <p:cNvSpPr/>
          <p:nvPr/>
        </p:nvSpPr>
        <p:spPr>
          <a:xfrm>
            <a:off x="942446" y="2660140"/>
            <a:ext cx="709842" cy="1725469"/>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0" y="3338208"/>
            <a:ext cx="1004314" cy="369332"/>
          </a:xfrm>
          <a:prstGeom prst="rect">
            <a:avLst/>
          </a:prstGeom>
          <a:noFill/>
        </p:spPr>
        <p:txBody>
          <a:bodyPr wrap="none" rtlCol="0">
            <a:spAutoFit/>
          </a:bodyPr>
          <a:lstStyle/>
          <a:p>
            <a:r>
              <a:rPr lang="en-US" dirty="0" smtClean="0"/>
              <a:t>Migrator</a:t>
            </a:r>
            <a:endParaRPr lang="en-US" dirty="0"/>
          </a:p>
        </p:txBody>
      </p:sp>
      <p:cxnSp>
        <p:nvCxnSpPr>
          <p:cNvPr id="29" name="Straight Connector 28"/>
          <p:cNvCxnSpPr/>
          <p:nvPr/>
        </p:nvCxnSpPr>
        <p:spPr>
          <a:xfrm>
            <a:off x="1900831" y="2093314"/>
            <a:ext cx="972167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0831" y="4952437"/>
            <a:ext cx="97216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38959" y="663754"/>
            <a:ext cx="97835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0831" y="6381998"/>
            <a:ext cx="9721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51297" y="6197332"/>
            <a:ext cx="693523" cy="369332"/>
          </a:xfrm>
          <a:prstGeom prst="rect">
            <a:avLst/>
          </a:prstGeom>
          <a:noFill/>
        </p:spPr>
        <p:txBody>
          <a:bodyPr wrap="none" rtlCol="0">
            <a:spAutoFit/>
          </a:bodyPr>
          <a:lstStyle/>
          <a:p>
            <a:r>
              <a:rPr lang="en-US" dirty="0" err="1" smtClean="0"/>
              <a:t>Kmax</a:t>
            </a:r>
            <a:endParaRPr lang="en-US" dirty="0"/>
          </a:p>
        </p:txBody>
      </p:sp>
      <p:sp>
        <p:nvSpPr>
          <p:cNvPr id="40" name="TextBox 39"/>
          <p:cNvSpPr txBox="1"/>
          <p:nvPr/>
        </p:nvSpPr>
        <p:spPr>
          <a:xfrm>
            <a:off x="1145437" y="479087"/>
            <a:ext cx="660374" cy="369332"/>
          </a:xfrm>
          <a:prstGeom prst="rect">
            <a:avLst/>
          </a:prstGeom>
          <a:noFill/>
        </p:spPr>
        <p:txBody>
          <a:bodyPr wrap="none" rtlCol="0">
            <a:spAutoFit/>
          </a:bodyPr>
          <a:lstStyle/>
          <a:p>
            <a:r>
              <a:rPr lang="en-US" dirty="0" err="1" smtClean="0"/>
              <a:t>Kmin</a:t>
            </a:r>
            <a:endParaRPr lang="en-US" dirty="0"/>
          </a:p>
        </p:txBody>
      </p:sp>
      <p:grpSp>
        <p:nvGrpSpPr>
          <p:cNvPr id="61" name="Group 60"/>
          <p:cNvGrpSpPr/>
          <p:nvPr/>
        </p:nvGrpSpPr>
        <p:grpSpPr>
          <a:xfrm>
            <a:off x="2316779" y="304220"/>
            <a:ext cx="1555039" cy="6071955"/>
            <a:chOff x="8852277" y="304220"/>
            <a:chExt cx="2500292" cy="6071955"/>
          </a:xfrm>
        </p:grpSpPr>
        <p:sp>
          <p:nvSpPr>
            <p:cNvPr id="41" name="Rectangle 40"/>
            <p:cNvSpPr/>
            <p:nvPr/>
          </p:nvSpPr>
          <p:spPr>
            <a:xfrm>
              <a:off x="8852281" y="657931"/>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852280" y="208749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852279" y="351705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852277" y="494661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037204" y="304220"/>
              <a:ext cx="2153275" cy="369332"/>
            </a:xfrm>
            <a:prstGeom prst="rect">
              <a:avLst/>
            </a:prstGeom>
            <a:noFill/>
          </p:spPr>
          <p:txBody>
            <a:bodyPr wrap="none" rtlCol="0">
              <a:spAutoFit/>
            </a:bodyPr>
            <a:lstStyle/>
            <a:p>
              <a:pPr algn="ctr"/>
              <a:r>
                <a:rPr lang="en-US" dirty="0"/>
                <a:t>Virtual table</a:t>
              </a:r>
            </a:p>
          </p:txBody>
        </p:sp>
        <p:sp>
          <p:nvSpPr>
            <p:cNvPr id="46" name="TextBox 45"/>
            <p:cNvSpPr txBox="1"/>
            <p:nvPr/>
          </p:nvSpPr>
          <p:spPr>
            <a:xfrm>
              <a:off x="9739182" y="673552"/>
              <a:ext cx="726481"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endParaRPr lang="en-US" sz="1400" dirty="0" smtClean="0"/>
            </a:p>
            <a:p>
              <a:pPr algn="ctr"/>
              <a:r>
                <a:rPr lang="en-US" sz="1400" dirty="0" smtClean="0"/>
                <a:t>4: </a:t>
              </a:r>
              <a:r>
                <a:rPr lang="en-US" sz="1400" dirty="0" err="1" smtClean="0"/>
                <a:t>baz</a:t>
              </a:r>
              <a:endParaRPr lang="en-US" sz="1400" dirty="0"/>
            </a:p>
          </p:txBody>
        </p:sp>
        <p:sp>
          <p:nvSpPr>
            <p:cNvPr id="47" name="TextBox 46"/>
            <p:cNvSpPr txBox="1"/>
            <p:nvPr/>
          </p:nvSpPr>
          <p:spPr>
            <a:xfrm>
              <a:off x="9666406" y="2087491"/>
              <a:ext cx="872034" cy="1169551"/>
            </a:xfrm>
            <a:prstGeom prst="rect">
              <a:avLst/>
            </a:prstGeom>
            <a:noFill/>
          </p:spPr>
          <p:txBody>
            <a:bodyPr wrap="none" rtlCol="0">
              <a:spAutoFit/>
            </a:bodyPr>
            <a:lstStyle/>
            <a:p>
              <a:pPr algn="ctr"/>
              <a:endParaRPr lang="en-US" sz="1400" dirty="0" smtClean="0"/>
            </a:p>
            <a:p>
              <a:pPr algn="ctr"/>
              <a:r>
                <a:rPr lang="en-US" sz="1400" dirty="0" smtClean="0"/>
                <a:t>0: orange</a:t>
              </a:r>
            </a:p>
            <a:p>
              <a:pPr algn="ctr"/>
              <a:r>
                <a:rPr lang="en-US" sz="1400" dirty="0" smtClean="0"/>
                <a:t>1: red</a:t>
              </a:r>
              <a:endParaRPr lang="en-US" sz="1400" dirty="0"/>
            </a:p>
            <a:p>
              <a:pPr algn="ctr"/>
              <a:r>
                <a:rPr lang="en-US" sz="1400" dirty="0" smtClean="0"/>
                <a:t>2: green</a:t>
              </a:r>
            </a:p>
            <a:p>
              <a:pPr algn="ctr"/>
              <a:r>
                <a:rPr lang="en-US" sz="1400" dirty="0" smtClean="0"/>
                <a:t>3: azure</a:t>
              </a:r>
            </a:p>
          </p:txBody>
        </p:sp>
        <p:sp>
          <p:nvSpPr>
            <p:cNvPr id="58" name="TextBox 57"/>
            <p:cNvSpPr txBox="1"/>
            <p:nvPr/>
          </p:nvSpPr>
          <p:spPr>
            <a:xfrm>
              <a:off x="9787319" y="3520754"/>
              <a:ext cx="629147" cy="738664"/>
            </a:xfrm>
            <a:prstGeom prst="rect">
              <a:avLst/>
            </a:prstGeom>
            <a:noFill/>
          </p:spPr>
          <p:txBody>
            <a:bodyPr wrap="none" rtlCol="0">
              <a:spAutoFit/>
            </a:bodyPr>
            <a:lstStyle/>
            <a:p>
              <a:pPr algn="ctr"/>
              <a:endParaRPr lang="en-US" sz="1400" dirty="0" smtClean="0"/>
            </a:p>
            <a:p>
              <a:pPr algn="ctr"/>
              <a:endParaRPr lang="en-US" sz="1400" dirty="0"/>
            </a:p>
            <a:p>
              <a:pPr algn="ctr"/>
              <a:r>
                <a:rPr lang="en-US" sz="1400" dirty="0" smtClean="0"/>
                <a:t>1: hey</a:t>
              </a:r>
              <a:endParaRPr lang="en-US" sz="1400" dirty="0"/>
            </a:p>
          </p:txBody>
        </p:sp>
      </p:grpSp>
      <p:sp>
        <p:nvSpPr>
          <p:cNvPr id="48" name="TextBox 47"/>
          <p:cNvSpPr txBox="1"/>
          <p:nvPr/>
        </p:nvSpPr>
        <p:spPr>
          <a:xfrm>
            <a:off x="3871816" y="2516005"/>
            <a:ext cx="1550169" cy="954107"/>
          </a:xfrm>
          <a:prstGeom prst="rect">
            <a:avLst/>
          </a:prstGeom>
          <a:noFill/>
        </p:spPr>
        <p:txBody>
          <a:bodyPr wrap="none" rtlCol="0">
            <a:spAutoFit/>
          </a:bodyPr>
          <a:lstStyle/>
          <a:p>
            <a:pPr algn="ctr"/>
            <a:r>
              <a:rPr lang="en-US" sz="1400" dirty="0" smtClean="0">
                <a:solidFill>
                  <a:srgbClr val="FF0000"/>
                </a:solidFill>
              </a:rPr>
              <a:t>Replace(1, orange)</a:t>
            </a:r>
          </a:p>
          <a:p>
            <a:pPr algn="ctr"/>
            <a:endParaRPr lang="en-US" sz="1400" dirty="0" smtClean="0">
              <a:solidFill>
                <a:srgbClr val="FF0000"/>
              </a:solidFill>
            </a:endParaRPr>
          </a:p>
          <a:p>
            <a:pPr algn="ctr"/>
            <a:endParaRPr lang="en-US" sz="1400" dirty="0" smtClean="0">
              <a:solidFill>
                <a:srgbClr val="FF0000"/>
              </a:solidFill>
            </a:endParaRPr>
          </a:p>
          <a:p>
            <a:pPr algn="ctr"/>
            <a:r>
              <a:rPr lang="en-US" sz="1400" dirty="0" smtClean="0">
                <a:solidFill>
                  <a:srgbClr val="FF0000"/>
                </a:solidFill>
              </a:rPr>
              <a:t>Insert(4, gray)</a:t>
            </a:r>
            <a:endParaRPr lang="en-US" sz="1400" dirty="0">
              <a:solidFill>
                <a:srgbClr val="FF0000"/>
              </a:solidFill>
            </a:endParaRPr>
          </a:p>
        </p:txBody>
      </p:sp>
      <p:sp>
        <p:nvSpPr>
          <p:cNvPr id="49" name="TextBox 48"/>
          <p:cNvSpPr txBox="1"/>
          <p:nvPr/>
        </p:nvSpPr>
        <p:spPr>
          <a:xfrm>
            <a:off x="10503163" y="2083905"/>
            <a:ext cx="1597161" cy="738664"/>
          </a:xfrm>
          <a:prstGeom prst="rect">
            <a:avLst/>
          </a:prstGeom>
          <a:noFill/>
        </p:spPr>
        <p:txBody>
          <a:bodyPr wrap="square" rtlCol="0">
            <a:spAutoFit/>
          </a:bodyPr>
          <a:lstStyle/>
          <a:p>
            <a:pPr algn="ctr"/>
            <a:endParaRPr lang="en-US" sz="1400" dirty="0" smtClean="0">
              <a:solidFill>
                <a:srgbClr val="FF0000"/>
              </a:solidFill>
            </a:endParaRPr>
          </a:p>
          <a:p>
            <a:pPr algn="ctr"/>
            <a:endParaRPr lang="en-US" sz="1400" dirty="0">
              <a:solidFill>
                <a:srgbClr val="FF0000"/>
              </a:solidFill>
            </a:endParaRPr>
          </a:p>
          <a:p>
            <a:pPr algn="ctr"/>
            <a:r>
              <a:rPr lang="en-US" sz="1400" dirty="0" smtClean="0">
                <a:solidFill>
                  <a:srgbClr val="FF0000"/>
                </a:solidFill>
              </a:rPr>
              <a:t>Insert(1, red)</a:t>
            </a:r>
            <a:endParaRPr lang="en-US" sz="1400" dirty="0">
              <a:solidFill>
                <a:srgbClr val="FF0000"/>
              </a:solidFill>
            </a:endParaRPr>
          </a:p>
        </p:txBody>
      </p:sp>
    </p:spTree>
    <p:extLst>
      <p:ext uri="{BB962C8B-B14F-4D97-AF65-F5344CB8AC3E}">
        <p14:creationId xmlns:p14="http://schemas.microsoft.com/office/powerpoint/2010/main" val="262901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5562501" y="300629"/>
            <a:ext cx="1625566" cy="6071954"/>
            <a:chOff x="2532863" y="310044"/>
            <a:chExt cx="2500292" cy="6071954"/>
          </a:xfrm>
        </p:grpSpPr>
        <p:sp>
          <p:nvSpPr>
            <p:cNvPr id="4" name="Rectangle 3"/>
            <p:cNvSpPr/>
            <p:nvPr/>
          </p:nvSpPr>
          <p:spPr>
            <a:xfrm>
              <a:off x="2532867" y="6637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32866" y="20933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32864" y="3522876"/>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32863" y="4952437"/>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39851" y="663754"/>
              <a:ext cx="1286314" cy="1169551"/>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1: foo</a:t>
              </a:r>
            </a:p>
            <a:p>
              <a:pPr algn="ctr"/>
              <a:endParaRPr lang="en-US" sz="1400" dirty="0" smtClean="0"/>
            </a:p>
            <a:p>
              <a:pPr algn="ctr"/>
              <a:r>
                <a:rPr lang="en-US" sz="1400" dirty="0" smtClean="0"/>
                <a:t>3: bar</a:t>
              </a:r>
            </a:p>
            <a:p>
              <a:pPr algn="ctr"/>
              <a:r>
                <a:rPr lang="en-US" sz="1400" dirty="0" smtClean="0"/>
                <a:t>4: </a:t>
              </a:r>
              <a:r>
                <a:rPr lang="en-US" sz="1400" dirty="0" err="1" smtClean="0"/>
                <a:t>baz</a:t>
              </a:r>
              <a:endParaRPr lang="en-US" sz="1400" dirty="0"/>
            </a:p>
          </p:txBody>
        </p:sp>
        <p:sp>
          <p:nvSpPr>
            <p:cNvPr id="17" name="TextBox 16"/>
            <p:cNvSpPr txBox="1"/>
            <p:nvPr/>
          </p:nvSpPr>
          <p:spPr>
            <a:xfrm>
              <a:off x="3139851" y="2093315"/>
              <a:ext cx="1286313" cy="1384995"/>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0: orange</a:t>
              </a:r>
            </a:p>
            <a:p>
              <a:pPr algn="ctr"/>
              <a:r>
                <a:rPr lang="en-US" sz="1400" dirty="0" smtClean="0"/>
                <a:t>1: red</a:t>
              </a:r>
            </a:p>
            <a:p>
              <a:pPr algn="ctr"/>
              <a:endParaRPr lang="en-US" sz="1400" dirty="0" smtClean="0"/>
            </a:p>
            <a:p>
              <a:pPr algn="ctr"/>
              <a:r>
                <a:rPr lang="en-US" sz="1400" dirty="0" smtClean="0"/>
                <a:t>3: blue</a:t>
              </a:r>
            </a:p>
            <a:p>
              <a:pPr algn="ctr"/>
              <a:r>
                <a:rPr lang="en-US" sz="1400" dirty="0" smtClean="0"/>
                <a:t>4: yellow</a:t>
              </a:r>
              <a:endParaRPr lang="en-US" sz="1400" dirty="0"/>
            </a:p>
          </p:txBody>
        </p:sp>
        <p:sp>
          <p:nvSpPr>
            <p:cNvPr id="18" name="TextBox 17"/>
            <p:cNvSpPr txBox="1"/>
            <p:nvPr/>
          </p:nvSpPr>
          <p:spPr>
            <a:xfrm>
              <a:off x="2788797" y="3522875"/>
              <a:ext cx="1988409" cy="738664"/>
            </a:xfrm>
            <a:prstGeom prst="rect">
              <a:avLst/>
            </a:prstGeom>
            <a:noFill/>
          </p:spPr>
          <p:txBody>
            <a:bodyPr wrap="none" rtlCol="0">
              <a:spAutoFit/>
            </a:bodyPr>
            <a:lstStyle/>
            <a:p>
              <a:pPr algn="ctr"/>
              <a:r>
                <a:rPr lang="en-US" sz="1400" dirty="0" smtClean="0"/>
                <a:t>state: populated</a:t>
              </a:r>
            </a:p>
            <a:p>
              <a:pPr algn="ctr"/>
              <a:r>
                <a:rPr lang="en-US" sz="1400" dirty="0" err="1" smtClean="0"/>
                <a:t>mig</a:t>
              </a:r>
              <a:r>
                <a:rPr lang="en-US" sz="1400" dirty="0" smtClean="0"/>
                <a:t>. assertion: “”</a:t>
              </a:r>
            </a:p>
            <a:p>
              <a:pPr algn="ctr"/>
              <a:r>
                <a:rPr lang="en-US" sz="1400" dirty="0" smtClean="0"/>
                <a:t>1: hey</a:t>
              </a:r>
              <a:endParaRPr lang="en-US" sz="1400" dirty="0"/>
            </a:p>
          </p:txBody>
        </p:sp>
        <p:sp>
          <p:nvSpPr>
            <p:cNvPr id="19" name="TextBox 18"/>
            <p:cNvSpPr txBox="1"/>
            <p:nvPr/>
          </p:nvSpPr>
          <p:spPr>
            <a:xfrm>
              <a:off x="2995030" y="310044"/>
              <a:ext cx="1598787" cy="369332"/>
            </a:xfrm>
            <a:prstGeom prst="rect">
              <a:avLst/>
            </a:prstGeom>
            <a:noFill/>
          </p:spPr>
          <p:txBody>
            <a:bodyPr wrap="none" rtlCol="0">
              <a:spAutoFit/>
            </a:bodyPr>
            <a:lstStyle/>
            <a:p>
              <a:pPr algn="ctr"/>
              <a:r>
                <a:rPr lang="en-US" dirty="0" smtClean="0"/>
                <a:t>Old table</a:t>
              </a:r>
              <a:endParaRPr lang="en-US" dirty="0"/>
            </a:p>
          </p:txBody>
        </p:sp>
      </p:grpSp>
      <p:grpSp>
        <p:nvGrpSpPr>
          <p:cNvPr id="60" name="Group 59"/>
          <p:cNvGrpSpPr/>
          <p:nvPr/>
        </p:nvGrpSpPr>
        <p:grpSpPr>
          <a:xfrm>
            <a:off x="8920514" y="294421"/>
            <a:ext cx="1619243" cy="6071955"/>
            <a:chOff x="5710793" y="294421"/>
            <a:chExt cx="2500292" cy="6071955"/>
          </a:xfrm>
        </p:grpSpPr>
        <p:sp>
          <p:nvSpPr>
            <p:cNvPr id="12" name="Rectangle 11"/>
            <p:cNvSpPr/>
            <p:nvPr/>
          </p:nvSpPr>
          <p:spPr>
            <a:xfrm>
              <a:off x="5710797" y="64813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10796" y="207769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0795" y="35072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0793" y="49368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1525" y="294421"/>
              <a:ext cx="1761662" cy="369332"/>
            </a:xfrm>
            <a:prstGeom prst="rect">
              <a:avLst/>
            </a:prstGeom>
            <a:noFill/>
          </p:spPr>
          <p:txBody>
            <a:bodyPr wrap="none" rtlCol="0">
              <a:spAutoFit/>
            </a:bodyPr>
            <a:lstStyle/>
            <a:p>
              <a:pPr algn="ctr"/>
              <a:r>
                <a:rPr lang="en-US" dirty="0"/>
                <a:t>New table</a:t>
              </a:r>
            </a:p>
          </p:txBody>
        </p:sp>
        <p:sp>
          <p:nvSpPr>
            <p:cNvPr id="24" name="TextBox 23"/>
            <p:cNvSpPr txBox="1"/>
            <p:nvPr/>
          </p:nvSpPr>
          <p:spPr>
            <a:xfrm>
              <a:off x="6445253" y="663753"/>
              <a:ext cx="1031372"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r>
                <a:rPr lang="en-US" sz="1400" dirty="0" smtClean="0"/>
                <a:t>3: (deleted)</a:t>
              </a:r>
            </a:p>
            <a:p>
              <a:pPr algn="ctr"/>
              <a:r>
                <a:rPr lang="en-US" sz="1400" dirty="0" smtClean="0"/>
                <a:t>4: </a:t>
              </a:r>
              <a:r>
                <a:rPr lang="en-US" sz="1400" dirty="0" err="1" smtClean="0"/>
                <a:t>baz</a:t>
              </a:r>
              <a:endParaRPr lang="en-US" sz="1400" dirty="0"/>
            </a:p>
          </p:txBody>
        </p:sp>
        <p:sp>
          <p:nvSpPr>
            <p:cNvPr id="25" name="TextBox 24"/>
            <p:cNvSpPr txBox="1"/>
            <p:nvPr/>
          </p:nvSpPr>
          <p:spPr>
            <a:xfrm>
              <a:off x="5923329" y="2077692"/>
              <a:ext cx="2075223" cy="1384995"/>
            </a:xfrm>
            <a:prstGeom prst="rect">
              <a:avLst/>
            </a:prstGeom>
            <a:noFill/>
          </p:spPr>
          <p:txBody>
            <a:bodyPr wrap="none" rtlCol="0">
              <a:spAutoFit/>
            </a:bodyPr>
            <a:lstStyle/>
            <a:p>
              <a:pPr algn="ctr"/>
              <a:endParaRPr lang="en-US" sz="1400" dirty="0" smtClean="0"/>
            </a:p>
            <a:p>
              <a:pPr algn="ctr"/>
              <a:r>
                <a:rPr lang="en-US" sz="1400" dirty="0" smtClean="0"/>
                <a:t>0: orange</a:t>
              </a:r>
            </a:p>
            <a:p>
              <a:pPr algn="ctr"/>
              <a:r>
                <a:rPr lang="en-US" sz="1400" dirty="0" smtClean="0"/>
                <a:t>1: red &lt;Y&gt;</a:t>
              </a:r>
              <a:endParaRPr lang="en-US" sz="1400" dirty="0"/>
            </a:p>
            <a:p>
              <a:pPr algn="ctr"/>
              <a:r>
                <a:rPr lang="en-US" sz="1400" dirty="0" smtClean="0"/>
                <a:t>2: green</a:t>
              </a:r>
            </a:p>
            <a:p>
              <a:pPr algn="ctr"/>
              <a:r>
                <a:rPr lang="en-US" sz="1400" dirty="0" smtClean="0"/>
                <a:t>3: azure</a:t>
              </a:r>
            </a:p>
            <a:p>
              <a:pPr algn="ctr"/>
              <a:r>
                <a:rPr lang="en-US" sz="1400" dirty="0" smtClean="0"/>
                <a:t>4: (deleted) &lt;X&gt;</a:t>
              </a:r>
              <a:endParaRPr lang="en-US" sz="1400" dirty="0"/>
            </a:p>
          </p:txBody>
        </p:sp>
      </p:grpSp>
      <p:sp>
        <p:nvSpPr>
          <p:cNvPr id="31" name="TextBox 30"/>
          <p:cNvSpPr txBox="1"/>
          <p:nvPr/>
        </p:nvSpPr>
        <p:spPr>
          <a:xfrm>
            <a:off x="1101090" y="1908648"/>
            <a:ext cx="782074" cy="369332"/>
          </a:xfrm>
          <a:prstGeom prst="rect">
            <a:avLst/>
          </a:prstGeom>
          <a:noFill/>
        </p:spPr>
        <p:txBody>
          <a:bodyPr wrap="none" rtlCol="0">
            <a:spAutoFit/>
          </a:bodyPr>
          <a:lstStyle/>
          <a:p>
            <a:r>
              <a:rPr lang="en-US" dirty="0" err="1" smtClean="0">
                <a:solidFill>
                  <a:schemeClr val="accent6"/>
                </a:solidFill>
              </a:rPr>
              <a:t>Kdone</a:t>
            </a:r>
            <a:endParaRPr lang="en-US" dirty="0">
              <a:solidFill>
                <a:schemeClr val="accent6"/>
              </a:solidFill>
            </a:endParaRPr>
          </a:p>
        </p:txBody>
      </p:sp>
      <p:sp>
        <p:nvSpPr>
          <p:cNvPr id="32" name="TextBox 31"/>
          <p:cNvSpPr txBox="1"/>
          <p:nvPr/>
        </p:nvSpPr>
        <p:spPr>
          <a:xfrm>
            <a:off x="1107093" y="4767771"/>
            <a:ext cx="731867" cy="369332"/>
          </a:xfrm>
          <a:prstGeom prst="rect">
            <a:avLst/>
          </a:prstGeom>
          <a:noFill/>
        </p:spPr>
        <p:txBody>
          <a:bodyPr wrap="none" rtlCol="0">
            <a:spAutoFit/>
          </a:bodyPr>
          <a:lstStyle/>
          <a:p>
            <a:r>
              <a:rPr lang="en-US" dirty="0" err="1" smtClean="0">
                <a:solidFill>
                  <a:schemeClr val="accent2"/>
                </a:solidFill>
              </a:rPr>
              <a:t>Kstart</a:t>
            </a:r>
            <a:endParaRPr lang="en-US" dirty="0">
              <a:solidFill>
                <a:schemeClr val="accent2"/>
              </a:solidFill>
            </a:endParaRPr>
          </a:p>
        </p:txBody>
      </p:sp>
      <p:sp>
        <p:nvSpPr>
          <p:cNvPr id="33" name="Down Arrow 32"/>
          <p:cNvSpPr/>
          <p:nvPr/>
        </p:nvSpPr>
        <p:spPr>
          <a:xfrm>
            <a:off x="942446" y="2660140"/>
            <a:ext cx="709842" cy="1725469"/>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0" y="3338208"/>
            <a:ext cx="1004314" cy="369332"/>
          </a:xfrm>
          <a:prstGeom prst="rect">
            <a:avLst/>
          </a:prstGeom>
          <a:noFill/>
        </p:spPr>
        <p:txBody>
          <a:bodyPr wrap="none" rtlCol="0">
            <a:spAutoFit/>
          </a:bodyPr>
          <a:lstStyle/>
          <a:p>
            <a:r>
              <a:rPr lang="en-US" dirty="0" smtClean="0"/>
              <a:t>Migrator</a:t>
            </a:r>
            <a:endParaRPr lang="en-US" dirty="0"/>
          </a:p>
        </p:txBody>
      </p:sp>
      <p:cxnSp>
        <p:nvCxnSpPr>
          <p:cNvPr id="29" name="Straight Connector 28"/>
          <p:cNvCxnSpPr/>
          <p:nvPr/>
        </p:nvCxnSpPr>
        <p:spPr>
          <a:xfrm>
            <a:off x="1900831" y="2093314"/>
            <a:ext cx="972167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0831" y="4952437"/>
            <a:ext cx="97216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38959" y="663754"/>
            <a:ext cx="97835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0831" y="6381998"/>
            <a:ext cx="9721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51297" y="6197332"/>
            <a:ext cx="693523" cy="369332"/>
          </a:xfrm>
          <a:prstGeom prst="rect">
            <a:avLst/>
          </a:prstGeom>
          <a:noFill/>
        </p:spPr>
        <p:txBody>
          <a:bodyPr wrap="none" rtlCol="0">
            <a:spAutoFit/>
          </a:bodyPr>
          <a:lstStyle/>
          <a:p>
            <a:r>
              <a:rPr lang="en-US" dirty="0" err="1" smtClean="0"/>
              <a:t>Kmax</a:t>
            </a:r>
            <a:endParaRPr lang="en-US" dirty="0"/>
          </a:p>
        </p:txBody>
      </p:sp>
      <p:sp>
        <p:nvSpPr>
          <p:cNvPr id="40" name="TextBox 39"/>
          <p:cNvSpPr txBox="1"/>
          <p:nvPr/>
        </p:nvSpPr>
        <p:spPr>
          <a:xfrm>
            <a:off x="1145437" y="479087"/>
            <a:ext cx="660374" cy="369332"/>
          </a:xfrm>
          <a:prstGeom prst="rect">
            <a:avLst/>
          </a:prstGeom>
          <a:noFill/>
        </p:spPr>
        <p:txBody>
          <a:bodyPr wrap="none" rtlCol="0">
            <a:spAutoFit/>
          </a:bodyPr>
          <a:lstStyle/>
          <a:p>
            <a:r>
              <a:rPr lang="en-US" dirty="0" err="1" smtClean="0"/>
              <a:t>Kmin</a:t>
            </a:r>
            <a:endParaRPr lang="en-US" dirty="0"/>
          </a:p>
        </p:txBody>
      </p:sp>
      <p:grpSp>
        <p:nvGrpSpPr>
          <p:cNvPr id="61" name="Group 60"/>
          <p:cNvGrpSpPr/>
          <p:nvPr/>
        </p:nvGrpSpPr>
        <p:grpSpPr>
          <a:xfrm>
            <a:off x="2316779" y="304220"/>
            <a:ext cx="1555039" cy="6071955"/>
            <a:chOff x="8852277" y="304220"/>
            <a:chExt cx="2500292" cy="6071955"/>
          </a:xfrm>
        </p:grpSpPr>
        <p:sp>
          <p:nvSpPr>
            <p:cNvPr id="41" name="Rectangle 40"/>
            <p:cNvSpPr/>
            <p:nvPr/>
          </p:nvSpPr>
          <p:spPr>
            <a:xfrm>
              <a:off x="8852281" y="657931"/>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852280" y="208749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852279" y="351705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852277" y="494661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037204" y="304220"/>
              <a:ext cx="2153275" cy="369332"/>
            </a:xfrm>
            <a:prstGeom prst="rect">
              <a:avLst/>
            </a:prstGeom>
            <a:noFill/>
          </p:spPr>
          <p:txBody>
            <a:bodyPr wrap="none" rtlCol="0">
              <a:spAutoFit/>
            </a:bodyPr>
            <a:lstStyle/>
            <a:p>
              <a:pPr algn="ctr"/>
              <a:r>
                <a:rPr lang="en-US" dirty="0"/>
                <a:t>Virtual table</a:t>
              </a:r>
            </a:p>
          </p:txBody>
        </p:sp>
        <p:sp>
          <p:nvSpPr>
            <p:cNvPr id="46" name="TextBox 45"/>
            <p:cNvSpPr txBox="1"/>
            <p:nvPr/>
          </p:nvSpPr>
          <p:spPr>
            <a:xfrm>
              <a:off x="9739182" y="673552"/>
              <a:ext cx="726481"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endParaRPr lang="en-US" sz="1400" dirty="0" smtClean="0"/>
            </a:p>
            <a:p>
              <a:pPr algn="ctr"/>
              <a:r>
                <a:rPr lang="en-US" sz="1400" dirty="0" smtClean="0"/>
                <a:t>4: </a:t>
              </a:r>
              <a:r>
                <a:rPr lang="en-US" sz="1400" dirty="0" err="1" smtClean="0"/>
                <a:t>baz</a:t>
              </a:r>
              <a:endParaRPr lang="en-US" sz="1400" dirty="0"/>
            </a:p>
          </p:txBody>
        </p:sp>
        <p:sp>
          <p:nvSpPr>
            <p:cNvPr id="47" name="TextBox 46"/>
            <p:cNvSpPr txBox="1"/>
            <p:nvPr/>
          </p:nvSpPr>
          <p:spPr>
            <a:xfrm>
              <a:off x="9666406" y="2087491"/>
              <a:ext cx="872034" cy="1169551"/>
            </a:xfrm>
            <a:prstGeom prst="rect">
              <a:avLst/>
            </a:prstGeom>
            <a:noFill/>
          </p:spPr>
          <p:txBody>
            <a:bodyPr wrap="none" rtlCol="0">
              <a:spAutoFit/>
            </a:bodyPr>
            <a:lstStyle/>
            <a:p>
              <a:pPr algn="ctr"/>
              <a:endParaRPr lang="en-US" sz="1400" dirty="0" smtClean="0"/>
            </a:p>
            <a:p>
              <a:pPr algn="ctr"/>
              <a:r>
                <a:rPr lang="en-US" sz="1400" dirty="0" smtClean="0"/>
                <a:t>0: orange</a:t>
              </a:r>
            </a:p>
            <a:p>
              <a:pPr algn="ctr"/>
              <a:r>
                <a:rPr lang="en-US" sz="1400" dirty="0" smtClean="0"/>
                <a:t>1: red</a:t>
              </a:r>
              <a:endParaRPr lang="en-US" sz="1400" dirty="0"/>
            </a:p>
            <a:p>
              <a:pPr algn="ctr"/>
              <a:r>
                <a:rPr lang="en-US" sz="1400" dirty="0" smtClean="0"/>
                <a:t>2: green</a:t>
              </a:r>
            </a:p>
            <a:p>
              <a:pPr algn="ctr"/>
              <a:r>
                <a:rPr lang="en-US" sz="1400" dirty="0" smtClean="0"/>
                <a:t>3: azure</a:t>
              </a:r>
            </a:p>
          </p:txBody>
        </p:sp>
        <p:sp>
          <p:nvSpPr>
            <p:cNvPr id="58" name="TextBox 57"/>
            <p:cNvSpPr txBox="1"/>
            <p:nvPr/>
          </p:nvSpPr>
          <p:spPr>
            <a:xfrm>
              <a:off x="9787319" y="3520754"/>
              <a:ext cx="629147" cy="738664"/>
            </a:xfrm>
            <a:prstGeom prst="rect">
              <a:avLst/>
            </a:prstGeom>
            <a:noFill/>
          </p:spPr>
          <p:txBody>
            <a:bodyPr wrap="none" rtlCol="0">
              <a:spAutoFit/>
            </a:bodyPr>
            <a:lstStyle/>
            <a:p>
              <a:pPr algn="ctr"/>
              <a:endParaRPr lang="en-US" sz="1400" dirty="0" smtClean="0"/>
            </a:p>
            <a:p>
              <a:pPr algn="ctr"/>
              <a:endParaRPr lang="en-US" sz="1400" dirty="0"/>
            </a:p>
            <a:p>
              <a:pPr algn="ctr"/>
              <a:r>
                <a:rPr lang="en-US" sz="1400" dirty="0" smtClean="0"/>
                <a:t>1: hey</a:t>
              </a:r>
              <a:endParaRPr lang="en-US" sz="1400" dirty="0"/>
            </a:p>
          </p:txBody>
        </p:sp>
      </p:grpSp>
      <p:sp>
        <p:nvSpPr>
          <p:cNvPr id="48" name="TextBox 47"/>
          <p:cNvSpPr txBox="1"/>
          <p:nvPr/>
        </p:nvSpPr>
        <p:spPr>
          <a:xfrm>
            <a:off x="3871816" y="2516005"/>
            <a:ext cx="1550169" cy="954107"/>
          </a:xfrm>
          <a:prstGeom prst="rect">
            <a:avLst/>
          </a:prstGeom>
          <a:noFill/>
        </p:spPr>
        <p:txBody>
          <a:bodyPr wrap="none" rtlCol="0">
            <a:spAutoFit/>
          </a:bodyPr>
          <a:lstStyle/>
          <a:p>
            <a:pPr algn="ctr"/>
            <a:r>
              <a:rPr lang="en-US" sz="1400" dirty="0" smtClean="0">
                <a:solidFill>
                  <a:srgbClr val="FF0000"/>
                </a:solidFill>
              </a:rPr>
              <a:t>Replace(1, orange)</a:t>
            </a:r>
          </a:p>
          <a:p>
            <a:pPr algn="ctr"/>
            <a:endParaRPr lang="en-US" sz="1400" dirty="0" smtClean="0">
              <a:solidFill>
                <a:srgbClr val="FF0000"/>
              </a:solidFill>
            </a:endParaRPr>
          </a:p>
          <a:p>
            <a:pPr algn="ctr"/>
            <a:endParaRPr lang="en-US" sz="1400" dirty="0" smtClean="0">
              <a:solidFill>
                <a:srgbClr val="FF0000"/>
              </a:solidFill>
            </a:endParaRPr>
          </a:p>
          <a:p>
            <a:pPr algn="ctr"/>
            <a:r>
              <a:rPr lang="en-US" sz="1400" dirty="0" smtClean="0">
                <a:solidFill>
                  <a:srgbClr val="FF0000"/>
                </a:solidFill>
              </a:rPr>
              <a:t>Insert(4, gray)</a:t>
            </a:r>
            <a:endParaRPr lang="en-US" sz="1400" dirty="0">
              <a:solidFill>
                <a:srgbClr val="FF0000"/>
              </a:solidFill>
            </a:endParaRPr>
          </a:p>
        </p:txBody>
      </p:sp>
      <p:sp>
        <p:nvSpPr>
          <p:cNvPr id="49" name="TextBox 48"/>
          <p:cNvSpPr txBox="1"/>
          <p:nvPr/>
        </p:nvSpPr>
        <p:spPr>
          <a:xfrm>
            <a:off x="10503163" y="2083905"/>
            <a:ext cx="1597161" cy="1600438"/>
          </a:xfrm>
          <a:prstGeom prst="rect">
            <a:avLst/>
          </a:prstGeom>
          <a:noFill/>
        </p:spPr>
        <p:txBody>
          <a:bodyPr wrap="square" rtlCol="0">
            <a:spAutoFit/>
          </a:bodyPr>
          <a:lstStyle/>
          <a:p>
            <a:pPr algn="ctr"/>
            <a:endParaRPr lang="en-US" sz="1400" dirty="0" smtClean="0">
              <a:solidFill>
                <a:srgbClr val="FF0000"/>
              </a:solidFill>
            </a:endParaRPr>
          </a:p>
          <a:p>
            <a:pPr algn="ctr"/>
            <a:endParaRPr lang="en-US" sz="1400" dirty="0">
              <a:solidFill>
                <a:srgbClr val="FF0000"/>
              </a:solidFill>
            </a:endParaRPr>
          </a:p>
          <a:p>
            <a:pPr algn="ctr"/>
            <a:r>
              <a:rPr lang="en-US" sz="1400" dirty="0" smtClean="0">
                <a:solidFill>
                  <a:srgbClr val="FF0000"/>
                </a:solidFill>
              </a:rPr>
              <a:t>Replace(1, orange, If-Match: &lt;Y&gt;)</a:t>
            </a:r>
          </a:p>
          <a:p>
            <a:pPr algn="ctr"/>
            <a:endParaRPr lang="en-US" sz="1400" dirty="0" smtClean="0">
              <a:solidFill>
                <a:srgbClr val="FF0000"/>
              </a:solidFill>
            </a:endParaRPr>
          </a:p>
          <a:p>
            <a:pPr algn="ctr"/>
            <a:r>
              <a:rPr lang="en-US" sz="1400" dirty="0" smtClean="0">
                <a:solidFill>
                  <a:srgbClr val="FF0000"/>
                </a:solidFill>
              </a:rPr>
              <a:t>Replace(4, gray,</a:t>
            </a:r>
            <a:br>
              <a:rPr lang="en-US" sz="1400" dirty="0" smtClean="0">
                <a:solidFill>
                  <a:srgbClr val="FF0000"/>
                </a:solidFill>
              </a:rPr>
            </a:br>
            <a:r>
              <a:rPr lang="en-US" sz="1400" dirty="0" smtClean="0">
                <a:solidFill>
                  <a:srgbClr val="FF0000"/>
                </a:solidFill>
              </a:rPr>
              <a:t>If-Match: &lt;X&gt;)</a:t>
            </a:r>
            <a:endParaRPr lang="en-US" sz="1400" dirty="0">
              <a:solidFill>
                <a:srgbClr val="FF0000"/>
              </a:solidFill>
            </a:endParaRPr>
          </a:p>
        </p:txBody>
      </p:sp>
    </p:spTree>
    <p:extLst>
      <p:ext uri="{BB962C8B-B14F-4D97-AF65-F5344CB8AC3E}">
        <p14:creationId xmlns:p14="http://schemas.microsoft.com/office/powerpoint/2010/main" val="1427185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Concurrent protocol is complex, will become more so as optimizations added; want to maintain confidence in correctness</a:t>
            </a:r>
          </a:p>
          <a:p>
            <a:r>
              <a:rPr lang="en-US" dirty="0" smtClean="0"/>
              <a:t>Want good coverage of </a:t>
            </a:r>
            <a:r>
              <a:rPr lang="en-US" dirty="0" err="1" smtClean="0"/>
              <a:t>interleavings</a:t>
            </a:r>
            <a:endParaRPr lang="en-US" dirty="0" smtClean="0"/>
          </a:p>
          <a:p>
            <a:pPr lvl="1"/>
            <a:r>
              <a:rPr lang="en-US" dirty="0" smtClean="0"/>
              <a:t>Default .NET + OS scheduler behavior is implementation-defined; unlimited number of runs does not guarantee good coverage</a:t>
            </a:r>
          </a:p>
          <a:p>
            <a:r>
              <a:rPr lang="en-US" dirty="0" smtClean="0"/>
              <a:t>Want to test same code used in production, not separate model</a:t>
            </a:r>
          </a:p>
          <a:p>
            <a:pPr lvl="1"/>
            <a:r>
              <a:rPr lang="en-US" dirty="0" smtClean="0"/>
              <a:t>Avoid duplicate work and mistakes in translation</a:t>
            </a:r>
          </a:p>
          <a:p>
            <a:r>
              <a:rPr lang="en-US" dirty="0" smtClean="0"/>
              <a:t>Really want production code to be C# </a:t>
            </a:r>
            <a:r>
              <a:rPr lang="en-US" dirty="0" err="1" smtClean="0"/>
              <a:t>async</a:t>
            </a:r>
            <a:r>
              <a:rPr lang="en-US" dirty="0" smtClean="0"/>
              <a:t>/await</a:t>
            </a:r>
          </a:p>
          <a:p>
            <a:pPr lvl="1"/>
            <a:r>
              <a:rPr lang="en-US" dirty="0"/>
              <a:t>E</a:t>
            </a:r>
            <a:r>
              <a:rPr lang="en-US" dirty="0" smtClean="0"/>
              <a:t>asier for us to understand &amp; write, better IDE support than special-purpose languages</a:t>
            </a:r>
            <a:endParaRPr lang="en-US" dirty="0"/>
          </a:p>
        </p:txBody>
      </p:sp>
    </p:spTree>
    <p:extLst>
      <p:ext uri="{BB962C8B-B14F-4D97-AF65-F5344CB8AC3E}">
        <p14:creationId xmlns:p14="http://schemas.microsoft.com/office/powerpoint/2010/main" val="171687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systematic concurrency testing</a:t>
            </a:r>
            <a:endParaRPr lang="en-US" dirty="0"/>
          </a:p>
        </p:txBody>
      </p:sp>
      <p:sp>
        <p:nvSpPr>
          <p:cNvPr id="3" name="Content Placeholder 2"/>
          <p:cNvSpPr>
            <a:spLocks noGrp="1"/>
          </p:cNvSpPr>
          <p:nvPr>
            <p:ph idx="1"/>
          </p:nvPr>
        </p:nvSpPr>
        <p:spPr/>
        <p:txBody>
          <a:bodyPr>
            <a:normAutofit/>
          </a:bodyPr>
          <a:lstStyle/>
          <a:p>
            <a:r>
              <a:rPr lang="en-US" dirty="0" smtClean="0"/>
              <a:t>P#: tool to test a system of </a:t>
            </a:r>
            <a:r>
              <a:rPr lang="en-US" i="1" dirty="0" smtClean="0"/>
              <a:t>message-passing machines</a:t>
            </a:r>
            <a:r>
              <a:rPr lang="en-US" dirty="0" smtClean="0"/>
              <a:t> in C#</a:t>
            </a:r>
          </a:p>
          <a:p>
            <a:pPr lvl="1"/>
            <a:r>
              <a:rPr lang="en-US" dirty="0" smtClean="0"/>
              <a:t>P# randomly (or exhaustively) chooses different </a:t>
            </a:r>
            <a:r>
              <a:rPr lang="en-US" dirty="0" err="1" smtClean="0"/>
              <a:t>interleavings</a:t>
            </a:r>
            <a:r>
              <a:rPr lang="en-US" dirty="0" smtClean="0"/>
              <a:t> of machine execution</a:t>
            </a:r>
          </a:p>
          <a:p>
            <a:pPr lvl="1"/>
            <a:r>
              <a:rPr lang="en-US" dirty="0" smtClean="0"/>
              <a:t>Can manually wire up other sources of nondeterminism for P# control</a:t>
            </a:r>
          </a:p>
          <a:p>
            <a:pPr lvl="1"/>
            <a:r>
              <a:rPr lang="en-US" dirty="0" smtClean="0"/>
              <a:t>Assuming program has no data races or uncontrolled nondeterminism, every execution trace is equivalent to one that P# can find.</a:t>
            </a:r>
          </a:p>
          <a:p>
            <a:r>
              <a:rPr lang="en-US" dirty="0" smtClean="0"/>
              <a:t>Put chunks of production code in P# machines</a:t>
            </a:r>
          </a:p>
          <a:p>
            <a:pPr lvl="1"/>
            <a:r>
              <a:rPr lang="en-US" dirty="0" smtClean="0"/>
              <a:t>Use test-specific implementations of interfaces to communicate with code in other P# machines</a:t>
            </a:r>
          </a:p>
          <a:p>
            <a:pPr lvl="1"/>
            <a:r>
              <a:rPr lang="en-US" dirty="0" smtClean="0"/>
              <a:t>Use same mocking/stubbing/faking techniques as in traditional testing</a:t>
            </a:r>
            <a:endParaRPr lang="en-US" dirty="0"/>
          </a:p>
        </p:txBody>
      </p:sp>
    </p:spTree>
    <p:extLst>
      <p:ext uri="{BB962C8B-B14F-4D97-AF65-F5344CB8AC3E}">
        <p14:creationId xmlns:p14="http://schemas.microsoft.com/office/powerpoint/2010/main" val="19766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4944798" y="4159428"/>
            <a:ext cx="2931121" cy="2379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5124216" y="4002920"/>
            <a:ext cx="2915045" cy="2379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427788" y="5467501"/>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9427788" y="5915899"/>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3" name="Rectangle 12"/>
          <p:cNvSpPr/>
          <p:nvPr/>
        </p:nvSpPr>
        <p:spPr>
          <a:xfrm>
            <a:off x="9427788" y="2630587"/>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5" name="Rectangle 14"/>
          <p:cNvSpPr/>
          <p:nvPr/>
        </p:nvSpPr>
        <p:spPr>
          <a:xfrm>
            <a:off x="9427788" y="4501278"/>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 name="Title 1"/>
          <p:cNvSpPr>
            <a:spLocks noGrp="1"/>
          </p:cNvSpPr>
          <p:nvPr>
            <p:ph type="title"/>
          </p:nvPr>
        </p:nvSpPr>
        <p:spPr/>
        <p:txBody>
          <a:bodyPr/>
          <a:lstStyle/>
          <a:p>
            <a:r>
              <a:rPr lang="en-US" dirty="0"/>
              <a:t>Testing </a:t>
            </a:r>
            <a:r>
              <a:rPr lang="en-US" dirty="0" err="1"/>
              <a:t>MigratingTable</a:t>
            </a:r>
            <a:r>
              <a:rPr lang="en-US" dirty="0"/>
              <a:t> with P#</a:t>
            </a:r>
          </a:p>
        </p:txBody>
      </p:sp>
      <p:sp>
        <p:nvSpPr>
          <p:cNvPr id="3" name="Content Placeholder 2"/>
          <p:cNvSpPr>
            <a:spLocks noGrp="1"/>
          </p:cNvSpPr>
          <p:nvPr>
            <p:ph idx="1"/>
          </p:nvPr>
        </p:nvSpPr>
        <p:spPr>
          <a:xfrm>
            <a:off x="521208" y="1463040"/>
            <a:ext cx="4239579" cy="4907154"/>
          </a:xfrm>
        </p:spPr>
        <p:txBody>
          <a:bodyPr>
            <a:normAutofit/>
          </a:bodyPr>
          <a:lstStyle/>
          <a:p>
            <a:r>
              <a:rPr lang="en-US" dirty="0" err="1"/>
              <a:t>SpecTable</a:t>
            </a:r>
            <a:r>
              <a:rPr lang="en-US" dirty="0"/>
              <a:t>: in-memory reference implementation of IChainTable2</a:t>
            </a:r>
          </a:p>
          <a:p>
            <a:pPr lvl="1"/>
            <a:r>
              <a:rPr lang="en-US" dirty="0"/>
              <a:t>Query stream read can return list of possibilities or use P# </a:t>
            </a:r>
            <a:r>
              <a:rPr lang="en-US" dirty="0" smtClean="0"/>
              <a:t>nondeterminism</a:t>
            </a:r>
            <a:endParaRPr lang="en-US" dirty="0"/>
          </a:p>
        </p:txBody>
      </p:sp>
      <p:sp>
        <p:nvSpPr>
          <p:cNvPr id="4" name="Slide Number Placeholder 3"/>
          <p:cNvSpPr>
            <a:spLocks noGrp="1"/>
          </p:cNvSpPr>
          <p:nvPr>
            <p:ph type="sldNum" sz="quarter" idx="4294967295"/>
          </p:nvPr>
        </p:nvSpPr>
        <p:spPr>
          <a:xfrm>
            <a:off x="152400" y="6492875"/>
            <a:ext cx="2743200" cy="365125"/>
          </a:xfrm>
          <a:prstGeom prst="rect">
            <a:avLst/>
          </a:prstGeom>
        </p:spPr>
        <p:txBody>
          <a:bodyPr/>
          <a:lstStyle/>
          <a:p>
            <a:fld id="{7B3ACE72-A543-492F-9208-8ACBA86F81BA}" type="slidenum">
              <a:rPr lang="en-US" smtClean="0"/>
              <a:pPr/>
              <a:t>14</a:t>
            </a:fld>
            <a:endParaRPr lang="en-US" dirty="0"/>
          </a:p>
        </p:txBody>
      </p:sp>
      <p:sp>
        <p:nvSpPr>
          <p:cNvPr id="5" name="Rounded Rectangle 4"/>
          <p:cNvSpPr/>
          <p:nvPr/>
        </p:nvSpPr>
        <p:spPr>
          <a:xfrm>
            <a:off x="8771742" y="2140624"/>
            <a:ext cx="2011680" cy="4521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27788" y="4045208"/>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427788" y="2630587"/>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427788" y="5459829"/>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027410" y="2261255"/>
            <a:ext cx="1500347" cy="369332"/>
          </a:xfrm>
          <a:prstGeom prst="rect">
            <a:avLst/>
          </a:prstGeom>
          <a:noFill/>
        </p:spPr>
        <p:txBody>
          <a:bodyPr wrap="none" rtlCol="0">
            <a:spAutoFit/>
          </a:bodyPr>
          <a:lstStyle/>
          <a:p>
            <a:pPr algn="ctr"/>
            <a:r>
              <a:rPr lang="en-US" dirty="0" smtClean="0"/>
              <a:t>Old </a:t>
            </a:r>
            <a:r>
              <a:rPr lang="en-US" dirty="0" err="1" smtClean="0"/>
              <a:t>SpecTable</a:t>
            </a:r>
            <a:endParaRPr lang="en-US" dirty="0"/>
          </a:p>
        </p:txBody>
      </p:sp>
      <p:sp>
        <p:nvSpPr>
          <p:cNvPr id="10" name="TextBox 9"/>
          <p:cNvSpPr txBox="1"/>
          <p:nvPr/>
        </p:nvSpPr>
        <p:spPr>
          <a:xfrm>
            <a:off x="8976690" y="3675876"/>
            <a:ext cx="1601785" cy="369332"/>
          </a:xfrm>
          <a:prstGeom prst="rect">
            <a:avLst/>
          </a:prstGeom>
          <a:noFill/>
        </p:spPr>
        <p:txBody>
          <a:bodyPr wrap="none" rtlCol="0">
            <a:spAutoFit/>
          </a:bodyPr>
          <a:lstStyle/>
          <a:p>
            <a:pPr algn="ctr"/>
            <a:r>
              <a:rPr lang="en-US" dirty="0" smtClean="0"/>
              <a:t>New </a:t>
            </a:r>
            <a:r>
              <a:rPr lang="en-US" dirty="0" err="1" smtClean="0"/>
              <a:t>SpecTable</a:t>
            </a:r>
            <a:endParaRPr lang="en-US" dirty="0"/>
          </a:p>
        </p:txBody>
      </p:sp>
      <p:sp>
        <p:nvSpPr>
          <p:cNvPr id="11" name="TextBox 10"/>
          <p:cNvSpPr txBox="1"/>
          <p:nvPr/>
        </p:nvSpPr>
        <p:spPr>
          <a:xfrm>
            <a:off x="8719860" y="5089079"/>
            <a:ext cx="2115451" cy="369332"/>
          </a:xfrm>
          <a:prstGeom prst="rect">
            <a:avLst/>
          </a:prstGeom>
          <a:noFill/>
        </p:spPr>
        <p:txBody>
          <a:bodyPr wrap="none" rtlCol="0">
            <a:spAutoFit/>
          </a:bodyPr>
          <a:lstStyle/>
          <a:p>
            <a:pPr algn="ctr"/>
            <a:r>
              <a:rPr lang="en-US" dirty="0" smtClean="0"/>
              <a:t>Reference </a:t>
            </a:r>
            <a:r>
              <a:rPr lang="en-US" dirty="0" err="1" smtClean="0"/>
              <a:t>SpecTable</a:t>
            </a:r>
            <a:endParaRPr lang="en-US" dirty="0"/>
          </a:p>
        </p:txBody>
      </p:sp>
      <p:sp>
        <p:nvSpPr>
          <p:cNvPr id="19" name="Rounded Rectangle 18"/>
          <p:cNvSpPr/>
          <p:nvPr/>
        </p:nvSpPr>
        <p:spPr>
          <a:xfrm>
            <a:off x="5361485" y="3850531"/>
            <a:ext cx="2775019" cy="2379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86303" y="4349623"/>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97708" y="3983118"/>
            <a:ext cx="876778" cy="369332"/>
          </a:xfrm>
          <a:prstGeom prst="rect">
            <a:avLst/>
          </a:prstGeom>
          <a:noFill/>
        </p:spPr>
        <p:txBody>
          <a:bodyPr wrap="none" rtlCol="0">
            <a:spAutoFit/>
          </a:bodyPr>
          <a:lstStyle/>
          <a:p>
            <a:pPr algn="ctr"/>
            <a:r>
              <a:rPr lang="en-US" dirty="0" err="1" smtClean="0"/>
              <a:t>MTable</a:t>
            </a:r>
            <a:endParaRPr lang="en-US" dirty="0"/>
          </a:p>
        </p:txBody>
      </p:sp>
      <p:cxnSp>
        <p:nvCxnSpPr>
          <p:cNvPr id="23" name="Straight Arrow Connector 22"/>
          <p:cNvCxnSpPr>
            <a:stCxn id="20" idx="3"/>
            <a:endCxn id="7" idx="1"/>
          </p:cNvCxnSpPr>
          <p:nvPr/>
        </p:nvCxnSpPr>
        <p:spPr>
          <a:xfrm flipV="1">
            <a:off x="7685892" y="3087787"/>
            <a:ext cx="1741896" cy="1719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6" idx="1"/>
          </p:cNvCxnSpPr>
          <p:nvPr/>
        </p:nvCxnSpPr>
        <p:spPr>
          <a:xfrm flipV="1">
            <a:off x="7685892" y="4502408"/>
            <a:ext cx="1741896" cy="30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6025" y="5153028"/>
            <a:ext cx="1309372" cy="1077218"/>
          </a:xfrm>
          <a:prstGeom prst="rect">
            <a:avLst/>
          </a:prstGeom>
          <a:noFill/>
        </p:spPr>
        <p:txBody>
          <a:bodyPr wrap="square" rtlCol="0">
            <a:spAutoFit/>
          </a:bodyPr>
          <a:lstStyle/>
          <a:p>
            <a:pPr algn="ctr"/>
            <a:r>
              <a:rPr lang="en-US" sz="1600" dirty="0" smtClean="0"/>
              <a:t>P#-controlled random R/W, compare results</a:t>
            </a:r>
            <a:endParaRPr lang="en-US" sz="1600" dirty="0"/>
          </a:p>
        </p:txBody>
      </p:sp>
      <p:cxnSp>
        <p:nvCxnSpPr>
          <p:cNvPr id="30" name="Straight Arrow Connector 29"/>
          <p:cNvCxnSpPr>
            <a:endCxn id="20" idx="1"/>
          </p:cNvCxnSpPr>
          <p:nvPr/>
        </p:nvCxnSpPr>
        <p:spPr>
          <a:xfrm flipV="1">
            <a:off x="6639110" y="4806823"/>
            <a:ext cx="347193" cy="101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15204" y="5817835"/>
            <a:ext cx="689951" cy="294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86936" y="3457609"/>
            <a:ext cx="1805815" cy="369332"/>
          </a:xfrm>
          <a:prstGeom prst="rect">
            <a:avLst/>
          </a:prstGeom>
          <a:noFill/>
        </p:spPr>
        <p:txBody>
          <a:bodyPr wrap="none" rtlCol="0">
            <a:spAutoFit/>
          </a:bodyPr>
          <a:lstStyle/>
          <a:p>
            <a:r>
              <a:rPr lang="en-US" dirty="0" smtClean="0"/>
              <a:t>Service machines</a:t>
            </a:r>
            <a:endParaRPr lang="en-US" dirty="0"/>
          </a:p>
        </p:txBody>
      </p:sp>
      <p:sp>
        <p:nvSpPr>
          <p:cNvPr id="41" name="TextBox 40"/>
          <p:cNvSpPr txBox="1"/>
          <p:nvPr/>
        </p:nvSpPr>
        <p:spPr>
          <a:xfrm>
            <a:off x="8977879" y="1745249"/>
            <a:ext cx="1626984" cy="369332"/>
          </a:xfrm>
          <a:prstGeom prst="rect">
            <a:avLst/>
          </a:prstGeom>
          <a:noFill/>
        </p:spPr>
        <p:txBody>
          <a:bodyPr wrap="none" rtlCol="0">
            <a:spAutoFit/>
          </a:bodyPr>
          <a:lstStyle/>
          <a:p>
            <a:r>
              <a:rPr lang="en-US" dirty="0" smtClean="0"/>
              <a:t>Tables machine</a:t>
            </a:r>
            <a:endParaRPr lang="en-US" dirty="0"/>
          </a:p>
        </p:txBody>
      </p:sp>
      <p:sp>
        <p:nvSpPr>
          <p:cNvPr id="42" name="TextBox 41"/>
          <p:cNvSpPr txBox="1"/>
          <p:nvPr/>
        </p:nvSpPr>
        <p:spPr>
          <a:xfrm>
            <a:off x="6374774" y="6334780"/>
            <a:ext cx="433132" cy="523220"/>
          </a:xfrm>
          <a:prstGeom prst="rect">
            <a:avLst/>
          </a:prstGeom>
          <a:noFill/>
        </p:spPr>
        <p:txBody>
          <a:bodyPr wrap="none" rtlCol="0">
            <a:spAutoFit/>
          </a:bodyPr>
          <a:lstStyle/>
          <a:p>
            <a:r>
              <a:rPr lang="en-US" sz="2800" dirty="0" smtClean="0"/>
              <a:t>…</a:t>
            </a:r>
            <a:endParaRPr lang="en-US" sz="2800" dirty="0"/>
          </a:p>
        </p:txBody>
      </p:sp>
      <p:cxnSp>
        <p:nvCxnSpPr>
          <p:cNvPr id="45" name="Straight Arrow Connector 44"/>
          <p:cNvCxnSpPr>
            <a:endCxn id="8" idx="1"/>
          </p:cNvCxnSpPr>
          <p:nvPr/>
        </p:nvCxnSpPr>
        <p:spPr>
          <a:xfrm>
            <a:off x="7421557" y="5850694"/>
            <a:ext cx="2006231" cy="66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24008" y="5760470"/>
            <a:ext cx="209414" cy="2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340635" y="5192778"/>
            <a:ext cx="0" cy="567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461712" y="5322033"/>
            <a:ext cx="1126018" cy="430887"/>
          </a:xfrm>
          <a:prstGeom prst="rect">
            <a:avLst/>
          </a:prstGeom>
          <a:solidFill>
            <a:schemeClr val="bg1">
              <a:alpha val="75000"/>
            </a:schemeClr>
          </a:solidFill>
        </p:spPr>
        <p:txBody>
          <a:bodyPr wrap="square" lIns="0" tIns="0" rIns="0" bIns="0" rtlCol="0">
            <a:spAutoFit/>
          </a:bodyPr>
          <a:lstStyle/>
          <a:p>
            <a:pPr algn="ctr"/>
            <a:r>
              <a:rPr lang="en-US" sz="1400" dirty="0" smtClean="0"/>
              <a:t>Linearization point reporting</a:t>
            </a:r>
            <a:endParaRPr lang="en-US" sz="1400" dirty="0"/>
          </a:p>
        </p:txBody>
      </p:sp>
      <p:sp>
        <p:nvSpPr>
          <p:cNvPr id="72" name="Rounded Rectangle 71"/>
          <p:cNvSpPr/>
          <p:nvPr/>
        </p:nvSpPr>
        <p:spPr>
          <a:xfrm>
            <a:off x="5574400" y="1725356"/>
            <a:ext cx="2596644" cy="14499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958081" y="2137797"/>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510543" y="1771292"/>
            <a:ext cx="1594668" cy="369332"/>
          </a:xfrm>
          <a:prstGeom prst="rect">
            <a:avLst/>
          </a:prstGeom>
          <a:noFill/>
        </p:spPr>
        <p:txBody>
          <a:bodyPr wrap="none" rtlCol="0">
            <a:spAutoFit/>
          </a:bodyPr>
          <a:lstStyle/>
          <a:p>
            <a:pPr algn="ctr"/>
            <a:r>
              <a:rPr lang="en-US" dirty="0" smtClean="0"/>
              <a:t>Master </a:t>
            </a:r>
            <a:r>
              <a:rPr lang="en-US" dirty="0" err="1" smtClean="0"/>
              <a:t>MTable</a:t>
            </a:r>
            <a:endParaRPr lang="en-US" dirty="0"/>
          </a:p>
        </p:txBody>
      </p:sp>
      <p:cxnSp>
        <p:nvCxnSpPr>
          <p:cNvPr id="75" name="Straight Arrow Connector 74"/>
          <p:cNvCxnSpPr>
            <a:stCxn id="73" idx="3"/>
            <a:endCxn id="7" idx="1"/>
          </p:cNvCxnSpPr>
          <p:nvPr/>
        </p:nvCxnSpPr>
        <p:spPr>
          <a:xfrm>
            <a:off x="7657670" y="2594997"/>
            <a:ext cx="1770118" cy="492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3"/>
            <a:endCxn id="6" idx="1"/>
          </p:cNvCxnSpPr>
          <p:nvPr/>
        </p:nvCxnSpPr>
        <p:spPr>
          <a:xfrm>
            <a:off x="7657670" y="2594997"/>
            <a:ext cx="1770118" cy="190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040319" y="1371856"/>
            <a:ext cx="1861920" cy="369332"/>
          </a:xfrm>
          <a:prstGeom prst="rect">
            <a:avLst/>
          </a:prstGeom>
          <a:noFill/>
        </p:spPr>
        <p:txBody>
          <a:bodyPr wrap="none" rtlCol="0">
            <a:spAutoFit/>
          </a:bodyPr>
          <a:lstStyle/>
          <a:p>
            <a:r>
              <a:rPr lang="en-US" dirty="0" smtClean="0"/>
              <a:t>Migrator machine</a:t>
            </a:r>
            <a:endParaRPr lang="en-US" dirty="0"/>
          </a:p>
        </p:txBody>
      </p:sp>
      <p:sp>
        <p:nvSpPr>
          <p:cNvPr id="82" name="TextBox 81"/>
          <p:cNvSpPr txBox="1"/>
          <p:nvPr/>
        </p:nvSpPr>
        <p:spPr>
          <a:xfrm>
            <a:off x="5551082" y="2412904"/>
            <a:ext cx="1185196" cy="369332"/>
          </a:xfrm>
          <a:prstGeom prst="rect">
            <a:avLst/>
          </a:prstGeom>
          <a:noFill/>
        </p:spPr>
        <p:txBody>
          <a:bodyPr wrap="none" rtlCol="0">
            <a:spAutoFit/>
          </a:bodyPr>
          <a:lstStyle/>
          <a:p>
            <a:r>
              <a:rPr lang="en-US" dirty="0" smtClean="0"/>
              <a:t>“Migrate!”</a:t>
            </a:r>
            <a:endParaRPr lang="en-US" dirty="0"/>
          </a:p>
        </p:txBody>
      </p:sp>
      <p:cxnSp>
        <p:nvCxnSpPr>
          <p:cNvPr id="84" name="Straight Arrow Connector 83"/>
          <p:cNvCxnSpPr>
            <a:stCxn id="82" idx="3"/>
            <a:endCxn id="73" idx="1"/>
          </p:cNvCxnSpPr>
          <p:nvPr/>
        </p:nvCxnSpPr>
        <p:spPr>
          <a:xfrm flipV="1">
            <a:off x="6736278" y="2594997"/>
            <a:ext cx="221803" cy="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20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 </a:t>
            </a:r>
            <a:r>
              <a:rPr lang="en-US" dirty="0" err="1" smtClean="0"/>
              <a:t>async</a:t>
            </a:r>
            <a:r>
              <a:rPr lang="en-US" dirty="0" smtClean="0"/>
              <a:t>/RPC/await code in P#</a:t>
            </a:r>
            <a:endParaRPr lang="en-US" dirty="0"/>
          </a:p>
        </p:txBody>
      </p:sp>
      <p:sp>
        <p:nvSpPr>
          <p:cNvPr id="3" name="Content Placeholder 2"/>
          <p:cNvSpPr>
            <a:spLocks noGrp="1"/>
          </p:cNvSpPr>
          <p:nvPr>
            <p:ph idx="1"/>
          </p:nvPr>
        </p:nvSpPr>
        <p:spPr/>
        <p:txBody>
          <a:bodyPr>
            <a:normAutofit/>
          </a:bodyPr>
          <a:lstStyle/>
          <a:p>
            <a:pPr fontAlgn="ctr"/>
            <a:r>
              <a:rPr lang="en-US" dirty="0" smtClean="0"/>
              <a:t>Use </a:t>
            </a:r>
            <a:r>
              <a:rPr lang="en-US" dirty="0" err="1" smtClean="0"/>
              <a:t>PSharpProxy</a:t>
            </a:r>
            <a:r>
              <a:rPr lang="en-US" dirty="0" smtClean="0"/>
              <a:t> to call </a:t>
            </a:r>
            <a:r>
              <a:rPr lang="en-US" dirty="0" err="1" smtClean="0"/>
              <a:t>async</a:t>
            </a:r>
            <a:r>
              <a:rPr lang="en-US" dirty="0" smtClean="0"/>
              <a:t> methods of an object on another machine (e.g., backend tables)</a:t>
            </a:r>
          </a:p>
          <a:p>
            <a:pPr lvl="1" fontAlgn="ctr"/>
            <a:r>
              <a:rPr lang="en-US" dirty="0" smtClean="0"/>
              <a:t>Send “call request” message</a:t>
            </a:r>
          </a:p>
          <a:p>
            <a:pPr lvl="1" fontAlgn="ctr"/>
            <a:r>
              <a:rPr lang="en-US" dirty="0" smtClean="0"/>
              <a:t>Define event handler for “call response” message that signals </a:t>
            </a:r>
            <a:r>
              <a:rPr lang="en-US" dirty="0" err="1" smtClean="0"/>
              <a:t>TaskCompletionSource</a:t>
            </a:r>
            <a:endParaRPr lang="en-US" dirty="0" smtClean="0"/>
          </a:p>
          <a:p>
            <a:pPr lvl="1" fontAlgn="ctr"/>
            <a:r>
              <a:rPr lang="en-US" dirty="0" smtClean="0"/>
              <a:t>Use .NET </a:t>
            </a:r>
            <a:r>
              <a:rPr lang="en-US" dirty="0" err="1" smtClean="0"/>
              <a:t>RealProxy</a:t>
            </a:r>
            <a:r>
              <a:rPr lang="en-US" dirty="0" smtClean="0"/>
              <a:t> to avoid marshaling boilerplate</a:t>
            </a:r>
          </a:p>
          <a:p>
            <a:pPr fontAlgn="ctr"/>
            <a:r>
              <a:rPr lang="en-US" dirty="0" smtClean="0"/>
              <a:t>Compiler translates </a:t>
            </a:r>
            <a:r>
              <a:rPr lang="en-US" dirty="0" err="1" smtClean="0"/>
              <a:t>async</a:t>
            </a:r>
            <a:r>
              <a:rPr lang="en-US" dirty="0" smtClean="0"/>
              <a:t> method to chain of continuations</a:t>
            </a:r>
          </a:p>
          <a:p>
            <a:pPr lvl="1" fontAlgn="ctr"/>
            <a:r>
              <a:rPr lang="en-US" dirty="0" smtClean="0"/>
              <a:t>By default, no guarantee what thread they run on, but we want P# to control machine interleaving</a:t>
            </a:r>
          </a:p>
          <a:p>
            <a:pPr lvl="1" fontAlgn="ctr"/>
            <a:r>
              <a:rPr lang="en-US" dirty="0" smtClean="0"/>
              <a:t>Install a custom </a:t>
            </a:r>
            <a:r>
              <a:rPr lang="en-US" dirty="0" err="1" smtClean="0"/>
              <a:t>SynchronizationContext</a:t>
            </a:r>
            <a:r>
              <a:rPr lang="en-US" dirty="0" smtClean="0"/>
              <a:t> for each machine that posts continuations to the machine’s event loop; define corresponding handler</a:t>
            </a:r>
            <a:endParaRPr lang="en-US" dirty="0"/>
          </a:p>
        </p:txBody>
      </p:sp>
    </p:spTree>
    <p:extLst>
      <p:ext uri="{BB962C8B-B14F-4D97-AF65-F5344CB8AC3E}">
        <p14:creationId xmlns:p14="http://schemas.microsoft.com/office/powerpoint/2010/main" val="195138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err="1" smtClean="0">
                <a:solidFill>
                  <a:schemeClr val="tx1"/>
                </a:solidFill>
                <a:effectLst/>
                <a:latin typeface="+mj-lt"/>
                <a:ea typeface="+mj-ea"/>
                <a:cs typeface="+mj-cs"/>
              </a:rPr>
              <a:t>MigratingTable</a:t>
            </a:r>
            <a:r>
              <a:rPr lang="en-US" sz="4400" kern="1200" dirty="0" smtClean="0">
                <a:solidFill>
                  <a:schemeClr val="tx1"/>
                </a:solidFill>
                <a:effectLst/>
                <a:latin typeface="+mj-lt"/>
                <a:ea typeface="+mj-ea"/>
                <a:cs typeface="+mj-cs"/>
              </a:rPr>
              <a:t> code sample</a:t>
            </a:r>
            <a:endParaRPr lang="en-US" dirty="0"/>
          </a:p>
        </p:txBody>
      </p:sp>
      <p:sp>
        <p:nvSpPr>
          <p:cNvPr id="3" name="Content Placeholder 2"/>
          <p:cNvSpPr>
            <a:spLocks noGrp="1"/>
          </p:cNvSpPr>
          <p:nvPr>
            <p:ph idx="1"/>
          </p:nvPr>
        </p:nvSpPr>
        <p:spPr>
          <a:xfrm>
            <a:off x="838200" y="1460409"/>
            <a:ext cx="10515600" cy="4716554"/>
          </a:xfrm>
        </p:spPr>
        <p:txBody>
          <a:bodyPr>
            <a:noAutofit/>
          </a:bodyPr>
          <a:lstStyle/>
          <a:p>
            <a:pPr marL="0" indent="0">
              <a:lnSpc>
                <a:spcPct val="120000"/>
              </a:lnSpc>
              <a:spcBef>
                <a:spcPts val="0"/>
              </a:spcBef>
              <a:buNone/>
            </a:pPr>
            <a:r>
              <a:rPr lang="en-US" sz="1200" dirty="0"/>
              <a:t>public override </a:t>
            </a:r>
            <a:r>
              <a:rPr lang="en-US" sz="1200" dirty="0" err="1"/>
              <a:t>async</a:t>
            </a:r>
            <a:r>
              <a:rPr lang="en-US" sz="1200" dirty="0"/>
              <a:t> Task&lt;</a:t>
            </a:r>
            <a:r>
              <a:rPr lang="en-US" sz="1200" dirty="0" err="1"/>
              <a:t>IList</a:t>
            </a:r>
            <a:r>
              <a:rPr lang="en-US" sz="1200" dirty="0"/>
              <a:t>&lt;</a:t>
            </a:r>
            <a:r>
              <a:rPr lang="en-US" sz="1200" dirty="0" err="1"/>
              <a:t>TElement</a:t>
            </a:r>
            <a:r>
              <a:rPr lang="en-US" sz="1200" dirty="0"/>
              <a:t>&gt;&gt; </a:t>
            </a:r>
            <a:r>
              <a:rPr lang="en-US" sz="1200" dirty="0" err="1"/>
              <a:t>ExecuteQueryAtomicAsync</a:t>
            </a:r>
            <a:r>
              <a:rPr lang="en-US" sz="1200" dirty="0"/>
              <a:t>&lt;</a:t>
            </a:r>
            <a:r>
              <a:rPr lang="en-US" sz="1200" dirty="0" err="1"/>
              <a:t>TElement</a:t>
            </a:r>
            <a:r>
              <a:rPr lang="en-US" sz="1200" dirty="0"/>
              <a:t>&gt;(</a:t>
            </a:r>
            <a:r>
              <a:rPr lang="en-US" sz="1200" dirty="0" err="1"/>
              <a:t>TableQuery</a:t>
            </a:r>
            <a:r>
              <a:rPr lang="en-US" sz="1200" dirty="0"/>
              <a:t>&lt;</a:t>
            </a:r>
            <a:r>
              <a:rPr lang="en-US" sz="1200" dirty="0" err="1"/>
              <a:t>TElement</a:t>
            </a:r>
            <a:r>
              <a:rPr lang="en-US" sz="1200" dirty="0"/>
              <a:t>&gt; query)</a:t>
            </a:r>
          </a:p>
          <a:p>
            <a:pPr marL="0" indent="0">
              <a:lnSpc>
                <a:spcPct val="120000"/>
              </a:lnSpc>
              <a:spcBef>
                <a:spcPts val="0"/>
              </a:spcBef>
              <a:buNone/>
            </a:pPr>
            <a:r>
              <a:rPr lang="en-US" sz="1200" dirty="0"/>
              <a:t>{</a:t>
            </a:r>
          </a:p>
          <a:p>
            <a:pPr marL="0" indent="0">
              <a:lnSpc>
                <a:spcPct val="120000"/>
              </a:lnSpc>
              <a:spcBef>
                <a:spcPts val="0"/>
              </a:spcBef>
              <a:buNone/>
            </a:pPr>
            <a:r>
              <a:rPr lang="en-US" sz="1200" dirty="0"/>
              <a:t>    </a:t>
            </a:r>
            <a:r>
              <a:rPr lang="en-US" sz="1200" dirty="0" err="1"/>
              <a:t>FilterExpression</a:t>
            </a:r>
            <a:r>
              <a:rPr lang="en-US" sz="1200" dirty="0"/>
              <a:t> </a:t>
            </a:r>
            <a:r>
              <a:rPr lang="en-US" sz="1200" dirty="0" err="1"/>
              <a:t>origFilterExpr</a:t>
            </a:r>
            <a:r>
              <a:rPr lang="en-US" sz="1200" dirty="0"/>
              <a:t> = </a:t>
            </a:r>
            <a:r>
              <a:rPr lang="en-US" sz="1200" dirty="0" err="1" smtClean="0"/>
              <a:t>ParseFilterString</a:t>
            </a:r>
            <a:r>
              <a:rPr lang="en-US" sz="1200" dirty="0" smtClean="0"/>
              <a:t>(</a:t>
            </a:r>
            <a:r>
              <a:rPr lang="en-US" sz="1200" dirty="0" err="1" smtClean="0"/>
              <a:t>query.FilterString</a:t>
            </a:r>
            <a:r>
              <a:rPr lang="en-US" sz="1200" dirty="0"/>
              <a:t>);</a:t>
            </a:r>
          </a:p>
          <a:p>
            <a:pPr marL="0" indent="0">
              <a:lnSpc>
                <a:spcPct val="120000"/>
              </a:lnSpc>
              <a:spcBef>
                <a:spcPts val="0"/>
              </a:spcBef>
              <a:buNone/>
            </a:pPr>
            <a:r>
              <a:rPr lang="en-US" sz="1200" dirty="0"/>
              <a:t>    string </a:t>
            </a:r>
            <a:r>
              <a:rPr lang="en-US" sz="1200" dirty="0" err="1"/>
              <a:t>partitionKey</a:t>
            </a:r>
            <a:r>
              <a:rPr lang="en-US" sz="1200" dirty="0"/>
              <a:t> = </a:t>
            </a:r>
            <a:r>
              <a:rPr lang="en-US" sz="1200" dirty="0" err="1" smtClean="0"/>
              <a:t>GetSingleTargetedPartitionKey</a:t>
            </a:r>
            <a:r>
              <a:rPr lang="en-US" sz="1200" dirty="0" smtClean="0"/>
              <a:t>(</a:t>
            </a:r>
            <a:r>
              <a:rPr lang="en-US" sz="1200" dirty="0" err="1" smtClean="0"/>
              <a:t>origFilterExpr</a:t>
            </a:r>
            <a:r>
              <a:rPr lang="en-US" sz="1200" dirty="0"/>
              <a:t>);</a:t>
            </a:r>
          </a:p>
          <a:p>
            <a:pPr marL="0" indent="0">
              <a:lnSpc>
                <a:spcPct val="120000"/>
              </a:lnSpc>
              <a:spcBef>
                <a:spcPts val="0"/>
              </a:spcBef>
              <a:buNone/>
            </a:pPr>
            <a:r>
              <a:rPr lang="en-US" sz="1200" dirty="0"/>
              <a:t>    </a:t>
            </a:r>
            <a:r>
              <a:rPr lang="en-US" sz="1200" dirty="0" err="1"/>
              <a:t>TableQuery</a:t>
            </a:r>
            <a:r>
              <a:rPr lang="en-US" sz="1200" dirty="0"/>
              <a:t>&lt;</a:t>
            </a:r>
            <a:r>
              <a:rPr lang="en-US" sz="1200" dirty="0" err="1"/>
              <a:t>MTableEntity</a:t>
            </a:r>
            <a:r>
              <a:rPr lang="en-US" sz="1200" dirty="0"/>
              <a:t>&gt; </a:t>
            </a:r>
            <a:r>
              <a:rPr lang="en-US" sz="1200" dirty="0" err="1"/>
              <a:t>mtableQuery</a:t>
            </a:r>
            <a:r>
              <a:rPr lang="en-US" sz="1200" dirty="0"/>
              <a:t> = </a:t>
            </a:r>
            <a:r>
              <a:rPr lang="en-US" sz="1200" dirty="0" err="1" smtClean="0"/>
              <a:t>CopyQuery</a:t>
            </a:r>
            <a:r>
              <a:rPr lang="en-US" sz="1200" dirty="0" smtClean="0"/>
              <a:t>&lt;</a:t>
            </a:r>
            <a:r>
              <a:rPr lang="en-US" sz="1200" dirty="0" err="1" smtClean="0"/>
              <a:t>TElement</a:t>
            </a:r>
            <a:r>
              <a:rPr lang="en-US" sz="1200" dirty="0"/>
              <a:t>, </a:t>
            </a:r>
            <a:r>
              <a:rPr lang="en-US" sz="1200" dirty="0" err="1"/>
              <a:t>MTableEntity</a:t>
            </a:r>
            <a:r>
              <a:rPr lang="en-US" sz="1200" dirty="0"/>
              <a:t>&gt;(query);</a:t>
            </a:r>
          </a:p>
          <a:p>
            <a:pPr marL="0" indent="0">
              <a:lnSpc>
                <a:spcPct val="120000"/>
              </a:lnSpc>
              <a:spcBef>
                <a:spcPts val="0"/>
              </a:spcBef>
              <a:buNone/>
            </a:pPr>
            <a:r>
              <a:rPr lang="en-US" sz="1200" dirty="0" smtClean="0"/>
              <a:t>    </a:t>
            </a:r>
            <a:r>
              <a:rPr lang="en-US" sz="1200" dirty="0" err="1" smtClean="0"/>
              <a:t>mtableQuery.FilterString</a:t>
            </a:r>
            <a:r>
              <a:rPr lang="en-US" sz="1200" dirty="0" smtClean="0"/>
              <a:t> </a:t>
            </a:r>
            <a:r>
              <a:rPr lang="en-US" sz="1200" dirty="0"/>
              <a:t>= </a:t>
            </a:r>
            <a:r>
              <a:rPr lang="en-US" sz="1200" dirty="0" err="1"/>
              <a:t>RewriteToMatchPartitionMeta</a:t>
            </a:r>
            <a:r>
              <a:rPr lang="en-US" sz="1200" dirty="0"/>
              <a:t>(</a:t>
            </a:r>
            <a:r>
              <a:rPr lang="en-US" sz="1200" dirty="0" err="1"/>
              <a:t>mtableQuery.FilterString</a:t>
            </a:r>
            <a:r>
              <a:rPr lang="en-US" sz="1200" dirty="0"/>
              <a:t>);</a:t>
            </a:r>
          </a:p>
          <a:p>
            <a:pPr marL="0" indent="0">
              <a:lnSpc>
                <a:spcPct val="120000"/>
              </a:lnSpc>
              <a:spcBef>
                <a:spcPts val="0"/>
              </a:spcBef>
              <a:buNone/>
            </a:pPr>
            <a:r>
              <a:rPr lang="en-US" sz="1200" dirty="0"/>
              <a:t>    </a:t>
            </a:r>
            <a:r>
              <a:rPr lang="en-US" sz="1200" dirty="0" err="1"/>
              <a:t>IList</a:t>
            </a:r>
            <a:r>
              <a:rPr lang="en-US" sz="1200" dirty="0"/>
              <a:t>&lt;</a:t>
            </a:r>
            <a:r>
              <a:rPr lang="en-US" sz="1200" dirty="0" err="1"/>
              <a:t>MTableEntity</a:t>
            </a:r>
            <a:r>
              <a:rPr lang="en-US" sz="1200" dirty="0"/>
              <a:t>&gt; </a:t>
            </a:r>
            <a:r>
              <a:rPr lang="en-US" sz="1200" dirty="0" err="1">
                <a:solidFill>
                  <a:schemeClr val="accent2"/>
                </a:solidFill>
              </a:rPr>
              <a:t>oldRows</a:t>
            </a:r>
            <a:r>
              <a:rPr lang="en-US" sz="1200" dirty="0">
                <a:solidFill>
                  <a:schemeClr val="accent2"/>
                </a:solidFill>
              </a:rPr>
              <a:t> = await </a:t>
            </a:r>
            <a:r>
              <a:rPr lang="en-US" sz="1200" dirty="0" err="1">
                <a:solidFill>
                  <a:schemeClr val="accent2"/>
                </a:solidFill>
              </a:rPr>
              <a:t>oldTable.ExecuteQueryAtomicAsync</a:t>
            </a:r>
            <a:r>
              <a:rPr lang="en-US" sz="1200" dirty="0">
                <a:solidFill>
                  <a:schemeClr val="accent2"/>
                </a:solidFill>
              </a:rPr>
              <a:t>(</a:t>
            </a:r>
            <a:r>
              <a:rPr lang="en-US" sz="1200" dirty="0" err="1">
                <a:solidFill>
                  <a:schemeClr val="accent2"/>
                </a:solidFill>
              </a:rPr>
              <a:t>mtableQuery</a:t>
            </a:r>
            <a:r>
              <a:rPr lang="en-US" sz="1200" dirty="0">
                <a:solidFill>
                  <a:schemeClr val="accent2"/>
                </a:solidFill>
              </a:rPr>
              <a:t>);</a:t>
            </a:r>
          </a:p>
          <a:p>
            <a:pPr marL="0" indent="0">
              <a:lnSpc>
                <a:spcPct val="120000"/>
              </a:lnSpc>
              <a:spcBef>
                <a:spcPts val="0"/>
              </a:spcBef>
              <a:buNone/>
            </a:pPr>
            <a:r>
              <a:rPr lang="en-US" sz="1200" dirty="0"/>
              <a:t>    </a:t>
            </a:r>
            <a:r>
              <a:rPr lang="en-US" sz="1200" dirty="0" err="1"/>
              <a:t>MTablePartitionState</a:t>
            </a:r>
            <a:r>
              <a:rPr lang="en-US" sz="1200" dirty="0"/>
              <a:t>? </a:t>
            </a:r>
            <a:r>
              <a:rPr lang="en-US" sz="1200" dirty="0">
                <a:solidFill>
                  <a:srgbClr val="FF0000"/>
                </a:solidFill>
              </a:rPr>
              <a:t>state =</a:t>
            </a:r>
          </a:p>
          <a:p>
            <a:pPr marL="0" indent="0">
              <a:lnSpc>
                <a:spcPct val="120000"/>
              </a:lnSpc>
              <a:spcBef>
                <a:spcPts val="0"/>
              </a:spcBef>
              <a:buNone/>
            </a:pPr>
            <a:r>
              <a:rPr lang="en-US" sz="1200" dirty="0">
                <a:solidFill>
                  <a:srgbClr val="FF0000"/>
                </a:solidFill>
              </a:rPr>
              <a:t>        (from r in </a:t>
            </a:r>
            <a:r>
              <a:rPr lang="en-US" sz="1200" dirty="0" err="1">
                <a:solidFill>
                  <a:srgbClr val="FF0000"/>
                </a:solidFill>
              </a:rPr>
              <a:t>oldRows</a:t>
            </a:r>
            <a:r>
              <a:rPr lang="en-US" sz="1200" dirty="0">
                <a:solidFill>
                  <a:srgbClr val="FF0000"/>
                </a:solidFill>
              </a:rPr>
              <a:t> where </a:t>
            </a:r>
            <a:r>
              <a:rPr lang="en-US" sz="1200" dirty="0" err="1">
                <a:solidFill>
                  <a:srgbClr val="FF0000"/>
                </a:solidFill>
              </a:rPr>
              <a:t>r.RowKey</a:t>
            </a:r>
            <a:r>
              <a:rPr lang="en-US" sz="1200" dirty="0">
                <a:solidFill>
                  <a:srgbClr val="FF0000"/>
                </a:solidFill>
              </a:rPr>
              <a:t> == ROW_KEY_PARTITION_META</a:t>
            </a:r>
          </a:p>
          <a:p>
            <a:pPr marL="0" indent="0">
              <a:lnSpc>
                <a:spcPct val="120000"/>
              </a:lnSpc>
              <a:spcBef>
                <a:spcPts val="0"/>
              </a:spcBef>
              <a:buNone/>
            </a:pPr>
            <a:r>
              <a:rPr lang="en-US" sz="1200" dirty="0" smtClean="0">
                <a:solidFill>
                  <a:srgbClr val="FF0000"/>
                </a:solidFill>
              </a:rPr>
              <a:t>          select </a:t>
            </a:r>
            <a:r>
              <a:rPr lang="en-US" sz="1200" dirty="0" err="1">
                <a:solidFill>
                  <a:srgbClr val="FF0000"/>
                </a:solidFill>
              </a:rPr>
              <a:t>r.partitionState</a:t>
            </a:r>
            <a:r>
              <a:rPr lang="en-US" sz="1200" dirty="0">
                <a:solidFill>
                  <a:srgbClr val="FF0000"/>
                </a:solidFill>
              </a:rPr>
              <a:t>)</a:t>
            </a:r>
            <a:r>
              <a:rPr lang="en-US" sz="1200" dirty="0"/>
              <a:t>.</a:t>
            </a:r>
            <a:r>
              <a:rPr lang="en-US" sz="1200" dirty="0" err="1"/>
              <a:t>SingleOrDefault</a:t>
            </a:r>
            <a:r>
              <a:rPr lang="en-US" sz="1200" dirty="0"/>
              <a:t>();</a:t>
            </a:r>
          </a:p>
          <a:p>
            <a:pPr marL="0" indent="0">
              <a:lnSpc>
                <a:spcPct val="120000"/>
              </a:lnSpc>
              <a:spcBef>
                <a:spcPts val="0"/>
              </a:spcBef>
              <a:buNone/>
            </a:pPr>
            <a:r>
              <a:rPr lang="en-US" sz="1200" dirty="0"/>
              <a:t>    </a:t>
            </a:r>
            <a:r>
              <a:rPr lang="en-US" sz="1200" dirty="0" err="1"/>
              <a:t>IList</a:t>
            </a:r>
            <a:r>
              <a:rPr lang="en-US" sz="1200" dirty="0"/>
              <a:t>&lt;</a:t>
            </a:r>
            <a:r>
              <a:rPr lang="en-US" sz="1200" dirty="0" err="1"/>
              <a:t>MTableEntity</a:t>
            </a:r>
            <a:r>
              <a:rPr lang="en-US" sz="1200" dirty="0"/>
              <a:t>&gt; </a:t>
            </a:r>
            <a:r>
              <a:rPr lang="en-US" sz="1200" dirty="0" err="1"/>
              <a:t>newRows</a:t>
            </a:r>
            <a:r>
              <a:rPr lang="en-US" sz="1200" dirty="0"/>
              <a:t>;</a:t>
            </a:r>
          </a:p>
          <a:p>
            <a:pPr marL="0" indent="0">
              <a:lnSpc>
                <a:spcPct val="120000"/>
              </a:lnSpc>
              <a:spcBef>
                <a:spcPts val="0"/>
              </a:spcBef>
              <a:buNone/>
            </a:pPr>
            <a:r>
              <a:rPr lang="en-US" sz="1200" dirty="0"/>
              <a:t>    if (</a:t>
            </a:r>
            <a:r>
              <a:rPr lang="en-US" sz="1200" dirty="0">
                <a:solidFill>
                  <a:srgbClr val="FF0000"/>
                </a:solidFill>
              </a:rPr>
              <a:t>state == </a:t>
            </a:r>
            <a:r>
              <a:rPr lang="en-US" sz="1200" dirty="0" err="1">
                <a:solidFill>
                  <a:srgbClr val="FF0000"/>
                </a:solidFill>
              </a:rPr>
              <a:t>MTablePartitionState.SWITCHED</a:t>
            </a:r>
            <a:r>
              <a:rPr lang="en-US" sz="1200" dirty="0"/>
              <a:t>) {</a:t>
            </a:r>
          </a:p>
          <a:p>
            <a:pPr marL="0" indent="0">
              <a:lnSpc>
                <a:spcPct val="120000"/>
              </a:lnSpc>
              <a:spcBef>
                <a:spcPts val="0"/>
              </a:spcBef>
              <a:buNone/>
            </a:pPr>
            <a:r>
              <a:rPr lang="en-US" sz="1200" dirty="0"/>
              <a:t>        await </a:t>
            </a:r>
            <a:r>
              <a:rPr lang="en-US" sz="1200" dirty="0" err="1"/>
              <a:t>monitor.AnnotateLastBackendCallAsync</a:t>
            </a:r>
            <a:r>
              <a:rPr lang="en-US" sz="1200" dirty="0"/>
              <a:t>();</a:t>
            </a:r>
          </a:p>
          <a:p>
            <a:pPr marL="0" indent="0">
              <a:lnSpc>
                <a:spcPct val="120000"/>
              </a:lnSpc>
              <a:spcBef>
                <a:spcPts val="0"/>
              </a:spcBef>
              <a:buNone/>
            </a:pPr>
            <a:r>
              <a:rPr lang="en-US" sz="1200" dirty="0"/>
              <a:t>        </a:t>
            </a:r>
            <a:r>
              <a:rPr lang="en-US" sz="1200" dirty="0" err="1">
                <a:solidFill>
                  <a:srgbClr val="7030A0"/>
                </a:solidFill>
              </a:rPr>
              <a:t>mtableQuery.FilterString</a:t>
            </a:r>
            <a:r>
              <a:rPr lang="en-US" sz="1200" dirty="0">
                <a:solidFill>
                  <a:srgbClr val="7030A0"/>
                </a:solidFill>
              </a:rPr>
              <a:t> = "</a:t>
            </a:r>
            <a:r>
              <a:rPr lang="en-US" sz="1200" dirty="0" err="1">
                <a:solidFill>
                  <a:srgbClr val="7030A0"/>
                </a:solidFill>
              </a:rPr>
              <a:t>PartitionKey</a:t>
            </a:r>
            <a:r>
              <a:rPr lang="en-US" sz="1200" dirty="0">
                <a:solidFill>
                  <a:srgbClr val="7030A0"/>
                </a:solidFill>
              </a:rPr>
              <a:t> </a:t>
            </a:r>
            <a:r>
              <a:rPr lang="en-US" sz="1200" dirty="0" err="1">
                <a:solidFill>
                  <a:srgbClr val="7030A0"/>
                </a:solidFill>
              </a:rPr>
              <a:t>eq</a:t>
            </a:r>
            <a:r>
              <a:rPr lang="en-US" sz="1200" dirty="0">
                <a:solidFill>
                  <a:srgbClr val="7030A0"/>
                </a:solidFill>
              </a:rPr>
              <a:t> '" + </a:t>
            </a:r>
            <a:r>
              <a:rPr lang="en-US" sz="1200" dirty="0" err="1">
                <a:solidFill>
                  <a:srgbClr val="7030A0"/>
                </a:solidFill>
              </a:rPr>
              <a:t>partitionKey</a:t>
            </a:r>
            <a:r>
              <a:rPr lang="en-US" sz="1200" dirty="0">
                <a:solidFill>
                  <a:srgbClr val="7030A0"/>
                </a:solidFill>
              </a:rPr>
              <a:t> + "'";</a:t>
            </a:r>
          </a:p>
          <a:p>
            <a:pPr marL="0" indent="0">
              <a:lnSpc>
                <a:spcPct val="120000"/>
              </a:lnSpc>
              <a:spcBef>
                <a:spcPts val="0"/>
              </a:spcBef>
              <a:buNone/>
            </a:pPr>
            <a:r>
              <a:rPr lang="en-US" sz="1200" dirty="0"/>
              <a:t>        </a:t>
            </a:r>
            <a:r>
              <a:rPr lang="en-US" sz="1200" dirty="0" err="1">
                <a:solidFill>
                  <a:schemeClr val="accent6"/>
                </a:solidFill>
              </a:rPr>
              <a:t>newRows</a:t>
            </a:r>
            <a:r>
              <a:rPr lang="en-US" sz="1200" dirty="0">
                <a:solidFill>
                  <a:schemeClr val="accent6"/>
                </a:solidFill>
              </a:rPr>
              <a:t> = await </a:t>
            </a:r>
            <a:r>
              <a:rPr lang="en-US" sz="1200" dirty="0" err="1">
                <a:solidFill>
                  <a:schemeClr val="accent6"/>
                </a:solidFill>
              </a:rPr>
              <a:t>newTable.ExecuteQueryAtomicAsync</a:t>
            </a:r>
            <a:r>
              <a:rPr lang="en-US" sz="1200" dirty="0">
                <a:solidFill>
                  <a:schemeClr val="accent6"/>
                </a:solidFill>
              </a:rPr>
              <a:t>(</a:t>
            </a:r>
            <a:r>
              <a:rPr lang="en-US" sz="1200" dirty="0" err="1">
                <a:solidFill>
                  <a:schemeClr val="accent6"/>
                </a:solidFill>
              </a:rPr>
              <a:t>mtableQuery</a:t>
            </a:r>
            <a:r>
              <a:rPr lang="en-US" sz="1200" dirty="0">
                <a:solidFill>
                  <a:schemeClr val="accent6"/>
                </a:solidFill>
              </a:rPr>
              <a:t>);</a:t>
            </a:r>
          </a:p>
          <a:p>
            <a:pPr marL="0" indent="0">
              <a:lnSpc>
                <a:spcPct val="120000"/>
              </a:lnSpc>
              <a:spcBef>
                <a:spcPts val="0"/>
              </a:spcBef>
              <a:buNone/>
            </a:pPr>
            <a:r>
              <a:rPr lang="en-US" sz="1200" dirty="0"/>
              <a:t>        </a:t>
            </a:r>
            <a:r>
              <a:rPr lang="en-US" sz="1200" dirty="0">
                <a:solidFill>
                  <a:schemeClr val="accent6"/>
                </a:solidFill>
              </a:rPr>
              <a:t>await </a:t>
            </a:r>
            <a:r>
              <a:rPr lang="en-US" sz="1200" dirty="0" err="1">
                <a:solidFill>
                  <a:schemeClr val="accent6"/>
                </a:solidFill>
              </a:rPr>
              <a:t>monitor.AnnotateLastBackendCallAsync</a:t>
            </a:r>
            <a:r>
              <a:rPr lang="en-US" sz="1200" dirty="0">
                <a:solidFill>
                  <a:schemeClr val="accent6"/>
                </a:solidFill>
              </a:rPr>
              <a:t>(</a:t>
            </a:r>
            <a:r>
              <a:rPr lang="en-US" sz="1200" dirty="0" err="1">
                <a:solidFill>
                  <a:schemeClr val="accent6"/>
                </a:solidFill>
              </a:rPr>
              <a:t>wasLinearizationPoint</a:t>
            </a:r>
            <a:r>
              <a:rPr lang="en-US" sz="1200" dirty="0">
                <a:solidFill>
                  <a:schemeClr val="accent6"/>
                </a:solidFill>
              </a:rPr>
              <a:t>: true);</a:t>
            </a:r>
          </a:p>
          <a:p>
            <a:pPr marL="0" indent="0">
              <a:lnSpc>
                <a:spcPct val="120000"/>
              </a:lnSpc>
              <a:spcBef>
                <a:spcPts val="0"/>
              </a:spcBef>
              <a:buNone/>
            </a:pPr>
            <a:r>
              <a:rPr lang="en-US" sz="1200" dirty="0"/>
              <a:t>    } else {</a:t>
            </a:r>
          </a:p>
          <a:p>
            <a:pPr marL="0" indent="0">
              <a:lnSpc>
                <a:spcPct val="120000"/>
              </a:lnSpc>
              <a:spcBef>
                <a:spcPts val="0"/>
              </a:spcBef>
              <a:buNone/>
            </a:pPr>
            <a:r>
              <a:rPr lang="en-US" sz="1200" dirty="0"/>
              <a:t>        </a:t>
            </a:r>
            <a:r>
              <a:rPr lang="en-US" sz="1200" dirty="0">
                <a:solidFill>
                  <a:schemeClr val="accent2"/>
                </a:solidFill>
              </a:rPr>
              <a:t>await </a:t>
            </a:r>
            <a:r>
              <a:rPr lang="en-US" sz="1200" dirty="0" err="1">
                <a:solidFill>
                  <a:schemeClr val="accent2"/>
                </a:solidFill>
              </a:rPr>
              <a:t>monitor.AnnotateLastBackendCallAsync</a:t>
            </a:r>
            <a:r>
              <a:rPr lang="en-US" sz="1200" dirty="0">
                <a:solidFill>
                  <a:schemeClr val="accent2"/>
                </a:solidFill>
              </a:rPr>
              <a:t>(</a:t>
            </a:r>
            <a:r>
              <a:rPr lang="en-US" sz="1200" dirty="0" err="1">
                <a:solidFill>
                  <a:schemeClr val="accent2"/>
                </a:solidFill>
              </a:rPr>
              <a:t>wasLinearizationPoint</a:t>
            </a:r>
            <a:r>
              <a:rPr lang="en-US" sz="1200" dirty="0">
                <a:solidFill>
                  <a:schemeClr val="accent2"/>
                </a:solidFill>
              </a:rPr>
              <a:t>: true);</a:t>
            </a:r>
          </a:p>
          <a:p>
            <a:pPr marL="0" indent="0">
              <a:lnSpc>
                <a:spcPct val="120000"/>
              </a:lnSpc>
              <a:spcBef>
                <a:spcPts val="0"/>
              </a:spcBef>
              <a:buNone/>
            </a:pPr>
            <a:r>
              <a:rPr lang="en-US" sz="1200" dirty="0"/>
              <a:t>        </a:t>
            </a:r>
            <a:r>
              <a:rPr lang="en-US" sz="1200" dirty="0" err="1"/>
              <a:t>newRows</a:t>
            </a:r>
            <a:r>
              <a:rPr lang="en-US" sz="1200" dirty="0"/>
              <a:t> = new List&lt;</a:t>
            </a:r>
            <a:r>
              <a:rPr lang="en-US" sz="1200" dirty="0" err="1"/>
              <a:t>MTableEntity</a:t>
            </a:r>
            <a:r>
              <a:rPr lang="en-US" sz="1200" dirty="0"/>
              <a:t>&gt;();</a:t>
            </a:r>
          </a:p>
          <a:p>
            <a:pPr marL="0" indent="0">
              <a:lnSpc>
                <a:spcPct val="120000"/>
              </a:lnSpc>
              <a:spcBef>
                <a:spcPts val="0"/>
              </a:spcBef>
              <a:buNone/>
            </a:pPr>
            <a:r>
              <a:rPr lang="en-US" sz="1200" dirty="0"/>
              <a:t>    </a:t>
            </a:r>
            <a:r>
              <a:rPr lang="en-US" sz="1200" dirty="0" smtClean="0"/>
              <a:t>}</a:t>
            </a:r>
          </a:p>
          <a:p>
            <a:pPr marL="0" indent="0">
              <a:lnSpc>
                <a:spcPct val="120000"/>
              </a:lnSpc>
              <a:spcBef>
                <a:spcPts val="0"/>
              </a:spcBef>
              <a:buNone/>
            </a:pPr>
            <a:endParaRPr lang="en-US" sz="1200" dirty="0"/>
          </a:p>
        </p:txBody>
      </p:sp>
      <p:sp>
        <p:nvSpPr>
          <p:cNvPr id="4" name="TextBox 3"/>
          <p:cNvSpPr txBox="1"/>
          <p:nvPr/>
        </p:nvSpPr>
        <p:spPr>
          <a:xfrm>
            <a:off x="6589059" y="4706470"/>
            <a:ext cx="4868384" cy="1628779"/>
          </a:xfrm>
          <a:prstGeom prst="rect">
            <a:avLst/>
          </a:prstGeom>
          <a:noFill/>
        </p:spPr>
        <p:txBody>
          <a:bodyPr wrap="none" rtlCol="0">
            <a:spAutoFit/>
          </a:bodyPr>
          <a:lstStyle/>
          <a:p>
            <a:pPr>
              <a:lnSpc>
                <a:spcPct val="120000"/>
              </a:lnSpc>
            </a:pPr>
            <a:r>
              <a:rPr lang="en-US" sz="1200" dirty="0"/>
              <a:t> </a:t>
            </a:r>
            <a:r>
              <a:rPr lang="en-US" sz="1200" dirty="0" err="1">
                <a:solidFill>
                  <a:schemeClr val="accent1"/>
                </a:solidFill>
              </a:rPr>
              <a:t>var</a:t>
            </a:r>
            <a:r>
              <a:rPr lang="en-US" sz="1200" dirty="0">
                <a:solidFill>
                  <a:schemeClr val="accent1"/>
                </a:solidFill>
              </a:rPr>
              <a:t> merged = new </a:t>
            </a:r>
            <a:r>
              <a:rPr lang="en-US" sz="1200" dirty="0" err="1">
                <a:solidFill>
                  <a:schemeClr val="accent1"/>
                </a:solidFill>
              </a:rPr>
              <a:t>SortedDictionary</a:t>
            </a:r>
            <a:r>
              <a:rPr lang="en-US" sz="1200" dirty="0">
                <a:solidFill>
                  <a:schemeClr val="accent1"/>
                </a:solidFill>
              </a:rPr>
              <a:t>&lt;string, </a:t>
            </a:r>
            <a:r>
              <a:rPr lang="en-US" sz="1200" dirty="0" err="1">
                <a:solidFill>
                  <a:schemeClr val="accent1"/>
                </a:solidFill>
              </a:rPr>
              <a:t>MTableEntity</a:t>
            </a:r>
            <a:r>
              <a:rPr lang="en-US" sz="1200" dirty="0">
                <a:solidFill>
                  <a:schemeClr val="accent1"/>
                </a:solidFill>
              </a:rPr>
              <a:t>&gt;();</a:t>
            </a:r>
          </a:p>
          <a:p>
            <a:pPr>
              <a:lnSpc>
                <a:spcPct val="120000"/>
              </a:lnSpc>
            </a:pPr>
            <a:r>
              <a:rPr lang="en-US" sz="1200" dirty="0">
                <a:solidFill>
                  <a:schemeClr val="accent1"/>
                </a:solidFill>
              </a:rPr>
              <a:t>    </a:t>
            </a:r>
            <a:r>
              <a:rPr lang="en-US" sz="1200" dirty="0" err="1">
                <a:solidFill>
                  <a:schemeClr val="accent1"/>
                </a:solidFill>
              </a:rPr>
              <a:t>foreach</a:t>
            </a:r>
            <a:r>
              <a:rPr lang="en-US" sz="1200" dirty="0">
                <a:solidFill>
                  <a:schemeClr val="accent1"/>
                </a:solidFill>
              </a:rPr>
              <a:t> (</a:t>
            </a:r>
            <a:r>
              <a:rPr lang="en-US" sz="1200" dirty="0" err="1">
                <a:solidFill>
                  <a:schemeClr val="accent1"/>
                </a:solidFill>
              </a:rPr>
              <a:t>MTableEntity</a:t>
            </a:r>
            <a:r>
              <a:rPr lang="en-US" sz="1200" dirty="0">
                <a:solidFill>
                  <a:schemeClr val="accent1"/>
                </a:solidFill>
              </a:rPr>
              <a:t> </a:t>
            </a:r>
            <a:r>
              <a:rPr lang="en-US" sz="1200" dirty="0" err="1">
                <a:solidFill>
                  <a:schemeClr val="accent1"/>
                </a:solidFill>
              </a:rPr>
              <a:t>ent</a:t>
            </a:r>
            <a:r>
              <a:rPr lang="en-US" sz="1200" dirty="0">
                <a:solidFill>
                  <a:schemeClr val="accent1"/>
                </a:solidFill>
              </a:rPr>
              <a:t> in </a:t>
            </a:r>
            <a:r>
              <a:rPr lang="en-US" sz="1200" dirty="0" err="1">
                <a:solidFill>
                  <a:schemeClr val="accent1"/>
                </a:solidFill>
              </a:rPr>
              <a:t>oldRows</a:t>
            </a:r>
            <a:r>
              <a:rPr lang="en-US" sz="1200" dirty="0">
                <a:solidFill>
                  <a:schemeClr val="accent1"/>
                </a:solidFill>
              </a:rPr>
              <a:t>) merged[</a:t>
            </a:r>
            <a:r>
              <a:rPr lang="en-US" sz="1200" dirty="0" err="1">
                <a:solidFill>
                  <a:schemeClr val="accent1"/>
                </a:solidFill>
              </a:rPr>
              <a:t>ent.RowKey</a:t>
            </a:r>
            <a:r>
              <a:rPr lang="en-US" sz="1200" dirty="0">
                <a:solidFill>
                  <a:schemeClr val="accent1"/>
                </a:solidFill>
              </a:rPr>
              <a:t>] = </a:t>
            </a:r>
            <a:r>
              <a:rPr lang="en-US" sz="1200" dirty="0" err="1">
                <a:solidFill>
                  <a:schemeClr val="accent1"/>
                </a:solidFill>
              </a:rPr>
              <a:t>ent</a:t>
            </a:r>
            <a:r>
              <a:rPr lang="en-US" sz="1200" dirty="0">
                <a:solidFill>
                  <a:schemeClr val="accent1"/>
                </a:solidFill>
              </a:rPr>
              <a:t>;</a:t>
            </a:r>
          </a:p>
          <a:p>
            <a:pPr>
              <a:lnSpc>
                <a:spcPct val="120000"/>
              </a:lnSpc>
            </a:pPr>
            <a:r>
              <a:rPr lang="en-US" sz="1200" dirty="0">
                <a:solidFill>
                  <a:schemeClr val="accent1"/>
                </a:solidFill>
              </a:rPr>
              <a:t>    </a:t>
            </a:r>
            <a:r>
              <a:rPr lang="en-US" sz="1200" dirty="0" err="1">
                <a:solidFill>
                  <a:schemeClr val="accent1"/>
                </a:solidFill>
              </a:rPr>
              <a:t>foreach</a:t>
            </a:r>
            <a:r>
              <a:rPr lang="en-US" sz="1200" dirty="0">
                <a:solidFill>
                  <a:schemeClr val="accent1"/>
                </a:solidFill>
              </a:rPr>
              <a:t> (</a:t>
            </a:r>
            <a:r>
              <a:rPr lang="en-US" sz="1200" dirty="0" err="1">
                <a:solidFill>
                  <a:schemeClr val="accent1"/>
                </a:solidFill>
              </a:rPr>
              <a:t>MTableEntity</a:t>
            </a:r>
            <a:r>
              <a:rPr lang="en-US" sz="1200" dirty="0">
                <a:solidFill>
                  <a:schemeClr val="accent1"/>
                </a:solidFill>
              </a:rPr>
              <a:t> </a:t>
            </a:r>
            <a:r>
              <a:rPr lang="en-US" sz="1200" dirty="0" err="1">
                <a:solidFill>
                  <a:schemeClr val="accent1"/>
                </a:solidFill>
              </a:rPr>
              <a:t>ent</a:t>
            </a:r>
            <a:r>
              <a:rPr lang="en-US" sz="1200" dirty="0">
                <a:solidFill>
                  <a:schemeClr val="accent1"/>
                </a:solidFill>
              </a:rPr>
              <a:t> in </a:t>
            </a:r>
            <a:r>
              <a:rPr lang="en-US" sz="1200" dirty="0" err="1">
                <a:solidFill>
                  <a:schemeClr val="accent1"/>
                </a:solidFill>
              </a:rPr>
              <a:t>newRows</a:t>
            </a:r>
            <a:r>
              <a:rPr lang="en-US" sz="1200" dirty="0">
                <a:solidFill>
                  <a:schemeClr val="accent1"/>
                </a:solidFill>
              </a:rPr>
              <a:t>) merged[</a:t>
            </a:r>
            <a:r>
              <a:rPr lang="en-US" sz="1200" dirty="0" err="1">
                <a:solidFill>
                  <a:schemeClr val="accent1"/>
                </a:solidFill>
              </a:rPr>
              <a:t>ent.RowKey</a:t>
            </a:r>
            <a:r>
              <a:rPr lang="en-US" sz="1200" dirty="0">
                <a:solidFill>
                  <a:schemeClr val="accent1"/>
                </a:solidFill>
              </a:rPr>
              <a:t>] = </a:t>
            </a:r>
            <a:r>
              <a:rPr lang="en-US" sz="1200" dirty="0" err="1">
                <a:solidFill>
                  <a:schemeClr val="accent1"/>
                </a:solidFill>
              </a:rPr>
              <a:t>ent</a:t>
            </a:r>
            <a:r>
              <a:rPr lang="en-US" sz="1200" dirty="0">
                <a:solidFill>
                  <a:schemeClr val="accent1"/>
                </a:solidFill>
              </a:rPr>
              <a:t>;</a:t>
            </a:r>
          </a:p>
          <a:p>
            <a:pPr>
              <a:lnSpc>
                <a:spcPct val="120000"/>
              </a:lnSpc>
            </a:pPr>
            <a:r>
              <a:rPr lang="en-US" sz="1200" dirty="0"/>
              <a:t>    return (from </a:t>
            </a:r>
            <a:r>
              <a:rPr lang="en-US" sz="1200" dirty="0" err="1"/>
              <a:t>ent</a:t>
            </a:r>
            <a:r>
              <a:rPr lang="en-US" sz="1200" dirty="0"/>
              <a:t> in </a:t>
            </a:r>
            <a:r>
              <a:rPr lang="en-US" sz="1200" dirty="0" err="1"/>
              <a:t>merged.Values</a:t>
            </a:r>
            <a:r>
              <a:rPr lang="en-US" sz="1200" dirty="0"/>
              <a:t> where !</a:t>
            </a:r>
            <a:r>
              <a:rPr lang="en-US" sz="1200" dirty="0" err="1"/>
              <a:t>RowKeyIsInternal</a:t>
            </a:r>
            <a:r>
              <a:rPr lang="en-US" sz="1200" dirty="0"/>
              <a:t>(</a:t>
            </a:r>
            <a:r>
              <a:rPr lang="en-US" sz="1200" dirty="0" err="1"/>
              <a:t>ent.RowKey</a:t>
            </a:r>
            <a:r>
              <a:rPr lang="en-US" sz="1200" dirty="0"/>
              <a:t>)</a:t>
            </a:r>
          </a:p>
          <a:p>
            <a:pPr>
              <a:lnSpc>
                <a:spcPct val="120000"/>
              </a:lnSpc>
            </a:pPr>
            <a:r>
              <a:rPr lang="en-US" sz="1200" dirty="0"/>
              <a:t>            &amp;&amp; </a:t>
            </a:r>
            <a:r>
              <a:rPr lang="en-US" sz="1200" dirty="0" err="1">
                <a:solidFill>
                  <a:srgbClr val="7030A0"/>
                </a:solidFill>
              </a:rPr>
              <a:t>origFilterExpr.Evaluate</a:t>
            </a:r>
            <a:r>
              <a:rPr lang="en-US" sz="1200" dirty="0">
                <a:solidFill>
                  <a:srgbClr val="7030A0"/>
                </a:solidFill>
              </a:rPr>
              <a:t>(</a:t>
            </a:r>
            <a:r>
              <a:rPr lang="en-US" sz="1200" dirty="0" err="1">
                <a:solidFill>
                  <a:srgbClr val="7030A0"/>
                </a:solidFill>
              </a:rPr>
              <a:t>ent</a:t>
            </a:r>
            <a:r>
              <a:rPr lang="en-US" sz="1200" dirty="0">
                <a:solidFill>
                  <a:srgbClr val="7030A0"/>
                </a:solidFill>
              </a:rPr>
              <a:t>)</a:t>
            </a:r>
            <a:r>
              <a:rPr lang="en-US" sz="1200" dirty="0"/>
              <a:t> &amp;&amp; !</a:t>
            </a:r>
            <a:r>
              <a:rPr lang="en-US" sz="1200" dirty="0" err="1"/>
              <a:t>ent.deleted</a:t>
            </a:r>
            <a:endParaRPr lang="en-US" sz="1200" dirty="0"/>
          </a:p>
          <a:p>
            <a:pPr>
              <a:lnSpc>
                <a:spcPct val="120000"/>
              </a:lnSpc>
            </a:pPr>
            <a:r>
              <a:rPr lang="en-US" sz="1200" dirty="0"/>
              <a:t>            select </a:t>
            </a:r>
            <a:r>
              <a:rPr lang="en-US" sz="1200" dirty="0" err="1"/>
              <a:t>ent.Export</a:t>
            </a:r>
            <a:r>
              <a:rPr lang="en-US" sz="1200" dirty="0"/>
              <a:t>&lt;</a:t>
            </a:r>
            <a:r>
              <a:rPr lang="en-US" sz="1200" dirty="0" err="1"/>
              <a:t>TElement</a:t>
            </a:r>
            <a:r>
              <a:rPr lang="en-US" sz="1200" dirty="0"/>
              <a:t>&gt;()).</a:t>
            </a:r>
            <a:r>
              <a:rPr lang="en-US" sz="1200" dirty="0" err="1"/>
              <a:t>ToList</a:t>
            </a:r>
            <a:r>
              <a:rPr lang="en-US" sz="1200" dirty="0"/>
              <a:t>();</a:t>
            </a:r>
          </a:p>
          <a:p>
            <a:pPr>
              <a:lnSpc>
                <a:spcPct val="120000"/>
              </a:lnSpc>
            </a:pPr>
            <a:r>
              <a:rPr lang="en-US" sz="1200" dirty="0"/>
              <a:t>}</a:t>
            </a:r>
          </a:p>
        </p:txBody>
      </p:sp>
      <p:sp>
        <p:nvSpPr>
          <p:cNvPr id="5" name="Freeform 4"/>
          <p:cNvSpPr/>
          <p:nvPr/>
        </p:nvSpPr>
        <p:spPr>
          <a:xfrm>
            <a:off x="5306763" y="4061012"/>
            <a:ext cx="1579935" cy="2003612"/>
          </a:xfrm>
          <a:custGeom>
            <a:avLst/>
            <a:gdLst>
              <a:gd name="connsiteX0" fmla="*/ 18272 w 1579935"/>
              <a:gd name="connsiteY0" fmla="*/ 1680882 h 2003612"/>
              <a:gd name="connsiteX1" fmla="*/ 4825 w 1579935"/>
              <a:gd name="connsiteY1" fmla="*/ 1855694 h 2003612"/>
              <a:gd name="connsiteX2" fmla="*/ 85508 w 1579935"/>
              <a:gd name="connsiteY2" fmla="*/ 1936376 h 2003612"/>
              <a:gd name="connsiteX3" fmla="*/ 300661 w 1579935"/>
              <a:gd name="connsiteY3" fmla="*/ 2003612 h 2003612"/>
              <a:gd name="connsiteX4" fmla="*/ 448578 w 1579935"/>
              <a:gd name="connsiteY4" fmla="*/ 1990164 h 2003612"/>
              <a:gd name="connsiteX5" fmla="*/ 488919 w 1579935"/>
              <a:gd name="connsiteY5" fmla="*/ 1936376 h 2003612"/>
              <a:gd name="connsiteX6" fmla="*/ 502366 w 1579935"/>
              <a:gd name="connsiteY6" fmla="*/ 1869141 h 2003612"/>
              <a:gd name="connsiteX7" fmla="*/ 542708 w 1579935"/>
              <a:gd name="connsiteY7" fmla="*/ 1828800 h 2003612"/>
              <a:gd name="connsiteX8" fmla="*/ 623390 w 1579935"/>
              <a:gd name="connsiteY8" fmla="*/ 1694329 h 2003612"/>
              <a:gd name="connsiteX9" fmla="*/ 704072 w 1579935"/>
              <a:gd name="connsiteY9" fmla="*/ 1573306 h 2003612"/>
              <a:gd name="connsiteX10" fmla="*/ 744413 w 1579935"/>
              <a:gd name="connsiteY10" fmla="*/ 1425388 h 2003612"/>
              <a:gd name="connsiteX11" fmla="*/ 771308 w 1579935"/>
              <a:gd name="connsiteY11" fmla="*/ 1331259 h 2003612"/>
              <a:gd name="connsiteX12" fmla="*/ 811649 w 1579935"/>
              <a:gd name="connsiteY12" fmla="*/ 1223682 h 2003612"/>
              <a:gd name="connsiteX13" fmla="*/ 825096 w 1579935"/>
              <a:gd name="connsiteY13" fmla="*/ 1169894 h 2003612"/>
              <a:gd name="connsiteX14" fmla="*/ 878884 w 1579935"/>
              <a:gd name="connsiteY14" fmla="*/ 1008529 h 2003612"/>
              <a:gd name="connsiteX15" fmla="*/ 905778 w 1579935"/>
              <a:gd name="connsiteY15" fmla="*/ 927847 h 2003612"/>
              <a:gd name="connsiteX16" fmla="*/ 932672 w 1579935"/>
              <a:gd name="connsiteY16" fmla="*/ 793376 h 2003612"/>
              <a:gd name="connsiteX17" fmla="*/ 959566 w 1579935"/>
              <a:gd name="connsiteY17" fmla="*/ 712694 h 2003612"/>
              <a:gd name="connsiteX18" fmla="*/ 999908 w 1579935"/>
              <a:gd name="connsiteY18" fmla="*/ 564776 h 2003612"/>
              <a:gd name="connsiteX19" fmla="*/ 1026802 w 1579935"/>
              <a:gd name="connsiteY19" fmla="*/ 403412 h 2003612"/>
              <a:gd name="connsiteX20" fmla="*/ 1040249 w 1579935"/>
              <a:gd name="connsiteY20" fmla="*/ 309282 h 2003612"/>
              <a:gd name="connsiteX21" fmla="*/ 1094037 w 1579935"/>
              <a:gd name="connsiteY21" fmla="*/ 174812 h 2003612"/>
              <a:gd name="connsiteX22" fmla="*/ 1174719 w 1579935"/>
              <a:gd name="connsiteY22" fmla="*/ 67235 h 2003612"/>
              <a:gd name="connsiteX23" fmla="*/ 1215061 w 1579935"/>
              <a:gd name="connsiteY23" fmla="*/ 40341 h 2003612"/>
              <a:gd name="connsiteX24" fmla="*/ 1457108 w 1579935"/>
              <a:gd name="connsiteY24" fmla="*/ 0 h 2003612"/>
              <a:gd name="connsiteX25" fmla="*/ 1524343 w 1579935"/>
              <a:gd name="connsiteY25" fmla="*/ 26894 h 2003612"/>
              <a:gd name="connsiteX26" fmla="*/ 1564684 w 1579935"/>
              <a:gd name="connsiteY26" fmla="*/ 94129 h 2003612"/>
              <a:gd name="connsiteX27" fmla="*/ 1578131 w 1579935"/>
              <a:gd name="connsiteY27" fmla="*/ 134470 h 2003612"/>
              <a:gd name="connsiteX28" fmla="*/ 1578131 w 1579935"/>
              <a:gd name="connsiteY28" fmla="*/ 524435 h 2003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79935" h="2003612">
                <a:moveTo>
                  <a:pt x="18272" y="1680882"/>
                </a:moveTo>
                <a:cubicBezTo>
                  <a:pt x="13790" y="1739153"/>
                  <a:pt x="-10048" y="1799175"/>
                  <a:pt x="4825" y="1855694"/>
                </a:cubicBezTo>
                <a:cubicBezTo>
                  <a:pt x="14505" y="1892476"/>
                  <a:pt x="52894" y="1916808"/>
                  <a:pt x="85508" y="1936376"/>
                </a:cubicBezTo>
                <a:cubicBezTo>
                  <a:pt x="108532" y="1950191"/>
                  <a:pt x="264605" y="1993310"/>
                  <a:pt x="300661" y="2003612"/>
                </a:cubicBezTo>
                <a:cubicBezTo>
                  <a:pt x="349967" y="1999129"/>
                  <a:pt x="401953" y="2006816"/>
                  <a:pt x="448578" y="1990164"/>
                </a:cubicBezTo>
                <a:cubicBezTo>
                  <a:pt x="469684" y="1982626"/>
                  <a:pt x="479817" y="1956856"/>
                  <a:pt x="488919" y="1936376"/>
                </a:cubicBezTo>
                <a:cubicBezTo>
                  <a:pt x="498201" y="1915490"/>
                  <a:pt x="492145" y="1889584"/>
                  <a:pt x="502366" y="1869141"/>
                </a:cubicBezTo>
                <a:cubicBezTo>
                  <a:pt x="510871" y="1852132"/>
                  <a:pt x="531883" y="1844436"/>
                  <a:pt x="542708" y="1828800"/>
                </a:cubicBezTo>
                <a:cubicBezTo>
                  <a:pt x="572462" y="1785822"/>
                  <a:pt x="594394" y="1737823"/>
                  <a:pt x="623390" y="1694329"/>
                </a:cubicBezTo>
                <a:lnTo>
                  <a:pt x="704072" y="1573306"/>
                </a:lnTo>
                <a:cubicBezTo>
                  <a:pt x="728579" y="1450771"/>
                  <a:pt x="703469" y="1561863"/>
                  <a:pt x="744413" y="1425388"/>
                </a:cubicBezTo>
                <a:cubicBezTo>
                  <a:pt x="765605" y="1354750"/>
                  <a:pt x="748714" y="1391509"/>
                  <a:pt x="771308" y="1331259"/>
                </a:cubicBezTo>
                <a:cubicBezTo>
                  <a:pt x="788358" y="1285793"/>
                  <a:pt x="799441" y="1266411"/>
                  <a:pt x="811649" y="1223682"/>
                </a:cubicBezTo>
                <a:cubicBezTo>
                  <a:pt x="816726" y="1205912"/>
                  <a:pt x="819584" y="1187534"/>
                  <a:pt x="825096" y="1169894"/>
                </a:cubicBezTo>
                <a:cubicBezTo>
                  <a:pt x="842007" y="1115777"/>
                  <a:pt x="860955" y="1062317"/>
                  <a:pt x="878884" y="1008529"/>
                </a:cubicBezTo>
                <a:lnTo>
                  <a:pt x="905778" y="927847"/>
                </a:lnTo>
                <a:cubicBezTo>
                  <a:pt x="914865" y="873325"/>
                  <a:pt x="917627" y="843526"/>
                  <a:pt x="932672" y="793376"/>
                </a:cubicBezTo>
                <a:cubicBezTo>
                  <a:pt x="940818" y="766223"/>
                  <a:pt x="952690" y="740196"/>
                  <a:pt x="959566" y="712694"/>
                </a:cubicBezTo>
                <a:cubicBezTo>
                  <a:pt x="1000201" y="550154"/>
                  <a:pt x="942330" y="708718"/>
                  <a:pt x="999908" y="564776"/>
                </a:cubicBezTo>
                <a:cubicBezTo>
                  <a:pt x="1008873" y="510988"/>
                  <a:pt x="1019090" y="457394"/>
                  <a:pt x="1026802" y="403412"/>
                </a:cubicBezTo>
                <a:cubicBezTo>
                  <a:pt x="1031284" y="372035"/>
                  <a:pt x="1031306" y="339689"/>
                  <a:pt x="1040249" y="309282"/>
                </a:cubicBezTo>
                <a:cubicBezTo>
                  <a:pt x="1053871" y="262967"/>
                  <a:pt x="1073622" y="218559"/>
                  <a:pt x="1094037" y="174812"/>
                </a:cubicBezTo>
                <a:cubicBezTo>
                  <a:pt x="1115646" y="128507"/>
                  <a:pt x="1136645" y="98963"/>
                  <a:pt x="1174719" y="67235"/>
                </a:cubicBezTo>
                <a:cubicBezTo>
                  <a:pt x="1187135" y="56889"/>
                  <a:pt x="1200055" y="46343"/>
                  <a:pt x="1215061" y="40341"/>
                </a:cubicBezTo>
                <a:cubicBezTo>
                  <a:pt x="1304390" y="4610"/>
                  <a:pt x="1356201" y="9173"/>
                  <a:pt x="1457108" y="0"/>
                </a:cubicBezTo>
                <a:cubicBezTo>
                  <a:pt x="1479520" y="8965"/>
                  <a:pt x="1506177" y="10999"/>
                  <a:pt x="1524343" y="26894"/>
                </a:cubicBezTo>
                <a:cubicBezTo>
                  <a:pt x="1544013" y="44105"/>
                  <a:pt x="1552996" y="70752"/>
                  <a:pt x="1564684" y="94129"/>
                </a:cubicBezTo>
                <a:cubicBezTo>
                  <a:pt x="1571023" y="106807"/>
                  <a:pt x="1577688" y="120303"/>
                  <a:pt x="1578131" y="134470"/>
                </a:cubicBezTo>
                <a:cubicBezTo>
                  <a:pt x="1582191" y="264395"/>
                  <a:pt x="1578131" y="394447"/>
                  <a:pt x="1578131" y="524435"/>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453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err="1" smtClean="0"/>
              <a:t>MigratingTable</a:t>
            </a:r>
            <a:r>
              <a:rPr lang="en-US" dirty="0" smtClean="0"/>
              <a:t> query stream is normally just a merge of sorted sequences…</a:t>
            </a:r>
            <a:endParaRPr lang="en-US" dirty="0"/>
          </a:p>
        </p:txBody>
      </p:sp>
      <p:sp>
        <p:nvSpPr>
          <p:cNvPr id="6" name="Rectangle 5"/>
          <p:cNvSpPr/>
          <p:nvPr/>
        </p:nvSpPr>
        <p:spPr>
          <a:xfrm>
            <a:off x="5720369"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p:spPr>
        <p:txBody>
          <a:bodyPr wrap="none" rtlCol="0">
            <a:spAutoFit/>
          </a:bodyPr>
          <a:lstStyle/>
          <a:p>
            <a:pPr algn="ctr"/>
            <a:r>
              <a:rPr lang="en-US" dirty="0"/>
              <a:t>s</a:t>
            </a:r>
            <a:r>
              <a:rPr lang="en-US" dirty="0" smtClean="0"/>
              <a:t>tate: switched</a:t>
            </a:r>
          </a:p>
          <a:p>
            <a:pPr algn="ctr"/>
            <a:r>
              <a:rPr lang="en-US" dirty="0" smtClean="0"/>
              <a:t>0: red</a:t>
            </a:r>
          </a:p>
          <a:p>
            <a:pPr algn="ctr"/>
            <a:r>
              <a:rPr lang="en-US" dirty="0" smtClean="0"/>
              <a:t>1: yellow</a:t>
            </a:r>
          </a:p>
          <a:p>
            <a:pPr algn="ctr"/>
            <a:r>
              <a:rPr lang="en-US" dirty="0" smtClean="0"/>
              <a:t>2: green</a:t>
            </a:r>
            <a:endParaRPr lang="en-US" dirty="0"/>
          </a:p>
        </p:txBody>
      </p:sp>
      <p:sp>
        <p:nvSpPr>
          <p:cNvPr id="13" name="TextBox 12"/>
          <p:cNvSpPr txBox="1"/>
          <p:nvPr/>
        </p:nvSpPr>
        <p:spPr>
          <a:xfrm>
            <a:off x="6343644" y="4399202"/>
            <a:ext cx="1039451" cy="369332"/>
          </a:xfrm>
          <a:prstGeom prst="rect">
            <a:avLst/>
          </a:prstGeom>
          <a:noFill/>
        </p:spPr>
        <p:txBody>
          <a:bodyPr wrap="none" rtlCol="0">
            <a:spAutoFit/>
          </a:bodyPr>
          <a:lstStyle/>
          <a:p>
            <a:pPr algn="ctr"/>
            <a:r>
              <a:rPr lang="en-US" dirty="0" smtClean="0"/>
              <a:t>Old table</a:t>
            </a:r>
            <a:endParaRPr lang="en-US" dirty="0"/>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endParaRPr lang="en-US" dirty="0"/>
          </a:p>
          <a:p>
            <a:pPr algn="ctr"/>
            <a:endParaRPr lang="en-US" dirty="0" smtClean="0"/>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4" name="Right Arrow 33"/>
          <p:cNvSpPr/>
          <p:nvPr/>
        </p:nvSpPr>
        <p:spPr>
          <a:xfrm>
            <a:off x="5259102" y="509927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509576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122993"/>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9895"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Old table </a:t>
            </a:r>
            <a:r>
              <a:rPr lang="en-US" dirty="0" err="1">
                <a:solidFill>
                  <a:schemeClr val="tx1"/>
                </a:solidFill>
              </a:rPr>
              <a:t>QueryStream</a:t>
            </a:r>
            <a:endParaRPr lang="en-US" dirty="0">
              <a:solidFill>
                <a:schemeClr val="tx1"/>
              </a:solidFill>
            </a:endParaRPr>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2" name="Straight Connector 41"/>
          <p:cNvCxnSpPr>
            <a:stCxn id="34" idx="1"/>
            <a:endCxn id="39" idx="2"/>
          </p:cNvCxnSpPr>
          <p:nvPr/>
        </p:nvCxnSpPr>
        <p:spPr>
          <a:xfrm flipV="1">
            <a:off x="5259102" y="4091013"/>
            <a:ext cx="15752" cy="1109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1"/>
            <a:endCxn id="40" idx="2"/>
          </p:cNvCxnSpPr>
          <p:nvPr/>
        </p:nvCxnSpPr>
        <p:spPr>
          <a:xfrm flipV="1">
            <a:off x="8606532" y="4091013"/>
            <a:ext cx="0" cy="1105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196615"/>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519310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197391"/>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57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err="1" smtClean="0"/>
              <a:t>MigratingTable</a:t>
            </a:r>
            <a:r>
              <a:rPr lang="en-US" dirty="0" smtClean="0"/>
              <a:t> query stream is normally just a merge of sorted sequences…</a:t>
            </a:r>
            <a:endParaRPr lang="en-US" dirty="0"/>
          </a:p>
        </p:txBody>
      </p:sp>
      <p:sp>
        <p:nvSpPr>
          <p:cNvPr id="6" name="Rectangle 5"/>
          <p:cNvSpPr/>
          <p:nvPr/>
        </p:nvSpPr>
        <p:spPr>
          <a:xfrm>
            <a:off x="5720369"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p:spPr>
        <p:txBody>
          <a:bodyPr wrap="none" rtlCol="0">
            <a:spAutoFit/>
          </a:bodyPr>
          <a:lstStyle/>
          <a:p>
            <a:pPr algn="ctr"/>
            <a:r>
              <a:rPr lang="en-US" dirty="0"/>
              <a:t>s</a:t>
            </a:r>
            <a:r>
              <a:rPr lang="en-US" dirty="0" smtClean="0"/>
              <a:t>tate: switched</a:t>
            </a:r>
          </a:p>
          <a:p>
            <a:pPr algn="ctr"/>
            <a:r>
              <a:rPr lang="en-US" dirty="0" smtClean="0"/>
              <a:t>0: red</a:t>
            </a:r>
          </a:p>
          <a:p>
            <a:pPr algn="ctr"/>
            <a:r>
              <a:rPr lang="en-US" dirty="0" smtClean="0"/>
              <a:t>1: yellow</a:t>
            </a:r>
          </a:p>
          <a:p>
            <a:pPr algn="ctr"/>
            <a:r>
              <a:rPr lang="en-US" dirty="0" smtClean="0"/>
              <a:t>2: green</a:t>
            </a:r>
            <a:endParaRPr lang="en-US" dirty="0"/>
          </a:p>
        </p:txBody>
      </p:sp>
      <p:sp>
        <p:nvSpPr>
          <p:cNvPr id="13" name="TextBox 12"/>
          <p:cNvSpPr txBox="1"/>
          <p:nvPr/>
        </p:nvSpPr>
        <p:spPr>
          <a:xfrm>
            <a:off x="6343644" y="4399202"/>
            <a:ext cx="1039451" cy="369332"/>
          </a:xfrm>
          <a:prstGeom prst="rect">
            <a:avLst/>
          </a:prstGeom>
          <a:noFill/>
        </p:spPr>
        <p:txBody>
          <a:bodyPr wrap="none" rtlCol="0">
            <a:spAutoFit/>
          </a:bodyPr>
          <a:lstStyle/>
          <a:p>
            <a:pPr algn="ctr"/>
            <a:r>
              <a:rPr lang="en-US" dirty="0" smtClean="0"/>
              <a:t>Old table</a:t>
            </a:r>
            <a:endParaRPr lang="en-US" dirty="0"/>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endParaRPr lang="en-US" dirty="0"/>
          </a:p>
          <a:p>
            <a:pPr algn="ctr"/>
            <a:endParaRPr lang="en-US" dirty="0" smtClean="0"/>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4" name="Right Arrow 33"/>
          <p:cNvSpPr/>
          <p:nvPr/>
        </p:nvSpPr>
        <p:spPr>
          <a:xfrm>
            <a:off x="5259102" y="5365479"/>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588430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391934"/>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9895"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Old table </a:t>
            </a:r>
            <a:r>
              <a:rPr lang="en-US" dirty="0" err="1">
                <a:solidFill>
                  <a:schemeClr val="tx1"/>
                </a:solidFill>
              </a:rPr>
              <a:t>QueryStream</a:t>
            </a:r>
            <a:endParaRPr lang="en-US" dirty="0">
              <a:solidFill>
                <a:schemeClr val="tx1"/>
              </a:solidFill>
            </a:endParaRPr>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2" name="Straight Connector 41"/>
          <p:cNvCxnSpPr>
            <a:stCxn id="34" idx="1"/>
            <a:endCxn id="39" idx="2"/>
          </p:cNvCxnSpPr>
          <p:nvPr/>
        </p:nvCxnSpPr>
        <p:spPr>
          <a:xfrm flipV="1">
            <a:off x="5259102" y="4091013"/>
            <a:ext cx="15752" cy="1375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1"/>
            <a:endCxn id="40" idx="2"/>
          </p:cNvCxnSpPr>
          <p:nvPr/>
        </p:nvCxnSpPr>
        <p:spPr>
          <a:xfrm flipV="1">
            <a:off x="8606532" y="4091013"/>
            <a:ext cx="0" cy="189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462822"/>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59816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466332"/>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369332"/>
          </a:xfrm>
          <a:prstGeom prst="rect">
            <a:avLst/>
          </a:prstGeom>
          <a:noFill/>
        </p:spPr>
        <p:txBody>
          <a:bodyPr wrap="none" rtlCol="0">
            <a:spAutoFit/>
          </a:bodyPr>
          <a:lstStyle/>
          <a:p>
            <a:r>
              <a:rPr lang="en-US" dirty="0" smtClean="0"/>
              <a:t>0: scarlet</a:t>
            </a:r>
            <a:endParaRPr lang="en-US" dirty="0"/>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60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err="1" smtClean="0"/>
              <a:t>MigratingTable</a:t>
            </a:r>
            <a:r>
              <a:rPr lang="en-US" dirty="0" smtClean="0"/>
              <a:t> query stream is normally just a merge of sorted sequences…</a:t>
            </a:r>
            <a:endParaRPr lang="en-US" dirty="0"/>
          </a:p>
        </p:txBody>
      </p:sp>
      <p:sp>
        <p:nvSpPr>
          <p:cNvPr id="6" name="Rectangle 5"/>
          <p:cNvSpPr/>
          <p:nvPr/>
        </p:nvSpPr>
        <p:spPr>
          <a:xfrm>
            <a:off x="5720369"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p:spPr>
        <p:txBody>
          <a:bodyPr wrap="none" rtlCol="0">
            <a:spAutoFit/>
          </a:bodyPr>
          <a:lstStyle/>
          <a:p>
            <a:pPr algn="ctr"/>
            <a:r>
              <a:rPr lang="en-US" dirty="0"/>
              <a:t>s</a:t>
            </a:r>
            <a:r>
              <a:rPr lang="en-US" dirty="0" smtClean="0"/>
              <a:t>tate: switched</a:t>
            </a:r>
          </a:p>
          <a:p>
            <a:pPr algn="ctr"/>
            <a:r>
              <a:rPr lang="en-US" dirty="0" smtClean="0"/>
              <a:t>0: red</a:t>
            </a:r>
          </a:p>
          <a:p>
            <a:pPr algn="ctr"/>
            <a:r>
              <a:rPr lang="en-US" dirty="0" smtClean="0"/>
              <a:t>1: yellow</a:t>
            </a:r>
          </a:p>
          <a:p>
            <a:pPr algn="ctr"/>
            <a:r>
              <a:rPr lang="en-US" dirty="0" smtClean="0"/>
              <a:t>2: green</a:t>
            </a:r>
            <a:endParaRPr lang="en-US" dirty="0"/>
          </a:p>
        </p:txBody>
      </p:sp>
      <p:sp>
        <p:nvSpPr>
          <p:cNvPr id="13" name="TextBox 12"/>
          <p:cNvSpPr txBox="1"/>
          <p:nvPr/>
        </p:nvSpPr>
        <p:spPr>
          <a:xfrm>
            <a:off x="6343644" y="4399202"/>
            <a:ext cx="1039451" cy="369332"/>
          </a:xfrm>
          <a:prstGeom prst="rect">
            <a:avLst/>
          </a:prstGeom>
          <a:noFill/>
        </p:spPr>
        <p:txBody>
          <a:bodyPr wrap="none" rtlCol="0">
            <a:spAutoFit/>
          </a:bodyPr>
          <a:lstStyle/>
          <a:p>
            <a:pPr algn="ctr"/>
            <a:r>
              <a:rPr lang="en-US" dirty="0" smtClean="0"/>
              <a:t>Old table</a:t>
            </a:r>
            <a:endParaRPr lang="en-US" dirty="0"/>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endParaRPr lang="en-US" dirty="0"/>
          </a:p>
          <a:p>
            <a:pPr algn="ctr"/>
            <a:endParaRPr lang="en-US" dirty="0" smtClean="0"/>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4" name="Right Arrow 33"/>
          <p:cNvSpPr/>
          <p:nvPr/>
        </p:nvSpPr>
        <p:spPr>
          <a:xfrm>
            <a:off x="5259102" y="5635601"/>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588430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672466"/>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9895"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Old table </a:t>
            </a:r>
            <a:r>
              <a:rPr lang="en-US" dirty="0" err="1">
                <a:solidFill>
                  <a:schemeClr val="tx1"/>
                </a:solidFill>
              </a:rPr>
              <a:t>QueryStream</a:t>
            </a:r>
            <a:endParaRPr lang="en-US" dirty="0">
              <a:solidFill>
                <a:schemeClr val="tx1"/>
              </a:solidFill>
            </a:endParaRPr>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2" name="Straight Connector 41"/>
          <p:cNvCxnSpPr>
            <a:stCxn id="34" idx="1"/>
            <a:endCxn id="39" idx="2"/>
          </p:cNvCxnSpPr>
          <p:nvPr/>
        </p:nvCxnSpPr>
        <p:spPr>
          <a:xfrm flipV="1">
            <a:off x="5259102" y="4091013"/>
            <a:ext cx="15752" cy="1645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1"/>
            <a:endCxn id="40" idx="2"/>
          </p:cNvCxnSpPr>
          <p:nvPr/>
        </p:nvCxnSpPr>
        <p:spPr>
          <a:xfrm flipV="1">
            <a:off x="8606532" y="4091013"/>
            <a:ext cx="0" cy="189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7329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59816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74686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646331"/>
          </a:xfrm>
          <a:prstGeom prst="rect">
            <a:avLst/>
          </a:prstGeom>
          <a:noFill/>
        </p:spPr>
        <p:txBody>
          <a:bodyPr wrap="none" rtlCol="0">
            <a:spAutoFit/>
          </a:bodyPr>
          <a:lstStyle/>
          <a:p>
            <a:r>
              <a:rPr lang="en-US" dirty="0" smtClean="0"/>
              <a:t>0: scarlet</a:t>
            </a:r>
          </a:p>
          <a:p>
            <a:r>
              <a:rPr lang="en-US" dirty="0" smtClean="0"/>
              <a:t>1: yellow</a:t>
            </a:r>
            <a:endParaRPr lang="en-US" dirty="0"/>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32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Services</a:t>
            </a:r>
            <a:endParaRPr lang="en-US" dirty="0"/>
          </a:p>
        </p:txBody>
      </p:sp>
      <p:sp>
        <p:nvSpPr>
          <p:cNvPr id="3" name="Content Placeholder 2"/>
          <p:cNvSpPr>
            <a:spLocks noGrp="1"/>
          </p:cNvSpPr>
          <p:nvPr>
            <p:ph idx="1"/>
          </p:nvPr>
        </p:nvSpPr>
        <p:spPr/>
        <p:txBody>
          <a:bodyPr>
            <a:normAutofit/>
          </a:bodyPr>
          <a:lstStyle/>
          <a:p>
            <a:r>
              <a:rPr lang="en-US" dirty="0" smtClean="0"/>
              <a:t>Component of Visual Studio Online</a:t>
            </a:r>
          </a:p>
          <a:p>
            <a:r>
              <a:rPr lang="en-US" dirty="0" smtClean="0"/>
              <a:t>Stores file trees (mostly build products) for later download</a:t>
            </a:r>
          </a:p>
          <a:p>
            <a:r>
              <a:rPr lang="en-US" dirty="0" smtClean="0"/>
              <a:t>File-level deduplication (currently)</a:t>
            </a:r>
          </a:p>
          <a:p>
            <a:r>
              <a:rPr lang="en-US" dirty="0" smtClean="0"/>
              <a:t>Data structures</a:t>
            </a:r>
          </a:p>
          <a:p>
            <a:pPr lvl="1"/>
            <a:r>
              <a:rPr lang="en-US" dirty="0" smtClean="0"/>
              <a:t>Item table: path -&gt; file content hash</a:t>
            </a:r>
          </a:p>
          <a:p>
            <a:pPr lvl="1"/>
            <a:r>
              <a:rPr lang="en-US" dirty="0" smtClean="0"/>
              <a:t>Blob metadata table: content hash -&gt; item </a:t>
            </a:r>
            <a:r>
              <a:rPr lang="en-US" dirty="0" err="1" smtClean="0"/>
              <a:t>backreferences</a:t>
            </a:r>
            <a:endParaRPr lang="en-US" dirty="0" smtClean="0"/>
          </a:p>
          <a:p>
            <a:pPr lvl="1"/>
            <a:r>
              <a:rPr lang="en-US" dirty="0" smtClean="0"/>
              <a:t>Blob container: content hash -&gt; content</a:t>
            </a:r>
            <a:endParaRPr lang="en-US" dirty="0"/>
          </a:p>
        </p:txBody>
      </p:sp>
    </p:spTree>
    <p:extLst>
      <p:ext uri="{BB962C8B-B14F-4D97-AF65-F5344CB8AC3E}">
        <p14:creationId xmlns:p14="http://schemas.microsoft.com/office/powerpoint/2010/main" val="3702558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err="1" smtClean="0"/>
              <a:t>MigratingTable</a:t>
            </a:r>
            <a:r>
              <a:rPr lang="en-US" dirty="0" smtClean="0"/>
              <a:t> query stream is normally just a merge of sorted sequences…</a:t>
            </a:r>
            <a:endParaRPr lang="en-US" dirty="0"/>
          </a:p>
        </p:txBody>
      </p:sp>
      <p:sp>
        <p:nvSpPr>
          <p:cNvPr id="6" name="Rectangle 5"/>
          <p:cNvSpPr/>
          <p:nvPr/>
        </p:nvSpPr>
        <p:spPr>
          <a:xfrm>
            <a:off x="5720369"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p:spPr>
        <p:txBody>
          <a:bodyPr wrap="none" rtlCol="0">
            <a:spAutoFit/>
          </a:bodyPr>
          <a:lstStyle/>
          <a:p>
            <a:pPr algn="ctr"/>
            <a:r>
              <a:rPr lang="en-US" dirty="0"/>
              <a:t>s</a:t>
            </a:r>
            <a:r>
              <a:rPr lang="en-US" dirty="0" smtClean="0"/>
              <a:t>tate: switched</a:t>
            </a:r>
          </a:p>
          <a:p>
            <a:pPr algn="ctr"/>
            <a:r>
              <a:rPr lang="en-US" dirty="0" smtClean="0"/>
              <a:t>0: red</a:t>
            </a:r>
          </a:p>
          <a:p>
            <a:pPr algn="ctr"/>
            <a:r>
              <a:rPr lang="en-US" dirty="0" smtClean="0"/>
              <a:t>1: yellow</a:t>
            </a:r>
          </a:p>
          <a:p>
            <a:pPr algn="ctr"/>
            <a:r>
              <a:rPr lang="en-US" dirty="0" smtClean="0"/>
              <a:t>2: green</a:t>
            </a:r>
            <a:endParaRPr lang="en-US" dirty="0"/>
          </a:p>
        </p:txBody>
      </p:sp>
      <p:sp>
        <p:nvSpPr>
          <p:cNvPr id="13" name="TextBox 12"/>
          <p:cNvSpPr txBox="1"/>
          <p:nvPr/>
        </p:nvSpPr>
        <p:spPr>
          <a:xfrm>
            <a:off x="6343644" y="4399202"/>
            <a:ext cx="1039451" cy="369332"/>
          </a:xfrm>
          <a:prstGeom prst="rect">
            <a:avLst/>
          </a:prstGeom>
          <a:noFill/>
        </p:spPr>
        <p:txBody>
          <a:bodyPr wrap="none" rtlCol="0">
            <a:spAutoFit/>
          </a:bodyPr>
          <a:lstStyle/>
          <a:p>
            <a:pPr algn="ctr"/>
            <a:r>
              <a:rPr lang="en-US" dirty="0" smtClean="0"/>
              <a:t>Old table</a:t>
            </a:r>
            <a:endParaRPr lang="en-US" dirty="0"/>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a:solidFill>
                  <a:srgbClr val="0070C0"/>
                </a:solidFill>
              </a:rPr>
              <a:t>1: yellow</a:t>
            </a:r>
          </a:p>
          <a:p>
            <a:pPr algn="ctr"/>
            <a:r>
              <a:rPr lang="en-US" dirty="0">
                <a:solidFill>
                  <a:srgbClr val="0070C0"/>
                </a:solidFill>
              </a:rPr>
              <a:t>2: green</a:t>
            </a:r>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4" name="Right Arrow 33"/>
          <p:cNvSpPr/>
          <p:nvPr/>
        </p:nvSpPr>
        <p:spPr>
          <a:xfrm>
            <a:off x="5259102" y="5635601"/>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588430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672466"/>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9895"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Old table </a:t>
            </a:r>
            <a:r>
              <a:rPr lang="en-US" dirty="0" err="1">
                <a:solidFill>
                  <a:schemeClr val="tx1"/>
                </a:solidFill>
              </a:rPr>
              <a:t>QueryStream</a:t>
            </a:r>
            <a:endParaRPr lang="en-US" dirty="0">
              <a:solidFill>
                <a:schemeClr val="tx1"/>
              </a:solidFill>
            </a:endParaRPr>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2" name="Straight Connector 41"/>
          <p:cNvCxnSpPr>
            <a:stCxn id="34" idx="1"/>
            <a:endCxn id="39" idx="2"/>
          </p:cNvCxnSpPr>
          <p:nvPr/>
        </p:nvCxnSpPr>
        <p:spPr>
          <a:xfrm flipV="1">
            <a:off x="5259102" y="4091013"/>
            <a:ext cx="15752" cy="1645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1"/>
            <a:endCxn id="40" idx="2"/>
          </p:cNvCxnSpPr>
          <p:nvPr/>
        </p:nvCxnSpPr>
        <p:spPr>
          <a:xfrm flipV="1">
            <a:off x="8606532" y="4091013"/>
            <a:ext cx="0" cy="189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7329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59816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74686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646331"/>
          </a:xfrm>
          <a:prstGeom prst="rect">
            <a:avLst/>
          </a:prstGeom>
          <a:noFill/>
        </p:spPr>
        <p:txBody>
          <a:bodyPr wrap="none" rtlCol="0">
            <a:spAutoFit/>
          </a:bodyPr>
          <a:lstStyle/>
          <a:p>
            <a:r>
              <a:rPr lang="en-US" dirty="0" smtClean="0"/>
              <a:t>0: scarlet</a:t>
            </a:r>
          </a:p>
          <a:p>
            <a:r>
              <a:rPr lang="en-US" dirty="0" smtClean="0"/>
              <a:t>1: yellow</a:t>
            </a:r>
            <a:endParaRPr lang="en-US" dirty="0"/>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050556" y="3816628"/>
            <a:ext cx="1979388" cy="369332"/>
          </a:xfrm>
          <a:prstGeom prst="rect">
            <a:avLst/>
          </a:prstGeom>
          <a:noFill/>
        </p:spPr>
        <p:txBody>
          <a:bodyPr wrap="none" rtlCol="0">
            <a:spAutoFit/>
          </a:bodyPr>
          <a:lstStyle/>
          <a:p>
            <a:r>
              <a:rPr lang="en-US" dirty="0" smtClean="0">
                <a:solidFill>
                  <a:srgbClr val="0070C0"/>
                </a:solidFill>
              </a:rPr>
              <a:t>Copied by migrator</a:t>
            </a:r>
            <a:endParaRPr lang="en-US" dirty="0">
              <a:solidFill>
                <a:srgbClr val="0070C0"/>
              </a:solidFill>
            </a:endParaRPr>
          </a:p>
        </p:txBody>
      </p:sp>
      <p:grpSp>
        <p:nvGrpSpPr>
          <p:cNvPr id="30" name="Group 29"/>
          <p:cNvGrpSpPr/>
          <p:nvPr/>
        </p:nvGrpSpPr>
        <p:grpSpPr>
          <a:xfrm>
            <a:off x="10690412" y="4185960"/>
            <a:ext cx="349838" cy="1516592"/>
            <a:chOff x="10690412" y="4185960"/>
            <a:chExt cx="349838" cy="1516592"/>
          </a:xfrm>
        </p:grpSpPr>
        <p:cxnSp>
          <p:nvCxnSpPr>
            <p:cNvPr id="31" name="Straight Connector 30"/>
            <p:cNvCxnSpPr>
              <a:stCxn id="29" idx="2"/>
            </p:cNvCxnSpPr>
            <p:nvPr/>
          </p:nvCxnSpPr>
          <p:spPr>
            <a:xfrm>
              <a:off x="11040250" y="4185960"/>
              <a:ext cx="0" cy="1516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0690412" y="5702552"/>
              <a:ext cx="349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727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smtClean="0"/>
              <a:t>Until migrator notifies us it’s done and ready to delete old table and we close the old table stream.  What’s about to go wrong?</a:t>
            </a:r>
            <a:endParaRPr lang="en-US" dirty="0"/>
          </a:p>
        </p:txBody>
      </p:sp>
      <p:sp>
        <p:nvSpPr>
          <p:cNvPr id="6" name="Rectangle 5"/>
          <p:cNvSpPr/>
          <p:nvPr/>
        </p:nvSpPr>
        <p:spPr>
          <a:xfrm>
            <a:off x="5720369" y="4863036"/>
            <a:ext cx="2286000" cy="165878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a:ln>
            <a:noFill/>
          </a:ln>
        </p:spPr>
        <p:txBody>
          <a:bodyPr wrap="none" rtlCol="0">
            <a:spAutoFit/>
          </a:bodyPr>
          <a:lstStyle/>
          <a:p>
            <a:pPr algn="ctr"/>
            <a:r>
              <a:rPr lang="en-US" dirty="0">
                <a:solidFill>
                  <a:schemeClr val="accent3"/>
                </a:solidFill>
              </a:rPr>
              <a:t>s</a:t>
            </a:r>
            <a:r>
              <a:rPr lang="en-US" dirty="0" smtClean="0">
                <a:solidFill>
                  <a:schemeClr val="accent3"/>
                </a:solidFill>
              </a:rPr>
              <a:t>tate: switched</a:t>
            </a:r>
          </a:p>
          <a:p>
            <a:pPr algn="ctr"/>
            <a:r>
              <a:rPr lang="en-US" dirty="0" smtClean="0">
                <a:solidFill>
                  <a:schemeClr val="accent3"/>
                </a:solidFill>
              </a:rPr>
              <a:t>0: red</a:t>
            </a:r>
          </a:p>
          <a:p>
            <a:pPr algn="ctr"/>
            <a:r>
              <a:rPr lang="en-US" dirty="0" smtClean="0">
                <a:solidFill>
                  <a:schemeClr val="accent3"/>
                </a:solidFill>
              </a:rPr>
              <a:t>1: yellow</a:t>
            </a:r>
          </a:p>
          <a:p>
            <a:pPr algn="ctr"/>
            <a:r>
              <a:rPr lang="en-US" dirty="0" smtClean="0">
                <a:solidFill>
                  <a:schemeClr val="accent3"/>
                </a:solidFill>
              </a:rPr>
              <a:t>2: green</a:t>
            </a:r>
            <a:endParaRPr lang="en-US" dirty="0">
              <a:solidFill>
                <a:schemeClr val="accent3"/>
              </a:solidFill>
            </a:endParaRPr>
          </a:p>
        </p:txBody>
      </p:sp>
      <p:sp>
        <p:nvSpPr>
          <p:cNvPr id="13" name="TextBox 12"/>
          <p:cNvSpPr txBox="1"/>
          <p:nvPr/>
        </p:nvSpPr>
        <p:spPr>
          <a:xfrm>
            <a:off x="6343644" y="4399202"/>
            <a:ext cx="1039451" cy="369332"/>
          </a:xfrm>
          <a:prstGeom prst="rect">
            <a:avLst/>
          </a:prstGeom>
          <a:noFill/>
          <a:ln>
            <a:noFill/>
          </a:ln>
        </p:spPr>
        <p:txBody>
          <a:bodyPr wrap="none" rtlCol="0">
            <a:spAutoFit/>
          </a:bodyPr>
          <a:lstStyle/>
          <a:p>
            <a:pPr algn="ctr"/>
            <a:r>
              <a:rPr lang="en-US" dirty="0" smtClean="0">
                <a:solidFill>
                  <a:schemeClr val="accent3"/>
                </a:solidFill>
              </a:rPr>
              <a:t>Old table</a:t>
            </a:r>
            <a:endParaRPr lang="en-US" dirty="0">
              <a:solidFill>
                <a:schemeClr val="accent3"/>
              </a:solidFill>
            </a:endParaRPr>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a:t>1: yellow</a:t>
            </a:r>
          </a:p>
          <a:p>
            <a:pPr algn="ctr"/>
            <a:r>
              <a:rPr lang="en-US" dirty="0"/>
              <a:t>2: green</a:t>
            </a:r>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4" name="Right Arrow 33"/>
          <p:cNvSpPr/>
          <p:nvPr/>
        </p:nvSpPr>
        <p:spPr>
          <a:xfrm>
            <a:off x="5259102" y="5635601"/>
            <a:ext cx="349623" cy="201705"/>
          </a:xfrm>
          <a:prstGeom prst="rightArrow">
            <a:avLst/>
          </a:prstGeom>
          <a:solidFill>
            <a:srgbClr val="FFFF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588430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672466"/>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3" name="Straight Connector 42"/>
          <p:cNvCxnSpPr>
            <a:stCxn id="35" idx="1"/>
            <a:endCxn id="40" idx="2"/>
          </p:cNvCxnSpPr>
          <p:nvPr/>
        </p:nvCxnSpPr>
        <p:spPr>
          <a:xfrm flipV="1">
            <a:off x="8606532" y="4091013"/>
            <a:ext cx="0" cy="189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732944"/>
            <a:ext cx="2397644" cy="351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59816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74686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646331"/>
          </a:xfrm>
          <a:prstGeom prst="rect">
            <a:avLst/>
          </a:prstGeom>
          <a:noFill/>
        </p:spPr>
        <p:txBody>
          <a:bodyPr wrap="none" rtlCol="0">
            <a:spAutoFit/>
          </a:bodyPr>
          <a:lstStyle/>
          <a:p>
            <a:r>
              <a:rPr lang="en-US" dirty="0" smtClean="0"/>
              <a:t>0: scarlet</a:t>
            </a:r>
          </a:p>
          <a:p>
            <a:r>
              <a:rPr lang="en-US" dirty="0" smtClean="0"/>
              <a:t>1: yellow</a:t>
            </a:r>
            <a:endParaRPr lang="en-US" dirty="0"/>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02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a:t>Until migrator notifies us it’s done and ready to delete old table and we close the old table </a:t>
            </a:r>
            <a:r>
              <a:rPr lang="en-US" dirty="0" smtClean="0"/>
              <a:t>stream</a:t>
            </a:r>
            <a:r>
              <a:rPr lang="en-US" dirty="0"/>
              <a:t>.  What’s about to go wrong?</a:t>
            </a:r>
          </a:p>
        </p:txBody>
      </p:sp>
      <p:sp>
        <p:nvSpPr>
          <p:cNvPr id="6" name="Rectangle 5"/>
          <p:cNvSpPr/>
          <p:nvPr/>
        </p:nvSpPr>
        <p:spPr>
          <a:xfrm>
            <a:off x="5720369" y="4863036"/>
            <a:ext cx="2286000" cy="165878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a:ln>
            <a:noFill/>
          </a:ln>
        </p:spPr>
        <p:txBody>
          <a:bodyPr wrap="none" rtlCol="0">
            <a:spAutoFit/>
          </a:bodyPr>
          <a:lstStyle/>
          <a:p>
            <a:pPr algn="ctr"/>
            <a:r>
              <a:rPr lang="en-US" dirty="0">
                <a:solidFill>
                  <a:schemeClr val="accent3"/>
                </a:solidFill>
              </a:rPr>
              <a:t>s</a:t>
            </a:r>
            <a:r>
              <a:rPr lang="en-US" dirty="0" smtClean="0">
                <a:solidFill>
                  <a:schemeClr val="accent3"/>
                </a:solidFill>
              </a:rPr>
              <a:t>tate: switched</a:t>
            </a:r>
          </a:p>
          <a:p>
            <a:pPr algn="ctr"/>
            <a:r>
              <a:rPr lang="en-US" dirty="0" smtClean="0">
                <a:solidFill>
                  <a:schemeClr val="accent3"/>
                </a:solidFill>
              </a:rPr>
              <a:t>0: red</a:t>
            </a:r>
          </a:p>
          <a:p>
            <a:pPr algn="ctr"/>
            <a:r>
              <a:rPr lang="en-US" dirty="0" smtClean="0">
                <a:solidFill>
                  <a:schemeClr val="accent3"/>
                </a:solidFill>
              </a:rPr>
              <a:t>1: yellow</a:t>
            </a:r>
          </a:p>
          <a:p>
            <a:pPr algn="ctr"/>
            <a:r>
              <a:rPr lang="en-US" dirty="0" smtClean="0">
                <a:solidFill>
                  <a:schemeClr val="accent3"/>
                </a:solidFill>
              </a:rPr>
              <a:t>2: green</a:t>
            </a:r>
            <a:endParaRPr lang="en-US" dirty="0">
              <a:solidFill>
                <a:schemeClr val="accent3"/>
              </a:solidFill>
            </a:endParaRPr>
          </a:p>
        </p:txBody>
      </p:sp>
      <p:sp>
        <p:nvSpPr>
          <p:cNvPr id="13" name="TextBox 12"/>
          <p:cNvSpPr txBox="1"/>
          <p:nvPr/>
        </p:nvSpPr>
        <p:spPr>
          <a:xfrm>
            <a:off x="6343644" y="4399202"/>
            <a:ext cx="1039451" cy="369332"/>
          </a:xfrm>
          <a:prstGeom prst="rect">
            <a:avLst/>
          </a:prstGeom>
          <a:noFill/>
          <a:ln>
            <a:noFill/>
          </a:ln>
        </p:spPr>
        <p:txBody>
          <a:bodyPr wrap="none" rtlCol="0">
            <a:spAutoFit/>
          </a:bodyPr>
          <a:lstStyle/>
          <a:p>
            <a:pPr algn="ctr"/>
            <a:r>
              <a:rPr lang="en-US" dirty="0" smtClean="0">
                <a:solidFill>
                  <a:schemeClr val="accent3"/>
                </a:solidFill>
              </a:rPr>
              <a:t>Old table</a:t>
            </a:r>
            <a:endParaRPr lang="en-US" dirty="0">
              <a:solidFill>
                <a:schemeClr val="accent3"/>
              </a:solidFill>
            </a:endParaRPr>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a:t>1: yellow</a:t>
            </a:r>
          </a:p>
          <a:p>
            <a:pPr algn="ctr"/>
            <a:r>
              <a:rPr lang="en-US" dirty="0"/>
              <a:t>2: green</a:t>
            </a:r>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solidFill>
                  <a:srgbClr val="FF0000"/>
                </a:solidFill>
              </a:rPr>
              <a:t>2: green</a:t>
            </a:r>
          </a:p>
          <a:p>
            <a:pPr algn="ctr"/>
            <a:r>
              <a:rPr lang="en-US" dirty="0" smtClean="0"/>
              <a:t>3: blue</a:t>
            </a:r>
            <a:endParaRPr lang="en-US" dirty="0"/>
          </a:p>
        </p:txBody>
      </p:sp>
      <p:sp>
        <p:nvSpPr>
          <p:cNvPr id="34" name="Right Arrow 33"/>
          <p:cNvSpPr/>
          <p:nvPr/>
        </p:nvSpPr>
        <p:spPr>
          <a:xfrm>
            <a:off x="5259102" y="5635601"/>
            <a:ext cx="349623" cy="201705"/>
          </a:xfrm>
          <a:prstGeom prst="rightArrow">
            <a:avLst/>
          </a:prstGeom>
          <a:solidFill>
            <a:srgbClr val="FFFF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6180330"/>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947156"/>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3" name="Straight Connector 42"/>
          <p:cNvCxnSpPr>
            <a:stCxn id="35" idx="1"/>
            <a:endCxn id="40" idx="2"/>
          </p:cNvCxnSpPr>
          <p:nvPr/>
        </p:nvCxnSpPr>
        <p:spPr>
          <a:xfrm flipV="1">
            <a:off x="8606532" y="4091013"/>
            <a:ext cx="0" cy="2190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732944"/>
            <a:ext cx="2397644" cy="351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6277672"/>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602155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923330"/>
          </a:xfrm>
          <a:prstGeom prst="rect">
            <a:avLst/>
          </a:prstGeom>
          <a:noFill/>
        </p:spPr>
        <p:txBody>
          <a:bodyPr wrap="none" rtlCol="0">
            <a:spAutoFit/>
          </a:bodyPr>
          <a:lstStyle/>
          <a:p>
            <a:r>
              <a:rPr lang="en-US" dirty="0" smtClean="0"/>
              <a:t>0: scarlet</a:t>
            </a:r>
          </a:p>
          <a:p>
            <a:r>
              <a:rPr lang="en-US" dirty="0" smtClean="0"/>
              <a:t>1: yellow</a:t>
            </a:r>
          </a:p>
          <a:p>
            <a:r>
              <a:rPr lang="en-US" dirty="0" smtClean="0">
                <a:solidFill>
                  <a:srgbClr val="FF0000"/>
                </a:solidFill>
              </a:rPr>
              <a:t>3: blue</a:t>
            </a:r>
            <a:endParaRPr lang="en-US" dirty="0">
              <a:solidFill>
                <a:srgbClr val="FF0000"/>
              </a:solidFill>
            </a:endParaRPr>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24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smtClean="0"/>
              <a:t>Back up a step…</a:t>
            </a:r>
            <a:endParaRPr lang="en-US" dirty="0"/>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a:t>1: yellow</a:t>
            </a:r>
          </a:p>
          <a:p>
            <a:pPr algn="ctr"/>
            <a:r>
              <a:rPr lang="en-US" dirty="0"/>
              <a:t>2: green</a:t>
            </a:r>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5" name="Right Arrow 34"/>
          <p:cNvSpPr/>
          <p:nvPr/>
        </p:nvSpPr>
        <p:spPr>
          <a:xfrm>
            <a:off x="8606532" y="588430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672466"/>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3" name="Straight Connector 42"/>
          <p:cNvCxnSpPr>
            <a:stCxn id="35" idx="1"/>
            <a:endCxn id="40" idx="2"/>
          </p:cNvCxnSpPr>
          <p:nvPr/>
        </p:nvCxnSpPr>
        <p:spPr>
          <a:xfrm flipV="1">
            <a:off x="8606532" y="4091013"/>
            <a:ext cx="0" cy="189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8" name="Straight Connector 57"/>
          <p:cNvCxnSpPr/>
          <p:nvPr/>
        </p:nvCxnSpPr>
        <p:spPr>
          <a:xfrm flipV="1">
            <a:off x="8992526" y="59816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74686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646331"/>
          </a:xfrm>
          <a:prstGeom prst="rect">
            <a:avLst/>
          </a:prstGeom>
          <a:noFill/>
        </p:spPr>
        <p:txBody>
          <a:bodyPr wrap="none" rtlCol="0">
            <a:spAutoFit/>
          </a:bodyPr>
          <a:lstStyle/>
          <a:p>
            <a:r>
              <a:rPr lang="en-US" dirty="0" smtClean="0"/>
              <a:t>0: scarlet</a:t>
            </a:r>
          </a:p>
          <a:p>
            <a:r>
              <a:rPr lang="en-US" dirty="0" smtClean="0"/>
              <a:t>1: yellow</a:t>
            </a:r>
            <a:endParaRPr lang="en-US" dirty="0"/>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20369"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57269" y="4863036"/>
            <a:ext cx="1597360" cy="1200329"/>
          </a:xfrm>
          <a:prstGeom prst="rect">
            <a:avLst/>
          </a:prstGeom>
          <a:noFill/>
        </p:spPr>
        <p:txBody>
          <a:bodyPr wrap="none" rtlCol="0">
            <a:spAutoFit/>
          </a:bodyPr>
          <a:lstStyle/>
          <a:p>
            <a:pPr algn="ctr"/>
            <a:r>
              <a:rPr lang="en-US" dirty="0"/>
              <a:t>s</a:t>
            </a:r>
            <a:r>
              <a:rPr lang="en-US" dirty="0" smtClean="0"/>
              <a:t>tate: switched</a:t>
            </a:r>
          </a:p>
          <a:p>
            <a:pPr algn="ctr"/>
            <a:r>
              <a:rPr lang="en-US" dirty="0" smtClean="0"/>
              <a:t>0: red</a:t>
            </a:r>
          </a:p>
          <a:p>
            <a:pPr algn="ctr"/>
            <a:r>
              <a:rPr lang="en-US" dirty="0" smtClean="0"/>
              <a:t>1: yellow</a:t>
            </a:r>
          </a:p>
          <a:p>
            <a:pPr algn="ctr"/>
            <a:r>
              <a:rPr lang="en-US" dirty="0" smtClean="0"/>
              <a:t>2: green</a:t>
            </a:r>
            <a:endParaRPr lang="en-US" dirty="0"/>
          </a:p>
        </p:txBody>
      </p:sp>
      <p:sp>
        <p:nvSpPr>
          <p:cNvPr id="29" name="TextBox 28"/>
          <p:cNvSpPr txBox="1"/>
          <p:nvPr/>
        </p:nvSpPr>
        <p:spPr>
          <a:xfrm>
            <a:off x="6343644" y="4399202"/>
            <a:ext cx="1039451" cy="369332"/>
          </a:xfrm>
          <a:prstGeom prst="rect">
            <a:avLst/>
          </a:prstGeom>
          <a:noFill/>
        </p:spPr>
        <p:txBody>
          <a:bodyPr wrap="none" rtlCol="0">
            <a:spAutoFit/>
          </a:bodyPr>
          <a:lstStyle/>
          <a:p>
            <a:pPr algn="ctr"/>
            <a:r>
              <a:rPr lang="en-US" dirty="0" smtClean="0"/>
              <a:t>Old table</a:t>
            </a:r>
            <a:endParaRPr lang="en-US" dirty="0"/>
          </a:p>
        </p:txBody>
      </p:sp>
      <p:sp>
        <p:nvSpPr>
          <p:cNvPr id="30" name="Right Arrow 29"/>
          <p:cNvSpPr/>
          <p:nvPr/>
        </p:nvSpPr>
        <p:spPr>
          <a:xfrm>
            <a:off x="5259102" y="5635601"/>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479895"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Old table </a:t>
            </a:r>
            <a:r>
              <a:rPr lang="en-US" dirty="0" err="1">
                <a:solidFill>
                  <a:schemeClr val="tx1"/>
                </a:solidFill>
              </a:rPr>
              <a:t>QueryStream</a:t>
            </a:r>
            <a:endParaRPr lang="en-US" dirty="0">
              <a:solidFill>
                <a:schemeClr val="tx1"/>
              </a:solidFill>
            </a:endParaRPr>
          </a:p>
        </p:txBody>
      </p:sp>
      <p:cxnSp>
        <p:nvCxnSpPr>
          <p:cNvPr id="32" name="Straight Connector 31"/>
          <p:cNvCxnSpPr>
            <a:stCxn id="30" idx="1"/>
            <a:endCxn id="31" idx="2"/>
          </p:cNvCxnSpPr>
          <p:nvPr/>
        </p:nvCxnSpPr>
        <p:spPr>
          <a:xfrm flipV="1">
            <a:off x="5259102" y="4091013"/>
            <a:ext cx="15752" cy="1645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0" idx="3"/>
          </p:cNvCxnSpPr>
          <p:nvPr/>
        </p:nvCxnSpPr>
        <p:spPr>
          <a:xfrm flipV="1">
            <a:off x="5608725" y="573294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56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a:t>
            </a:r>
            <a:endParaRPr lang="en-US" dirty="0"/>
          </a:p>
        </p:txBody>
      </p:sp>
      <p:sp>
        <p:nvSpPr>
          <p:cNvPr id="50" name="Content Placeholder 49"/>
          <p:cNvSpPr>
            <a:spLocks noGrp="1"/>
          </p:cNvSpPr>
          <p:nvPr>
            <p:ph idx="1"/>
          </p:nvPr>
        </p:nvSpPr>
        <p:spPr/>
        <p:txBody>
          <a:bodyPr/>
          <a:lstStyle/>
          <a:p>
            <a:r>
              <a:rPr lang="en-US" dirty="0" smtClean="0"/>
              <a:t>Fix: When </a:t>
            </a:r>
            <a:r>
              <a:rPr lang="en-US" dirty="0"/>
              <a:t>closing the old table </a:t>
            </a:r>
            <a:r>
              <a:rPr lang="en-US" dirty="0" smtClean="0"/>
              <a:t>stream, restart the new table stream from the key of the old table stream.</a:t>
            </a:r>
            <a:endParaRPr lang="en-US" dirty="0"/>
          </a:p>
        </p:txBody>
      </p:sp>
      <p:sp>
        <p:nvSpPr>
          <p:cNvPr id="6" name="Rectangle 5"/>
          <p:cNvSpPr/>
          <p:nvPr/>
        </p:nvSpPr>
        <p:spPr>
          <a:xfrm>
            <a:off x="5720369" y="4863036"/>
            <a:ext cx="2286000" cy="165878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57269" y="4863036"/>
            <a:ext cx="1597360" cy="1200329"/>
          </a:xfrm>
          <a:prstGeom prst="rect">
            <a:avLst/>
          </a:prstGeom>
          <a:noFill/>
          <a:ln>
            <a:noFill/>
          </a:ln>
        </p:spPr>
        <p:txBody>
          <a:bodyPr wrap="none" rtlCol="0">
            <a:spAutoFit/>
          </a:bodyPr>
          <a:lstStyle/>
          <a:p>
            <a:pPr algn="ctr"/>
            <a:r>
              <a:rPr lang="en-US" dirty="0">
                <a:solidFill>
                  <a:schemeClr val="accent3"/>
                </a:solidFill>
              </a:rPr>
              <a:t>s</a:t>
            </a:r>
            <a:r>
              <a:rPr lang="en-US" dirty="0" smtClean="0">
                <a:solidFill>
                  <a:schemeClr val="accent3"/>
                </a:solidFill>
              </a:rPr>
              <a:t>tate: switched</a:t>
            </a:r>
          </a:p>
          <a:p>
            <a:pPr algn="ctr"/>
            <a:r>
              <a:rPr lang="en-US" dirty="0" smtClean="0">
                <a:solidFill>
                  <a:schemeClr val="accent3"/>
                </a:solidFill>
              </a:rPr>
              <a:t>0: red</a:t>
            </a:r>
          </a:p>
          <a:p>
            <a:pPr algn="ctr"/>
            <a:r>
              <a:rPr lang="en-US" dirty="0" smtClean="0">
                <a:solidFill>
                  <a:schemeClr val="accent3"/>
                </a:solidFill>
              </a:rPr>
              <a:t>1: yellow</a:t>
            </a:r>
          </a:p>
          <a:p>
            <a:pPr algn="ctr"/>
            <a:r>
              <a:rPr lang="en-US" dirty="0" smtClean="0">
                <a:solidFill>
                  <a:schemeClr val="accent3"/>
                </a:solidFill>
              </a:rPr>
              <a:t>2: green</a:t>
            </a:r>
            <a:endParaRPr lang="en-US" dirty="0">
              <a:solidFill>
                <a:schemeClr val="accent3"/>
              </a:solidFill>
            </a:endParaRPr>
          </a:p>
        </p:txBody>
      </p:sp>
      <p:sp>
        <p:nvSpPr>
          <p:cNvPr id="13" name="TextBox 12"/>
          <p:cNvSpPr txBox="1"/>
          <p:nvPr/>
        </p:nvSpPr>
        <p:spPr>
          <a:xfrm>
            <a:off x="6343644" y="4399202"/>
            <a:ext cx="1039451" cy="369332"/>
          </a:xfrm>
          <a:prstGeom prst="rect">
            <a:avLst/>
          </a:prstGeom>
          <a:noFill/>
          <a:ln>
            <a:noFill/>
          </a:ln>
        </p:spPr>
        <p:txBody>
          <a:bodyPr wrap="none" rtlCol="0">
            <a:spAutoFit/>
          </a:bodyPr>
          <a:lstStyle/>
          <a:p>
            <a:pPr algn="ctr"/>
            <a:r>
              <a:rPr lang="en-US" dirty="0" smtClean="0">
                <a:solidFill>
                  <a:schemeClr val="accent3"/>
                </a:solidFill>
              </a:rPr>
              <a:t>Old table</a:t>
            </a:r>
            <a:endParaRPr lang="en-US" dirty="0">
              <a:solidFill>
                <a:schemeClr val="accent3"/>
              </a:solidFill>
            </a:endParaRPr>
          </a:p>
        </p:txBody>
      </p:sp>
      <p:sp>
        <p:nvSpPr>
          <p:cNvPr id="15" name="Rectangle 14"/>
          <p:cNvSpPr/>
          <p:nvPr/>
        </p:nvSpPr>
        <p:spPr>
          <a:xfrm>
            <a:off x="9067800" y="4863035"/>
            <a:ext cx="2286000" cy="1658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47747" y="4392994"/>
            <a:ext cx="1140890" cy="369332"/>
          </a:xfrm>
          <a:prstGeom prst="rect">
            <a:avLst/>
          </a:prstGeom>
          <a:noFill/>
        </p:spPr>
        <p:txBody>
          <a:bodyPr wrap="none" rtlCol="0">
            <a:spAutoFit/>
          </a:bodyPr>
          <a:lstStyle/>
          <a:p>
            <a:pPr algn="ctr"/>
            <a:r>
              <a:rPr lang="en-US" dirty="0" smtClean="0"/>
              <a:t>New table</a:t>
            </a:r>
            <a:endParaRPr lang="en-US" dirty="0"/>
          </a:p>
        </p:txBody>
      </p:sp>
      <p:sp>
        <p:nvSpPr>
          <p:cNvPr id="20" name="TextBox 19"/>
          <p:cNvSpPr txBox="1"/>
          <p:nvPr/>
        </p:nvSpPr>
        <p:spPr>
          <a:xfrm>
            <a:off x="9692037"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a:t>1: yellow</a:t>
            </a:r>
          </a:p>
          <a:p>
            <a:pPr algn="ctr"/>
            <a:r>
              <a:rPr lang="en-US" dirty="0"/>
              <a:t>2: green</a:t>
            </a:r>
          </a:p>
          <a:p>
            <a:pPr algn="ctr"/>
            <a:r>
              <a:rPr lang="en-US" dirty="0" smtClean="0"/>
              <a:t>3: blue</a:t>
            </a:r>
          </a:p>
        </p:txBody>
      </p:sp>
      <p:sp>
        <p:nvSpPr>
          <p:cNvPr id="23" name="Rectangle 22"/>
          <p:cNvSpPr/>
          <p:nvPr/>
        </p:nvSpPr>
        <p:spPr>
          <a:xfrm>
            <a:off x="1446758" y="4863036"/>
            <a:ext cx="2286000" cy="1658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62480" y="4402793"/>
            <a:ext cx="1654556" cy="369332"/>
          </a:xfrm>
          <a:prstGeom prst="rect">
            <a:avLst/>
          </a:prstGeom>
          <a:noFill/>
        </p:spPr>
        <p:txBody>
          <a:bodyPr wrap="none" rtlCol="0">
            <a:spAutoFit/>
          </a:bodyPr>
          <a:lstStyle/>
          <a:p>
            <a:pPr algn="ctr"/>
            <a:r>
              <a:rPr lang="en-US" dirty="0" smtClean="0"/>
              <a:t>Reference table</a:t>
            </a:r>
            <a:endParaRPr lang="en-US" dirty="0"/>
          </a:p>
        </p:txBody>
      </p:sp>
      <p:sp>
        <p:nvSpPr>
          <p:cNvPr id="28" name="TextBox 27"/>
          <p:cNvSpPr txBox="1"/>
          <p:nvPr/>
        </p:nvSpPr>
        <p:spPr>
          <a:xfrm>
            <a:off x="2063890" y="4863036"/>
            <a:ext cx="1037528" cy="1477328"/>
          </a:xfrm>
          <a:prstGeom prst="rect">
            <a:avLst/>
          </a:prstGeom>
          <a:noFill/>
        </p:spPr>
        <p:txBody>
          <a:bodyPr wrap="none" rtlCol="0">
            <a:spAutoFit/>
          </a:bodyPr>
          <a:lstStyle/>
          <a:p>
            <a:pPr algn="ctr"/>
            <a:endParaRPr lang="en-US" dirty="0" smtClean="0"/>
          </a:p>
          <a:p>
            <a:pPr algn="ctr"/>
            <a:r>
              <a:rPr lang="en-US" dirty="0" smtClean="0"/>
              <a:t>0: scarlet</a:t>
            </a:r>
          </a:p>
          <a:p>
            <a:pPr algn="ctr"/>
            <a:r>
              <a:rPr lang="en-US" dirty="0" smtClean="0"/>
              <a:t>1: yellow</a:t>
            </a:r>
          </a:p>
          <a:p>
            <a:pPr algn="ctr"/>
            <a:r>
              <a:rPr lang="en-US" dirty="0" smtClean="0"/>
              <a:t>2: green</a:t>
            </a:r>
          </a:p>
          <a:p>
            <a:pPr algn="ctr"/>
            <a:r>
              <a:rPr lang="en-US" dirty="0" smtClean="0"/>
              <a:t>3: blue</a:t>
            </a:r>
            <a:endParaRPr lang="en-US" dirty="0"/>
          </a:p>
        </p:txBody>
      </p:sp>
      <p:sp>
        <p:nvSpPr>
          <p:cNvPr id="34" name="Right Arrow 33"/>
          <p:cNvSpPr/>
          <p:nvPr/>
        </p:nvSpPr>
        <p:spPr>
          <a:xfrm>
            <a:off x="5259102" y="5635601"/>
            <a:ext cx="349623" cy="201705"/>
          </a:xfrm>
          <a:prstGeom prst="rightArrow">
            <a:avLst/>
          </a:prstGeom>
          <a:solidFill>
            <a:srgbClr val="FFFF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606532" y="5649522"/>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965259" y="5672466"/>
            <a:ext cx="349623" cy="2017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811573" y="3445554"/>
            <a:ext cx="1589918" cy="6454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a:t>
            </a:r>
            <a:r>
              <a:rPr lang="en-US" dirty="0">
                <a:solidFill>
                  <a:schemeClr val="tx1"/>
                </a:solidFill>
              </a:rPr>
              <a:t>table </a:t>
            </a:r>
            <a:r>
              <a:rPr lang="en-US" dirty="0" err="1">
                <a:solidFill>
                  <a:schemeClr val="tx1"/>
                </a:solidFill>
              </a:rPr>
              <a:t>QueryStream</a:t>
            </a:r>
            <a:endParaRPr lang="en-US" dirty="0">
              <a:solidFill>
                <a:schemeClr val="tx1"/>
              </a:solidFill>
            </a:endParaRPr>
          </a:p>
        </p:txBody>
      </p:sp>
      <p:cxnSp>
        <p:nvCxnSpPr>
          <p:cNvPr id="43" name="Straight Connector 42"/>
          <p:cNvCxnSpPr>
            <a:stCxn id="35" idx="1"/>
            <a:endCxn id="40" idx="2"/>
          </p:cNvCxnSpPr>
          <p:nvPr/>
        </p:nvCxnSpPr>
        <p:spPr>
          <a:xfrm flipV="1">
            <a:off x="8606532" y="4091013"/>
            <a:ext cx="0" cy="1659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56847" y="2689411"/>
            <a:ext cx="5230906" cy="1546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529982" y="2719203"/>
            <a:ext cx="2884636" cy="369332"/>
          </a:xfrm>
          <a:prstGeom prst="rect">
            <a:avLst/>
          </a:prstGeom>
          <a:noFill/>
        </p:spPr>
        <p:txBody>
          <a:bodyPr wrap="none" rtlCol="0">
            <a:spAutoFit/>
          </a:bodyPr>
          <a:lstStyle/>
          <a:p>
            <a:r>
              <a:rPr lang="en-US" dirty="0" err="1" smtClean="0"/>
              <a:t>MigratingTable</a:t>
            </a:r>
            <a:r>
              <a:rPr lang="en-US" dirty="0" smtClean="0"/>
              <a:t> </a:t>
            </a:r>
            <a:r>
              <a:rPr lang="en-US" dirty="0" err="1" smtClean="0"/>
              <a:t>QueryStream</a:t>
            </a:r>
            <a:endParaRPr lang="en-US" dirty="0"/>
          </a:p>
        </p:txBody>
      </p:sp>
      <p:cxnSp>
        <p:nvCxnSpPr>
          <p:cNvPr id="56" name="Straight Connector 55"/>
          <p:cNvCxnSpPr>
            <a:stCxn id="34" idx="3"/>
          </p:cNvCxnSpPr>
          <p:nvPr/>
        </p:nvCxnSpPr>
        <p:spPr>
          <a:xfrm flipV="1">
            <a:off x="5608725" y="5732944"/>
            <a:ext cx="2397644" cy="351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992526" y="574686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00541" y="5746864"/>
            <a:ext cx="2397644" cy="35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42237" y="2924102"/>
            <a:ext cx="1037528" cy="646331"/>
          </a:xfrm>
          <a:prstGeom prst="rect">
            <a:avLst/>
          </a:prstGeom>
          <a:noFill/>
        </p:spPr>
        <p:txBody>
          <a:bodyPr wrap="none" rtlCol="0">
            <a:spAutoFit/>
          </a:bodyPr>
          <a:lstStyle/>
          <a:p>
            <a:r>
              <a:rPr lang="en-US" dirty="0" smtClean="0"/>
              <a:t>0: scarlet</a:t>
            </a:r>
          </a:p>
          <a:p>
            <a:r>
              <a:rPr lang="en-US" dirty="0" smtClean="0"/>
              <a:t>1: yellow</a:t>
            </a:r>
            <a:endParaRPr lang="en-US" dirty="0"/>
          </a:p>
        </p:txBody>
      </p:sp>
      <p:sp>
        <p:nvSpPr>
          <p:cNvPr id="7" name="Right Arrow 6"/>
          <p:cNvSpPr/>
          <p:nvPr/>
        </p:nvSpPr>
        <p:spPr>
          <a:xfrm flipH="1">
            <a:off x="3704028" y="3308797"/>
            <a:ext cx="495448" cy="280715"/>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365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stream bug: trace</a:t>
            </a:r>
            <a:endParaRPr lang="en-US" dirty="0"/>
          </a:p>
        </p:txBody>
      </p:sp>
      <p:sp>
        <p:nvSpPr>
          <p:cNvPr id="3" name="Content Placeholder 2"/>
          <p:cNvSpPr>
            <a:spLocks noGrp="1"/>
          </p:cNvSpPr>
          <p:nvPr>
            <p:ph idx="1"/>
          </p:nvPr>
        </p:nvSpPr>
        <p:spPr>
          <a:xfrm>
            <a:off x="838200" y="1825625"/>
            <a:ext cx="10515600" cy="4815018"/>
          </a:xfrm>
        </p:spPr>
        <p:txBody>
          <a:bodyPr>
            <a:normAutofit fontScale="47500" lnSpcReduction="20000"/>
          </a:bodyPr>
          <a:lstStyle/>
          <a:p>
            <a:pPr marL="0" indent="0">
              <a:lnSpc>
                <a:spcPct val="120000"/>
              </a:lnSpc>
              <a:spcBef>
                <a:spcPts val="0"/>
              </a:spcBef>
              <a:buNone/>
            </a:pPr>
            <a:r>
              <a:rPr lang="en-US" dirty="0" smtClean="0">
                <a:solidFill>
                  <a:schemeClr val="accent1"/>
                </a:solidFill>
              </a:rPr>
              <a:t>### Migrator copies row 4</a:t>
            </a:r>
          </a:p>
          <a:p>
            <a:pPr marL="0" indent="0">
              <a:lnSpc>
                <a:spcPct val="120000"/>
              </a:lnSpc>
              <a:spcBef>
                <a:spcPts val="0"/>
              </a:spcBef>
              <a:buNone/>
            </a:pPr>
            <a:r>
              <a:rPr lang="en-US" dirty="0" smtClean="0">
                <a:solidFill>
                  <a:schemeClr val="accent1"/>
                </a:solidFill>
              </a:rPr>
              <a:t>   706  </a:t>
            </a:r>
            <a:r>
              <a:rPr lang="en-US" dirty="0">
                <a:solidFill>
                  <a:schemeClr val="accent1"/>
                </a:solidFill>
              </a:rPr>
              <a:t>Start call from [MigratorMachine,0,,] to [TablesMachine,0,,]: </a:t>
            </a:r>
            <a:r>
              <a:rPr lang="en-US" dirty="0" err="1">
                <a:solidFill>
                  <a:schemeClr val="accent1"/>
                </a:solidFill>
              </a:rPr>
              <a:t>newTable.ExecuteAsync</a:t>
            </a:r>
            <a:r>
              <a:rPr lang="en-US" dirty="0">
                <a:solidFill>
                  <a:schemeClr val="accent1"/>
                </a:solidFill>
              </a:rPr>
              <a:t>(</a:t>
            </a:r>
            <a:r>
              <a:rPr lang="en-US" dirty="0" err="1">
                <a:solidFill>
                  <a:schemeClr val="accent1"/>
                </a:solidFill>
              </a:rPr>
              <a:t>TableOperation.Insert</a:t>
            </a:r>
            <a:r>
              <a:rPr lang="en-US" dirty="0">
                <a:solidFill>
                  <a:schemeClr val="accent1"/>
                </a:solidFill>
              </a:rPr>
              <a:t>(</a:t>
            </a:r>
            <a:r>
              <a:rPr lang="en-US" dirty="0" err="1">
                <a:solidFill>
                  <a:schemeClr val="accent1"/>
                </a:solidFill>
              </a:rPr>
              <a:t>ITableEntity</a:t>
            </a:r>
            <a:r>
              <a:rPr lang="en-US" dirty="0">
                <a:solidFill>
                  <a:schemeClr val="accent1"/>
                </a:solidFill>
              </a:rPr>
              <a:t>{[</a:t>
            </a:r>
            <a:r>
              <a:rPr lang="en-US" dirty="0" err="1">
                <a:solidFill>
                  <a:schemeClr val="accent1"/>
                </a:solidFill>
              </a:rPr>
              <a:t>PartitionKey</a:t>
            </a:r>
            <a:r>
              <a:rPr lang="en-US" dirty="0">
                <a:solidFill>
                  <a:schemeClr val="accent1"/>
                </a:solidFill>
              </a:rPr>
              <a:t>, ],[</a:t>
            </a:r>
            <a:r>
              <a:rPr lang="en-US" dirty="0" err="1">
                <a:solidFill>
                  <a:schemeClr val="accent1"/>
                </a:solidFill>
              </a:rPr>
              <a:t>RowKey</a:t>
            </a:r>
            <a:r>
              <a:rPr lang="en-US" dirty="0">
                <a:solidFill>
                  <a:schemeClr val="accent1"/>
                </a:solidFill>
              </a:rPr>
              <a:t>, 4],[</a:t>
            </a:r>
            <a:r>
              <a:rPr lang="en-US" dirty="0" err="1">
                <a:solidFill>
                  <a:schemeClr val="accent1"/>
                </a:solidFill>
              </a:rPr>
              <a:t>ETag</a:t>
            </a:r>
            <a:r>
              <a:rPr lang="en-US" dirty="0">
                <a:solidFill>
                  <a:schemeClr val="accent1"/>
                </a:solidFill>
              </a:rPr>
              <a:t>, 4],[Timestamp, 0001-01-01 0:00:00 +00:00],[_</a:t>
            </a:r>
            <a:r>
              <a:rPr lang="en-US" dirty="0" err="1">
                <a:solidFill>
                  <a:schemeClr val="accent1"/>
                </a:solidFill>
              </a:rPr>
              <a:t>mtable_deleted</a:t>
            </a:r>
            <a:r>
              <a:rPr lang="en-US" dirty="0">
                <a:solidFill>
                  <a:schemeClr val="accent1"/>
                </a:solidFill>
              </a:rPr>
              <a:t>, False],[</a:t>
            </a:r>
            <a:r>
              <a:rPr lang="en-US" dirty="0" err="1">
                <a:solidFill>
                  <a:schemeClr val="accent1"/>
                </a:solidFill>
              </a:rPr>
              <a:t>isHappy</a:t>
            </a:r>
            <a:r>
              <a:rPr lang="en-US" dirty="0">
                <a:solidFill>
                  <a:schemeClr val="accent1"/>
                </a:solidFill>
              </a:rPr>
              <a:t>, True]}),</a:t>
            </a:r>
            <a:r>
              <a:rPr lang="en-US" dirty="0" err="1">
                <a:solidFill>
                  <a:schemeClr val="accent1"/>
                </a:solidFill>
              </a:rPr>
              <a:t>null,null</a:t>
            </a:r>
            <a:r>
              <a:rPr lang="en-US" dirty="0">
                <a:solidFill>
                  <a:schemeClr val="accent1"/>
                </a:solidFill>
              </a:rPr>
              <a:t>)</a:t>
            </a:r>
          </a:p>
          <a:p>
            <a:pPr marL="0" indent="0">
              <a:lnSpc>
                <a:spcPct val="120000"/>
              </a:lnSpc>
              <a:spcBef>
                <a:spcPts val="0"/>
              </a:spcBef>
              <a:buNone/>
            </a:pPr>
            <a:r>
              <a:rPr lang="en-US" dirty="0">
                <a:solidFill>
                  <a:schemeClr val="accent1"/>
                </a:solidFill>
              </a:rPr>
              <a:t>   707  End call from [MigratorMachine,0,,] to [TablesMachine,0,,]: </a:t>
            </a:r>
            <a:r>
              <a:rPr lang="en-US" dirty="0" err="1">
                <a:solidFill>
                  <a:schemeClr val="accent1"/>
                </a:solidFill>
              </a:rPr>
              <a:t>newTable.ExecuteAsync</a:t>
            </a:r>
            <a:r>
              <a:rPr lang="en-US" dirty="0">
                <a:solidFill>
                  <a:schemeClr val="accent1"/>
                </a:solidFill>
              </a:rPr>
              <a:t>(</a:t>
            </a:r>
            <a:r>
              <a:rPr lang="en-US" dirty="0" err="1">
                <a:solidFill>
                  <a:schemeClr val="accent1"/>
                </a:solidFill>
              </a:rPr>
              <a:t>TableOperation.Insert</a:t>
            </a:r>
            <a:r>
              <a:rPr lang="en-US" dirty="0">
                <a:solidFill>
                  <a:schemeClr val="accent1"/>
                </a:solidFill>
              </a:rPr>
              <a:t>(</a:t>
            </a:r>
            <a:r>
              <a:rPr lang="en-US" dirty="0" err="1">
                <a:solidFill>
                  <a:schemeClr val="accent1"/>
                </a:solidFill>
              </a:rPr>
              <a:t>ITableEntity</a:t>
            </a:r>
            <a:r>
              <a:rPr lang="en-US" dirty="0">
                <a:solidFill>
                  <a:schemeClr val="accent1"/>
                </a:solidFill>
              </a:rPr>
              <a:t>{[</a:t>
            </a:r>
            <a:r>
              <a:rPr lang="en-US" dirty="0" err="1">
                <a:solidFill>
                  <a:schemeClr val="accent1"/>
                </a:solidFill>
              </a:rPr>
              <a:t>PartitionKey</a:t>
            </a:r>
            <a:r>
              <a:rPr lang="en-US" dirty="0">
                <a:solidFill>
                  <a:schemeClr val="accent1"/>
                </a:solidFill>
              </a:rPr>
              <a:t>, ],[</a:t>
            </a:r>
            <a:r>
              <a:rPr lang="en-US" dirty="0" err="1">
                <a:solidFill>
                  <a:schemeClr val="accent1"/>
                </a:solidFill>
              </a:rPr>
              <a:t>RowKey</a:t>
            </a:r>
            <a:r>
              <a:rPr lang="en-US" dirty="0">
                <a:solidFill>
                  <a:schemeClr val="accent1"/>
                </a:solidFill>
              </a:rPr>
              <a:t>, 4],[</a:t>
            </a:r>
            <a:r>
              <a:rPr lang="en-US" dirty="0" err="1">
                <a:solidFill>
                  <a:schemeClr val="accent1"/>
                </a:solidFill>
              </a:rPr>
              <a:t>ETag</a:t>
            </a:r>
            <a:r>
              <a:rPr lang="en-US" dirty="0">
                <a:solidFill>
                  <a:schemeClr val="accent1"/>
                </a:solidFill>
              </a:rPr>
              <a:t>, 4],[Timestamp, 0001-01-01 0:00:00 +00:00],[_</a:t>
            </a:r>
            <a:r>
              <a:rPr lang="en-US" dirty="0" err="1">
                <a:solidFill>
                  <a:schemeClr val="accent1"/>
                </a:solidFill>
              </a:rPr>
              <a:t>mtable_deleted</a:t>
            </a:r>
            <a:r>
              <a:rPr lang="en-US" dirty="0">
                <a:solidFill>
                  <a:schemeClr val="accent1"/>
                </a:solidFill>
              </a:rPr>
              <a:t>, False],[</a:t>
            </a:r>
            <a:r>
              <a:rPr lang="en-US" dirty="0" err="1">
                <a:solidFill>
                  <a:schemeClr val="accent1"/>
                </a:solidFill>
              </a:rPr>
              <a:t>isHappy</a:t>
            </a:r>
            <a:r>
              <a:rPr lang="en-US" dirty="0">
                <a:solidFill>
                  <a:schemeClr val="accent1"/>
                </a:solidFill>
              </a:rPr>
              <a:t>, True]}),</a:t>
            </a:r>
            <a:r>
              <a:rPr lang="en-US" dirty="0" err="1">
                <a:solidFill>
                  <a:schemeClr val="accent1"/>
                </a:solidFill>
              </a:rPr>
              <a:t>null,null</a:t>
            </a:r>
            <a:r>
              <a:rPr lang="en-US" dirty="0">
                <a:solidFill>
                  <a:schemeClr val="accent1"/>
                </a:solidFill>
              </a:rPr>
              <a:t>) with outcome: </a:t>
            </a:r>
            <a:r>
              <a:rPr lang="en-US" dirty="0" err="1">
                <a:solidFill>
                  <a:schemeClr val="accent1"/>
                </a:solidFill>
              </a:rPr>
              <a:t>TableResult</a:t>
            </a:r>
            <a:r>
              <a:rPr lang="en-US" dirty="0">
                <a:solidFill>
                  <a:schemeClr val="accent1"/>
                </a:solidFill>
              </a:rPr>
              <a:t>{</a:t>
            </a:r>
            <a:r>
              <a:rPr lang="en-US" dirty="0" err="1">
                <a:solidFill>
                  <a:schemeClr val="accent1"/>
                </a:solidFill>
              </a:rPr>
              <a:t>HttpStatusCode</a:t>
            </a:r>
            <a:r>
              <a:rPr lang="en-US" dirty="0">
                <a:solidFill>
                  <a:schemeClr val="accent1"/>
                </a:solidFill>
              </a:rPr>
              <a:t>=201, </a:t>
            </a:r>
            <a:r>
              <a:rPr lang="en-US" dirty="0" err="1">
                <a:solidFill>
                  <a:schemeClr val="accent1"/>
                </a:solidFill>
              </a:rPr>
              <a:t>ETag</a:t>
            </a:r>
            <a:r>
              <a:rPr lang="en-US" dirty="0">
                <a:solidFill>
                  <a:schemeClr val="accent1"/>
                </a:solidFill>
              </a:rPr>
              <a:t>=4, Result=</a:t>
            </a:r>
            <a:r>
              <a:rPr lang="en-US" dirty="0" err="1">
                <a:solidFill>
                  <a:schemeClr val="accent1"/>
                </a:solidFill>
              </a:rPr>
              <a:t>ITableEntity</a:t>
            </a:r>
            <a:r>
              <a:rPr lang="en-US" dirty="0">
                <a:solidFill>
                  <a:schemeClr val="accent1"/>
                </a:solidFill>
              </a:rPr>
              <a:t>{[</a:t>
            </a:r>
            <a:r>
              <a:rPr lang="en-US" dirty="0" err="1">
                <a:solidFill>
                  <a:schemeClr val="accent1"/>
                </a:solidFill>
              </a:rPr>
              <a:t>PartitionKey</a:t>
            </a:r>
            <a:r>
              <a:rPr lang="en-US" dirty="0">
                <a:solidFill>
                  <a:schemeClr val="accent1"/>
                </a:solidFill>
              </a:rPr>
              <a:t>, ],[</a:t>
            </a:r>
            <a:r>
              <a:rPr lang="en-US" dirty="0" err="1">
                <a:solidFill>
                  <a:schemeClr val="accent1"/>
                </a:solidFill>
              </a:rPr>
              <a:t>RowKey</a:t>
            </a:r>
            <a:r>
              <a:rPr lang="en-US" dirty="0">
                <a:solidFill>
                  <a:schemeClr val="accent1"/>
                </a:solidFill>
              </a:rPr>
              <a:t>, 4],[</a:t>
            </a:r>
            <a:r>
              <a:rPr lang="en-US" dirty="0" err="1">
                <a:solidFill>
                  <a:schemeClr val="accent1"/>
                </a:solidFill>
              </a:rPr>
              <a:t>ETag</a:t>
            </a:r>
            <a:r>
              <a:rPr lang="en-US" dirty="0">
                <a:solidFill>
                  <a:schemeClr val="accent1"/>
                </a:solidFill>
              </a:rPr>
              <a:t>, 4],[Timestamp, 0001-01-01 0:00:00 +00:00],[_</a:t>
            </a:r>
            <a:r>
              <a:rPr lang="en-US" dirty="0" err="1">
                <a:solidFill>
                  <a:schemeClr val="accent1"/>
                </a:solidFill>
              </a:rPr>
              <a:t>mtable_deleted</a:t>
            </a:r>
            <a:r>
              <a:rPr lang="en-US" dirty="0">
                <a:solidFill>
                  <a:schemeClr val="accent1"/>
                </a:solidFill>
              </a:rPr>
              <a:t>, False],[</a:t>
            </a:r>
            <a:r>
              <a:rPr lang="en-US" dirty="0" err="1">
                <a:solidFill>
                  <a:schemeClr val="accent1"/>
                </a:solidFill>
              </a:rPr>
              <a:t>isHappy</a:t>
            </a:r>
            <a:r>
              <a:rPr lang="en-US" dirty="0">
                <a:solidFill>
                  <a:schemeClr val="accent1"/>
                </a:solidFill>
              </a:rPr>
              <a:t>, True</a:t>
            </a:r>
            <a:r>
              <a:rPr lang="en-US" dirty="0" smtClean="0">
                <a:solidFill>
                  <a:schemeClr val="accent1"/>
                </a:solidFill>
              </a:rPr>
              <a:t>]}}</a:t>
            </a:r>
          </a:p>
          <a:p>
            <a:pPr marL="0" indent="0">
              <a:lnSpc>
                <a:spcPct val="120000"/>
              </a:lnSpc>
              <a:spcBef>
                <a:spcPts val="0"/>
              </a:spcBef>
              <a:buNone/>
            </a:pPr>
            <a:r>
              <a:rPr lang="en-US" dirty="0" smtClean="0">
                <a:solidFill>
                  <a:srgbClr val="7030A0"/>
                </a:solidFill>
              </a:rPr>
              <a:t>### </a:t>
            </a:r>
            <a:r>
              <a:rPr lang="en-US" dirty="0" err="1" smtClean="0">
                <a:solidFill>
                  <a:srgbClr val="7030A0"/>
                </a:solidFill>
              </a:rPr>
              <a:t>RowKey</a:t>
            </a:r>
            <a:r>
              <a:rPr lang="en-US" dirty="0" smtClean="0">
                <a:solidFill>
                  <a:srgbClr val="7030A0"/>
                </a:solidFill>
              </a:rPr>
              <a:t> 4 is correctly read from old table stream</a:t>
            </a:r>
            <a:endParaRPr lang="en-US" dirty="0">
              <a:solidFill>
                <a:srgbClr val="7030A0"/>
              </a:solidFill>
            </a:endParaRPr>
          </a:p>
          <a:p>
            <a:pPr marL="0" indent="0">
              <a:lnSpc>
                <a:spcPct val="120000"/>
              </a:lnSpc>
              <a:spcBef>
                <a:spcPts val="0"/>
              </a:spcBef>
              <a:buNone/>
            </a:pPr>
            <a:r>
              <a:rPr lang="en-US" dirty="0">
                <a:solidFill>
                  <a:srgbClr val="7030A0"/>
                </a:solidFill>
              </a:rPr>
              <a:t>   751  Start call from [ServiceMachine,1,,] to [TablesMachine,0,,]: &lt;</a:t>
            </a:r>
            <a:r>
              <a:rPr lang="en-US" dirty="0" err="1">
                <a:solidFill>
                  <a:srgbClr val="7030A0"/>
                </a:solidFill>
              </a:rPr>
              <a:t>oldTable</a:t>
            </a:r>
            <a:r>
              <a:rPr lang="en-US" dirty="0">
                <a:solidFill>
                  <a:srgbClr val="7030A0"/>
                </a:solidFill>
              </a:rPr>
              <a:t> </a:t>
            </a:r>
            <a:r>
              <a:rPr lang="en-US" dirty="0" err="1">
                <a:solidFill>
                  <a:srgbClr val="7030A0"/>
                </a:solidFill>
              </a:rPr>
              <a:t>QueryStream</a:t>
            </a:r>
            <a:r>
              <a:rPr lang="en-US" dirty="0">
                <a:solidFill>
                  <a:srgbClr val="7030A0"/>
                </a:solidFill>
              </a:rPr>
              <a:t>&gt;.</a:t>
            </a:r>
            <a:r>
              <a:rPr lang="en-US" dirty="0" err="1">
                <a:solidFill>
                  <a:srgbClr val="7030A0"/>
                </a:solidFill>
              </a:rPr>
              <a:t>ReadRowAsync</a:t>
            </a:r>
            <a:r>
              <a:rPr lang="en-US" dirty="0">
                <a:solidFill>
                  <a:srgbClr val="7030A0"/>
                </a:solidFill>
              </a:rPr>
              <a:t>()</a:t>
            </a:r>
          </a:p>
          <a:p>
            <a:pPr marL="0" indent="0">
              <a:lnSpc>
                <a:spcPct val="120000"/>
              </a:lnSpc>
              <a:spcBef>
                <a:spcPts val="0"/>
              </a:spcBef>
              <a:buNone/>
            </a:pPr>
            <a:r>
              <a:rPr lang="en-US" dirty="0">
                <a:solidFill>
                  <a:srgbClr val="7030A0"/>
                </a:solidFill>
              </a:rPr>
              <a:t>   753  End call from [ServiceMachine,1,,] to [TablesMachine,0,,]: &lt;</a:t>
            </a:r>
            <a:r>
              <a:rPr lang="en-US" dirty="0" err="1">
                <a:solidFill>
                  <a:srgbClr val="7030A0"/>
                </a:solidFill>
              </a:rPr>
              <a:t>oldTable</a:t>
            </a:r>
            <a:r>
              <a:rPr lang="en-US" dirty="0">
                <a:solidFill>
                  <a:srgbClr val="7030A0"/>
                </a:solidFill>
              </a:rPr>
              <a:t> </a:t>
            </a:r>
            <a:r>
              <a:rPr lang="en-US" dirty="0" err="1">
                <a:solidFill>
                  <a:srgbClr val="7030A0"/>
                </a:solidFill>
              </a:rPr>
              <a:t>QueryStream</a:t>
            </a:r>
            <a:r>
              <a:rPr lang="en-US" dirty="0">
                <a:solidFill>
                  <a:srgbClr val="7030A0"/>
                </a:solidFill>
              </a:rPr>
              <a:t>&gt;.</a:t>
            </a:r>
            <a:r>
              <a:rPr lang="en-US" dirty="0" err="1">
                <a:solidFill>
                  <a:srgbClr val="7030A0"/>
                </a:solidFill>
              </a:rPr>
              <a:t>ReadRowAsync</a:t>
            </a:r>
            <a:r>
              <a:rPr lang="en-US" dirty="0">
                <a:solidFill>
                  <a:srgbClr val="7030A0"/>
                </a:solidFill>
              </a:rPr>
              <a:t>() with outcome: </a:t>
            </a:r>
            <a:r>
              <a:rPr lang="en-US" dirty="0" err="1">
                <a:solidFill>
                  <a:srgbClr val="7030A0"/>
                </a:solidFill>
              </a:rPr>
              <a:t>ITableEntity</a:t>
            </a:r>
            <a:r>
              <a:rPr lang="en-US" dirty="0">
                <a:solidFill>
                  <a:srgbClr val="7030A0"/>
                </a:solidFill>
              </a:rPr>
              <a:t>{[</a:t>
            </a:r>
            <a:r>
              <a:rPr lang="en-US" dirty="0" err="1">
                <a:solidFill>
                  <a:srgbClr val="7030A0"/>
                </a:solidFill>
              </a:rPr>
              <a:t>PartitionKey</a:t>
            </a:r>
            <a:r>
              <a:rPr lang="en-US" dirty="0">
                <a:solidFill>
                  <a:srgbClr val="7030A0"/>
                </a:solidFill>
              </a:rPr>
              <a:t>, ],[</a:t>
            </a:r>
            <a:r>
              <a:rPr lang="en-US" dirty="0" err="1">
                <a:solidFill>
                  <a:srgbClr val="7030A0"/>
                </a:solidFill>
              </a:rPr>
              <a:t>RowKey</a:t>
            </a:r>
            <a:r>
              <a:rPr lang="en-US" dirty="0">
                <a:solidFill>
                  <a:srgbClr val="7030A0"/>
                </a:solidFill>
              </a:rPr>
              <a:t>, 4],[</a:t>
            </a:r>
            <a:r>
              <a:rPr lang="en-US" dirty="0" err="1">
                <a:solidFill>
                  <a:srgbClr val="7030A0"/>
                </a:solidFill>
              </a:rPr>
              <a:t>ETag</a:t>
            </a:r>
            <a:r>
              <a:rPr lang="en-US" dirty="0">
                <a:solidFill>
                  <a:srgbClr val="7030A0"/>
                </a:solidFill>
              </a:rPr>
              <a:t>, 4],[Timestamp, 0001-01-01 0:00:00 +00:00],[_</a:t>
            </a:r>
            <a:r>
              <a:rPr lang="en-US" dirty="0" err="1">
                <a:solidFill>
                  <a:srgbClr val="7030A0"/>
                </a:solidFill>
              </a:rPr>
              <a:t>mtable_deleted</a:t>
            </a:r>
            <a:r>
              <a:rPr lang="en-US" dirty="0">
                <a:solidFill>
                  <a:srgbClr val="7030A0"/>
                </a:solidFill>
              </a:rPr>
              <a:t>, False],[</a:t>
            </a:r>
            <a:r>
              <a:rPr lang="en-US" dirty="0" err="1">
                <a:solidFill>
                  <a:srgbClr val="7030A0"/>
                </a:solidFill>
              </a:rPr>
              <a:t>isHappy</a:t>
            </a:r>
            <a:r>
              <a:rPr lang="en-US" dirty="0">
                <a:solidFill>
                  <a:srgbClr val="7030A0"/>
                </a:solidFill>
              </a:rPr>
              <a:t>, True]}</a:t>
            </a:r>
          </a:p>
          <a:p>
            <a:pPr marL="0" indent="0">
              <a:lnSpc>
                <a:spcPct val="120000"/>
              </a:lnSpc>
              <a:spcBef>
                <a:spcPts val="0"/>
              </a:spcBef>
              <a:buNone/>
            </a:pPr>
            <a:r>
              <a:rPr lang="en-US" dirty="0" smtClean="0">
                <a:solidFill>
                  <a:schemeClr val="accent6"/>
                </a:solidFill>
              </a:rPr>
              <a:t>### </a:t>
            </a:r>
            <a:r>
              <a:rPr lang="en-US" dirty="0">
                <a:solidFill>
                  <a:schemeClr val="accent6"/>
                </a:solidFill>
              </a:rPr>
              <a:t>Migrator announces completion of </a:t>
            </a:r>
            <a:r>
              <a:rPr lang="en-US" dirty="0" smtClean="0">
                <a:solidFill>
                  <a:schemeClr val="accent6"/>
                </a:solidFill>
              </a:rPr>
              <a:t>copy; </a:t>
            </a:r>
            <a:r>
              <a:rPr lang="en-US" dirty="0" err="1" smtClean="0">
                <a:solidFill>
                  <a:schemeClr val="accent6"/>
                </a:solidFill>
              </a:rPr>
              <a:t>MigratingTable</a:t>
            </a:r>
            <a:r>
              <a:rPr lang="en-US" dirty="0" smtClean="0">
                <a:solidFill>
                  <a:schemeClr val="accent6"/>
                </a:solidFill>
              </a:rPr>
              <a:t> stream closes old table stream and discards pending row</a:t>
            </a:r>
            <a:endParaRPr lang="en-US" dirty="0">
              <a:solidFill>
                <a:schemeClr val="accent6"/>
              </a:solidFill>
            </a:endParaRPr>
          </a:p>
          <a:p>
            <a:pPr marL="0" indent="0">
              <a:lnSpc>
                <a:spcPct val="120000"/>
              </a:lnSpc>
              <a:spcBef>
                <a:spcPts val="0"/>
              </a:spcBef>
              <a:buNone/>
            </a:pPr>
            <a:r>
              <a:rPr lang="en-US" dirty="0" smtClean="0">
                <a:solidFill>
                  <a:schemeClr val="accent6"/>
                </a:solidFill>
              </a:rPr>
              <a:t>   </a:t>
            </a:r>
            <a:r>
              <a:rPr lang="en-US" dirty="0">
                <a:solidFill>
                  <a:schemeClr val="accent6"/>
                </a:solidFill>
              </a:rPr>
              <a:t>789  Start call from [MigratorMachine,0,,] to [TablesMachine,0,,]: </a:t>
            </a:r>
            <a:r>
              <a:rPr lang="en-US" dirty="0" err="1">
                <a:solidFill>
                  <a:schemeClr val="accent6"/>
                </a:solidFill>
              </a:rPr>
              <a:t>configService.PushConfigurationAsync</a:t>
            </a:r>
            <a:r>
              <a:rPr lang="en-US" dirty="0">
                <a:solidFill>
                  <a:schemeClr val="accent6"/>
                </a:solidFill>
              </a:rPr>
              <a:t>(</a:t>
            </a:r>
            <a:r>
              <a:rPr lang="en-US" dirty="0" err="1">
                <a:solidFill>
                  <a:schemeClr val="accent6"/>
                </a:solidFill>
              </a:rPr>
              <a:t>Migration.MTableConfiguration</a:t>
            </a:r>
            <a:r>
              <a:rPr lang="en-US" dirty="0">
                <a:solidFill>
                  <a:schemeClr val="accent6"/>
                </a:solidFill>
              </a:rPr>
              <a:t>)</a:t>
            </a:r>
          </a:p>
          <a:p>
            <a:pPr marL="0" indent="0">
              <a:lnSpc>
                <a:spcPct val="120000"/>
              </a:lnSpc>
              <a:spcBef>
                <a:spcPts val="0"/>
              </a:spcBef>
              <a:buNone/>
            </a:pPr>
            <a:r>
              <a:rPr lang="en-US" dirty="0" smtClean="0">
                <a:solidFill>
                  <a:schemeClr val="accent2"/>
                </a:solidFill>
              </a:rPr>
              <a:t>### New table stream advances past </a:t>
            </a:r>
            <a:r>
              <a:rPr lang="en-US" dirty="0" err="1" smtClean="0">
                <a:solidFill>
                  <a:schemeClr val="accent2"/>
                </a:solidFill>
              </a:rPr>
              <a:t>RowKey</a:t>
            </a:r>
            <a:r>
              <a:rPr lang="en-US" dirty="0" smtClean="0">
                <a:solidFill>
                  <a:schemeClr val="accent2"/>
                </a:solidFill>
              </a:rPr>
              <a:t> 4</a:t>
            </a:r>
          </a:p>
          <a:p>
            <a:pPr marL="0" indent="0">
              <a:lnSpc>
                <a:spcPct val="120000"/>
              </a:lnSpc>
              <a:spcBef>
                <a:spcPts val="0"/>
              </a:spcBef>
              <a:buNone/>
            </a:pPr>
            <a:r>
              <a:rPr lang="en-US" dirty="0" smtClean="0">
                <a:solidFill>
                  <a:schemeClr val="accent2"/>
                </a:solidFill>
              </a:rPr>
              <a:t>   </a:t>
            </a:r>
            <a:r>
              <a:rPr lang="en-US" dirty="0">
                <a:solidFill>
                  <a:schemeClr val="accent2"/>
                </a:solidFill>
              </a:rPr>
              <a:t>802  Start call from [ServiceMachine,1,,] to [TablesMachine,0,,]: &lt;</a:t>
            </a:r>
            <a:r>
              <a:rPr lang="en-US" dirty="0" err="1">
                <a:solidFill>
                  <a:schemeClr val="accent2"/>
                </a:solidFill>
              </a:rPr>
              <a:t>newTable</a:t>
            </a:r>
            <a:r>
              <a:rPr lang="en-US" dirty="0">
                <a:solidFill>
                  <a:schemeClr val="accent2"/>
                </a:solidFill>
              </a:rPr>
              <a:t> </a:t>
            </a:r>
            <a:r>
              <a:rPr lang="en-US" dirty="0" err="1">
                <a:solidFill>
                  <a:schemeClr val="accent2"/>
                </a:solidFill>
              </a:rPr>
              <a:t>QueryStream</a:t>
            </a:r>
            <a:r>
              <a:rPr lang="en-US" dirty="0">
                <a:solidFill>
                  <a:schemeClr val="accent2"/>
                </a:solidFill>
              </a:rPr>
              <a:t>&gt;.</a:t>
            </a:r>
            <a:r>
              <a:rPr lang="en-US" dirty="0" err="1">
                <a:solidFill>
                  <a:schemeClr val="accent2"/>
                </a:solidFill>
              </a:rPr>
              <a:t>ReadRowAsync</a:t>
            </a:r>
            <a:r>
              <a:rPr lang="en-US" dirty="0">
                <a:solidFill>
                  <a:schemeClr val="accent2"/>
                </a:solidFill>
              </a:rPr>
              <a:t>()</a:t>
            </a:r>
          </a:p>
          <a:p>
            <a:pPr marL="0" indent="0">
              <a:lnSpc>
                <a:spcPct val="120000"/>
              </a:lnSpc>
              <a:spcBef>
                <a:spcPts val="0"/>
              </a:spcBef>
              <a:buNone/>
            </a:pPr>
            <a:r>
              <a:rPr lang="en-US" dirty="0">
                <a:solidFill>
                  <a:schemeClr val="accent2"/>
                </a:solidFill>
              </a:rPr>
              <a:t>   804  End call from [ServiceMachine,1,,] to [TablesMachine,0,,]: &lt;</a:t>
            </a:r>
            <a:r>
              <a:rPr lang="en-US" dirty="0" err="1">
                <a:solidFill>
                  <a:schemeClr val="accent2"/>
                </a:solidFill>
              </a:rPr>
              <a:t>newTable</a:t>
            </a:r>
            <a:r>
              <a:rPr lang="en-US" dirty="0">
                <a:solidFill>
                  <a:schemeClr val="accent2"/>
                </a:solidFill>
              </a:rPr>
              <a:t> </a:t>
            </a:r>
            <a:r>
              <a:rPr lang="en-US" dirty="0" err="1">
                <a:solidFill>
                  <a:schemeClr val="accent2"/>
                </a:solidFill>
              </a:rPr>
              <a:t>QueryStream</a:t>
            </a:r>
            <a:r>
              <a:rPr lang="en-US" dirty="0">
                <a:solidFill>
                  <a:schemeClr val="accent2"/>
                </a:solidFill>
              </a:rPr>
              <a:t>&gt;.</a:t>
            </a:r>
            <a:r>
              <a:rPr lang="en-US" dirty="0" err="1">
                <a:solidFill>
                  <a:schemeClr val="accent2"/>
                </a:solidFill>
              </a:rPr>
              <a:t>ReadRowAsync</a:t>
            </a:r>
            <a:r>
              <a:rPr lang="en-US" dirty="0">
                <a:solidFill>
                  <a:schemeClr val="accent2"/>
                </a:solidFill>
              </a:rPr>
              <a:t>() with outcome: </a:t>
            </a:r>
            <a:r>
              <a:rPr lang="en-US" dirty="0" smtClean="0">
                <a:solidFill>
                  <a:schemeClr val="accent2"/>
                </a:solidFill>
              </a:rPr>
              <a:t>null</a:t>
            </a:r>
          </a:p>
          <a:p>
            <a:pPr marL="0" indent="0">
              <a:lnSpc>
                <a:spcPct val="120000"/>
              </a:lnSpc>
              <a:spcBef>
                <a:spcPts val="0"/>
              </a:spcBef>
              <a:buNone/>
            </a:pPr>
            <a:r>
              <a:rPr lang="en-US" dirty="0" smtClean="0">
                <a:solidFill>
                  <a:schemeClr val="accent6"/>
                </a:solidFill>
              </a:rPr>
              <a:t>   815  </a:t>
            </a:r>
            <a:r>
              <a:rPr lang="en-US" dirty="0">
                <a:solidFill>
                  <a:schemeClr val="accent6"/>
                </a:solidFill>
              </a:rPr>
              <a:t>Start call from [TablesMachine,0,,] to [ServiceMachine,1,,]: &lt;</a:t>
            </a:r>
            <a:r>
              <a:rPr lang="en-US" dirty="0" err="1">
                <a:solidFill>
                  <a:schemeClr val="accent6"/>
                </a:solidFill>
              </a:rPr>
              <a:t>configService</a:t>
            </a:r>
            <a:r>
              <a:rPr lang="en-US" dirty="0">
                <a:solidFill>
                  <a:schemeClr val="accent6"/>
                </a:solidFill>
              </a:rPr>
              <a:t> subscriber&gt;.</a:t>
            </a:r>
            <a:r>
              <a:rPr lang="en-US" dirty="0" err="1">
                <a:solidFill>
                  <a:schemeClr val="accent6"/>
                </a:solidFill>
              </a:rPr>
              <a:t>ApplyConfigurationAsync</a:t>
            </a:r>
            <a:r>
              <a:rPr lang="en-US" dirty="0">
                <a:solidFill>
                  <a:schemeClr val="accent6"/>
                </a:solidFill>
              </a:rPr>
              <a:t>(</a:t>
            </a:r>
            <a:r>
              <a:rPr lang="en-US" dirty="0" err="1">
                <a:solidFill>
                  <a:schemeClr val="accent6"/>
                </a:solidFill>
              </a:rPr>
              <a:t>Migration.MTableConfiguration</a:t>
            </a:r>
            <a:r>
              <a:rPr lang="en-US" dirty="0">
                <a:solidFill>
                  <a:schemeClr val="accent6"/>
                </a:solidFill>
              </a:rPr>
              <a:t>)</a:t>
            </a:r>
          </a:p>
          <a:p>
            <a:pPr marL="0" indent="0">
              <a:lnSpc>
                <a:spcPct val="120000"/>
              </a:lnSpc>
              <a:spcBef>
                <a:spcPts val="0"/>
              </a:spcBef>
              <a:buNone/>
            </a:pPr>
            <a:r>
              <a:rPr lang="en-US" dirty="0">
                <a:solidFill>
                  <a:schemeClr val="accent6"/>
                </a:solidFill>
              </a:rPr>
              <a:t>   828  End call from [TablesMachine,0,,] to [ServiceMachine,1,,]: &lt;</a:t>
            </a:r>
            <a:r>
              <a:rPr lang="en-US" dirty="0" err="1">
                <a:solidFill>
                  <a:schemeClr val="accent6"/>
                </a:solidFill>
              </a:rPr>
              <a:t>configService</a:t>
            </a:r>
            <a:r>
              <a:rPr lang="en-US" dirty="0">
                <a:solidFill>
                  <a:schemeClr val="accent6"/>
                </a:solidFill>
              </a:rPr>
              <a:t> subscriber&gt;.</a:t>
            </a:r>
            <a:r>
              <a:rPr lang="en-US" dirty="0" err="1">
                <a:solidFill>
                  <a:schemeClr val="accent6"/>
                </a:solidFill>
              </a:rPr>
              <a:t>ApplyConfigurationAsync</a:t>
            </a:r>
            <a:r>
              <a:rPr lang="en-US" dirty="0">
                <a:solidFill>
                  <a:schemeClr val="accent6"/>
                </a:solidFill>
              </a:rPr>
              <a:t>(</a:t>
            </a:r>
            <a:r>
              <a:rPr lang="en-US" dirty="0" err="1">
                <a:solidFill>
                  <a:schemeClr val="accent6"/>
                </a:solidFill>
              </a:rPr>
              <a:t>Migration.MTableConfiguration</a:t>
            </a:r>
            <a:r>
              <a:rPr lang="en-US" dirty="0">
                <a:solidFill>
                  <a:schemeClr val="accent6"/>
                </a:solidFill>
              </a:rPr>
              <a:t>) with outcome: </a:t>
            </a:r>
            <a:r>
              <a:rPr lang="en-US" dirty="0" smtClean="0">
                <a:solidFill>
                  <a:schemeClr val="accent6"/>
                </a:solidFill>
              </a:rPr>
              <a:t>null</a:t>
            </a:r>
          </a:p>
          <a:p>
            <a:pPr marL="0" indent="0">
              <a:lnSpc>
                <a:spcPct val="120000"/>
              </a:lnSpc>
              <a:spcBef>
                <a:spcPts val="0"/>
              </a:spcBef>
              <a:buNone/>
            </a:pPr>
            <a:r>
              <a:rPr lang="en-US" dirty="0" smtClean="0">
                <a:solidFill>
                  <a:srgbClr val="FF0000"/>
                </a:solidFill>
              </a:rPr>
              <a:t>### </a:t>
            </a:r>
            <a:r>
              <a:rPr lang="en-US" dirty="0" err="1" smtClean="0">
                <a:solidFill>
                  <a:srgbClr val="FF0000"/>
                </a:solidFill>
              </a:rPr>
              <a:t>MigratingTable</a:t>
            </a:r>
            <a:r>
              <a:rPr lang="en-US" dirty="0" smtClean="0">
                <a:solidFill>
                  <a:srgbClr val="FF0000"/>
                </a:solidFill>
              </a:rPr>
              <a:t> stream returns incorrect end-of-stream</a:t>
            </a:r>
            <a:endParaRPr lang="en-US" dirty="0">
              <a:solidFill>
                <a:srgbClr val="FF0000"/>
              </a:solidFill>
            </a:endParaRPr>
          </a:p>
          <a:p>
            <a:pPr marL="0" indent="0">
              <a:lnSpc>
                <a:spcPct val="120000"/>
              </a:lnSpc>
              <a:spcBef>
                <a:spcPts val="0"/>
              </a:spcBef>
              <a:buNone/>
            </a:pPr>
            <a:r>
              <a:rPr lang="en-US" dirty="0" smtClean="0">
                <a:solidFill>
                  <a:srgbClr val="FF0000"/>
                </a:solidFill>
              </a:rPr>
              <a:t>   899  </a:t>
            </a:r>
            <a:r>
              <a:rPr lang="en-US" dirty="0">
                <a:solidFill>
                  <a:srgbClr val="FF0000"/>
                </a:solidFill>
              </a:rPr>
              <a:t>Error: [ServiceMachine,1,,] query stream returned null, which is not one of the valid rows: </a:t>
            </a:r>
            <a:r>
              <a:rPr lang="en-US" dirty="0" err="1">
                <a:solidFill>
                  <a:srgbClr val="FF0000"/>
                </a:solidFill>
              </a:rPr>
              <a:t>IReadOnlyList</a:t>
            </a:r>
            <a:r>
              <a:rPr lang="en-US" dirty="0">
                <a:solidFill>
                  <a:srgbClr val="FF0000"/>
                </a:solidFill>
              </a:rPr>
              <a:t>{</a:t>
            </a:r>
            <a:r>
              <a:rPr lang="en-US" dirty="0" err="1">
                <a:solidFill>
                  <a:srgbClr val="FF0000"/>
                </a:solidFill>
              </a:rPr>
              <a:t>ITableEntity</a:t>
            </a:r>
            <a:r>
              <a:rPr lang="en-US" dirty="0">
                <a:solidFill>
                  <a:srgbClr val="FF0000"/>
                </a:solidFill>
              </a:rPr>
              <a:t>{[</a:t>
            </a:r>
            <a:r>
              <a:rPr lang="en-US" dirty="0" err="1">
                <a:solidFill>
                  <a:srgbClr val="FF0000"/>
                </a:solidFill>
              </a:rPr>
              <a:t>PartitionKey</a:t>
            </a:r>
            <a:r>
              <a:rPr lang="en-US" dirty="0">
                <a:solidFill>
                  <a:srgbClr val="FF0000"/>
                </a:solidFill>
              </a:rPr>
              <a:t>, ],[</a:t>
            </a:r>
            <a:r>
              <a:rPr lang="en-US" dirty="0" err="1">
                <a:solidFill>
                  <a:srgbClr val="FF0000"/>
                </a:solidFill>
              </a:rPr>
              <a:t>RowKey</a:t>
            </a:r>
            <a:r>
              <a:rPr lang="en-US" dirty="0">
                <a:solidFill>
                  <a:srgbClr val="FF0000"/>
                </a:solidFill>
              </a:rPr>
              <a:t>, 4],[</a:t>
            </a:r>
            <a:r>
              <a:rPr lang="en-US" dirty="0" err="1">
                <a:solidFill>
                  <a:srgbClr val="FF0000"/>
                </a:solidFill>
              </a:rPr>
              <a:t>ETag</a:t>
            </a:r>
            <a:r>
              <a:rPr lang="en-US" dirty="0">
                <a:solidFill>
                  <a:srgbClr val="FF0000"/>
                </a:solidFill>
              </a:rPr>
              <a:t>, 4],[Timestamp, 0001-01-01 0:00:00 +00:00],[</a:t>
            </a:r>
            <a:r>
              <a:rPr lang="en-US" dirty="0" err="1">
                <a:solidFill>
                  <a:srgbClr val="FF0000"/>
                </a:solidFill>
              </a:rPr>
              <a:t>isHappy</a:t>
            </a:r>
            <a:r>
              <a:rPr lang="en-US" dirty="0">
                <a:solidFill>
                  <a:srgbClr val="FF0000"/>
                </a:solidFill>
              </a:rPr>
              <a:t>, True</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63957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into Artifact Services</a:t>
            </a:r>
            <a:endParaRPr lang="en-US" dirty="0"/>
          </a:p>
        </p:txBody>
      </p:sp>
      <p:sp>
        <p:nvSpPr>
          <p:cNvPr id="3" name="Content Placeholder 2"/>
          <p:cNvSpPr>
            <a:spLocks noGrp="1"/>
          </p:cNvSpPr>
          <p:nvPr>
            <p:ph idx="1"/>
          </p:nvPr>
        </p:nvSpPr>
        <p:spPr/>
        <p:txBody>
          <a:bodyPr/>
          <a:lstStyle/>
          <a:p>
            <a:r>
              <a:rPr lang="en-US" dirty="0" smtClean="0"/>
              <a:t>John has a prototype</a:t>
            </a:r>
          </a:p>
          <a:p>
            <a:r>
              <a:rPr lang="en-US" dirty="0" smtClean="0"/>
              <a:t>Demo</a:t>
            </a:r>
            <a:endParaRPr lang="en-US" dirty="0"/>
          </a:p>
        </p:txBody>
      </p:sp>
    </p:spTree>
    <p:extLst>
      <p:ext uri="{BB962C8B-B14F-4D97-AF65-F5344CB8AC3E}">
        <p14:creationId xmlns:p14="http://schemas.microsoft.com/office/powerpoint/2010/main" val="1443554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Wolfram Schulte: project</a:t>
            </a:r>
          </a:p>
          <a:p>
            <a:r>
              <a:rPr lang="en-US" dirty="0" smtClean="0"/>
              <a:t>John Erickson: integration with Artifact Services</a:t>
            </a:r>
          </a:p>
          <a:p>
            <a:r>
              <a:rPr lang="en-US" dirty="0" smtClean="0"/>
              <a:t>Nikolaj Bjorner: primary MSR mentor</a:t>
            </a:r>
          </a:p>
          <a:p>
            <a:r>
              <a:rPr lang="en-US" dirty="0"/>
              <a:t>Shaz Qadeer, Pantazis Deligiannis: P#</a:t>
            </a:r>
          </a:p>
          <a:p>
            <a:r>
              <a:rPr lang="en-US" dirty="0"/>
              <a:t>Parveen Patel, Srinath Setty, Chunzhi Su: Kiwi &amp; </a:t>
            </a:r>
            <a:r>
              <a:rPr lang="en-US" dirty="0" err="1"/>
              <a:t>RTable</a:t>
            </a:r>
            <a:endParaRPr lang="en-US" dirty="0"/>
          </a:p>
          <a:p>
            <a:r>
              <a:rPr lang="en-US" dirty="0" smtClean="0"/>
              <a:t>Artifact Services crew, Newton Sanches, other interested parties: design feedback</a:t>
            </a:r>
          </a:p>
          <a:p>
            <a:r>
              <a:rPr lang="en-US" dirty="0" smtClean="0"/>
              <a:t>Jean Ghanem: advice on Azure storage</a:t>
            </a:r>
          </a:p>
          <a:p>
            <a:r>
              <a:rPr lang="en-US" dirty="0" smtClean="0"/>
              <a:t>Madan Musuvathi, Phil Bernstein, Lidong Zhou, Chris Hawblitzel: advice on related work and paper scoping</a:t>
            </a:r>
          </a:p>
          <a:p>
            <a:r>
              <a:rPr lang="en-US" dirty="0" smtClean="0"/>
              <a:t>I hope I haven’t missed anyone…</a:t>
            </a:r>
            <a:endParaRPr lang="en-US" dirty="0"/>
          </a:p>
        </p:txBody>
      </p:sp>
    </p:spTree>
    <p:extLst>
      <p:ext uri="{BB962C8B-B14F-4D97-AF65-F5344CB8AC3E}">
        <p14:creationId xmlns:p14="http://schemas.microsoft.com/office/powerpoint/2010/main" val="38041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en-US" dirty="0"/>
          </a:p>
        </p:txBody>
      </p:sp>
      <p:sp>
        <p:nvSpPr>
          <p:cNvPr id="3" name="Content Placeholder 2"/>
          <p:cNvSpPr>
            <a:spLocks noGrp="1"/>
          </p:cNvSpPr>
          <p:nvPr>
            <p:ph idx="1"/>
          </p:nvPr>
        </p:nvSpPr>
        <p:spPr>
          <a:xfrm>
            <a:off x="521208" y="1463039"/>
            <a:ext cx="5511292" cy="5029835"/>
          </a:xfrm>
        </p:spPr>
        <p:txBody>
          <a:bodyPr>
            <a:normAutofit fontScale="92500" lnSpcReduction="10000"/>
          </a:bodyPr>
          <a:lstStyle/>
          <a:p>
            <a:r>
              <a:rPr lang="en-US" dirty="0" smtClean="0"/>
              <a:t>Data sets exceed traffic limit for a single Azure storage account (~20,000 row updates/s) and are </a:t>
            </a:r>
            <a:r>
              <a:rPr lang="en-US" dirty="0" err="1" smtClean="0"/>
              <a:t>sharded</a:t>
            </a:r>
            <a:r>
              <a:rPr lang="en-US" dirty="0" smtClean="0"/>
              <a:t> across multiple accounts.</a:t>
            </a:r>
          </a:p>
          <a:p>
            <a:pPr lvl="1"/>
            <a:r>
              <a:rPr lang="en-US" dirty="0" smtClean="0"/>
              <a:t>f(key, </a:t>
            </a:r>
            <a:r>
              <a:rPr lang="en-US" dirty="0" err="1" smtClean="0"/>
              <a:t>numAccounts</a:t>
            </a:r>
            <a:r>
              <a:rPr lang="en-US" dirty="0" smtClean="0"/>
              <a:t>) -&gt; account # for key</a:t>
            </a:r>
          </a:p>
          <a:p>
            <a:r>
              <a:rPr lang="en-US" dirty="0" smtClean="0"/>
              <a:t>As traffic grows, need to </a:t>
            </a:r>
            <a:r>
              <a:rPr lang="en-US" dirty="0" err="1" smtClean="0"/>
              <a:t>reshard</a:t>
            </a:r>
            <a:r>
              <a:rPr lang="en-US" dirty="0" smtClean="0"/>
              <a:t> across more accounts without interrupting service.</a:t>
            </a:r>
          </a:p>
          <a:p>
            <a:r>
              <a:rPr lang="en-US" dirty="0" smtClean="0"/>
              <a:t>Consistent hashing (existing): </a:t>
            </a:r>
            <a:r>
              <a:rPr lang="en-US" dirty="0" err="1" smtClean="0"/>
              <a:t>sharding</a:t>
            </a:r>
            <a:r>
              <a:rPr lang="en-US" dirty="0" smtClean="0"/>
              <a:t> “f” with property that increasing </a:t>
            </a:r>
            <a:r>
              <a:rPr lang="en-US" dirty="0" err="1" smtClean="0"/>
              <a:t>numAccounts</a:t>
            </a:r>
            <a:r>
              <a:rPr lang="en-US" dirty="0" smtClean="0"/>
              <a:t> moves a fair share of rows to the new accounts </a:t>
            </a:r>
            <a:r>
              <a:rPr lang="en-US" i="1" dirty="0" smtClean="0"/>
              <a:t>without moving the other rows.</a:t>
            </a:r>
          </a:p>
          <a:p>
            <a:r>
              <a:rPr lang="en-US" dirty="0" smtClean="0"/>
              <a:t>Now: actually move the rows!</a:t>
            </a:r>
            <a:endParaRPr lang="en-US" dirty="0"/>
          </a:p>
        </p:txBody>
      </p:sp>
      <p:sp>
        <p:nvSpPr>
          <p:cNvPr id="4" name="Slide Number Placeholder 3"/>
          <p:cNvSpPr>
            <a:spLocks noGrp="1"/>
          </p:cNvSpPr>
          <p:nvPr>
            <p:ph type="sldNum" sz="quarter" idx="4294967295"/>
          </p:nvPr>
        </p:nvSpPr>
        <p:spPr>
          <a:xfrm>
            <a:off x="152400" y="6492875"/>
            <a:ext cx="2743200" cy="365125"/>
          </a:xfrm>
          <a:prstGeom prst="rect">
            <a:avLst/>
          </a:prstGeom>
        </p:spPr>
        <p:txBody>
          <a:bodyPr/>
          <a:lstStyle/>
          <a:p>
            <a:fld id="{7B3ACE72-A543-492F-9208-8ACBA86F81BA}" type="slidenum">
              <a:rPr lang="en-US" smtClean="0"/>
              <a:pPr/>
              <a:t>3</a:t>
            </a:fld>
            <a:endParaRPr lang="en-US" dirty="0"/>
          </a:p>
        </p:txBody>
      </p:sp>
      <p:sp>
        <p:nvSpPr>
          <p:cNvPr id="5" name="Rectangle 4"/>
          <p:cNvSpPr/>
          <p:nvPr/>
        </p:nvSpPr>
        <p:spPr>
          <a:xfrm>
            <a:off x="66040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756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472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872005" y="1357868"/>
            <a:ext cx="1121589" cy="369332"/>
          </a:xfrm>
          <a:prstGeom prst="rect">
            <a:avLst/>
          </a:prstGeom>
          <a:noFill/>
        </p:spPr>
        <p:txBody>
          <a:bodyPr wrap="none" rtlCol="0">
            <a:spAutoFit/>
          </a:bodyPr>
          <a:lstStyle/>
          <a:p>
            <a:pPr algn="ctr"/>
            <a:r>
              <a:rPr lang="en-US" dirty="0" smtClean="0"/>
              <a:t>Account 1</a:t>
            </a:r>
            <a:endParaRPr lang="en-US" dirty="0"/>
          </a:p>
        </p:txBody>
      </p:sp>
      <p:sp>
        <p:nvSpPr>
          <p:cNvPr id="10" name="TextBox 9"/>
          <p:cNvSpPr txBox="1"/>
          <p:nvPr/>
        </p:nvSpPr>
        <p:spPr>
          <a:xfrm>
            <a:off x="9244646" y="1357868"/>
            <a:ext cx="1121589" cy="369332"/>
          </a:xfrm>
          <a:prstGeom prst="rect">
            <a:avLst/>
          </a:prstGeom>
          <a:noFill/>
        </p:spPr>
        <p:txBody>
          <a:bodyPr wrap="none" rtlCol="0">
            <a:spAutoFit/>
          </a:bodyPr>
          <a:lstStyle/>
          <a:p>
            <a:pPr algn="ctr"/>
            <a:r>
              <a:rPr lang="en-US" dirty="0" smtClean="0"/>
              <a:t>Account 2</a:t>
            </a:r>
            <a:endParaRPr lang="en-US" dirty="0"/>
          </a:p>
        </p:txBody>
      </p:sp>
      <p:grpSp>
        <p:nvGrpSpPr>
          <p:cNvPr id="64" name="Group 63"/>
          <p:cNvGrpSpPr/>
          <p:nvPr/>
        </p:nvGrpSpPr>
        <p:grpSpPr>
          <a:xfrm>
            <a:off x="10615206" y="1357868"/>
            <a:ext cx="1121589" cy="4758452"/>
            <a:chOff x="10615206" y="1357868"/>
            <a:chExt cx="1121589" cy="4758452"/>
          </a:xfrm>
        </p:grpSpPr>
        <p:sp>
          <p:nvSpPr>
            <p:cNvPr id="8" name="Rectangle 7"/>
            <p:cNvSpPr/>
            <p:nvPr/>
          </p:nvSpPr>
          <p:spPr>
            <a:xfrm>
              <a:off x="107188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15206" y="1357868"/>
              <a:ext cx="1121589" cy="369332"/>
            </a:xfrm>
            <a:prstGeom prst="rect">
              <a:avLst/>
            </a:prstGeom>
            <a:noFill/>
          </p:spPr>
          <p:txBody>
            <a:bodyPr wrap="none" rtlCol="0">
              <a:spAutoFit/>
            </a:bodyPr>
            <a:lstStyle/>
            <a:p>
              <a:pPr algn="ctr"/>
              <a:r>
                <a:rPr lang="en-US" dirty="0" smtClean="0"/>
                <a:t>Account 3</a:t>
              </a:r>
              <a:endParaRPr lang="en-US" dirty="0"/>
            </a:p>
          </p:txBody>
        </p:sp>
      </p:grpSp>
      <p:sp>
        <p:nvSpPr>
          <p:cNvPr id="14" name="Rectangle 13"/>
          <p:cNvSpPr/>
          <p:nvPr/>
        </p:nvSpPr>
        <p:spPr>
          <a:xfrm>
            <a:off x="6604000" y="17272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04000" y="245872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04000" y="319024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604000" y="392176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04000" y="465328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604000" y="53848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5600" y="17272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75600" y="245872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75600" y="319024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348701" y="392176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348701" y="465328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348701" y="53848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02706" y="1357868"/>
            <a:ext cx="1314912" cy="369332"/>
          </a:xfrm>
          <a:prstGeom prst="rect">
            <a:avLst/>
          </a:prstGeom>
          <a:noFill/>
        </p:spPr>
        <p:txBody>
          <a:bodyPr wrap="none" rtlCol="0">
            <a:spAutoFit/>
          </a:bodyPr>
          <a:lstStyle/>
          <a:p>
            <a:pPr algn="ctr"/>
            <a:r>
              <a:rPr lang="en-US" dirty="0" smtClean="0"/>
              <a:t>Logical view</a:t>
            </a:r>
            <a:endParaRPr lang="en-US" dirty="0"/>
          </a:p>
        </p:txBody>
      </p:sp>
      <p:sp>
        <p:nvSpPr>
          <p:cNvPr id="28" name="Rectangle 27"/>
          <p:cNvSpPr/>
          <p:nvPr/>
        </p:nvSpPr>
        <p:spPr>
          <a:xfrm>
            <a:off x="10718049" y="319024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718049" y="392176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6622418" y="3190240"/>
            <a:ext cx="5009281" cy="1463040"/>
            <a:chOff x="6622418" y="3190240"/>
            <a:chExt cx="5009281" cy="1463040"/>
          </a:xfrm>
        </p:grpSpPr>
        <p:sp>
          <p:nvSpPr>
            <p:cNvPr id="30" name="Rectangle 29"/>
            <p:cNvSpPr/>
            <p:nvPr/>
          </p:nvSpPr>
          <p:spPr>
            <a:xfrm>
              <a:off x="7975600" y="319024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717299" y="319024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347200" y="392176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0717299" y="392176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622418" y="3367762"/>
              <a:ext cx="875484" cy="369332"/>
            </a:xfrm>
            <a:prstGeom prst="rect">
              <a:avLst/>
            </a:prstGeom>
            <a:noFill/>
          </p:spPr>
          <p:txBody>
            <a:bodyPr wrap="square" rtlCol="0">
              <a:spAutoFit/>
            </a:bodyPr>
            <a:lstStyle/>
            <a:p>
              <a:pPr algn="ctr"/>
              <a:r>
                <a:rPr lang="en-US" dirty="0" smtClean="0"/>
                <a:t> </a:t>
              </a:r>
              <a:endParaRPr lang="en-US" dirty="0"/>
            </a:p>
          </p:txBody>
        </p:sp>
        <p:sp>
          <p:nvSpPr>
            <p:cNvPr id="35" name="TextBox 34"/>
            <p:cNvSpPr txBox="1"/>
            <p:nvPr/>
          </p:nvSpPr>
          <p:spPr>
            <a:xfrm>
              <a:off x="6623458" y="4106426"/>
              <a:ext cx="875484" cy="369332"/>
            </a:xfrm>
            <a:prstGeom prst="rect">
              <a:avLst/>
            </a:prstGeom>
            <a:noFill/>
          </p:spPr>
          <p:txBody>
            <a:bodyPr wrap="square" rtlCol="0">
              <a:spAutoFit/>
            </a:bodyPr>
            <a:lstStyle/>
            <a:p>
              <a:pPr algn="ctr"/>
              <a:r>
                <a:rPr lang="en-US" dirty="0" smtClean="0"/>
                <a:t> </a:t>
              </a:r>
              <a:endParaRPr lang="en-US" dirty="0"/>
            </a:p>
          </p:txBody>
        </p:sp>
        <p:cxnSp>
          <p:nvCxnSpPr>
            <p:cNvPr id="37" name="Straight Connector 36"/>
            <p:cNvCxnSpPr>
              <a:stCxn id="34" idx="3"/>
            </p:cNvCxnSpPr>
            <p:nvPr/>
          </p:nvCxnSpPr>
          <p:spPr>
            <a:xfrm flipV="1">
              <a:off x="7497902" y="3367762"/>
              <a:ext cx="477698" cy="1846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3"/>
            </p:cNvCxnSpPr>
            <p:nvPr/>
          </p:nvCxnSpPr>
          <p:spPr>
            <a:xfrm>
              <a:off x="7497902" y="3552428"/>
              <a:ext cx="3235055" cy="180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76364" y="4295635"/>
              <a:ext cx="3235055" cy="180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5" idx="3"/>
            </p:cNvCxnSpPr>
            <p:nvPr/>
          </p:nvCxnSpPr>
          <p:spPr>
            <a:xfrm flipV="1">
              <a:off x="7498942" y="4108697"/>
              <a:ext cx="1842316" cy="1823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7345180" y="2092960"/>
            <a:ext cx="8394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345180" y="2824480"/>
            <a:ext cx="8394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49505" y="5750560"/>
            <a:ext cx="221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345180" y="5022612"/>
            <a:ext cx="22125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358296" y="3547403"/>
            <a:ext cx="2212551" cy="740117"/>
            <a:chOff x="7358296" y="3547403"/>
            <a:chExt cx="2212551" cy="740117"/>
          </a:xfrm>
        </p:grpSpPr>
        <p:cxnSp>
          <p:nvCxnSpPr>
            <p:cNvPr id="57" name="Straight Arrow Connector 56"/>
            <p:cNvCxnSpPr/>
            <p:nvPr/>
          </p:nvCxnSpPr>
          <p:spPr>
            <a:xfrm>
              <a:off x="7358296" y="4287520"/>
              <a:ext cx="22125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358296" y="3547403"/>
              <a:ext cx="8263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7358296" y="3570824"/>
            <a:ext cx="3614504" cy="716696"/>
            <a:chOff x="7358296" y="3570824"/>
            <a:chExt cx="3614504" cy="716696"/>
          </a:xfrm>
        </p:grpSpPr>
        <p:cxnSp>
          <p:nvCxnSpPr>
            <p:cNvPr id="58" name="Straight Arrow Connector 57"/>
            <p:cNvCxnSpPr/>
            <p:nvPr/>
          </p:nvCxnSpPr>
          <p:spPr>
            <a:xfrm>
              <a:off x="7358296" y="4287520"/>
              <a:ext cx="36145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362164" y="3570824"/>
              <a:ext cx="36106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6229138" y="1723628"/>
            <a:ext cx="317716" cy="369332"/>
          </a:xfrm>
          <a:prstGeom prst="rect">
            <a:avLst/>
          </a:prstGeom>
          <a:noFill/>
        </p:spPr>
        <p:txBody>
          <a:bodyPr wrap="none" rtlCol="0">
            <a:spAutoFit/>
          </a:bodyPr>
          <a:lstStyle/>
          <a:p>
            <a:r>
              <a:rPr lang="en-US" dirty="0" smtClean="0"/>
              <a:t>A</a:t>
            </a:r>
            <a:endParaRPr lang="en-US" dirty="0"/>
          </a:p>
        </p:txBody>
      </p:sp>
      <p:sp>
        <p:nvSpPr>
          <p:cNvPr id="71" name="TextBox 70"/>
          <p:cNvSpPr txBox="1"/>
          <p:nvPr/>
        </p:nvSpPr>
        <p:spPr>
          <a:xfrm>
            <a:off x="6239031" y="5742523"/>
            <a:ext cx="292068" cy="369332"/>
          </a:xfrm>
          <a:prstGeom prst="rect">
            <a:avLst/>
          </a:prstGeom>
          <a:noFill/>
        </p:spPr>
        <p:txBody>
          <a:bodyPr wrap="none" rtlCol="0">
            <a:spAutoFit/>
          </a:bodyPr>
          <a:lstStyle/>
          <a:p>
            <a:r>
              <a:rPr lang="en-US" dirty="0" smtClean="0"/>
              <a:t>Z</a:t>
            </a:r>
            <a:endParaRPr lang="en-US" dirty="0"/>
          </a:p>
        </p:txBody>
      </p:sp>
    </p:spTree>
    <p:extLst>
      <p:ext uri="{BB962C8B-B14F-4D97-AF65-F5344CB8AC3E}">
        <p14:creationId xmlns:p14="http://schemas.microsoft.com/office/powerpoint/2010/main" val="210965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9"/>
                                        </p:tgtEl>
                                      </p:cBhvr>
                                    </p:animEffect>
                                    <p:set>
                                      <p:cBhvr>
                                        <p:cTn id="12" dur="1" fill="hold">
                                          <p:stCondLst>
                                            <p:cond delay="499"/>
                                          </p:stCondLst>
                                        </p:cTn>
                                        <p:tgtEl>
                                          <p:spTgt spid="6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1" fill="hold" grpId="0" nodeType="clickEffect">
                                  <p:stCondLst>
                                    <p:cond delay="0"/>
                                  </p:stCondLst>
                                  <p:childTnLst>
                                    <p:animEffect transition="out" filter="wipe(up)">
                                      <p:cBhvr>
                                        <p:cTn id="19" dur="4000"/>
                                        <p:tgtEl>
                                          <p:spTgt spid="23"/>
                                        </p:tgtEl>
                                      </p:cBhvr>
                                    </p:animEffect>
                                    <p:set>
                                      <p:cBhvr>
                                        <p:cTn id="20" dur="1" fill="hold">
                                          <p:stCondLst>
                                            <p:cond delay="3999"/>
                                          </p:stCondLst>
                                        </p:cTn>
                                        <p:tgtEl>
                                          <p:spTgt spid="23"/>
                                        </p:tgtEl>
                                        <p:attrNameLst>
                                          <p:attrName>style.visibility</p:attrName>
                                        </p:attrNameLst>
                                      </p:cBhvr>
                                      <p:to>
                                        <p:strVal val="hidden"/>
                                      </p:to>
                                    </p:set>
                                  </p:childTnLst>
                                </p:cTn>
                              </p:par>
                              <p:par>
                                <p:cTn id="21" presetID="22" presetClass="entr" presetSubtype="1"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4000"/>
                                        <p:tgtEl>
                                          <p:spTgt spid="28"/>
                                        </p:tgtEl>
                                      </p:cBhvr>
                                    </p:animEffect>
                                  </p:childTnLst>
                                </p:cTn>
                              </p:par>
                              <p:par>
                                <p:cTn id="24" presetID="22" presetClass="exit" presetSubtype="1" fill="hold" grpId="0" nodeType="withEffect">
                                  <p:stCondLst>
                                    <p:cond delay="0"/>
                                  </p:stCondLst>
                                  <p:childTnLst>
                                    <p:animEffect transition="out" filter="wipe(up)">
                                      <p:cBhvr>
                                        <p:cTn id="25" dur="4000"/>
                                        <p:tgtEl>
                                          <p:spTgt spid="24"/>
                                        </p:tgtEl>
                                      </p:cBhvr>
                                    </p:animEffect>
                                    <p:set>
                                      <p:cBhvr>
                                        <p:cTn id="26" dur="1" fill="hold">
                                          <p:stCondLst>
                                            <p:cond delay="3999"/>
                                          </p:stCondLst>
                                        </p:cTn>
                                        <p:tgtEl>
                                          <p:spTgt spid="24"/>
                                        </p:tgtEl>
                                        <p:attrNameLst>
                                          <p:attrName>style.visibility</p:attrName>
                                        </p:attrNameLst>
                                      </p:cBhvr>
                                      <p:to>
                                        <p:strVal val="hidden"/>
                                      </p:to>
                                    </p:set>
                                  </p:childTnLst>
                                </p:cTn>
                              </p:par>
                              <p:par>
                                <p:cTn id="27" presetID="2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40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migration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can concurrent, cooperating application processes access data during migration without loss/corruption?</a:t>
            </a:r>
          </a:p>
          <a:p>
            <a:pPr lvl="1"/>
            <a:r>
              <a:rPr lang="en-US" dirty="0" smtClean="0"/>
              <a:t>Single process crash/hang should not block other processes</a:t>
            </a:r>
          </a:p>
          <a:p>
            <a:pPr lvl="1"/>
            <a:r>
              <a:rPr lang="en-US" dirty="0" smtClean="0"/>
              <a:t>Focus on tables.  Blob container is easier because blob content for a given key (hash) doesn’t change as long as blob is in the system.</a:t>
            </a:r>
          </a:p>
          <a:p>
            <a:r>
              <a:rPr lang="en-US" dirty="0" smtClean="0"/>
              <a:t>Techniques</a:t>
            </a:r>
          </a:p>
          <a:p>
            <a:pPr lvl="1"/>
            <a:r>
              <a:rPr lang="en-US" dirty="0" smtClean="0"/>
              <a:t>Locking: how to recover when we think lock holder is hung?</a:t>
            </a:r>
          </a:p>
          <a:p>
            <a:pPr lvl="1"/>
            <a:r>
              <a:rPr lang="en-US" b="1" dirty="0" smtClean="0"/>
              <a:t>Lock-free coordination protocol</a:t>
            </a:r>
            <a:r>
              <a:rPr lang="en-US" dirty="0" smtClean="0"/>
              <a:t>: robust</a:t>
            </a:r>
          </a:p>
          <a:p>
            <a:r>
              <a:rPr lang="en-US" dirty="0" smtClean="0"/>
              <a:t>Scopes</a:t>
            </a:r>
          </a:p>
          <a:p>
            <a:pPr lvl="1"/>
            <a:r>
              <a:rPr lang="en-US" dirty="0" smtClean="0"/>
              <a:t>Application-specific protocol: different for each table (item, blob metadata)?</a:t>
            </a:r>
          </a:p>
          <a:p>
            <a:pPr lvl="1"/>
            <a:r>
              <a:rPr lang="en-US" b="1" dirty="0" smtClean="0"/>
              <a:t>Library that works for any Azure table</a:t>
            </a:r>
            <a:r>
              <a:rPr lang="en-US" dirty="0" smtClean="0"/>
              <a:t> (but optimizations motivated by known application use patterns): get it right once!</a:t>
            </a:r>
          </a:p>
          <a:p>
            <a:endParaRPr lang="en-US" dirty="0"/>
          </a:p>
        </p:txBody>
      </p:sp>
    </p:spTree>
    <p:extLst>
      <p:ext uri="{BB962C8B-B14F-4D97-AF65-F5344CB8AC3E}">
        <p14:creationId xmlns:p14="http://schemas.microsoft.com/office/powerpoint/2010/main" val="1280406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Kiwi toolkit</a:t>
            </a:r>
            <a:endParaRPr lang="en-US" dirty="0"/>
          </a:p>
        </p:txBody>
      </p:sp>
      <p:sp>
        <p:nvSpPr>
          <p:cNvPr id="3" name="Content Placeholder 2"/>
          <p:cNvSpPr>
            <a:spLocks noGrp="1"/>
          </p:cNvSpPr>
          <p:nvPr>
            <p:ph idx="1"/>
          </p:nvPr>
        </p:nvSpPr>
        <p:spPr>
          <a:xfrm>
            <a:off x="838200" y="1825625"/>
            <a:ext cx="5809938" cy="4351338"/>
          </a:xfrm>
        </p:spPr>
        <p:txBody>
          <a:bodyPr/>
          <a:lstStyle/>
          <a:p>
            <a:r>
              <a:rPr lang="en-US" dirty="0" smtClean="0"/>
              <a:t>Common interface for physical and virtual Azure tables (</a:t>
            </a:r>
            <a:r>
              <a:rPr lang="en-US" dirty="0" err="1" smtClean="0"/>
              <a:t>IChainTable</a:t>
            </a:r>
            <a:r>
              <a:rPr lang="en-US" dirty="0" smtClean="0"/>
              <a:t>)</a:t>
            </a:r>
          </a:p>
          <a:p>
            <a:r>
              <a:rPr lang="en-US" dirty="0" smtClean="0"/>
              <a:t>Pluggable wrappers that implement virtual </a:t>
            </a:r>
            <a:r>
              <a:rPr lang="en-US" dirty="0" err="1" smtClean="0"/>
              <a:t>IChainTable</a:t>
            </a:r>
            <a:r>
              <a:rPr lang="en-US" dirty="0" smtClean="0"/>
              <a:t> + add-on features on top of </a:t>
            </a:r>
            <a:r>
              <a:rPr lang="en-US" dirty="0" err="1" smtClean="0"/>
              <a:t>IChainTable</a:t>
            </a:r>
            <a:r>
              <a:rPr lang="en-US" dirty="0" smtClean="0"/>
              <a:t> </a:t>
            </a:r>
            <a:r>
              <a:rPr lang="en-US" dirty="0" err="1" smtClean="0"/>
              <a:t>backends</a:t>
            </a:r>
            <a:r>
              <a:rPr lang="en-US" dirty="0" smtClean="0"/>
              <a:t> (c.f. Linux device mapper)</a:t>
            </a:r>
          </a:p>
          <a:p>
            <a:r>
              <a:rPr lang="en-US" dirty="0" smtClean="0"/>
              <a:t>Cooperating processes instantiate same wrapper type with same </a:t>
            </a:r>
            <a:r>
              <a:rPr lang="en-US" dirty="0" err="1" smtClean="0"/>
              <a:t>backends</a:t>
            </a:r>
            <a:r>
              <a:rPr lang="en-US" dirty="0" smtClean="0"/>
              <a:t> and have a shared, consistent virtual table</a:t>
            </a:r>
          </a:p>
        </p:txBody>
      </p:sp>
      <p:sp>
        <p:nvSpPr>
          <p:cNvPr id="6" name="Rectangle 5"/>
          <p:cNvSpPr/>
          <p:nvPr/>
        </p:nvSpPr>
        <p:spPr>
          <a:xfrm>
            <a:off x="11004003" y="3992206"/>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 name="Rectangle 6"/>
          <p:cNvSpPr/>
          <p:nvPr/>
        </p:nvSpPr>
        <p:spPr>
          <a:xfrm>
            <a:off x="11004003" y="5862897"/>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9" name="Rectangle 8"/>
          <p:cNvSpPr/>
          <p:nvPr/>
        </p:nvSpPr>
        <p:spPr>
          <a:xfrm>
            <a:off x="11004003" y="5406827"/>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004003" y="3992206"/>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834074" y="3622874"/>
            <a:ext cx="1039452" cy="369332"/>
          </a:xfrm>
          <a:prstGeom prst="rect">
            <a:avLst/>
          </a:prstGeom>
          <a:noFill/>
        </p:spPr>
        <p:txBody>
          <a:bodyPr wrap="none" rtlCol="0">
            <a:spAutoFit/>
          </a:bodyPr>
          <a:lstStyle/>
          <a:p>
            <a:pPr algn="ctr"/>
            <a:r>
              <a:rPr lang="en-US" dirty="0" smtClean="0"/>
              <a:t>Old table</a:t>
            </a:r>
            <a:endParaRPr lang="en-US" dirty="0"/>
          </a:p>
        </p:txBody>
      </p:sp>
      <p:sp>
        <p:nvSpPr>
          <p:cNvPr id="13" name="TextBox 12"/>
          <p:cNvSpPr txBox="1"/>
          <p:nvPr/>
        </p:nvSpPr>
        <p:spPr>
          <a:xfrm>
            <a:off x="10783352" y="5037495"/>
            <a:ext cx="1140890" cy="369332"/>
          </a:xfrm>
          <a:prstGeom prst="rect">
            <a:avLst/>
          </a:prstGeom>
          <a:noFill/>
        </p:spPr>
        <p:txBody>
          <a:bodyPr wrap="none" rtlCol="0">
            <a:spAutoFit/>
          </a:bodyPr>
          <a:lstStyle/>
          <a:p>
            <a:pPr algn="ctr"/>
            <a:r>
              <a:rPr lang="en-US" dirty="0" smtClean="0"/>
              <a:t>New table</a:t>
            </a:r>
            <a:endParaRPr lang="en-US" dirty="0"/>
          </a:p>
        </p:txBody>
      </p:sp>
      <p:grpSp>
        <p:nvGrpSpPr>
          <p:cNvPr id="35" name="Group 34"/>
          <p:cNvGrpSpPr/>
          <p:nvPr/>
        </p:nvGrpSpPr>
        <p:grpSpPr>
          <a:xfrm>
            <a:off x="7527273" y="2632455"/>
            <a:ext cx="3476730" cy="3231572"/>
            <a:chOff x="7527273" y="2632455"/>
            <a:chExt cx="3476730" cy="3231572"/>
          </a:xfrm>
        </p:grpSpPr>
        <p:sp>
          <p:nvSpPr>
            <p:cNvPr id="16" name="Rounded Rectangle 15"/>
            <p:cNvSpPr/>
            <p:nvPr/>
          </p:nvSpPr>
          <p:spPr>
            <a:xfrm>
              <a:off x="7527273" y="3001788"/>
              <a:ext cx="1693889" cy="14035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913234" y="3375899"/>
              <a:ext cx="883532" cy="6907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MTable</a:t>
              </a:r>
              <a:endParaRPr lang="en-US" dirty="0">
                <a:solidFill>
                  <a:schemeClr val="tx1"/>
                </a:solidFill>
              </a:endParaRPr>
            </a:p>
          </p:txBody>
        </p:sp>
        <p:sp>
          <p:nvSpPr>
            <p:cNvPr id="18" name="TextBox 17"/>
            <p:cNvSpPr txBox="1"/>
            <p:nvPr/>
          </p:nvSpPr>
          <p:spPr>
            <a:xfrm>
              <a:off x="7822899" y="2632455"/>
              <a:ext cx="1064202" cy="369332"/>
            </a:xfrm>
            <a:prstGeom prst="rect">
              <a:avLst/>
            </a:prstGeom>
            <a:noFill/>
          </p:spPr>
          <p:txBody>
            <a:bodyPr wrap="none" rtlCol="0">
              <a:spAutoFit/>
            </a:bodyPr>
            <a:lstStyle/>
            <a:p>
              <a:r>
                <a:rPr lang="en-US" dirty="0" smtClean="0"/>
                <a:t>Process 1</a:t>
              </a:r>
              <a:endParaRPr lang="en-US" dirty="0"/>
            </a:p>
          </p:txBody>
        </p:sp>
        <p:cxnSp>
          <p:nvCxnSpPr>
            <p:cNvPr id="23" name="Straight Arrow Connector 22"/>
            <p:cNvCxnSpPr>
              <a:stCxn id="17" idx="3"/>
              <a:endCxn id="10" idx="1"/>
            </p:cNvCxnSpPr>
            <p:nvPr/>
          </p:nvCxnSpPr>
          <p:spPr>
            <a:xfrm>
              <a:off x="8796766" y="3721282"/>
              <a:ext cx="2207237" cy="728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a:endCxn id="9" idx="1"/>
            </p:cNvCxnSpPr>
            <p:nvPr/>
          </p:nvCxnSpPr>
          <p:spPr>
            <a:xfrm>
              <a:off x="8796766" y="3721282"/>
              <a:ext cx="2207237" cy="2142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7527273" y="4449406"/>
            <a:ext cx="3476730" cy="1991591"/>
            <a:chOff x="7527273" y="4449406"/>
            <a:chExt cx="3476730" cy="1991591"/>
          </a:xfrm>
        </p:grpSpPr>
        <p:sp>
          <p:nvSpPr>
            <p:cNvPr id="19" name="Rounded Rectangle 18"/>
            <p:cNvSpPr/>
            <p:nvPr/>
          </p:nvSpPr>
          <p:spPr>
            <a:xfrm>
              <a:off x="7527273" y="5037495"/>
              <a:ext cx="1693889" cy="14035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913234" y="5411606"/>
              <a:ext cx="883532" cy="6907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MTable</a:t>
              </a:r>
              <a:endParaRPr lang="en-US" dirty="0">
                <a:solidFill>
                  <a:schemeClr val="tx1"/>
                </a:solidFill>
              </a:endParaRPr>
            </a:p>
          </p:txBody>
        </p:sp>
        <p:sp>
          <p:nvSpPr>
            <p:cNvPr id="21" name="TextBox 20"/>
            <p:cNvSpPr txBox="1"/>
            <p:nvPr/>
          </p:nvSpPr>
          <p:spPr>
            <a:xfrm>
              <a:off x="7842116" y="4668163"/>
              <a:ext cx="1064202" cy="369332"/>
            </a:xfrm>
            <a:prstGeom prst="rect">
              <a:avLst/>
            </a:prstGeom>
            <a:noFill/>
          </p:spPr>
          <p:txBody>
            <a:bodyPr wrap="none" rtlCol="0">
              <a:spAutoFit/>
            </a:bodyPr>
            <a:lstStyle/>
            <a:p>
              <a:r>
                <a:rPr lang="en-US" dirty="0" smtClean="0"/>
                <a:t>Process 2</a:t>
              </a:r>
              <a:endParaRPr lang="en-US" dirty="0"/>
            </a:p>
          </p:txBody>
        </p:sp>
        <p:cxnSp>
          <p:nvCxnSpPr>
            <p:cNvPr id="27" name="Straight Arrow Connector 26"/>
            <p:cNvCxnSpPr>
              <a:stCxn id="20" idx="3"/>
              <a:endCxn id="10" idx="1"/>
            </p:cNvCxnSpPr>
            <p:nvPr/>
          </p:nvCxnSpPr>
          <p:spPr>
            <a:xfrm flipV="1">
              <a:off x="8796766" y="4449406"/>
              <a:ext cx="2207237" cy="1307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3"/>
              <a:endCxn id="9" idx="1"/>
            </p:cNvCxnSpPr>
            <p:nvPr/>
          </p:nvCxnSpPr>
          <p:spPr>
            <a:xfrm>
              <a:off x="8796766" y="5756989"/>
              <a:ext cx="2207237" cy="107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8796766" y="1890456"/>
            <a:ext cx="2450650" cy="3866533"/>
            <a:chOff x="8796766" y="1890456"/>
            <a:chExt cx="2450650" cy="3866533"/>
          </a:xfrm>
        </p:grpSpPr>
        <p:sp>
          <p:nvSpPr>
            <p:cNvPr id="4" name="Rectangle 3"/>
            <p:cNvSpPr/>
            <p:nvPr/>
          </p:nvSpPr>
          <p:spPr>
            <a:xfrm>
              <a:off x="10228010" y="2268878"/>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10228010" y="2717276"/>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1" name="Rectangle 10"/>
            <p:cNvSpPr/>
            <p:nvPr/>
          </p:nvSpPr>
          <p:spPr>
            <a:xfrm>
              <a:off x="10228010" y="2261206"/>
              <a:ext cx="699589" cy="914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08202" y="1890456"/>
              <a:ext cx="1339214" cy="369332"/>
            </a:xfrm>
            <a:prstGeom prst="rect">
              <a:avLst/>
            </a:prstGeom>
            <a:noFill/>
          </p:spPr>
          <p:txBody>
            <a:bodyPr wrap="none" rtlCol="0">
              <a:spAutoFit/>
            </a:bodyPr>
            <a:lstStyle/>
            <a:p>
              <a:pPr algn="ctr"/>
              <a:r>
                <a:rPr lang="en-US" dirty="0" smtClean="0"/>
                <a:t>Virtual table</a:t>
              </a:r>
              <a:endParaRPr lang="en-US" dirty="0"/>
            </a:p>
          </p:txBody>
        </p:sp>
        <p:cxnSp>
          <p:nvCxnSpPr>
            <p:cNvPr id="31" name="Straight Arrow Connector 30"/>
            <p:cNvCxnSpPr>
              <a:stCxn id="17" idx="3"/>
              <a:endCxn id="11" idx="1"/>
            </p:cNvCxnSpPr>
            <p:nvPr/>
          </p:nvCxnSpPr>
          <p:spPr>
            <a:xfrm flipV="1">
              <a:off x="8796766" y="2718406"/>
              <a:ext cx="1431244" cy="1002876"/>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3"/>
              <a:endCxn id="11" idx="1"/>
            </p:cNvCxnSpPr>
            <p:nvPr/>
          </p:nvCxnSpPr>
          <p:spPr>
            <a:xfrm flipV="1">
              <a:off x="8796766" y="2718406"/>
              <a:ext cx="1431244" cy="3038583"/>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18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Azure table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Set of rows having:</a:t>
            </a:r>
          </a:p>
          <a:p>
            <a:pPr lvl="1"/>
            <a:r>
              <a:rPr lang="en-US" dirty="0" smtClean="0"/>
              <a:t>Primary key = (partition key, row key)</a:t>
            </a:r>
          </a:p>
          <a:p>
            <a:pPr lvl="1"/>
            <a:r>
              <a:rPr lang="en-US" dirty="0" err="1" smtClean="0"/>
              <a:t>ETag</a:t>
            </a:r>
            <a:r>
              <a:rPr lang="en-US" dirty="0" smtClean="0"/>
              <a:t> updated by system on each modification</a:t>
            </a:r>
          </a:p>
          <a:p>
            <a:pPr lvl="1"/>
            <a:r>
              <a:rPr lang="en-US" dirty="0" smtClean="0"/>
              <a:t>User-defined properties</a:t>
            </a:r>
          </a:p>
          <a:p>
            <a:r>
              <a:rPr lang="en-US" dirty="0" smtClean="0"/>
              <a:t>Each partition on single server, limited to ~2,000 row ops/sec</a:t>
            </a:r>
          </a:p>
          <a:p>
            <a:r>
              <a:rPr lang="en-US" dirty="0" smtClean="0"/>
              <a:t>Query: Boolean filter expression involving key and/or user-defined properties.  Ex: “</a:t>
            </a:r>
            <a:r>
              <a:rPr lang="en-US" dirty="0" err="1" smtClean="0"/>
              <a:t>PartitionKey</a:t>
            </a:r>
            <a:r>
              <a:rPr lang="en-US" dirty="0" smtClean="0"/>
              <a:t> </a:t>
            </a:r>
            <a:r>
              <a:rPr lang="en-US" dirty="0" err="1" smtClean="0"/>
              <a:t>eq</a:t>
            </a:r>
            <a:r>
              <a:rPr lang="en-US" dirty="0" smtClean="0"/>
              <a:t> ‘A’ and </a:t>
            </a:r>
            <a:r>
              <a:rPr lang="en-US" dirty="0" err="1" smtClean="0"/>
              <a:t>myProperty</a:t>
            </a:r>
            <a:r>
              <a:rPr lang="en-US" dirty="0" smtClean="0"/>
              <a:t> </a:t>
            </a:r>
            <a:r>
              <a:rPr lang="en-US" dirty="0" err="1" smtClean="0"/>
              <a:t>eq</a:t>
            </a:r>
            <a:r>
              <a:rPr lang="en-US" dirty="0" smtClean="0"/>
              <a:t> ‘red’”</a:t>
            </a:r>
          </a:p>
          <a:p>
            <a:pPr lvl="1"/>
            <a:r>
              <a:rPr lang="en-US" dirty="0" smtClean="0"/>
              <a:t>Result set may be broken into pages when query exceeds processing time or result size limit or crosses partitions.  Each page retrieved atomically.</a:t>
            </a:r>
          </a:p>
          <a:p>
            <a:r>
              <a:rPr lang="en-US" dirty="0" smtClean="0"/>
              <a:t>Batch transaction: modify up to 100 rows in same partition</a:t>
            </a:r>
          </a:p>
          <a:p>
            <a:pPr lvl="1"/>
            <a:r>
              <a:rPr lang="en-US" dirty="0" smtClean="0"/>
              <a:t>Insert, replace, merge (set individual user-defined properties), delete</a:t>
            </a:r>
          </a:p>
          <a:p>
            <a:pPr lvl="1"/>
            <a:r>
              <a:rPr lang="en-US" dirty="0" smtClean="0"/>
              <a:t>Row modification can be conditional on old </a:t>
            </a:r>
            <a:r>
              <a:rPr lang="en-US" dirty="0" err="1" smtClean="0"/>
              <a:t>ETag</a:t>
            </a:r>
            <a:endParaRPr lang="en-US" dirty="0"/>
          </a:p>
        </p:txBody>
      </p:sp>
    </p:spTree>
    <p:extLst>
      <p:ext uri="{BB962C8B-B14F-4D97-AF65-F5344CB8AC3E}">
        <p14:creationId xmlns:p14="http://schemas.microsoft.com/office/powerpoint/2010/main" val="3764430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IChainTable2</a:t>
            </a:r>
            <a:endParaRPr lang="en-US" dirty="0"/>
          </a:p>
        </p:txBody>
      </p:sp>
      <p:sp>
        <p:nvSpPr>
          <p:cNvPr id="3" name="Content Placeholder 2"/>
          <p:cNvSpPr>
            <a:spLocks noGrp="1"/>
          </p:cNvSpPr>
          <p:nvPr>
            <p:ph idx="1"/>
          </p:nvPr>
        </p:nvSpPr>
        <p:spPr/>
        <p:txBody>
          <a:bodyPr>
            <a:normAutofit fontScale="92500" lnSpcReduction="10000"/>
          </a:bodyPr>
          <a:lstStyle/>
          <a:p>
            <a:r>
              <a:rPr lang="en-US" sz="2800" kern="1200" dirty="0" smtClean="0">
                <a:solidFill>
                  <a:schemeClr val="tx1"/>
                </a:solidFill>
                <a:effectLst/>
                <a:latin typeface="+mn-lt"/>
                <a:ea typeface="+mn-ea"/>
                <a:cs typeface="+mn-cs"/>
              </a:rPr>
              <a:t>Slight improvement on Kiwi </a:t>
            </a:r>
            <a:r>
              <a:rPr lang="en-US" sz="2800" kern="1200" dirty="0" err="1" smtClean="0">
                <a:solidFill>
                  <a:schemeClr val="tx1"/>
                </a:solidFill>
                <a:effectLst/>
                <a:latin typeface="+mn-lt"/>
                <a:ea typeface="+mn-ea"/>
                <a:cs typeface="+mn-cs"/>
              </a:rPr>
              <a:t>IChainTable</a:t>
            </a:r>
            <a:r>
              <a:rPr lang="en-US" sz="2800" kern="1200" dirty="0" smtClean="0">
                <a:solidFill>
                  <a:schemeClr val="tx1"/>
                </a:solidFill>
                <a:effectLst/>
                <a:latin typeface="+mn-lt"/>
                <a:ea typeface="+mn-ea"/>
                <a:cs typeface="+mn-cs"/>
              </a:rPr>
              <a:t>, used by </a:t>
            </a:r>
            <a:r>
              <a:rPr lang="en-US" sz="2800" kern="1200" dirty="0" err="1" smtClean="0">
                <a:solidFill>
                  <a:schemeClr val="tx1"/>
                </a:solidFill>
                <a:effectLst/>
                <a:latin typeface="+mn-lt"/>
                <a:ea typeface="+mn-ea"/>
                <a:cs typeface="+mn-cs"/>
              </a:rPr>
              <a:t>MigratingTable</a:t>
            </a:r>
            <a:endParaRPr lang="en-US" sz="2800" kern="1200" dirty="0" smtClean="0">
              <a:solidFill>
                <a:schemeClr val="tx1"/>
              </a:solidFill>
              <a:effectLst/>
              <a:latin typeface="+mn-lt"/>
              <a:ea typeface="+mn-ea"/>
              <a:cs typeface="+mn-cs"/>
            </a:endParaRPr>
          </a:p>
          <a:p>
            <a:r>
              <a:rPr lang="en-US" dirty="0" smtClean="0"/>
              <a:t>Query: Hard for </a:t>
            </a:r>
            <a:r>
              <a:rPr lang="en-US" dirty="0" err="1" smtClean="0"/>
              <a:t>MigratingTable</a:t>
            </a:r>
            <a:r>
              <a:rPr lang="en-US" dirty="0" smtClean="0"/>
              <a:t> to reconstruct atomic pages from rows in various states of migration between old and new tables.  Normal applications generally satisfied with one of:</a:t>
            </a:r>
            <a:endParaRPr lang="en-US" dirty="0"/>
          </a:p>
          <a:p>
            <a:pPr lvl="1"/>
            <a:r>
              <a:rPr lang="en-US" dirty="0" err="1" smtClean="0"/>
              <a:t>ExecuteQueryAtomicAsync</a:t>
            </a:r>
            <a:endParaRPr lang="en-US" dirty="0" smtClean="0"/>
          </a:p>
          <a:p>
            <a:pPr lvl="2"/>
            <a:r>
              <a:rPr lang="en-US" dirty="0" smtClean="0"/>
              <a:t>Restricted to a single partition</a:t>
            </a:r>
          </a:p>
          <a:p>
            <a:pPr lvl="2"/>
            <a:r>
              <a:rPr lang="en-US" dirty="0" smtClean="0"/>
              <a:t>Execute atomically or fail if exceeds the limits for atomic execution</a:t>
            </a:r>
          </a:p>
          <a:p>
            <a:pPr lvl="2"/>
            <a:r>
              <a:rPr lang="en-US" dirty="0" smtClean="0"/>
              <a:t>For parity with write; not currently used by Artifact Services</a:t>
            </a:r>
          </a:p>
          <a:p>
            <a:pPr lvl="1"/>
            <a:r>
              <a:rPr lang="en-US" dirty="0" err="1" smtClean="0"/>
              <a:t>ExecuteQueryStreamedAsync</a:t>
            </a:r>
            <a:endParaRPr lang="en-US" dirty="0" smtClean="0"/>
          </a:p>
          <a:p>
            <a:pPr lvl="2"/>
            <a:r>
              <a:rPr lang="en-US" dirty="0" smtClean="0"/>
              <a:t>Returns one row at a time, each reflecting state at some time between start of query and when row is returned (may not be increasing </a:t>
            </a:r>
            <a:r>
              <a:rPr lang="en-US" dirty="0" err="1" smtClean="0"/>
              <a:t>fn</a:t>
            </a:r>
            <a:r>
              <a:rPr lang="en-US" dirty="0" smtClean="0"/>
              <a:t> of key!)</a:t>
            </a:r>
          </a:p>
          <a:p>
            <a:r>
              <a:rPr lang="en-US" sz="2800" kern="1200" dirty="0" err="1" smtClean="0">
                <a:solidFill>
                  <a:schemeClr val="tx1"/>
                </a:solidFill>
                <a:effectLst/>
                <a:latin typeface="+mn-lt"/>
                <a:ea typeface="+mn-ea"/>
                <a:cs typeface="+mn-cs"/>
              </a:rPr>
              <a:t>ExecuteBatchAsync</a:t>
            </a:r>
            <a:endParaRPr lang="en-US" sz="28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4598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5562501" y="300629"/>
            <a:ext cx="1625566" cy="6071954"/>
            <a:chOff x="2532863" y="310044"/>
            <a:chExt cx="2500292" cy="6071954"/>
          </a:xfrm>
        </p:grpSpPr>
        <p:sp>
          <p:nvSpPr>
            <p:cNvPr id="4" name="Rectangle 3"/>
            <p:cNvSpPr/>
            <p:nvPr/>
          </p:nvSpPr>
          <p:spPr>
            <a:xfrm>
              <a:off x="2532867" y="6637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32866" y="20933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32864" y="3522876"/>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32863" y="4952437"/>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39851" y="663754"/>
              <a:ext cx="1286314" cy="1169551"/>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1: foo</a:t>
              </a:r>
            </a:p>
            <a:p>
              <a:pPr algn="ctr"/>
              <a:endParaRPr lang="en-US" sz="1400" dirty="0" smtClean="0"/>
            </a:p>
            <a:p>
              <a:pPr algn="ctr"/>
              <a:r>
                <a:rPr lang="en-US" sz="1400" dirty="0" smtClean="0"/>
                <a:t>3: bar</a:t>
              </a:r>
            </a:p>
            <a:p>
              <a:pPr algn="ctr"/>
              <a:r>
                <a:rPr lang="en-US" sz="1400" dirty="0" smtClean="0"/>
                <a:t>4: </a:t>
              </a:r>
              <a:r>
                <a:rPr lang="en-US" sz="1400" dirty="0" err="1" smtClean="0"/>
                <a:t>baz</a:t>
              </a:r>
              <a:endParaRPr lang="en-US" sz="1400" dirty="0"/>
            </a:p>
          </p:txBody>
        </p:sp>
        <p:sp>
          <p:nvSpPr>
            <p:cNvPr id="17" name="TextBox 16"/>
            <p:cNvSpPr txBox="1"/>
            <p:nvPr/>
          </p:nvSpPr>
          <p:spPr>
            <a:xfrm>
              <a:off x="3139851" y="2093315"/>
              <a:ext cx="1286313" cy="1384995"/>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0: orange</a:t>
              </a:r>
            </a:p>
            <a:p>
              <a:pPr algn="ctr"/>
              <a:r>
                <a:rPr lang="en-US" sz="1400" dirty="0" smtClean="0"/>
                <a:t>1: red</a:t>
              </a:r>
            </a:p>
            <a:p>
              <a:pPr algn="ctr"/>
              <a:endParaRPr lang="en-US" sz="1400" dirty="0" smtClean="0"/>
            </a:p>
            <a:p>
              <a:pPr algn="ctr"/>
              <a:r>
                <a:rPr lang="en-US" sz="1400" dirty="0" smtClean="0"/>
                <a:t>3: blue</a:t>
              </a:r>
            </a:p>
            <a:p>
              <a:pPr algn="ctr"/>
              <a:r>
                <a:rPr lang="en-US" sz="1400" dirty="0" smtClean="0"/>
                <a:t>4: yellow</a:t>
              </a:r>
              <a:endParaRPr lang="en-US" sz="1400" dirty="0"/>
            </a:p>
          </p:txBody>
        </p:sp>
        <p:sp>
          <p:nvSpPr>
            <p:cNvPr id="18" name="TextBox 17"/>
            <p:cNvSpPr txBox="1"/>
            <p:nvPr/>
          </p:nvSpPr>
          <p:spPr>
            <a:xfrm>
              <a:off x="2788797" y="3522875"/>
              <a:ext cx="1988409" cy="738664"/>
            </a:xfrm>
            <a:prstGeom prst="rect">
              <a:avLst/>
            </a:prstGeom>
            <a:noFill/>
          </p:spPr>
          <p:txBody>
            <a:bodyPr wrap="none" rtlCol="0">
              <a:spAutoFit/>
            </a:bodyPr>
            <a:lstStyle/>
            <a:p>
              <a:pPr algn="ctr"/>
              <a:r>
                <a:rPr lang="en-US" sz="1400" dirty="0" smtClean="0"/>
                <a:t>state: populated</a:t>
              </a:r>
            </a:p>
            <a:p>
              <a:pPr algn="ctr"/>
              <a:r>
                <a:rPr lang="en-US" sz="1400" dirty="0" err="1" smtClean="0"/>
                <a:t>mig</a:t>
              </a:r>
              <a:r>
                <a:rPr lang="en-US" sz="1400" dirty="0" smtClean="0"/>
                <a:t>. assertion: “”</a:t>
              </a:r>
            </a:p>
            <a:p>
              <a:pPr algn="ctr"/>
              <a:r>
                <a:rPr lang="en-US" sz="1400" dirty="0" smtClean="0"/>
                <a:t>1: hey</a:t>
              </a:r>
              <a:endParaRPr lang="en-US" sz="1400" dirty="0"/>
            </a:p>
          </p:txBody>
        </p:sp>
        <p:sp>
          <p:nvSpPr>
            <p:cNvPr id="19" name="TextBox 18"/>
            <p:cNvSpPr txBox="1"/>
            <p:nvPr/>
          </p:nvSpPr>
          <p:spPr>
            <a:xfrm>
              <a:off x="2995030" y="310044"/>
              <a:ext cx="1598787" cy="369332"/>
            </a:xfrm>
            <a:prstGeom prst="rect">
              <a:avLst/>
            </a:prstGeom>
            <a:noFill/>
          </p:spPr>
          <p:txBody>
            <a:bodyPr wrap="none" rtlCol="0">
              <a:spAutoFit/>
            </a:bodyPr>
            <a:lstStyle/>
            <a:p>
              <a:pPr algn="ctr"/>
              <a:r>
                <a:rPr lang="en-US" dirty="0" smtClean="0"/>
                <a:t>Old table</a:t>
              </a:r>
              <a:endParaRPr lang="en-US" dirty="0"/>
            </a:p>
          </p:txBody>
        </p:sp>
      </p:grpSp>
      <p:grpSp>
        <p:nvGrpSpPr>
          <p:cNvPr id="60" name="Group 59"/>
          <p:cNvGrpSpPr/>
          <p:nvPr/>
        </p:nvGrpSpPr>
        <p:grpSpPr>
          <a:xfrm>
            <a:off x="8920514" y="294421"/>
            <a:ext cx="1619243" cy="6071955"/>
            <a:chOff x="5710793" y="294421"/>
            <a:chExt cx="2500292" cy="6071955"/>
          </a:xfrm>
        </p:grpSpPr>
        <p:sp>
          <p:nvSpPr>
            <p:cNvPr id="12" name="Rectangle 11"/>
            <p:cNvSpPr/>
            <p:nvPr/>
          </p:nvSpPr>
          <p:spPr>
            <a:xfrm>
              <a:off x="5710797" y="64813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10796" y="207769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0795" y="35072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0793" y="49368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1523" y="294421"/>
              <a:ext cx="1761662" cy="369332"/>
            </a:xfrm>
            <a:prstGeom prst="rect">
              <a:avLst/>
            </a:prstGeom>
            <a:noFill/>
          </p:spPr>
          <p:txBody>
            <a:bodyPr wrap="none" rtlCol="0">
              <a:spAutoFit/>
            </a:bodyPr>
            <a:lstStyle/>
            <a:p>
              <a:pPr algn="ctr"/>
              <a:r>
                <a:rPr lang="en-US" dirty="0" smtClean="0"/>
                <a:t>New table</a:t>
              </a:r>
              <a:endParaRPr lang="en-US" dirty="0"/>
            </a:p>
          </p:txBody>
        </p:sp>
        <p:sp>
          <p:nvSpPr>
            <p:cNvPr id="24" name="TextBox 23"/>
            <p:cNvSpPr txBox="1"/>
            <p:nvPr/>
          </p:nvSpPr>
          <p:spPr>
            <a:xfrm>
              <a:off x="6445253" y="663753"/>
              <a:ext cx="1031372"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r>
                <a:rPr lang="en-US" sz="1400" dirty="0" smtClean="0"/>
                <a:t>3: (deleted)</a:t>
              </a:r>
            </a:p>
            <a:p>
              <a:pPr algn="ctr"/>
              <a:r>
                <a:rPr lang="en-US" sz="1400" dirty="0" smtClean="0"/>
                <a:t>4: </a:t>
              </a:r>
              <a:r>
                <a:rPr lang="en-US" sz="1400" dirty="0" err="1" smtClean="0"/>
                <a:t>baz</a:t>
              </a:r>
              <a:endParaRPr lang="en-US" sz="1400" dirty="0"/>
            </a:p>
          </p:txBody>
        </p:sp>
        <p:sp>
          <p:nvSpPr>
            <p:cNvPr id="25" name="TextBox 24"/>
            <p:cNvSpPr txBox="1"/>
            <p:nvPr/>
          </p:nvSpPr>
          <p:spPr>
            <a:xfrm>
              <a:off x="6445253" y="2077692"/>
              <a:ext cx="1031373" cy="1384995"/>
            </a:xfrm>
            <a:prstGeom prst="rect">
              <a:avLst/>
            </a:prstGeom>
            <a:noFill/>
          </p:spPr>
          <p:txBody>
            <a:bodyPr wrap="none" rtlCol="0">
              <a:spAutoFit/>
            </a:bodyPr>
            <a:lstStyle/>
            <a:p>
              <a:pPr algn="ctr"/>
              <a:endParaRPr lang="en-US" sz="1400" dirty="0" smtClean="0"/>
            </a:p>
            <a:p>
              <a:pPr algn="ctr"/>
              <a:r>
                <a:rPr lang="en-US" sz="1400" dirty="0" smtClean="0"/>
                <a:t>0: orange</a:t>
              </a:r>
            </a:p>
            <a:p>
              <a:pPr algn="ctr"/>
              <a:endParaRPr lang="en-US" sz="1400" dirty="0"/>
            </a:p>
            <a:p>
              <a:pPr algn="ctr"/>
              <a:r>
                <a:rPr lang="en-US" sz="1400" dirty="0" smtClean="0"/>
                <a:t>2: green</a:t>
              </a:r>
            </a:p>
            <a:p>
              <a:pPr algn="ctr"/>
              <a:r>
                <a:rPr lang="en-US" sz="1400" dirty="0" smtClean="0"/>
                <a:t>3: azure</a:t>
              </a:r>
            </a:p>
            <a:p>
              <a:pPr algn="ctr"/>
              <a:r>
                <a:rPr lang="en-US" sz="1400" dirty="0" smtClean="0"/>
                <a:t>4: (deleted)</a:t>
              </a:r>
              <a:endParaRPr lang="en-US" sz="1400" dirty="0"/>
            </a:p>
          </p:txBody>
        </p:sp>
      </p:grpSp>
      <p:sp>
        <p:nvSpPr>
          <p:cNvPr id="31" name="TextBox 30"/>
          <p:cNvSpPr txBox="1"/>
          <p:nvPr/>
        </p:nvSpPr>
        <p:spPr>
          <a:xfrm>
            <a:off x="1101090" y="1908648"/>
            <a:ext cx="782074" cy="369332"/>
          </a:xfrm>
          <a:prstGeom prst="rect">
            <a:avLst/>
          </a:prstGeom>
          <a:noFill/>
        </p:spPr>
        <p:txBody>
          <a:bodyPr wrap="none" rtlCol="0">
            <a:spAutoFit/>
          </a:bodyPr>
          <a:lstStyle/>
          <a:p>
            <a:r>
              <a:rPr lang="en-US" dirty="0" err="1" smtClean="0">
                <a:solidFill>
                  <a:schemeClr val="accent6"/>
                </a:solidFill>
              </a:rPr>
              <a:t>Kdone</a:t>
            </a:r>
            <a:endParaRPr lang="en-US" dirty="0">
              <a:solidFill>
                <a:schemeClr val="accent6"/>
              </a:solidFill>
            </a:endParaRPr>
          </a:p>
        </p:txBody>
      </p:sp>
      <p:sp>
        <p:nvSpPr>
          <p:cNvPr id="32" name="TextBox 31"/>
          <p:cNvSpPr txBox="1"/>
          <p:nvPr/>
        </p:nvSpPr>
        <p:spPr>
          <a:xfrm>
            <a:off x="1107093" y="4767771"/>
            <a:ext cx="731867" cy="369332"/>
          </a:xfrm>
          <a:prstGeom prst="rect">
            <a:avLst/>
          </a:prstGeom>
          <a:noFill/>
        </p:spPr>
        <p:txBody>
          <a:bodyPr wrap="none" rtlCol="0">
            <a:spAutoFit/>
          </a:bodyPr>
          <a:lstStyle/>
          <a:p>
            <a:r>
              <a:rPr lang="en-US" dirty="0" err="1" smtClean="0">
                <a:solidFill>
                  <a:schemeClr val="accent2"/>
                </a:solidFill>
              </a:rPr>
              <a:t>Kstart</a:t>
            </a:r>
            <a:endParaRPr lang="en-US" dirty="0">
              <a:solidFill>
                <a:schemeClr val="accent2"/>
              </a:solidFill>
            </a:endParaRPr>
          </a:p>
        </p:txBody>
      </p:sp>
      <p:sp>
        <p:nvSpPr>
          <p:cNvPr id="33" name="Down Arrow 32"/>
          <p:cNvSpPr/>
          <p:nvPr/>
        </p:nvSpPr>
        <p:spPr>
          <a:xfrm>
            <a:off x="942446" y="2660140"/>
            <a:ext cx="709842" cy="1725469"/>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0" y="3338208"/>
            <a:ext cx="1004314" cy="369332"/>
          </a:xfrm>
          <a:prstGeom prst="rect">
            <a:avLst/>
          </a:prstGeom>
          <a:noFill/>
        </p:spPr>
        <p:txBody>
          <a:bodyPr wrap="none" rtlCol="0">
            <a:spAutoFit/>
          </a:bodyPr>
          <a:lstStyle/>
          <a:p>
            <a:r>
              <a:rPr lang="en-US" dirty="0" smtClean="0"/>
              <a:t>Migrator</a:t>
            </a:r>
            <a:endParaRPr lang="en-US" dirty="0"/>
          </a:p>
        </p:txBody>
      </p:sp>
      <p:cxnSp>
        <p:nvCxnSpPr>
          <p:cNvPr id="29" name="Straight Connector 28"/>
          <p:cNvCxnSpPr/>
          <p:nvPr/>
        </p:nvCxnSpPr>
        <p:spPr>
          <a:xfrm>
            <a:off x="1900831" y="2093314"/>
            <a:ext cx="972167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0831" y="4952437"/>
            <a:ext cx="97216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38959" y="663754"/>
            <a:ext cx="97835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0831" y="6381998"/>
            <a:ext cx="9721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51297" y="6197332"/>
            <a:ext cx="693523" cy="369332"/>
          </a:xfrm>
          <a:prstGeom prst="rect">
            <a:avLst/>
          </a:prstGeom>
          <a:noFill/>
        </p:spPr>
        <p:txBody>
          <a:bodyPr wrap="none" rtlCol="0">
            <a:spAutoFit/>
          </a:bodyPr>
          <a:lstStyle/>
          <a:p>
            <a:r>
              <a:rPr lang="en-US" dirty="0" err="1" smtClean="0"/>
              <a:t>Kmax</a:t>
            </a:r>
            <a:endParaRPr lang="en-US" dirty="0"/>
          </a:p>
        </p:txBody>
      </p:sp>
      <p:sp>
        <p:nvSpPr>
          <p:cNvPr id="40" name="TextBox 39"/>
          <p:cNvSpPr txBox="1"/>
          <p:nvPr/>
        </p:nvSpPr>
        <p:spPr>
          <a:xfrm>
            <a:off x="1145437" y="479087"/>
            <a:ext cx="660374" cy="369332"/>
          </a:xfrm>
          <a:prstGeom prst="rect">
            <a:avLst/>
          </a:prstGeom>
          <a:noFill/>
        </p:spPr>
        <p:txBody>
          <a:bodyPr wrap="none" rtlCol="0">
            <a:spAutoFit/>
          </a:bodyPr>
          <a:lstStyle/>
          <a:p>
            <a:r>
              <a:rPr lang="en-US" dirty="0" err="1" smtClean="0"/>
              <a:t>Kmin</a:t>
            </a:r>
            <a:endParaRPr lang="en-US" dirty="0"/>
          </a:p>
        </p:txBody>
      </p:sp>
      <p:grpSp>
        <p:nvGrpSpPr>
          <p:cNvPr id="61" name="Group 60"/>
          <p:cNvGrpSpPr/>
          <p:nvPr/>
        </p:nvGrpSpPr>
        <p:grpSpPr>
          <a:xfrm>
            <a:off x="2316779" y="304220"/>
            <a:ext cx="1555039" cy="6071955"/>
            <a:chOff x="8852277" y="304220"/>
            <a:chExt cx="2500292" cy="6071955"/>
          </a:xfrm>
        </p:grpSpPr>
        <p:sp>
          <p:nvSpPr>
            <p:cNvPr id="41" name="Rectangle 40"/>
            <p:cNvSpPr/>
            <p:nvPr/>
          </p:nvSpPr>
          <p:spPr>
            <a:xfrm>
              <a:off x="8852281" y="657931"/>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852280" y="208749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852279" y="351705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852277" y="494661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037207" y="304220"/>
              <a:ext cx="2153275" cy="369332"/>
            </a:xfrm>
            <a:prstGeom prst="rect">
              <a:avLst/>
            </a:prstGeom>
            <a:noFill/>
          </p:spPr>
          <p:txBody>
            <a:bodyPr wrap="none" rtlCol="0">
              <a:spAutoFit/>
            </a:bodyPr>
            <a:lstStyle/>
            <a:p>
              <a:pPr algn="ctr"/>
              <a:r>
                <a:rPr lang="en-US" dirty="0" smtClean="0"/>
                <a:t>Virtual table</a:t>
              </a:r>
              <a:endParaRPr lang="en-US" dirty="0"/>
            </a:p>
          </p:txBody>
        </p:sp>
        <p:sp>
          <p:nvSpPr>
            <p:cNvPr id="46" name="TextBox 45"/>
            <p:cNvSpPr txBox="1"/>
            <p:nvPr/>
          </p:nvSpPr>
          <p:spPr>
            <a:xfrm>
              <a:off x="9739182" y="673552"/>
              <a:ext cx="726481"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endParaRPr lang="en-US" sz="1400" dirty="0" smtClean="0"/>
            </a:p>
            <a:p>
              <a:pPr algn="ctr"/>
              <a:r>
                <a:rPr lang="en-US" sz="1400" dirty="0" smtClean="0"/>
                <a:t>4: </a:t>
              </a:r>
              <a:r>
                <a:rPr lang="en-US" sz="1400" dirty="0" err="1" smtClean="0"/>
                <a:t>baz</a:t>
              </a:r>
              <a:endParaRPr lang="en-US" sz="1400" dirty="0"/>
            </a:p>
          </p:txBody>
        </p:sp>
        <p:sp>
          <p:nvSpPr>
            <p:cNvPr id="47" name="TextBox 46"/>
            <p:cNvSpPr txBox="1"/>
            <p:nvPr/>
          </p:nvSpPr>
          <p:spPr>
            <a:xfrm>
              <a:off x="9666406" y="2087491"/>
              <a:ext cx="872034" cy="1169551"/>
            </a:xfrm>
            <a:prstGeom prst="rect">
              <a:avLst/>
            </a:prstGeom>
            <a:noFill/>
          </p:spPr>
          <p:txBody>
            <a:bodyPr wrap="none" rtlCol="0">
              <a:spAutoFit/>
            </a:bodyPr>
            <a:lstStyle/>
            <a:p>
              <a:pPr algn="ctr"/>
              <a:endParaRPr lang="en-US" sz="1400" dirty="0" smtClean="0"/>
            </a:p>
            <a:p>
              <a:pPr algn="ctr"/>
              <a:r>
                <a:rPr lang="en-US" sz="1400" dirty="0" smtClean="0"/>
                <a:t>0: orange</a:t>
              </a:r>
            </a:p>
            <a:p>
              <a:pPr algn="ctr"/>
              <a:r>
                <a:rPr lang="en-US" sz="1400" dirty="0" smtClean="0"/>
                <a:t>1: red</a:t>
              </a:r>
              <a:endParaRPr lang="en-US" sz="1400" dirty="0"/>
            </a:p>
            <a:p>
              <a:pPr algn="ctr"/>
              <a:r>
                <a:rPr lang="en-US" sz="1400" dirty="0" smtClean="0"/>
                <a:t>2: green</a:t>
              </a:r>
            </a:p>
            <a:p>
              <a:pPr algn="ctr"/>
              <a:r>
                <a:rPr lang="en-US" sz="1400" dirty="0" smtClean="0"/>
                <a:t>3: azure</a:t>
              </a:r>
            </a:p>
          </p:txBody>
        </p:sp>
        <p:sp>
          <p:nvSpPr>
            <p:cNvPr id="58" name="TextBox 57"/>
            <p:cNvSpPr txBox="1"/>
            <p:nvPr/>
          </p:nvSpPr>
          <p:spPr>
            <a:xfrm>
              <a:off x="9787319" y="3520754"/>
              <a:ext cx="629147" cy="738664"/>
            </a:xfrm>
            <a:prstGeom prst="rect">
              <a:avLst/>
            </a:prstGeom>
            <a:noFill/>
          </p:spPr>
          <p:txBody>
            <a:bodyPr wrap="none" rtlCol="0">
              <a:spAutoFit/>
            </a:bodyPr>
            <a:lstStyle/>
            <a:p>
              <a:pPr algn="ctr"/>
              <a:endParaRPr lang="en-US" sz="1400" dirty="0" smtClean="0"/>
            </a:p>
            <a:p>
              <a:pPr algn="ctr"/>
              <a:endParaRPr lang="en-US" sz="1400" dirty="0"/>
            </a:p>
            <a:p>
              <a:pPr algn="ctr"/>
              <a:r>
                <a:rPr lang="en-US" sz="1400" dirty="0" smtClean="0"/>
                <a:t>1: hey</a:t>
              </a:r>
              <a:endParaRPr lang="en-US" sz="1400" dirty="0"/>
            </a:p>
          </p:txBody>
        </p:sp>
      </p:grpSp>
    </p:spTree>
    <p:extLst>
      <p:ext uri="{BB962C8B-B14F-4D97-AF65-F5344CB8AC3E}">
        <p14:creationId xmlns:p14="http://schemas.microsoft.com/office/powerpoint/2010/main" val="172776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5562501" y="300629"/>
            <a:ext cx="1625566" cy="6071954"/>
            <a:chOff x="2532863" y="310044"/>
            <a:chExt cx="2500292" cy="6071954"/>
          </a:xfrm>
        </p:grpSpPr>
        <p:sp>
          <p:nvSpPr>
            <p:cNvPr id="4" name="Rectangle 3"/>
            <p:cNvSpPr/>
            <p:nvPr/>
          </p:nvSpPr>
          <p:spPr>
            <a:xfrm>
              <a:off x="2532867" y="6637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32866" y="20933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32864" y="3522876"/>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32863" y="4952437"/>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39851" y="663754"/>
              <a:ext cx="1286314" cy="1169551"/>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1: foo</a:t>
              </a:r>
            </a:p>
            <a:p>
              <a:pPr algn="ctr"/>
              <a:endParaRPr lang="en-US" sz="1400" dirty="0" smtClean="0"/>
            </a:p>
            <a:p>
              <a:pPr algn="ctr"/>
              <a:r>
                <a:rPr lang="en-US" sz="1400" dirty="0" smtClean="0"/>
                <a:t>3: bar</a:t>
              </a:r>
            </a:p>
            <a:p>
              <a:pPr algn="ctr"/>
              <a:r>
                <a:rPr lang="en-US" sz="1400" dirty="0" smtClean="0"/>
                <a:t>4: </a:t>
              </a:r>
              <a:r>
                <a:rPr lang="en-US" sz="1400" dirty="0" err="1" smtClean="0"/>
                <a:t>baz</a:t>
              </a:r>
              <a:endParaRPr lang="en-US" sz="1400" dirty="0"/>
            </a:p>
          </p:txBody>
        </p:sp>
        <p:sp>
          <p:nvSpPr>
            <p:cNvPr id="17" name="TextBox 16"/>
            <p:cNvSpPr txBox="1"/>
            <p:nvPr/>
          </p:nvSpPr>
          <p:spPr>
            <a:xfrm>
              <a:off x="3139851" y="2093315"/>
              <a:ext cx="1286313" cy="1384995"/>
            </a:xfrm>
            <a:prstGeom prst="rect">
              <a:avLst/>
            </a:prstGeom>
            <a:noFill/>
          </p:spPr>
          <p:txBody>
            <a:bodyPr wrap="none" rtlCol="0">
              <a:spAutoFit/>
            </a:bodyPr>
            <a:lstStyle/>
            <a:p>
              <a:pPr algn="ctr"/>
              <a:r>
                <a:rPr lang="en-US" sz="1400" dirty="0"/>
                <a:t>s</a:t>
              </a:r>
              <a:r>
                <a:rPr lang="en-US" sz="1400" dirty="0" smtClean="0"/>
                <a:t>tate: switched</a:t>
              </a:r>
            </a:p>
            <a:p>
              <a:pPr algn="ctr"/>
              <a:r>
                <a:rPr lang="en-US" sz="1400" dirty="0" smtClean="0"/>
                <a:t>0: orange</a:t>
              </a:r>
            </a:p>
            <a:p>
              <a:pPr algn="ctr"/>
              <a:r>
                <a:rPr lang="en-US" sz="1400" dirty="0" smtClean="0"/>
                <a:t>1: red</a:t>
              </a:r>
            </a:p>
            <a:p>
              <a:pPr algn="ctr"/>
              <a:endParaRPr lang="en-US" sz="1400" dirty="0" smtClean="0"/>
            </a:p>
            <a:p>
              <a:pPr algn="ctr"/>
              <a:r>
                <a:rPr lang="en-US" sz="1400" dirty="0" smtClean="0"/>
                <a:t>3: blue</a:t>
              </a:r>
            </a:p>
            <a:p>
              <a:pPr algn="ctr"/>
              <a:r>
                <a:rPr lang="en-US" sz="1400" dirty="0" smtClean="0"/>
                <a:t>4: yellow</a:t>
              </a:r>
              <a:endParaRPr lang="en-US" sz="1400" dirty="0"/>
            </a:p>
          </p:txBody>
        </p:sp>
        <p:sp>
          <p:nvSpPr>
            <p:cNvPr id="18" name="TextBox 17"/>
            <p:cNvSpPr txBox="1"/>
            <p:nvPr/>
          </p:nvSpPr>
          <p:spPr>
            <a:xfrm>
              <a:off x="2788797" y="3522875"/>
              <a:ext cx="1988409" cy="738664"/>
            </a:xfrm>
            <a:prstGeom prst="rect">
              <a:avLst/>
            </a:prstGeom>
            <a:noFill/>
          </p:spPr>
          <p:txBody>
            <a:bodyPr wrap="none" rtlCol="0">
              <a:spAutoFit/>
            </a:bodyPr>
            <a:lstStyle/>
            <a:p>
              <a:pPr algn="ctr"/>
              <a:r>
                <a:rPr lang="en-US" sz="1400" dirty="0" smtClean="0"/>
                <a:t>state: populated</a:t>
              </a:r>
            </a:p>
            <a:p>
              <a:pPr algn="ctr"/>
              <a:r>
                <a:rPr lang="en-US" sz="1400" dirty="0" err="1" smtClean="0"/>
                <a:t>mig</a:t>
              </a:r>
              <a:r>
                <a:rPr lang="en-US" sz="1400" dirty="0" smtClean="0"/>
                <a:t>. assertion: “”</a:t>
              </a:r>
            </a:p>
            <a:p>
              <a:pPr algn="ctr"/>
              <a:r>
                <a:rPr lang="en-US" sz="1400" dirty="0" smtClean="0"/>
                <a:t>1: hey</a:t>
              </a:r>
              <a:endParaRPr lang="en-US" sz="1400" dirty="0"/>
            </a:p>
          </p:txBody>
        </p:sp>
        <p:sp>
          <p:nvSpPr>
            <p:cNvPr id="19" name="TextBox 18"/>
            <p:cNvSpPr txBox="1"/>
            <p:nvPr/>
          </p:nvSpPr>
          <p:spPr>
            <a:xfrm>
              <a:off x="2995030" y="310044"/>
              <a:ext cx="1598787" cy="369332"/>
            </a:xfrm>
            <a:prstGeom prst="rect">
              <a:avLst/>
            </a:prstGeom>
            <a:noFill/>
          </p:spPr>
          <p:txBody>
            <a:bodyPr wrap="none" rtlCol="0">
              <a:spAutoFit/>
            </a:bodyPr>
            <a:lstStyle/>
            <a:p>
              <a:pPr algn="ctr"/>
              <a:r>
                <a:rPr lang="en-US" dirty="0"/>
                <a:t>Old table</a:t>
              </a:r>
            </a:p>
          </p:txBody>
        </p:sp>
      </p:grpSp>
      <p:grpSp>
        <p:nvGrpSpPr>
          <p:cNvPr id="60" name="Group 59"/>
          <p:cNvGrpSpPr/>
          <p:nvPr/>
        </p:nvGrpSpPr>
        <p:grpSpPr>
          <a:xfrm>
            <a:off x="8920514" y="294421"/>
            <a:ext cx="1619243" cy="6071955"/>
            <a:chOff x="5710793" y="294421"/>
            <a:chExt cx="2500292" cy="6071955"/>
          </a:xfrm>
        </p:grpSpPr>
        <p:sp>
          <p:nvSpPr>
            <p:cNvPr id="12" name="Rectangle 11"/>
            <p:cNvSpPr/>
            <p:nvPr/>
          </p:nvSpPr>
          <p:spPr>
            <a:xfrm>
              <a:off x="5710797" y="64813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10796" y="207769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0795" y="350725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0793" y="4936815"/>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1525" y="294421"/>
              <a:ext cx="1761662" cy="369332"/>
            </a:xfrm>
            <a:prstGeom prst="rect">
              <a:avLst/>
            </a:prstGeom>
            <a:noFill/>
          </p:spPr>
          <p:txBody>
            <a:bodyPr wrap="none" rtlCol="0">
              <a:spAutoFit/>
            </a:bodyPr>
            <a:lstStyle/>
            <a:p>
              <a:pPr algn="ctr"/>
              <a:r>
                <a:rPr lang="en-US" dirty="0" smtClean="0"/>
                <a:t>New table</a:t>
              </a:r>
              <a:endParaRPr lang="en-US" dirty="0"/>
            </a:p>
          </p:txBody>
        </p:sp>
        <p:sp>
          <p:nvSpPr>
            <p:cNvPr id="24" name="TextBox 23"/>
            <p:cNvSpPr txBox="1"/>
            <p:nvPr/>
          </p:nvSpPr>
          <p:spPr>
            <a:xfrm>
              <a:off x="6445253" y="663753"/>
              <a:ext cx="1031372"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r>
                <a:rPr lang="en-US" sz="1400" dirty="0" smtClean="0"/>
                <a:t>3: (deleted)</a:t>
              </a:r>
            </a:p>
            <a:p>
              <a:pPr algn="ctr"/>
              <a:r>
                <a:rPr lang="en-US" sz="1400" dirty="0" smtClean="0"/>
                <a:t>4: </a:t>
              </a:r>
              <a:r>
                <a:rPr lang="en-US" sz="1400" dirty="0" err="1" smtClean="0"/>
                <a:t>baz</a:t>
              </a:r>
              <a:endParaRPr lang="en-US" sz="1400" dirty="0"/>
            </a:p>
          </p:txBody>
        </p:sp>
        <p:sp>
          <p:nvSpPr>
            <p:cNvPr id="25" name="TextBox 24"/>
            <p:cNvSpPr txBox="1"/>
            <p:nvPr/>
          </p:nvSpPr>
          <p:spPr>
            <a:xfrm>
              <a:off x="6445253" y="2077692"/>
              <a:ext cx="1031373" cy="1384995"/>
            </a:xfrm>
            <a:prstGeom prst="rect">
              <a:avLst/>
            </a:prstGeom>
            <a:noFill/>
          </p:spPr>
          <p:txBody>
            <a:bodyPr wrap="none" rtlCol="0">
              <a:spAutoFit/>
            </a:bodyPr>
            <a:lstStyle/>
            <a:p>
              <a:pPr algn="ctr"/>
              <a:endParaRPr lang="en-US" sz="1400" dirty="0" smtClean="0"/>
            </a:p>
            <a:p>
              <a:pPr algn="ctr"/>
              <a:r>
                <a:rPr lang="en-US" sz="1400" dirty="0" smtClean="0"/>
                <a:t>0: orange</a:t>
              </a:r>
            </a:p>
            <a:p>
              <a:pPr algn="ctr"/>
              <a:endParaRPr lang="en-US" sz="1400" dirty="0"/>
            </a:p>
            <a:p>
              <a:pPr algn="ctr"/>
              <a:r>
                <a:rPr lang="en-US" sz="1400" dirty="0" smtClean="0"/>
                <a:t>2: green</a:t>
              </a:r>
            </a:p>
            <a:p>
              <a:pPr algn="ctr"/>
              <a:r>
                <a:rPr lang="en-US" sz="1400" dirty="0" smtClean="0"/>
                <a:t>3: azure</a:t>
              </a:r>
            </a:p>
            <a:p>
              <a:pPr algn="ctr"/>
              <a:r>
                <a:rPr lang="en-US" sz="1400" dirty="0" smtClean="0"/>
                <a:t>4: (deleted)</a:t>
              </a:r>
              <a:endParaRPr lang="en-US" sz="1400" dirty="0"/>
            </a:p>
          </p:txBody>
        </p:sp>
      </p:grpSp>
      <p:sp>
        <p:nvSpPr>
          <p:cNvPr id="31" name="TextBox 30"/>
          <p:cNvSpPr txBox="1"/>
          <p:nvPr/>
        </p:nvSpPr>
        <p:spPr>
          <a:xfrm>
            <a:off x="1101090" y="1908648"/>
            <a:ext cx="782074" cy="369332"/>
          </a:xfrm>
          <a:prstGeom prst="rect">
            <a:avLst/>
          </a:prstGeom>
          <a:noFill/>
        </p:spPr>
        <p:txBody>
          <a:bodyPr wrap="none" rtlCol="0">
            <a:spAutoFit/>
          </a:bodyPr>
          <a:lstStyle/>
          <a:p>
            <a:r>
              <a:rPr lang="en-US" dirty="0" err="1" smtClean="0">
                <a:solidFill>
                  <a:schemeClr val="accent6"/>
                </a:solidFill>
              </a:rPr>
              <a:t>Kdone</a:t>
            </a:r>
            <a:endParaRPr lang="en-US" dirty="0">
              <a:solidFill>
                <a:schemeClr val="accent6"/>
              </a:solidFill>
            </a:endParaRPr>
          </a:p>
        </p:txBody>
      </p:sp>
      <p:sp>
        <p:nvSpPr>
          <p:cNvPr id="32" name="TextBox 31"/>
          <p:cNvSpPr txBox="1"/>
          <p:nvPr/>
        </p:nvSpPr>
        <p:spPr>
          <a:xfrm>
            <a:off x="1107093" y="4767771"/>
            <a:ext cx="731867" cy="369332"/>
          </a:xfrm>
          <a:prstGeom prst="rect">
            <a:avLst/>
          </a:prstGeom>
          <a:noFill/>
        </p:spPr>
        <p:txBody>
          <a:bodyPr wrap="none" rtlCol="0">
            <a:spAutoFit/>
          </a:bodyPr>
          <a:lstStyle/>
          <a:p>
            <a:r>
              <a:rPr lang="en-US" dirty="0" err="1" smtClean="0">
                <a:solidFill>
                  <a:schemeClr val="accent2"/>
                </a:solidFill>
              </a:rPr>
              <a:t>Kstart</a:t>
            </a:r>
            <a:endParaRPr lang="en-US" dirty="0">
              <a:solidFill>
                <a:schemeClr val="accent2"/>
              </a:solidFill>
            </a:endParaRPr>
          </a:p>
        </p:txBody>
      </p:sp>
      <p:sp>
        <p:nvSpPr>
          <p:cNvPr id="33" name="Down Arrow 32"/>
          <p:cNvSpPr/>
          <p:nvPr/>
        </p:nvSpPr>
        <p:spPr>
          <a:xfrm>
            <a:off x="942446" y="2660140"/>
            <a:ext cx="709842" cy="1725469"/>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0" y="3338208"/>
            <a:ext cx="1004314" cy="369332"/>
          </a:xfrm>
          <a:prstGeom prst="rect">
            <a:avLst/>
          </a:prstGeom>
          <a:noFill/>
        </p:spPr>
        <p:txBody>
          <a:bodyPr wrap="none" rtlCol="0">
            <a:spAutoFit/>
          </a:bodyPr>
          <a:lstStyle/>
          <a:p>
            <a:r>
              <a:rPr lang="en-US" dirty="0" smtClean="0"/>
              <a:t>Migrator</a:t>
            </a:r>
            <a:endParaRPr lang="en-US" dirty="0"/>
          </a:p>
        </p:txBody>
      </p:sp>
      <p:cxnSp>
        <p:nvCxnSpPr>
          <p:cNvPr id="29" name="Straight Connector 28"/>
          <p:cNvCxnSpPr/>
          <p:nvPr/>
        </p:nvCxnSpPr>
        <p:spPr>
          <a:xfrm>
            <a:off x="1900831" y="2093314"/>
            <a:ext cx="972167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0831" y="4952437"/>
            <a:ext cx="97216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38959" y="663754"/>
            <a:ext cx="97835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0831" y="6381998"/>
            <a:ext cx="9721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51297" y="6197332"/>
            <a:ext cx="693523" cy="369332"/>
          </a:xfrm>
          <a:prstGeom prst="rect">
            <a:avLst/>
          </a:prstGeom>
          <a:noFill/>
        </p:spPr>
        <p:txBody>
          <a:bodyPr wrap="none" rtlCol="0">
            <a:spAutoFit/>
          </a:bodyPr>
          <a:lstStyle/>
          <a:p>
            <a:r>
              <a:rPr lang="en-US" dirty="0" err="1" smtClean="0"/>
              <a:t>Kmax</a:t>
            </a:r>
            <a:endParaRPr lang="en-US" dirty="0"/>
          </a:p>
        </p:txBody>
      </p:sp>
      <p:sp>
        <p:nvSpPr>
          <p:cNvPr id="40" name="TextBox 39"/>
          <p:cNvSpPr txBox="1"/>
          <p:nvPr/>
        </p:nvSpPr>
        <p:spPr>
          <a:xfrm>
            <a:off x="1145437" y="479087"/>
            <a:ext cx="660374" cy="369332"/>
          </a:xfrm>
          <a:prstGeom prst="rect">
            <a:avLst/>
          </a:prstGeom>
          <a:noFill/>
        </p:spPr>
        <p:txBody>
          <a:bodyPr wrap="none" rtlCol="0">
            <a:spAutoFit/>
          </a:bodyPr>
          <a:lstStyle/>
          <a:p>
            <a:r>
              <a:rPr lang="en-US" dirty="0" err="1" smtClean="0"/>
              <a:t>Kmin</a:t>
            </a:r>
            <a:endParaRPr lang="en-US" dirty="0"/>
          </a:p>
        </p:txBody>
      </p:sp>
      <p:grpSp>
        <p:nvGrpSpPr>
          <p:cNvPr id="61" name="Group 60"/>
          <p:cNvGrpSpPr/>
          <p:nvPr/>
        </p:nvGrpSpPr>
        <p:grpSpPr>
          <a:xfrm>
            <a:off x="2316779" y="304220"/>
            <a:ext cx="1555039" cy="6071955"/>
            <a:chOff x="8852277" y="304220"/>
            <a:chExt cx="2500292" cy="6071955"/>
          </a:xfrm>
        </p:grpSpPr>
        <p:sp>
          <p:nvSpPr>
            <p:cNvPr id="41" name="Rectangle 40"/>
            <p:cNvSpPr/>
            <p:nvPr/>
          </p:nvSpPr>
          <p:spPr>
            <a:xfrm>
              <a:off x="8852281" y="657931"/>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852280" y="2087492"/>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852279" y="3517053"/>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852277" y="4946614"/>
              <a:ext cx="2500288" cy="142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037207" y="304220"/>
              <a:ext cx="2153275" cy="369332"/>
            </a:xfrm>
            <a:prstGeom prst="rect">
              <a:avLst/>
            </a:prstGeom>
            <a:noFill/>
          </p:spPr>
          <p:txBody>
            <a:bodyPr wrap="none" rtlCol="0">
              <a:spAutoFit/>
            </a:bodyPr>
            <a:lstStyle/>
            <a:p>
              <a:pPr algn="ctr"/>
              <a:r>
                <a:rPr lang="en-US" dirty="0" smtClean="0"/>
                <a:t>Virtual table</a:t>
              </a:r>
              <a:endParaRPr lang="en-US" dirty="0"/>
            </a:p>
          </p:txBody>
        </p:sp>
        <p:sp>
          <p:nvSpPr>
            <p:cNvPr id="46" name="TextBox 45"/>
            <p:cNvSpPr txBox="1"/>
            <p:nvPr/>
          </p:nvSpPr>
          <p:spPr>
            <a:xfrm>
              <a:off x="9739182" y="673552"/>
              <a:ext cx="726481" cy="1169551"/>
            </a:xfrm>
            <a:prstGeom prst="rect">
              <a:avLst/>
            </a:prstGeom>
            <a:noFill/>
          </p:spPr>
          <p:txBody>
            <a:bodyPr wrap="none" rtlCol="0">
              <a:spAutoFit/>
            </a:bodyPr>
            <a:lstStyle/>
            <a:p>
              <a:pPr algn="ctr"/>
              <a:endParaRPr lang="en-US" sz="1400" dirty="0" smtClean="0"/>
            </a:p>
            <a:p>
              <a:pPr algn="ctr"/>
              <a:r>
                <a:rPr lang="en-US" sz="1400" dirty="0" smtClean="0"/>
                <a:t>1: foot</a:t>
              </a:r>
            </a:p>
            <a:p>
              <a:pPr algn="ctr"/>
              <a:r>
                <a:rPr lang="en-US" sz="1400" dirty="0" smtClean="0"/>
                <a:t>2: </a:t>
              </a:r>
              <a:r>
                <a:rPr lang="en-US" sz="1400" dirty="0" err="1" smtClean="0"/>
                <a:t>quux</a:t>
              </a:r>
              <a:endParaRPr lang="en-US" sz="1400" dirty="0" smtClean="0"/>
            </a:p>
            <a:p>
              <a:pPr algn="ctr"/>
              <a:endParaRPr lang="en-US" sz="1400" dirty="0" smtClean="0"/>
            </a:p>
            <a:p>
              <a:pPr algn="ctr"/>
              <a:r>
                <a:rPr lang="en-US" sz="1400" dirty="0" smtClean="0"/>
                <a:t>4: </a:t>
              </a:r>
              <a:r>
                <a:rPr lang="en-US" sz="1400" dirty="0" err="1" smtClean="0"/>
                <a:t>baz</a:t>
              </a:r>
              <a:endParaRPr lang="en-US" sz="1400" dirty="0"/>
            </a:p>
          </p:txBody>
        </p:sp>
        <p:sp>
          <p:nvSpPr>
            <p:cNvPr id="47" name="TextBox 46"/>
            <p:cNvSpPr txBox="1"/>
            <p:nvPr/>
          </p:nvSpPr>
          <p:spPr>
            <a:xfrm>
              <a:off x="9666406" y="2087491"/>
              <a:ext cx="872034" cy="1169551"/>
            </a:xfrm>
            <a:prstGeom prst="rect">
              <a:avLst/>
            </a:prstGeom>
            <a:noFill/>
          </p:spPr>
          <p:txBody>
            <a:bodyPr wrap="none" rtlCol="0">
              <a:spAutoFit/>
            </a:bodyPr>
            <a:lstStyle/>
            <a:p>
              <a:pPr algn="ctr"/>
              <a:endParaRPr lang="en-US" sz="1400" dirty="0" smtClean="0"/>
            </a:p>
            <a:p>
              <a:pPr algn="ctr"/>
              <a:r>
                <a:rPr lang="en-US" sz="1400" dirty="0" smtClean="0"/>
                <a:t>0: orange</a:t>
              </a:r>
            </a:p>
            <a:p>
              <a:pPr algn="ctr"/>
              <a:r>
                <a:rPr lang="en-US" sz="1400" dirty="0" smtClean="0"/>
                <a:t>1: red</a:t>
              </a:r>
              <a:endParaRPr lang="en-US" sz="1400" dirty="0"/>
            </a:p>
            <a:p>
              <a:pPr algn="ctr"/>
              <a:r>
                <a:rPr lang="en-US" sz="1400" dirty="0" smtClean="0"/>
                <a:t>2: green</a:t>
              </a:r>
            </a:p>
            <a:p>
              <a:pPr algn="ctr"/>
              <a:r>
                <a:rPr lang="en-US" sz="1400" dirty="0" smtClean="0"/>
                <a:t>3: azure</a:t>
              </a:r>
            </a:p>
          </p:txBody>
        </p:sp>
        <p:sp>
          <p:nvSpPr>
            <p:cNvPr id="58" name="TextBox 57"/>
            <p:cNvSpPr txBox="1"/>
            <p:nvPr/>
          </p:nvSpPr>
          <p:spPr>
            <a:xfrm>
              <a:off x="9787319" y="3520754"/>
              <a:ext cx="629148" cy="738664"/>
            </a:xfrm>
            <a:prstGeom prst="rect">
              <a:avLst/>
            </a:prstGeom>
            <a:noFill/>
          </p:spPr>
          <p:txBody>
            <a:bodyPr wrap="none" rtlCol="0">
              <a:spAutoFit/>
            </a:bodyPr>
            <a:lstStyle/>
            <a:p>
              <a:pPr algn="ctr"/>
              <a:endParaRPr lang="en-US" sz="1400" dirty="0" smtClean="0"/>
            </a:p>
            <a:p>
              <a:pPr algn="ctr"/>
              <a:endParaRPr lang="en-US" sz="1400" dirty="0"/>
            </a:p>
            <a:p>
              <a:pPr algn="ctr"/>
              <a:r>
                <a:rPr lang="en-US" sz="1400" dirty="0" smtClean="0"/>
                <a:t>1: hey</a:t>
              </a:r>
              <a:endParaRPr lang="en-US" sz="1400" dirty="0"/>
            </a:p>
          </p:txBody>
        </p:sp>
      </p:grpSp>
      <p:sp>
        <p:nvSpPr>
          <p:cNvPr id="48" name="TextBox 47"/>
          <p:cNvSpPr txBox="1"/>
          <p:nvPr/>
        </p:nvSpPr>
        <p:spPr>
          <a:xfrm>
            <a:off x="3858352" y="3507871"/>
            <a:ext cx="1178592" cy="738664"/>
          </a:xfrm>
          <a:prstGeom prst="rect">
            <a:avLst/>
          </a:prstGeom>
          <a:noFill/>
        </p:spPr>
        <p:txBody>
          <a:bodyPr wrap="none" rtlCol="0">
            <a:spAutoFit/>
          </a:bodyPr>
          <a:lstStyle/>
          <a:p>
            <a:pPr algn="ctr"/>
            <a:endParaRPr lang="en-US" sz="1400" dirty="0" smtClean="0">
              <a:solidFill>
                <a:srgbClr val="FF0000"/>
              </a:solidFill>
            </a:endParaRPr>
          </a:p>
          <a:p>
            <a:pPr algn="ctr"/>
            <a:endParaRPr lang="en-US" sz="1400" dirty="0" smtClean="0">
              <a:solidFill>
                <a:srgbClr val="FF0000"/>
              </a:solidFill>
            </a:endParaRPr>
          </a:p>
          <a:p>
            <a:pPr algn="ctr"/>
            <a:r>
              <a:rPr lang="en-US" sz="1400" dirty="0" smtClean="0">
                <a:solidFill>
                  <a:srgbClr val="FF0000"/>
                </a:solidFill>
              </a:rPr>
              <a:t>Replace(1, hi)</a:t>
            </a:r>
            <a:endParaRPr lang="en-US" sz="1400" dirty="0">
              <a:solidFill>
                <a:srgbClr val="FF0000"/>
              </a:solidFill>
            </a:endParaRPr>
          </a:p>
        </p:txBody>
      </p:sp>
      <p:sp>
        <p:nvSpPr>
          <p:cNvPr id="49" name="TextBox 48"/>
          <p:cNvSpPr txBox="1"/>
          <p:nvPr/>
        </p:nvSpPr>
        <p:spPr>
          <a:xfrm>
            <a:off x="7188056" y="3528699"/>
            <a:ext cx="1178592" cy="738664"/>
          </a:xfrm>
          <a:prstGeom prst="rect">
            <a:avLst/>
          </a:prstGeom>
          <a:noFill/>
        </p:spPr>
        <p:txBody>
          <a:bodyPr wrap="none" rtlCol="0">
            <a:spAutoFit/>
          </a:bodyPr>
          <a:lstStyle/>
          <a:p>
            <a:pPr algn="ctr"/>
            <a:endParaRPr lang="en-US" sz="1400" dirty="0" smtClean="0">
              <a:solidFill>
                <a:srgbClr val="FF0000"/>
              </a:solidFill>
            </a:endParaRPr>
          </a:p>
          <a:p>
            <a:pPr algn="ctr"/>
            <a:r>
              <a:rPr lang="en-US" sz="1400" dirty="0" smtClean="0">
                <a:solidFill>
                  <a:srgbClr val="FF0000"/>
                </a:solidFill>
              </a:rPr>
              <a:t>Touch(</a:t>
            </a:r>
            <a:r>
              <a:rPr lang="en-US" sz="1400" dirty="0" err="1" smtClean="0">
                <a:solidFill>
                  <a:srgbClr val="FF0000"/>
                </a:solidFill>
              </a:rPr>
              <a:t>m.a.</a:t>
            </a:r>
            <a:r>
              <a:rPr lang="en-US" sz="1400" dirty="0" smtClean="0">
                <a:solidFill>
                  <a:srgbClr val="FF0000"/>
                </a:solidFill>
              </a:rPr>
              <a:t>)</a:t>
            </a:r>
          </a:p>
          <a:p>
            <a:pPr algn="ctr"/>
            <a:r>
              <a:rPr lang="en-US" sz="1400" dirty="0" smtClean="0">
                <a:solidFill>
                  <a:srgbClr val="FF0000"/>
                </a:solidFill>
              </a:rPr>
              <a:t>Replace(1, hi)</a:t>
            </a:r>
            <a:endParaRPr lang="en-US" sz="1400" dirty="0">
              <a:solidFill>
                <a:srgbClr val="FF0000"/>
              </a:solidFill>
            </a:endParaRPr>
          </a:p>
        </p:txBody>
      </p:sp>
    </p:spTree>
    <p:extLst>
      <p:ext uri="{BB962C8B-B14F-4D97-AF65-F5344CB8AC3E}">
        <p14:creationId xmlns:p14="http://schemas.microsoft.com/office/powerpoint/2010/main" val="192393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CDEE1B2F73D643A3D8788E1B45C960" ma:contentTypeVersion="4" ma:contentTypeDescription="Create a new document." ma:contentTypeScope="" ma:versionID="37ff6ca168a311ffb5c1e3ac0ce856fc">
  <xsd:schema xmlns:xsd="http://www.w3.org/2001/XMLSchema" xmlns:xs="http://www.w3.org/2001/XMLSchema" xmlns:p="http://schemas.microsoft.com/office/2006/metadata/properties" xmlns:ns2="3e00a29c-ed37-426b-864f-9bf63539bb86" xmlns:ns3="d2eba3fb-0ae9-4d29-b5f2-aa16d30e391c" targetNamespace="http://schemas.microsoft.com/office/2006/metadata/properties" ma:root="true" ma:fieldsID="07571e6216eac2fad5fee0fd0a7babcd" ns2:_="" ns3:_="">
    <xsd:import namespace="3e00a29c-ed37-426b-864f-9bf63539bb86"/>
    <xsd:import namespace="d2eba3fb-0ae9-4d29-b5f2-aa16d30e391c"/>
    <xsd:element name="properties">
      <xsd:complexType>
        <xsd:sequence>
          <xsd:element name="documentManagement">
            <xsd:complexType>
              <xsd:all>
                <xsd:element ref="ns2:SharedWithUsers" minOccurs="0"/>
                <xsd:element ref="ns2:SharingHintHash" minOccurs="0"/>
                <xsd:element ref="ns2:SharedWithDetails" minOccurs="0"/>
                <xsd:element ref="ns3:_Shortcut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00a29c-ed37-426b-864f-9bf63539bb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eba3fb-0ae9-4d29-b5f2-aa16d30e391c" elementFormDefault="qualified">
    <xsd:import namespace="http://schemas.microsoft.com/office/2006/documentManagement/types"/>
    <xsd:import namespace="http://schemas.microsoft.com/office/infopath/2007/PartnerControls"/>
    <xsd:element name="_ShortcutUrl" ma:index="11"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hortcutUrl xmlns="d2eba3fb-0ae9-4d29-b5f2-aa16d30e391c">
      <Url xsi:nil="true"/>
      <Description xsi:nil="true"/>
    </_ShortcutUrl>
  </documentManagement>
</p:properties>
</file>

<file path=customXml/itemProps1.xml><?xml version="1.0" encoding="utf-8"?>
<ds:datastoreItem xmlns:ds="http://schemas.openxmlformats.org/officeDocument/2006/customXml" ds:itemID="{979107A7-CCF8-4784-8B0B-971DE675EDCA}"/>
</file>

<file path=customXml/itemProps2.xml><?xml version="1.0" encoding="utf-8"?>
<ds:datastoreItem xmlns:ds="http://schemas.openxmlformats.org/officeDocument/2006/customXml" ds:itemID="{EF7CA276-9C2E-47D0-895A-31F79DEED1DA}"/>
</file>

<file path=customXml/itemProps3.xml><?xml version="1.0" encoding="utf-8"?>
<ds:datastoreItem xmlns:ds="http://schemas.openxmlformats.org/officeDocument/2006/customXml" ds:itemID="{68B5512F-F3DF-4C97-B3BC-F83F14A85FE7}"/>
</file>

<file path=docProps/app.xml><?xml version="1.0" encoding="utf-8"?>
<Properties xmlns="http://schemas.openxmlformats.org/officeDocument/2006/extended-properties" xmlns:vt="http://schemas.openxmlformats.org/officeDocument/2006/docPropsVTypes">
  <TotalTime>1489</TotalTime>
  <Words>3539</Words>
  <Application>Microsoft Office PowerPoint</Application>
  <PresentationFormat>Widescreen</PresentationFormat>
  <Paragraphs>625</Paragraphs>
  <Slides>27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 well-tested live migration library for Azure Table storage</vt:lpstr>
      <vt:lpstr>Artifact Services</vt:lpstr>
      <vt:lpstr>Sharding</vt:lpstr>
      <vt:lpstr>Live migration</vt:lpstr>
      <vt:lpstr>Kiwi toolkit</vt:lpstr>
      <vt:lpstr>Review of Azure table API</vt:lpstr>
      <vt:lpstr>IChainTable2</vt:lpstr>
      <vt:lpstr>PowerPoint Presentation</vt:lpstr>
      <vt:lpstr>PowerPoint Presentation</vt:lpstr>
      <vt:lpstr>PowerPoint Presentation</vt:lpstr>
      <vt:lpstr>PowerPoint Presentation</vt:lpstr>
      <vt:lpstr>Testing</vt:lpstr>
      <vt:lpstr>P# systematic concurrency testing</vt:lpstr>
      <vt:lpstr>Testing MigratingTable with P#</vt:lpstr>
      <vt:lpstr>Running C# async/RPC/await code in P#</vt:lpstr>
      <vt:lpstr>MigratingTable code sample</vt:lpstr>
      <vt:lpstr>Query stream bug</vt:lpstr>
      <vt:lpstr>Query stream bug</vt:lpstr>
      <vt:lpstr>Query stream bug</vt:lpstr>
      <vt:lpstr>Query stream bug</vt:lpstr>
      <vt:lpstr>Query stream bug</vt:lpstr>
      <vt:lpstr>Query stream bug</vt:lpstr>
      <vt:lpstr>Query stream bug</vt:lpstr>
      <vt:lpstr>Query stream bug</vt:lpstr>
      <vt:lpstr>Query stream bug: trace</vt:lpstr>
      <vt:lpstr>Integration into Artifact Services</vt:lpstr>
      <vt:lpstr>Acknowledgments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McCutchen</dc:creator>
  <cp:lastModifiedBy>Matt McCutchen</cp:lastModifiedBy>
  <cp:revision>50</cp:revision>
  <dcterms:created xsi:type="dcterms:W3CDTF">2015-08-20T10:22:19Z</dcterms:created>
  <dcterms:modified xsi:type="dcterms:W3CDTF">2015-08-21T23:16:52Z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0x01010092CDEE1B2F73D643A3D8788E1B45C960</vt:lpwstr>
  </property>
</Properties>
</file>