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BB27B-6309-4727-93CF-E16891CE5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4AAC0-678C-4C67-997D-4A58672FB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CC3F6-31C1-4246-BC66-A11B39B3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FB93-08B1-43C2-9E35-DA5A216F671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328AA-7F09-4939-AA9E-2E8A0BF4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914B5-7BB1-40D2-9C6B-D083FB83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D5C-DA1A-413A-AE0B-3C982EFE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4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2508-478D-4299-B5D3-7423B3517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937C8-7141-4A8F-9282-9D4F42863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ED68C-87E6-4167-A7FC-D8DF34A3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FB93-08B1-43C2-9E35-DA5A216F671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3ED51-9564-4517-965E-38BAC2BA1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1AD78-F230-4D00-B3AF-16F13F5C3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D5C-DA1A-413A-AE0B-3C982EFE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4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E5699-DE31-40A7-B16B-2C1CFE56E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83D10-BC43-4DD4-8161-F87485C8A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F0B79-2118-465D-A041-01FFBAEB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FB93-08B1-43C2-9E35-DA5A216F671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C50BD-73BD-47AD-9968-3B436CE9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4B3CF-EDC1-4298-B964-4BBCA999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D5C-DA1A-413A-AE0B-3C982EFE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1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6D81-6D06-479C-BC72-86577132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2E89B-E830-4B60-8ECD-45F7E2C7A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12739-D9D2-4BAD-A3D5-247877D2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FB93-08B1-43C2-9E35-DA5A216F671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C967F-84E9-4807-A919-C875E2E0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CD508-0B4B-466D-9FDA-A46E03A2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D5C-DA1A-413A-AE0B-3C982EFE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4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F677-DC36-4E82-9869-2234049BB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F3A33-A311-4301-91A9-AE6CC638F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662AF-6E89-434D-A00E-B75C45DA8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FB93-08B1-43C2-9E35-DA5A216F671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41E30-FAB3-4C24-8B42-0632E0C6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179EB-5DE4-43CD-AB2B-C02B63D3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D5C-DA1A-413A-AE0B-3C982EFE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1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01B5-5F70-45BD-8EEE-E3DAA86C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09EB1-5856-45F8-B433-1031DA4BD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28370-04E5-47F0-A4A3-113EB72EB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6A87D-733B-46AE-8E82-4A11DE854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FB93-08B1-43C2-9E35-DA5A216F671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F1451-6211-493D-B74A-6D66AF43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82E89-05AE-47A8-8E1F-196EF4A5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D5C-DA1A-413A-AE0B-3C982EFE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7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7166-7410-4CED-AAD7-80434BAC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D1889-594F-468C-9676-572017CC3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6F2E8-B5D6-41C2-B41F-47A969579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6F0E8-1E2B-47B0-926E-51892BDFA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2B1A96-523C-4D83-AA8E-A5AB7C1D3C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7B848-9766-414B-AE86-F9DD6C1F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FB93-08B1-43C2-9E35-DA5A216F671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A4C140-7B5E-49CB-BC50-1C57F43F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4284CE-F541-49F4-88A2-B6307F17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D5C-DA1A-413A-AE0B-3C982EFE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9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C8D8-356E-4751-9266-DA9466BC9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2FFB9-85C1-4707-93F7-D75148FB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FB93-08B1-43C2-9E35-DA5A216F671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4C343-4924-492C-BCA6-98F4FEBA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F7FB4-FCF2-4432-8F7A-72477223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D5C-DA1A-413A-AE0B-3C982EFE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3B42A-F438-4C1B-927A-BF6C71DA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FB93-08B1-43C2-9E35-DA5A216F671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FBA0E-A6B1-4394-98DF-907FC1C7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C5899-5867-4EAE-B082-833AB369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D5C-DA1A-413A-AE0B-3C982EFE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7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C37D-F843-4734-9E14-356D8B4FE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30A71-5D9E-4365-8F1A-9EF8C6DCA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A303E-995F-480C-8AB9-B2A08A4AB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93FA6-7B08-4436-AE2C-E39F99CE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FB93-08B1-43C2-9E35-DA5A216F671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77208-8523-4430-AEA4-8FC9263B7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9D3F9-A0C9-43EE-B12C-D84A465D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D5C-DA1A-413A-AE0B-3C982EFE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6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370F3-9645-4860-BF9D-584C5C2D6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67FB7C-5420-409C-AE47-9F2C2407C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D22D2-9B73-4F61-9E21-7524FB6FA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3EAD9-DE98-4204-B986-8AF986E32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FB93-08B1-43C2-9E35-DA5A216F671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65EFA-11F4-469A-97F3-6D4E7D0C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4763B-51E3-45ED-80F7-FA902B79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AD5C-DA1A-413A-AE0B-3C982EFE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1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E1B9C-6A6B-4E59-A5F7-C9EDFCD7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54983-99C2-4EFC-B583-9FA284210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22697-857D-49A4-A745-63188317F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1FB93-08B1-43C2-9E35-DA5A216F671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1527E-CC94-4406-80F3-97CB0B21B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61C97-B676-4DB0-BB45-FFE5BF040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EAD5C-DA1A-413A-AE0B-3C982EFE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6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90C7-3085-47C5-BE7F-046E2CE27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Teaching Exam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68CA7-48D1-4443-B94B-FFCB69FA5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Supplementary Materials</a:t>
            </a:r>
          </a:p>
          <a:p>
            <a:r>
              <a:rPr lang="en-US" dirty="0"/>
              <a:t>Matthew McDonald</a:t>
            </a:r>
          </a:p>
          <a:p>
            <a:r>
              <a:rPr lang="en-US" dirty="0"/>
              <a:t>April 23, 2020</a:t>
            </a:r>
          </a:p>
        </p:txBody>
      </p:sp>
    </p:spTree>
    <p:extLst>
      <p:ext uri="{BB962C8B-B14F-4D97-AF65-F5344CB8AC3E}">
        <p14:creationId xmlns:p14="http://schemas.microsoft.com/office/powerpoint/2010/main" val="113413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B5163-6DEF-4D6C-AEC6-ED3A99B1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Learner Persona – Alice Analyst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6B9EA-3110-46DA-BD40-530314A60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General Background – Alice has been an Analyst for a rating agency for 2.5 years, which is her first job out of college.</a:t>
            </a:r>
          </a:p>
          <a:p>
            <a:r>
              <a:rPr lang="en-US" dirty="0"/>
              <a:t>Relevant Experience – Alice has been trained extensively on using Excel to perform her daily work, which includes a fair amount of data preparation and visual analysis.  She took a statistics course in college that used R and </a:t>
            </a:r>
            <a:r>
              <a:rPr lang="en-US" dirty="0" err="1"/>
              <a:t>Rstudio</a:t>
            </a:r>
            <a:r>
              <a:rPr lang="en-US" dirty="0"/>
              <a:t>, but hasn’t really used it since then.</a:t>
            </a:r>
          </a:p>
          <a:p>
            <a:r>
              <a:rPr lang="en-US" dirty="0"/>
              <a:t>Perceived Needs – Alice spends a lot of her time doing manual copy/paste type work.  She would benefit from some of the tools that the </a:t>
            </a:r>
            <a:r>
              <a:rPr lang="en-US" dirty="0" err="1"/>
              <a:t>tidyverse</a:t>
            </a:r>
            <a:r>
              <a:rPr lang="en-US" dirty="0"/>
              <a:t> provides with regards to data manipulation (</a:t>
            </a:r>
            <a:r>
              <a:rPr lang="en-US" dirty="0" err="1"/>
              <a:t>dplyr</a:t>
            </a:r>
            <a:r>
              <a:rPr lang="en-US" dirty="0"/>
              <a:t>) and visualization (ggplot2).  She could make some of those manual tasks more repeatable.</a:t>
            </a:r>
          </a:p>
          <a:p>
            <a:r>
              <a:rPr lang="en-US" dirty="0"/>
              <a:t>Special Considerations – Alice’s boss is well versed in Excel, and she will still need to use it as a primary means of communicating her results.</a:t>
            </a:r>
          </a:p>
        </p:txBody>
      </p:sp>
    </p:spTree>
    <p:extLst>
      <p:ext uri="{BB962C8B-B14F-4D97-AF65-F5344CB8AC3E}">
        <p14:creationId xmlns:p14="http://schemas.microsoft.com/office/powerpoint/2010/main" val="164698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A7D8E-4B04-43B2-8281-CE0949CE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Map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3261489-03C3-402F-9D50-A2D84741EE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6" r="74"/>
          <a:stretch/>
        </p:blipFill>
        <p:spPr>
          <a:xfrm>
            <a:off x="2397579" y="1372025"/>
            <a:ext cx="7396842" cy="512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3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EC31-FA23-4122-A459-7F233028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 the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C7E4E-74BE-4C71-9A27-A92F0C3A3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I’d like to load some data from my spreadsheet into R and get a total of the exposure.  Reorder the steps so that it works:</a:t>
            </a:r>
          </a:p>
          <a:p>
            <a:pPr marL="0" indent="0">
              <a:buNone/>
            </a:pPr>
            <a:r>
              <a:rPr lang="en-US" dirty="0"/>
              <a:t>1)	</a:t>
            </a:r>
            <a:r>
              <a:rPr lang="en-US" dirty="0" err="1"/>
              <a:t>group_by</a:t>
            </a:r>
            <a:r>
              <a:rPr lang="en-US" dirty="0"/>
              <a:t>(rating) %&gt;%</a:t>
            </a:r>
          </a:p>
          <a:p>
            <a:pPr marL="0" indent="0">
              <a:buNone/>
            </a:pPr>
            <a:r>
              <a:rPr lang="en-US" dirty="0"/>
              <a:t>2) portfolio %&gt;% </a:t>
            </a:r>
          </a:p>
          <a:p>
            <a:pPr marL="0" indent="0">
              <a:buNone/>
            </a:pPr>
            <a:r>
              <a:rPr lang="en-US" dirty="0"/>
              <a:t>3) portfolio &lt;- </a:t>
            </a:r>
            <a:r>
              <a:rPr lang="en-US" dirty="0" err="1"/>
              <a:t>read_excel</a:t>
            </a:r>
            <a:r>
              <a:rPr lang="en-US" dirty="0"/>
              <a:t>(“portfolio.xlsx”, sheet=“port”)</a:t>
            </a:r>
          </a:p>
          <a:p>
            <a:pPr marL="0" indent="0">
              <a:buNone/>
            </a:pPr>
            <a:r>
              <a:rPr lang="en-US" dirty="0"/>
              <a:t>4) 	summarize(</a:t>
            </a:r>
            <a:r>
              <a:rPr lang="en-US" dirty="0" err="1"/>
              <a:t>avg_exp</a:t>
            </a:r>
            <a:r>
              <a:rPr lang="en-US" dirty="0"/>
              <a:t> = mean(exposure))</a:t>
            </a:r>
          </a:p>
          <a:p>
            <a:pPr marL="0" indent="0">
              <a:buNone/>
            </a:pPr>
            <a:r>
              <a:rPr lang="en-US" dirty="0"/>
              <a:t>5) library(</a:t>
            </a:r>
            <a:r>
              <a:rPr lang="en-US" dirty="0" err="1"/>
              <a:t>tidyverse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98596-BB9A-4585-A25E-FC82340000D0}"/>
              </a:ext>
            </a:extLst>
          </p:cNvPr>
          <p:cNvSpPr txBox="1"/>
          <p:nvPr/>
        </p:nvSpPr>
        <p:spPr>
          <a:xfrm>
            <a:off x="10043655" y="6488668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(answer: 5, 3, 2, 1, 4)</a:t>
            </a:r>
          </a:p>
        </p:txBody>
      </p:sp>
    </p:spTree>
    <p:extLst>
      <p:ext uri="{BB962C8B-B14F-4D97-AF65-F5344CB8AC3E}">
        <p14:creationId xmlns:p14="http://schemas.microsoft.com/office/powerpoint/2010/main" val="231406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7097-73A9-4117-87B7-DF0A258E9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6E6D1-11E8-4465-85A6-D342A894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is the correct way to read a spreadsheet into R?</a:t>
            </a:r>
          </a:p>
          <a:p>
            <a:pPr marL="0" indent="0">
              <a:buNone/>
            </a:pPr>
            <a:r>
              <a:rPr lang="en-US" dirty="0"/>
              <a:t>1)   data &lt;- </a:t>
            </a:r>
            <a:r>
              <a:rPr lang="en-US" dirty="0" err="1"/>
              <a:t>read_excel</a:t>
            </a:r>
            <a:r>
              <a:rPr lang="en-US" dirty="0"/>
              <a:t>(data.xlsx)</a:t>
            </a:r>
          </a:p>
          <a:p>
            <a:pPr marL="514350" indent="-514350">
              <a:buFont typeface="Arial" panose="020B0604020202020204" pitchFamily="34" charset="0"/>
              <a:buAutoNum type="arabicParenR" startAt="2"/>
            </a:pPr>
            <a:r>
              <a:rPr lang="en-US" dirty="0"/>
              <a:t>data &lt;- </a:t>
            </a:r>
            <a:r>
              <a:rPr lang="en-US" dirty="0" err="1"/>
              <a:t>read_excel</a:t>
            </a:r>
            <a:r>
              <a:rPr lang="en-US" dirty="0"/>
              <a:t>(“data.xlsx”)</a:t>
            </a:r>
          </a:p>
          <a:p>
            <a:pPr marL="514350" indent="-514350">
              <a:buFont typeface="Arial" panose="020B0604020202020204" pitchFamily="34" charset="0"/>
              <a:buAutoNum type="arabicParenR" startAt="2"/>
            </a:pPr>
            <a:r>
              <a:rPr lang="en-US" dirty="0"/>
              <a:t>data </a:t>
            </a:r>
            <a:r>
              <a:rPr lang="en-US" dirty="0" err="1"/>
              <a:t>read_excel</a:t>
            </a:r>
            <a:r>
              <a:rPr lang="en-US" dirty="0"/>
              <a:t>(data.xlsx)</a:t>
            </a:r>
          </a:p>
          <a:p>
            <a:pPr marL="514350" indent="-514350">
              <a:buFont typeface="Arial" panose="020B0604020202020204" pitchFamily="34" charset="0"/>
              <a:buAutoNum type="arabicParenR" startAt="2"/>
            </a:pPr>
            <a:r>
              <a:rPr lang="en-US" dirty="0"/>
              <a:t>data &lt;- </a:t>
            </a:r>
            <a:r>
              <a:rPr lang="en-US" dirty="0" err="1"/>
              <a:t>read.table</a:t>
            </a:r>
            <a:r>
              <a:rPr lang="en-US" dirty="0"/>
              <a:t>(data.xlsx)</a:t>
            </a:r>
          </a:p>
          <a:p>
            <a:pPr marL="514350" indent="-514350">
              <a:buFont typeface="Arial" panose="020B0604020202020204" pitchFamily="34" charset="0"/>
              <a:buAutoNum type="arabicParenR" startAt="2"/>
            </a:pPr>
            <a:r>
              <a:rPr lang="en-US" dirty="0"/>
              <a:t>data = </a:t>
            </a:r>
            <a:r>
              <a:rPr lang="en-US" dirty="0" err="1"/>
              <a:t>read_excel</a:t>
            </a:r>
            <a:r>
              <a:rPr lang="en-US" dirty="0"/>
              <a:t>(data.xlsx)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 startAt="2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08ECC-B591-4F11-B067-C3C363F4FC40}"/>
              </a:ext>
            </a:extLst>
          </p:cNvPr>
          <p:cNvSpPr txBox="1"/>
          <p:nvPr/>
        </p:nvSpPr>
        <p:spPr>
          <a:xfrm>
            <a:off x="7299507" y="6483089"/>
            <a:ext cx="4892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(answer: 2; 5 would work too, but is way less cool)</a:t>
            </a:r>
          </a:p>
        </p:txBody>
      </p:sp>
    </p:spTree>
    <p:extLst>
      <p:ext uri="{BB962C8B-B14F-4D97-AF65-F5344CB8AC3E}">
        <p14:creationId xmlns:p14="http://schemas.microsoft.com/office/powerpoint/2010/main" val="961693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349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Rstudio Teaching Exam</vt:lpstr>
      <vt:lpstr>Learner Persona – Alice Analyst</vt:lpstr>
      <vt:lpstr>Concept Map</vt:lpstr>
      <vt:lpstr>Reorder the steps:</vt:lpstr>
      <vt:lpstr>Variable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Rstudio Teaching Exam</dc:title>
  <dc:creator>Matthew McDonald</dc:creator>
  <cp:lastModifiedBy>Matthew McDonald</cp:lastModifiedBy>
  <cp:revision>11</cp:revision>
  <dcterms:created xsi:type="dcterms:W3CDTF">2020-04-21T16:50:44Z</dcterms:created>
  <dcterms:modified xsi:type="dcterms:W3CDTF">2020-04-23T12:36:40Z</dcterms:modified>
</cp:coreProperties>
</file>