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0" r:id="rId2"/>
    <p:sldId id="256" r:id="rId3"/>
    <p:sldId id="258" r:id="rId4"/>
    <p:sldId id="259" r:id="rId5"/>
    <p:sldId id="260" r:id="rId6"/>
    <p:sldId id="261" r:id="rId7"/>
    <p:sldId id="262" r:id="rId8"/>
    <p:sldId id="263" r:id="rId9"/>
    <p:sldId id="264" r:id="rId10"/>
    <p:sldId id="267" r:id="rId11"/>
    <p:sldId id="265" r:id="rId12"/>
    <p:sldId id="266" r:id="rId13"/>
    <p:sldId id="268" r:id="rId14"/>
    <p:sldId id="271" r:id="rId15"/>
    <p:sldId id="272" r:id="rId16"/>
    <p:sldId id="26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27" autoAdjust="0"/>
    <p:restoredTop sz="79472" autoAdjust="0"/>
  </p:normalViewPr>
  <p:slideViewPr>
    <p:cSldViewPr>
      <p:cViewPr>
        <p:scale>
          <a:sx n="95" d="100"/>
          <a:sy n="95" d="100"/>
        </p:scale>
        <p:origin x="-60" y="-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A6A601-9B1B-438A-96A6-56431C4BA801}" type="datetimeFigureOut">
              <a:rPr lang="en-CA" smtClean="0"/>
              <a:pPr/>
              <a:t>19/10/2013</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EFCE83-0D6D-418E-84F5-E30F60A7C7AC}" type="slidenum">
              <a:rPr lang="en-CA" smtClean="0"/>
              <a:pPr/>
              <a:t>‹#›</a:t>
            </a:fld>
            <a:endParaRPr lang="en-CA"/>
          </a:p>
        </p:txBody>
      </p:sp>
    </p:spTree>
    <p:extLst>
      <p:ext uri="{BB962C8B-B14F-4D97-AF65-F5344CB8AC3E}">
        <p14:creationId xmlns:p14="http://schemas.microsoft.com/office/powerpoint/2010/main" val="3117443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1</a:t>
            </a:fld>
            <a:endParaRPr lang="en-CA"/>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Give your sponsors some idea of how big this thing is (1, 3, or 6 </a:t>
            </a:r>
            <a:r>
              <a:rPr lang="en-CA" dirty="0" err="1" smtClean="0"/>
              <a:t>monther</a:t>
            </a:r>
            <a:r>
              <a:rPr lang="en-CA" dirty="0" smtClean="0"/>
              <a:t>).</a:t>
            </a:r>
            <a:endParaRPr lang="en-CA" baseline="0" dirty="0" smtClean="0"/>
          </a:p>
          <a:p>
            <a:r>
              <a:rPr lang="en-CA" baseline="0" dirty="0" smtClean="0"/>
              <a:t>Before you can complete this slide you and the team should create and estimate a high-level story list for the project.</a:t>
            </a:r>
          </a:p>
          <a:p>
            <a:r>
              <a:rPr lang="en-CA" baseline="0" dirty="0" smtClean="0"/>
              <a:t>This isn’t a commitment (too many unknowns). It’s just a really rough guess. Don’t treat it as anything else.</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11</a:t>
            </a:fld>
            <a:endParaRPr lang="en-CA"/>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sz="200" dirty="0" smtClean="0"/>
              <a:t>When push comes to shove,</a:t>
            </a:r>
            <a:r>
              <a:rPr lang="en-CA" sz="200" baseline="0" dirty="0" smtClean="0"/>
              <a:t> something has to give. Here we want to be clear on what that is.</a:t>
            </a:r>
          </a:p>
          <a:p>
            <a:endParaRPr lang="en-CA" sz="200" baseline="0" dirty="0" smtClean="0"/>
          </a:p>
          <a:p>
            <a:r>
              <a:rPr lang="en-CA" sz="200" dirty="0" smtClean="0"/>
              <a:t>On agile projects</a:t>
            </a:r>
            <a:r>
              <a:rPr lang="en-CA" sz="200" baseline="0" dirty="0" smtClean="0"/>
              <a:t> we flex on scope. But there could be others factors at play here so get ready to listen as you customer tells you which forces can bend (scope) and which are written in stone (usually budget).</a:t>
            </a:r>
            <a:endParaRPr lang="en-CA" sz="200" dirty="0" smtClean="0"/>
          </a:p>
          <a:p>
            <a:endParaRPr lang="en-CA" sz="200" dirty="0" smtClean="0"/>
          </a:p>
          <a:p>
            <a:r>
              <a:rPr lang="en-CA" sz="1000" dirty="0" smtClean="0"/>
              <a:t>Slider rules:</a:t>
            </a:r>
          </a:p>
          <a:p>
            <a:r>
              <a:rPr lang="en-CA" sz="1000" dirty="0" smtClean="0"/>
              <a:t>1. No</a:t>
            </a:r>
            <a:r>
              <a:rPr lang="en-CA" sz="1000" baseline="0" dirty="0" smtClean="0"/>
              <a:t> two sliders can </a:t>
            </a:r>
            <a:r>
              <a:rPr lang="en-CA" sz="200" baseline="0" dirty="0" smtClean="0"/>
              <a:t>occupy the same level.</a:t>
            </a:r>
          </a:p>
          <a:p>
            <a:r>
              <a:rPr lang="en-CA" sz="200" baseline="0" dirty="0" smtClean="0"/>
              <a:t>2. List other important project factors down below.</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12</a:t>
            </a:fld>
            <a:endParaRPr lang="en-CA"/>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aseline="0" dirty="0" smtClean="0"/>
              <a:t>Stakeholders are usually interested in two things:</a:t>
            </a:r>
          </a:p>
          <a:p>
            <a:pPr marL="228600" indent="-228600">
              <a:buAutoNum type="arabicPeriod"/>
            </a:pPr>
            <a:r>
              <a:rPr lang="en-CA" baseline="0" dirty="0" smtClean="0"/>
              <a:t>How much is this going to cost.</a:t>
            </a:r>
          </a:p>
          <a:p>
            <a:pPr marL="228600" indent="-228600">
              <a:buAutoNum type="arabicPeriod"/>
            </a:pPr>
            <a:r>
              <a:rPr lang="en-CA" baseline="0" dirty="0" smtClean="0"/>
              <a:t>When is it going to be done.</a:t>
            </a:r>
          </a:p>
          <a:p>
            <a:pPr marL="228600" indent="-228600">
              <a:buAutoNum type="arabicPeriod"/>
            </a:pPr>
            <a:endParaRPr lang="en-CA" baseline="0" dirty="0" smtClean="0"/>
          </a:p>
          <a:p>
            <a:pPr marL="228600" indent="-228600">
              <a:buNone/>
            </a:pPr>
            <a:r>
              <a:rPr lang="en-CA" baseline="0" dirty="0" smtClean="0"/>
              <a:t>Here we do our best to answer those two questions so they can decide if the project is still worth doing by showing them what it’s going to take.</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13</a:t>
            </a:fld>
            <a:endParaRPr lang="en-CA"/>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That’s it! Create your deck.</a:t>
            </a:r>
          </a:p>
          <a:p>
            <a:r>
              <a:rPr lang="en-CA" dirty="0" smtClean="0"/>
              <a:t>Put it somewhere visible for all too see.</a:t>
            </a:r>
          </a:p>
          <a:p>
            <a:r>
              <a:rPr lang="en-CA" dirty="0" smtClean="0"/>
              <a:t>And update it when things change.</a:t>
            </a:r>
          </a:p>
          <a:p>
            <a:endParaRPr lang="en-CA" dirty="0" smtClean="0"/>
          </a:p>
          <a:p>
            <a:r>
              <a:rPr lang="en-CA" smtClean="0"/>
              <a:t>Good luck!</a:t>
            </a:r>
            <a:endParaRPr lang="en-CA"/>
          </a:p>
        </p:txBody>
      </p:sp>
      <p:sp>
        <p:nvSpPr>
          <p:cNvPr id="4" name="Slide Number Placeholder 3"/>
          <p:cNvSpPr>
            <a:spLocks noGrp="1"/>
          </p:cNvSpPr>
          <p:nvPr>
            <p:ph type="sldNum" sz="quarter" idx="10"/>
          </p:nvPr>
        </p:nvSpPr>
        <p:spPr/>
        <p:txBody>
          <a:bodyPr/>
          <a:lstStyle/>
          <a:p>
            <a:fld id="{95EFCE83-0D6D-418E-84F5-E30F60A7C7AC}" type="slidenum">
              <a:rPr lang="en-CA" smtClean="0"/>
              <a:pPr/>
              <a:t>16</a:t>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Project</a:t>
            </a:r>
            <a:r>
              <a:rPr lang="en-CA" baseline="0" dirty="0" smtClean="0"/>
              <a:t> name – pick a cool sounding name for your project</a:t>
            </a:r>
          </a:p>
          <a:p>
            <a:r>
              <a:rPr lang="en-CA" baseline="0" dirty="0" smtClean="0"/>
              <a:t>Sponsors – list your project sponsors here (the people with the money)</a:t>
            </a:r>
          </a:p>
          <a:p>
            <a:endParaRPr lang="en-CA" baseline="0" dirty="0" smtClean="0"/>
          </a:p>
          <a:p>
            <a:r>
              <a:rPr lang="en-CA" baseline="0" dirty="0" smtClean="0"/>
              <a:t>Putting your sponsors name boldly out there for all to see is a great way to get their engagement and attention (necessary for any successful project).</a:t>
            </a:r>
          </a:p>
        </p:txBody>
      </p:sp>
      <p:sp>
        <p:nvSpPr>
          <p:cNvPr id="4" name="Slide Number Placeholder 3"/>
          <p:cNvSpPr>
            <a:spLocks noGrp="1"/>
          </p:cNvSpPr>
          <p:nvPr>
            <p:ph type="sldNum" sz="quarter" idx="10"/>
          </p:nvPr>
        </p:nvSpPr>
        <p:spPr/>
        <p:txBody>
          <a:bodyPr/>
          <a:lstStyle/>
          <a:p>
            <a:fld id="{95EFCE83-0D6D-418E-84F5-E30F60A7C7AC}" type="slidenum">
              <a:rPr lang="en-CA" smtClean="0"/>
              <a:pPr/>
              <a:t>2</a:t>
            </a:fld>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Write down all the reasons why your company would want to spend money on this project in the first place.</a:t>
            </a:r>
          </a:p>
          <a:p>
            <a:r>
              <a:rPr lang="en-CA" dirty="0" smtClean="0"/>
              <a:t>Then pick and highlight the most important one</a:t>
            </a:r>
            <a:r>
              <a:rPr lang="en-CA" baseline="0" dirty="0" smtClean="0"/>
              <a: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3</a:t>
            </a:fld>
            <a:endParaRPr lang="en-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If you could walk into a store, and buy the shrink</a:t>
            </a:r>
            <a:r>
              <a:rPr lang="en-CA" baseline="0" dirty="0" smtClean="0"/>
              <a:t> wrapped version of your software, what the design of the box look like and what would it say?</a:t>
            </a:r>
          </a:p>
          <a:p>
            <a:r>
              <a:rPr lang="en-CA" baseline="0" dirty="0" smtClean="0"/>
              <a:t>Point here is to get your team looking at your project through the eyes of your end customer.</a:t>
            </a:r>
            <a:br>
              <a:rPr lang="en-CA" baseline="0" dirty="0" smtClean="0"/>
            </a:br>
            <a:r>
              <a:rPr lang="en-CA" baseline="0" dirty="0" smtClean="0"/>
              <a:t/>
            </a:r>
            <a:br>
              <a:rPr lang="en-CA" baseline="0" dirty="0" smtClean="0"/>
            </a:br>
            <a:r>
              <a:rPr lang="en-CA" baseline="0" dirty="0" smtClean="0"/>
              <a:t>Image obtained from: </a:t>
            </a:r>
            <a:r>
              <a:rPr lang="de-DE" baseline="0" dirty="0" smtClean="0"/>
              <a:t>https://</a:t>
            </a:r>
            <a:r>
              <a:rPr lang="de-DE" baseline="0" dirty="0" err="1" smtClean="0"/>
              <a:t>openclipart.org</a:t>
            </a:r>
            <a:r>
              <a:rPr lang="de-DE" baseline="0" dirty="0" smtClean="0"/>
              <a:t>/</a:t>
            </a:r>
            <a:r>
              <a:rPr lang="de-DE" baseline="0" dirty="0" err="1" smtClean="0"/>
              <a:t>detail</a:t>
            </a:r>
            <a:r>
              <a:rPr lang="de-DE" baseline="0" dirty="0" smtClean="0"/>
              <a:t>/1320/</a:t>
            </a:r>
            <a:r>
              <a:rPr lang="de-DE" baseline="0" dirty="0" err="1" smtClean="0"/>
              <a:t>any-key-by-liftarn</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5</a:t>
            </a:fld>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List all the big ticket items</a:t>
            </a:r>
            <a:r>
              <a:rPr lang="en-CA" baseline="0" dirty="0" smtClean="0"/>
              <a:t> you are (and are NOT) going to deliver within the scope of this project.</a:t>
            </a:r>
          </a:p>
          <a:p>
            <a:r>
              <a:rPr lang="en-CA" baseline="0" dirty="0" smtClean="0"/>
              <a:t>Before starting your project move all the UNRESOLVED ones to either IN or OUT.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6</a:t>
            </a:fld>
            <a:endParaRPr lang="en-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List everyone you are going to have to interact with at some point during the</a:t>
            </a:r>
            <a:r>
              <a:rPr lang="en-CA" baseline="0" dirty="0" smtClean="0"/>
              <a:t> course of your project.</a:t>
            </a:r>
          </a:p>
          <a:p>
            <a:endParaRPr lang="en-CA" baseline="0" dirty="0" smtClean="0"/>
          </a:p>
          <a:p>
            <a:r>
              <a:rPr lang="en-CA" baseline="0" dirty="0" smtClean="0"/>
              <a:t>Goal is to start building relationships with these people and let them know we are coming down the tracks  (before we actually get there).</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7</a:t>
            </a:fld>
            <a:endParaRPr lang="en-C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is about letting people know how</a:t>
            </a:r>
            <a:r>
              <a:rPr lang="en-CA" baseline="0" dirty="0" smtClean="0"/>
              <a:t> we plan on building this thing.</a:t>
            </a:r>
          </a:p>
          <a:p>
            <a:r>
              <a:rPr lang="en-CA" baseline="0" dirty="0" smtClean="0"/>
              <a:t>If there are any tools or libraries assumptions you are making list them here.</a:t>
            </a:r>
          </a:p>
          <a:p>
            <a:r>
              <a:rPr lang="en-CA" baseline="0" dirty="0" smtClean="0"/>
              <a:t>Also if there are areas of the application architecture that are risky highlight those too.</a:t>
            </a:r>
          </a:p>
          <a:p>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8</a:t>
            </a:fld>
            <a:endParaRPr lang="en-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is your chance to call </a:t>
            </a:r>
            <a:r>
              <a:rPr lang="en-CA" baseline="0" dirty="0" smtClean="0"/>
              <a:t>out any craziness you’ve heard while building the deck, and having a frank conversation with your sponsors and your team about how you are going to handle it.</a:t>
            </a:r>
          </a:p>
          <a:p>
            <a:r>
              <a:rPr lang="en-CA" baseline="0" dirty="0" smtClean="0"/>
              <a:t>This is perhaps on of the most powerful slides in the deck – it’s your chance to ask for whatever you need to be successful and the consequences if you don’t get it.</a:t>
            </a:r>
          </a:p>
          <a:p>
            <a:r>
              <a:rPr lang="en-CA" baseline="0" dirty="0" smtClean="0"/>
              <a:t>Use it!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9</a:t>
            </a:fld>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Set expectations around who you are going to need and</a:t>
            </a:r>
            <a:r>
              <a:rPr lang="en-CA" baseline="0" dirty="0" smtClean="0"/>
              <a:t> what kind of skills they will need to have to pull this off.</a:t>
            </a:r>
          </a:p>
          <a:p>
            <a:r>
              <a:rPr lang="en-CA" baseline="0" dirty="0" smtClean="0"/>
              <a:t>Use names if specific people are important (i.e. Billy is the only guy who can do X).</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10</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p:cNvPicPr>
            <a:picLocks noChangeAspect="1" noChangeArrowheads="1"/>
          </p:cNvPicPr>
          <p:nvPr userDrawn="1"/>
        </p:nvPicPr>
        <p:blipFill>
          <a:blip r:embed="rId2" cstate="print"/>
          <a:srcRect/>
          <a:stretch>
            <a:fillRect/>
          </a:stretch>
        </p:blipFill>
        <p:spPr bwMode="auto">
          <a:xfrm>
            <a:off x="7848600" y="6311900"/>
            <a:ext cx="1117600" cy="393700"/>
          </a:xfrm>
          <a:prstGeom prst="rect">
            <a:avLst/>
          </a:prstGeom>
          <a:noFill/>
          <a:ln w="12700" cap="flat">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10/19/2013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9" name="Picture 8"/>
          <p:cNvPicPr>
            <a:picLocks noChangeAspect="1" noChangeArrowheads="1"/>
          </p:cNvPicPr>
          <p:nvPr userDrawn="1"/>
        </p:nvPicPr>
        <p:blipFill>
          <a:blip r:embed="rId13" cstate="print"/>
          <a:srcRect/>
          <a:stretch>
            <a:fillRect/>
          </a:stretch>
        </p:blipFill>
        <p:spPr bwMode="auto">
          <a:xfrm>
            <a:off x="7848600" y="6311900"/>
            <a:ext cx="1117600" cy="393700"/>
          </a:xfrm>
          <a:prstGeom prst="rect">
            <a:avLst/>
          </a:prstGeom>
          <a:noFill/>
          <a:ln w="12700" cap="flat">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400" kern="1200">
          <a:solidFill>
            <a:schemeClr val="tx2">
              <a:lumMod val="7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agilewarrior.wordpress.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CA" dirty="0" smtClean="0"/>
              <a:t>	The Agile Inception Deck </a:t>
            </a:r>
            <a:endParaRPr lang="en-CA"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A-Team</a:t>
            </a:r>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1873837027"/>
              </p:ext>
            </p:extLst>
          </p:nvPr>
        </p:nvGraphicFramePr>
        <p:xfrm>
          <a:off x="685800" y="1397000"/>
          <a:ext cx="7924800" cy="4135120"/>
        </p:xfrm>
        <a:graphic>
          <a:graphicData uri="http://schemas.openxmlformats.org/drawingml/2006/table">
            <a:tbl>
              <a:tblPr firstRow="1" bandRow="1">
                <a:tableStyleId>{5C22544A-7EE6-4342-B048-85BDC9FD1C3A}</a:tableStyleId>
              </a:tblPr>
              <a:tblGrid>
                <a:gridCol w="609600"/>
                <a:gridCol w="1752600"/>
                <a:gridCol w="5562600"/>
              </a:tblGrid>
              <a:tr h="370840">
                <a:tc>
                  <a:txBody>
                    <a:bodyPr/>
                    <a:lstStyle/>
                    <a:p>
                      <a:r>
                        <a:rPr lang="en-CA" sz="2400" dirty="0" smtClean="0"/>
                        <a:t>#</a:t>
                      </a:r>
                      <a:endParaRPr lang="en-CA" sz="2400" dirty="0"/>
                    </a:p>
                  </a:txBody>
                  <a:tcPr/>
                </a:tc>
                <a:tc>
                  <a:txBody>
                    <a:bodyPr/>
                    <a:lstStyle/>
                    <a:p>
                      <a:r>
                        <a:rPr lang="en-CA" sz="2400" dirty="0" smtClean="0"/>
                        <a:t>Role</a:t>
                      </a:r>
                      <a:endParaRPr lang="en-CA" sz="2400" dirty="0"/>
                    </a:p>
                  </a:txBody>
                  <a:tcPr/>
                </a:tc>
                <a:tc>
                  <a:txBody>
                    <a:bodyPr/>
                    <a:lstStyle/>
                    <a:p>
                      <a:r>
                        <a:rPr lang="en-CA" sz="2400" dirty="0" smtClean="0"/>
                        <a:t>Competencies/Expectations</a:t>
                      </a:r>
                      <a:endParaRPr lang="en-CA" sz="2400" dirty="0"/>
                    </a:p>
                  </a:txBody>
                  <a:tcPr/>
                </a:tc>
              </a:tr>
              <a:tr h="370840">
                <a:tc>
                  <a:txBody>
                    <a:bodyPr/>
                    <a:lstStyle/>
                    <a:p>
                      <a:r>
                        <a:rPr lang="en-CA" dirty="0" smtClean="0"/>
                        <a:t>1</a:t>
                      </a:r>
                      <a:endParaRPr lang="en-CA"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Project manager</a:t>
                      </a:r>
                    </a:p>
                    <a:p>
                      <a:r>
                        <a:rPr lang="en-CA" dirty="0" smtClean="0"/>
                        <a:t>Sam</a:t>
                      </a:r>
                      <a:endParaRPr lang="en-CA" dirty="0"/>
                    </a:p>
                  </a:txBody>
                  <a:tcPr/>
                </a:tc>
                <a:tc>
                  <a:txBody>
                    <a:bodyPr/>
                    <a:lstStyle/>
                    <a:p>
                      <a:r>
                        <a:rPr lang="en-CA" dirty="0" smtClean="0"/>
                        <a:t>Responsible for outward facing</a:t>
                      </a:r>
                      <a:r>
                        <a:rPr lang="en-CA" baseline="0" dirty="0" smtClean="0"/>
                        <a:t> communication</a:t>
                      </a:r>
                    </a:p>
                    <a:p>
                      <a:r>
                        <a:rPr lang="en-CA" baseline="0" dirty="0" smtClean="0"/>
                        <a:t>Status reports, scope, budget, and reporting upwards</a:t>
                      </a:r>
                      <a:endParaRPr lang="en-CA" dirty="0" smtClean="0"/>
                    </a:p>
                  </a:txBody>
                  <a:tcPr/>
                </a:tc>
              </a:tr>
              <a:tr h="370840">
                <a:tc>
                  <a:txBody>
                    <a:bodyPr/>
                    <a:lstStyle/>
                    <a:p>
                      <a:r>
                        <a:rPr lang="en-CA" dirty="0" smtClean="0"/>
                        <a:t>2</a:t>
                      </a:r>
                      <a:endParaRPr lang="en-CA" dirty="0"/>
                    </a:p>
                  </a:txBody>
                  <a:tcPr/>
                </a:tc>
                <a:tc>
                  <a:txBody>
                    <a:bodyPr/>
                    <a:lstStyle/>
                    <a:p>
                      <a:r>
                        <a:rPr lang="en-CA" dirty="0" smtClean="0"/>
                        <a:t>Developers</a:t>
                      </a:r>
                    </a:p>
                    <a:p>
                      <a:r>
                        <a:rPr lang="en-CA" dirty="0" smtClean="0"/>
                        <a:t>Matt &amp; Dillon</a:t>
                      </a:r>
                      <a:endParaRPr lang="en-CA" dirty="0"/>
                    </a:p>
                  </a:txBody>
                  <a:tcPr/>
                </a:tc>
                <a:tc>
                  <a:txBody>
                    <a:bodyPr/>
                    <a:lstStyle/>
                    <a:p>
                      <a:r>
                        <a:rPr lang="en-CA" dirty="0" smtClean="0"/>
                        <a:t>HTML,</a:t>
                      </a:r>
                      <a:r>
                        <a:rPr lang="en-CA" baseline="0" dirty="0" smtClean="0"/>
                        <a:t> PHP</a:t>
                      </a:r>
                      <a:r>
                        <a:rPr lang="en-CA" dirty="0" smtClean="0"/>
                        <a:t>,</a:t>
                      </a:r>
                      <a:r>
                        <a:rPr lang="en-CA" baseline="0" dirty="0" smtClean="0"/>
                        <a:t> </a:t>
                      </a:r>
                      <a:r>
                        <a:rPr lang="en-CA" baseline="0" dirty="0" err="1" smtClean="0"/>
                        <a:t>jQuery</a:t>
                      </a:r>
                      <a:r>
                        <a:rPr lang="en-CA" baseline="0" dirty="0" smtClean="0"/>
                        <a:t>, SQL</a:t>
                      </a:r>
                    </a:p>
                    <a:p>
                      <a:r>
                        <a:rPr lang="en-CA" baseline="0" dirty="0" smtClean="0"/>
                        <a:t>Unit testing, refactoring</a:t>
                      </a:r>
                      <a:endParaRPr lang="en-CA" dirty="0"/>
                    </a:p>
                  </a:txBody>
                  <a:tcPr/>
                </a:tc>
              </a:tr>
              <a:tr h="370840">
                <a:tc>
                  <a:txBody>
                    <a:bodyPr/>
                    <a:lstStyle/>
                    <a:p>
                      <a:r>
                        <a:rPr lang="en-CA" dirty="0" smtClean="0"/>
                        <a:t>3</a:t>
                      </a:r>
                      <a:endParaRPr lang="en-CA" dirty="0"/>
                    </a:p>
                  </a:txBody>
                  <a:tcPr/>
                </a:tc>
                <a:tc>
                  <a:txBody>
                    <a:bodyPr/>
                    <a:lstStyle/>
                    <a:p>
                      <a:r>
                        <a:rPr lang="en-CA" dirty="0" smtClean="0"/>
                        <a:t>Analyst</a:t>
                      </a:r>
                      <a:r>
                        <a:rPr lang="en-CA" baseline="0" dirty="0" smtClean="0"/>
                        <a:t> Team</a:t>
                      </a:r>
                      <a:endParaRPr lang="en-CA" dirty="0" smtClean="0"/>
                    </a:p>
                  </a:txBody>
                  <a:tcPr/>
                </a:tc>
                <a:tc>
                  <a:txBody>
                    <a:bodyPr/>
                    <a:lstStyle/>
                    <a:p>
                      <a:r>
                        <a:rPr lang="en-CA" dirty="0" smtClean="0"/>
                        <a:t>Comfortable</a:t>
                      </a:r>
                      <a:r>
                        <a:rPr lang="en-CA" baseline="0" dirty="0" smtClean="0"/>
                        <a:t> with just-in-time analysis.</a:t>
                      </a:r>
                    </a:p>
                    <a:p>
                      <a:r>
                        <a:rPr lang="en-CA" baseline="0" dirty="0" smtClean="0"/>
                        <a:t>Likes to test.</a:t>
                      </a:r>
                    </a:p>
                    <a:p>
                      <a:r>
                        <a:rPr lang="en-CA" baseline="0" dirty="0" smtClean="0"/>
                        <a:t>Comfortable with rapid iterative development.</a:t>
                      </a:r>
                      <a:endParaRPr lang="en-CA" dirty="0" smtClean="0"/>
                    </a:p>
                  </a:txBody>
                  <a:tcPr/>
                </a:tc>
              </a:tr>
              <a:tr h="370840">
                <a:tc>
                  <a:txBody>
                    <a:bodyPr/>
                    <a:lstStyle/>
                    <a:p>
                      <a:endParaRPr lang="en-CA"/>
                    </a:p>
                  </a:txBody>
                  <a:tcPr/>
                </a:tc>
                <a:tc>
                  <a:txBody>
                    <a:bodyPr/>
                    <a:lstStyle/>
                    <a:p>
                      <a:endParaRPr lang="en-CA" dirty="0"/>
                    </a:p>
                  </a:txBody>
                  <a:tcPr/>
                </a:tc>
                <a:tc>
                  <a:txBody>
                    <a:bodyPr/>
                    <a:lstStyle/>
                    <a:p>
                      <a:endParaRPr lang="en-CA" dirty="0"/>
                    </a:p>
                  </a:txBody>
                  <a:tcPr/>
                </a:tc>
              </a:tr>
              <a:tr h="370840">
                <a:tc>
                  <a:txBody>
                    <a:bodyPr/>
                    <a:lstStyle/>
                    <a:p>
                      <a:endParaRPr lang="en-CA"/>
                    </a:p>
                  </a:txBody>
                  <a:tcPr/>
                </a:tc>
                <a:tc>
                  <a:txBody>
                    <a:bodyPr/>
                    <a:lstStyle/>
                    <a:p>
                      <a:endParaRPr lang="en-CA"/>
                    </a:p>
                  </a:txBody>
                  <a:tcPr/>
                </a:tc>
                <a:tc>
                  <a:txBody>
                    <a:bodyPr/>
                    <a:lstStyle/>
                    <a:p>
                      <a:endParaRPr lang="en-CA"/>
                    </a:p>
                  </a:txBody>
                  <a:tcPr/>
                </a:tc>
              </a:tr>
              <a:tr h="370840">
                <a:tc>
                  <a:txBody>
                    <a:bodyPr/>
                    <a:lstStyle/>
                    <a:p>
                      <a:endParaRPr lang="en-CA"/>
                    </a:p>
                  </a:txBody>
                  <a:tcPr/>
                </a:tc>
                <a:tc>
                  <a:txBody>
                    <a:bodyPr/>
                    <a:lstStyle/>
                    <a:p>
                      <a:endParaRPr lang="en-CA"/>
                    </a:p>
                  </a:txBody>
                  <a:tcPr/>
                </a:tc>
                <a:tc>
                  <a:txBody>
                    <a:bodyPr/>
                    <a:lstStyle/>
                    <a:p>
                      <a:endParaRPr lang="en-CA"/>
                    </a:p>
                  </a:txBody>
                  <a:tcPr/>
                </a:tc>
              </a:tr>
              <a:tr h="370840">
                <a:tc>
                  <a:txBody>
                    <a:bodyPr/>
                    <a:lstStyle/>
                    <a:p>
                      <a:endParaRPr lang="en-CA"/>
                    </a:p>
                  </a:txBody>
                  <a:tcPr/>
                </a:tc>
                <a:tc>
                  <a:txBody>
                    <a:bodyPr/>
                    <a:lstStyle/>
                    <a:p>
                      <a:endParaRPr lang="en-CA"/>
                    </a:p>
                  </a:txBody>
                  <a:tcPr/>
                </a:tc>
                <a:tc>
                  <a:txBody>
                    <a:bodyPr/>
                    <a:lstStyle/>
                    <a:p>
                      <a:endParaRPr lang="en-CA" dirty="0"/>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big is this thing?</a:t>
            </a:r>
            <a:endParaRPr lang="en-CA" dirty="0"/>
          </a:p>
        </p:txBody>
      </p:sp>
      <p:sp>
        <p:nvSpPr>
          <p:cNvPr id="4" name="Chevron 3"/>
          <p:cNvSpPr/>
          <p:nvPr/>
        </p:nvSpPr>
        <p:spPr>
          <a:xfrm>
            <a:off x="1661311" y="2819400"/>
            <a:ext cx="6172200" cy="6858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5" name="Pentagon 4"/>
          <p:cNvSpPr/>
          <p:nvPr/>
        </p:nvSpPr>
        <p:spPr>
          <a:xfrm rot="5400000">
            <a:off x="3490111"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Pentagon 6"/>
          <p:cNvSpPr/>
          <p:nvPr/>
        </p:nvSpPr>
        <p:spPr>
          <a:xfrm rot="5400000">
            <a:off x="5471311"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Pentagon 8"/>
          <p:cNvSpPr/>
          <p:nvPr/>
        </p:nvSpPr>
        <p:spPr>
          <a:xfrm rot="5400000">
            <a:off x="7452511"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p:cNvSpPr txBox="1"/>
          <p:nvPr/>
        </p:nvSpPr>
        <p:spPr>
          <a:xfrm>
            <a:off x="7071511" y="1371600"/>
            <a:ext cx="1691489" cy="707886"/>
          </a:xfrm>
          <a:prstGeom prst="rect">
            <a:avLst/>
          </a:prstGeom>
          <a:noFill/>
        </p:spPr>
        <p:txBody>
          <a:bodyPr wrap="none" rtlCol="0">
            <a:spAutoFit/>
          </a:bodyPr>
          <a:lstStyle/>
          <a:p>
            <a:r>
              <a:rPr lang="en-CA" sz="4000" b="1" dirty="0" smtClean="0"/>
              <a:t>Ship it!</a:t>
            </a:r>
            <a:endParaRPr lang="en-CA" sz="4000" b="1" dirty="0"/>
          </a:p>
        </p:txBody>
      </p:sp>
      <p:sp>
        <p:nvSpPr>
          <p:cNvPr id="11" name="TextBox 10"/>
          <p:cNvSpPr txBox="1"/>
          <p:nvPr/>
        </p:nvSpPr>
        <p:spPr>
          <a:xfrm>
            <a:off x="1661311" y="2209800"/>
            <a:ext cx="349650" cy="523220"/>
          </a:xfrm>
          <a:prstGeom prst="rect">
            <a:avLst/>
          </a:prstGeom>
          <a:noFill/>
        </p:spPr>
        <p:txBody>
          <a:bodyPr wrap="none" rtlCol="0">
            <a:spAutoFit/>
          </a:bodyPr>
          <a:lstStyle/>
          <a:p>
            <a:r>
              <a:rPr lang="en-CA" sz="2800" dirty="0" smtClean="0"/>
              <a:t>S</a:t>
            </a:r>
            <a:endParaRPr lang="en-CA" sz="2800" dirty="0"/>
          </a:p>
        </p:txBody>
      </p:sp>
      <p:sp>
        <p:nvSpPr>
          <p:cNvPr id="12" name="TextBox 11"/>
          <p:cNvSpPr txBox="1"/>
          <p:nvPr/>
        </p:nvSpPr>
        <p:spPr>
          <a:xfrm>
            <a:off x="4480066" y="2209800"/>
            <a:ext cx="762645" cy="523220"/>
          </a:xfrm>
          <a:prstGeom prst="rect">
            <a:avLst/>
          </a:prstGeom>
          <a:noFill/>
        </p:spPr>
        <p:txBody>
          <a:bodyPr wrap="none" rtlCol="0">
            <a:spAutoFit/>
          </a:bodyPr>
          <a:lstStyle/>
          <a:p>
            <a:r>
              <a:rPr lang="en-CA" sz="2800" dirty="0" smtClean="0"/>
              <a:t>UAT</a:t>
            </a:r>
            <a:endParaRPr lang="en-CA" sz="2800" dirty="0"/>
          </a:p>
        </p:txBody>
      </p:sp>
      <p:sp>
        <p:nvSpPr>
          <p:cNvPr id="13" name="TextBox 12"/>
          <p:cNvSpPr txBox="1"/>
          <p:nvPr/>
        </p:nvSpPr>
        <p:spPr>
          <a:xfrm>
            <a:off x="6233311" y="2219980"/>
            <a:ext cx="1336456" cy="523220"/>
          </a:xfrm>
          <a:prstGeom prst="rect">
            <a:avLst/>
          </a:prstGeom>
          <a:noFill/>
        </p:spPr>
        <p:txBody>
          <a:bodyPr wrap="none" rtlCol="0">
            <a:spAutoFit/>
          </a:bodyPr>
          <a:lstStyle/>
          <a:p>
            <a:r>
              <a:rPr lang="en-CA" sz="2800" dirty="0" smtClean="0"/>
              <a:t>Training</a:t>
            </a:r>
            <a:endParaRPr lang="en-CA" sz="2800" dirty="0"/>
          </a:p>
        </p:txBody>
      </p:sp>
      <p:sp>
        <p:nvSpPr>
          <p:cNvPr id="14" name="TextBox 13"/>
          <p:cNvSpPr txBox="1"/>
          <p:nvPr/>
        </p:nvSpPr>
        <p:spPr>
          <a:xfrm>
            <a:off x="2042311" y="2895600"/>
            <a:ext cx="1365503" cy="523220"/>
          </a:xfrm>
          <a:prstGeom prst="rect">
            <a:avLst/>
          </a:prstGeom>
          <a:noFill/>
        </p:spPr>
        <p:txBody>
          <a:bodyPr wrap="none" rtlCol="0">
            <a:spAutoFit/>
          </a:bodyPr>
          <a:lstStyle/>
          <a:p>
            <a:r>
              <a:rPr lang="en-US" sz="2800" dirty="0" smtClean="0">
                <a:solidFill>
                  <a:schemeClr val="bg1"/>
                </a:solidFill>
              </a:rPr>
              <a:t>6 weeks</a:t>
            </a:r>
            <a:endParaRPr lang="en-CA" sz="2800" dirty="0">
              <a:solidFill>
                <a:schemeClr val="bg1"/>
              </a:solidFill>
            </a:endParaRPr>
          </a:p>
        </p:txBody>
      </p:sp>
      <p:sp>
        <p:nvSpPr>
          <p:cNvPr id="15" name="TextBox 14"/>
          <p:cNvSpPr txBox="1"/>
          <p:nvPr/>
        </p:nvSpPr>
        <p:spPr>
          <a:xfrm>
            <a:off x="4267200" y="2895600"/>
            <a:ext cx="1365503" cy="523220"/>
          </a:xfrm>
          <a:prstGeom prst="rect">
            <a:avLst/>
          </a:prstGeom>
          <a:noFill/>
        </p:spPr>
        <p:txBody>
          <a:bodyPr wrap="none" rtlCol="0">
            <a:spAutoFit/>
          </a:bodyPr>
          <a:lstStyle/>
          <a:p>
            <a:r>
              <a:rPr lang="en-CA" sz="2800" dirty="0" smtClean="0">
                <a:solidFill>
                  <a:schemeClr val="bg1"/>
                </a:solidFill>
              </a:rPr>
              <a:t>2 weeks</a:t>
            </a:r>
            <a:endParaRPr lang="en-CA" sz="2800" dirty="0">
              <a:solidFill>
                <a:schemeClr val="bg1"/>
              </a:solidFill>
            </a:endParaRPr>
          </a:p>
        </p:txBody>
      </p:sp>
      <p:sp>
        <p:nvSpPr>
          <p:cNvPr id="16" name="TextBox 15"/>
          <p:cNvSpPr txBox="1"/>
          <p:nvPr/>
        </p:nvSpPr>
        <p:spPr>
          <a:xfrm>
            <a:off x="6172200" y="2895600"/>
            <a:ext cx="1446680" cy="523220"/>
          </a:xfrm>
          <a:prstGeom prst="rect">
            <a:avLst/>
          </a:prstGeom>
          <a:noFill/>
        </p:spPr>
        <p:txBody>
          <a:bodyPr wrap="none" rtlCol="0">
            <a:spAutoFit/>
          </a:bodyPr>
          <a:lstStyle/>
          <a:p>
            <a:r>
              <a:rPr lang="en-CA" sz="2800" dirty="0" smtClean="0">
                <a:solidFill>
                  <a:schemeClr val="bg1"/>
                </a:solidFill>
              </a:rPr>
              <a:t> 2 weeks</a:t>
            </a:r>
            <a:endParaRPr lang="en-CA" sz="2800" dirty="0">
              <a:solidFill>
                <a:schemeClr val="bg1"/>
              </a:solidFill>
            </a:endParaRPr>
          </a:p>
        </p:txBody>
      </p:sp>
      <p:sp>
        <p:nvSpPr>
          <p:cNvPr id="17" name="TextBox 16"/>
          <p:cNvSpPr txBox="1"/>
          <p:nvPr/>
        </p:nvSpPr>
        <p:spPr>
          <a:xfrm>
            <a:off x="1668050" y="3886200"/>
            <a:ext cx="6098785" cy="584775"/>
          </a:xfrm>
          <a:prstGeom prst="rect">
            <a:avLst/>
          </a:prstGeom>
          <a:noFill/>
        </p:spPr>
        <p:txBody>
          <a:bodyPr wrap="none" rtlCol="0">
            <a:spAutoFit/>
          </a:bodyPr>
          <a:lstStyle/>
          <a:p>
            <a:r>
              <a:rPr lang="en-CA" sz="3200" dirty="0" smtClean="0">
                <a:latin typeface="Calibri Bold" pitchFamily="34" charset="0"/>
                <a:cs typeface="Calibri Bold" pitchFamily="34" charset="0"/>
              </a:rPr>
              <a:t>This is a guess. Not a commitment.</a:t>
            </a:r>
            <a:endParaRPr lang="en-CA" sz="3200" dirty="0">
              <a:latin typeface="Calibri Bold" pitchFamily="34" charset="0"/>
              <a:cs typeface="Calibri Bold" pitchFamily="34" charset="0"/>
            </a:endParaRPr>
          </a:p>
        </p:txBody>
      </p:sp>
      <p:sp>
        <p:nvSpPr>
          <p:cNvPr id="20" name="Freeform 19"/>
          <p:cNvSpPr/>
          <p:nvPr/>
        </p:nvSpPr>
        <p:spPr>
          <a:xfrm>
            <a:off x="2067075" y="4480560"/>
            <a:ext cx="4859020" cy="701040"/>
          </a:xfrm>
          <a:custGeom>
            <a:avLst/>
            <a:gdLst>
              <a:gd name="connsiteX0" fmla="*/ 0 w 4859020"/>
              <a:gd name="connsiteY0" fmla="*/ 0 h 1310640"/>
              <a:gd name="connsiteX1" fmla="*/ 4709160 w 4859020"/>
              <a:gd name="connsiteY1" fmla="*/ 121920 h 1310640"/>
              <a:gd name="connsiteX2" fmla="*/ 899160 w 4859020"/>
              <a:gd name="connsiteY2" fmla="*/ 274320 h 1310640"/>
              <a:gd name="connsiteX3" fmla="*/ 3855720 w 4859020"/>
              <a:gd name="connsiteY3" fmla="*/ 457200 h 1310640"/>
              <a:gd name="connsiteX4" fmla="*/ 1584960 w 4859020"/>
              <a:gd name="connsiteY4" fmla="*/ 609600 h 1310640"/>
              <a:gd name="connsiteX5" fmla="*/ 3002280 w 4859020"/>
              <a:gd name="connsiteY5" fmla="*/ 762000 h 1310640"/>
              <a:gd name="connsiteX6" fmla="*/ 2362200 w 4859020"/>
              <a:gd name="connsiteY6" fmla="*/ 899160 h 1310640"/>
              <a:gd name="connsiteX7" fmla="*/ 2316480 w 4859020"/>
              <a:gd name="connsiteY7" fmla="*/ 1310640 h 131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9020" h="1310640">
                <a:moveTo>
                  <a:pt x="0" y="0"/>
                </a:moveTo>
                <a:lnTo>
                  <a:pt x="4709160" y="121920"/>
                </a:lnTo>
                <a:cubicBezTo>
                  <a:pt x="4859020" y="167640"/>
                  <a:pt x="1041400" y="218440"/>
                  <a:pt x="899160" y="274320"/>
                </a:cubicBezTo>
                <a:cubicBezTo>
                  <a:pt x="756920" y="330200"/>
                  <a:pt x="3741420" y="401320"/>
                  <a:pt x="3855720" y="457200"/>
                </a:cubicBezTo>
                <a:cubicBezTo>
                  <a:pt x="3970020" y="513080"/>
                  <a:pt x="1727200" y="558800"/>
                  <a:pt x="1584960" y="609600"/>
                </a:cubicBezTo>
                <a:cubicBezTo>
                  <a:pt x="1442720" y="660400"/>
                  <a:pt x="2872740" y="713740"/>
                  <a:pt x="3002280" y="762000"/>
                </a:cubicBezTo>
                <a:cubicBezTo>
                  <a:pt x="3131820" y="810260"/>
                  <a:pt x="2476500" y="807720"/>
                  <a:pt x="2362200" y="899160"/>
                </a:cubicBezTo>
                <a:cubicBezTo>
                  <a:pt x="2247900" y="990600"/>
                  <a:pt x="2282190" y="1150620"/>
                  <a:pt x="2316480" y="1310640"/>
                </a:cubicBezTo>
              </a:path>
            </a:pathLst>
          </a:custGeom>
          <a:ln w="25400" cmpd="sng">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pic>
        <p:nvPicPr>
          <p:cNvPr id="18" name="Picture 1"/>
          <p:cNvPicPr>
            <a:picLocks noChangeAspect="1" noChangeArrowheads="1"/>
          </p:cNvPicPr>
          <p:nvPr/>
        </p:nvPicPr>
        <p:blipFill>
          <a:blip r:embed="rId3" cstate="print"/>
          <a:srcRect/>
          <a:stretch>
            <a:fillRect/>
          </a:stretch>
        </p:blipFill>
        <p:spPr bwMode="auto">
          <a:xfrm>
            <a:off x="431800" y="2741613"/>
            <a:ext cx="1066800" cy="839787"/>
          </a:xfrm>
          <a:prstGeom prst="rect">
            <a:avLst/>
          </a:prstGeom>
          <a:noFill/>
          <a:ln w="12700" cap="flat">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118"/>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smtClean="0"/>
              <a:t>Trade-off sliders</a:t>
            </a:r>
            <a:endParaRPr lang="en-CA" dirty="0"/>
          </a:p>
        </p:txBody>
      </p:sp>
      <p:graphicFrame>
        <p:nvGraphicFramePr>
          <p:cNvPr id="61" name="Table 60"/>
          <p:cNvGraphicFramePr>
            <a:graphicFrameLocks noGrp="1"/>
          </p:cNvGraphicFramePr>
          <p:nvPr/>
        </p:nvGraphicFramePr>
        <p:xfrm>
          <a:off x="457200" y="1371600"/>
          <a:ext cx="8229600" cy="2471520"/>
        </p:xfrm>
        <a:graphic>
          <a:graphicData uri="http://schemas.openxmlformats.org/drawingml/2006/table">
            <a:tbl>
              <a:tblPr firstRow="1" bandRow="1">
                <a:tableStyleId>{5C22544A-7EE6-4342-B048-85BDC9FD1C3A}</a:tableStyleId>
              </a:tblPr>
              <a:tblGrid>
                <a:gridCol w="3048000"/>
                <a:gridCol w="5181600"/>
              </a:tblGrid>
              <a:tr h="377825">
                <a:tc>
                  <a:txBody>
                    <a:bodyPr/>
                    <a:lstStyle/>
                    <a:p>
                      <a:endParaRPr lang="en-CA" dirty="0"/>
                    </a:p>
                  </a:txBody>
                  <a:tcPr anchor="ctr"/>
                </a:tc>
                <a:tc>
                  <a:txBody>
                    <a:bodyPr/>
                    <a:lstStyle/>
                    <a:p>
                      <a:r>
                        <a:rPr lang="en-CA" sz="2800" dirty="0" smtClean="0"/>
                        <a:t>The classic four</a:t>
                      </a:r>
                      <a:endParaRPr lang="en-CA" sz="2000" dirty="0"/>
                    </a:p>
                  </a:txBody>
                  <a:tcPr anchor="ctr"/>
                </a:tc>
              </a:tr>
              <a:tr h="0">
                <a:tc>
                  <a:txBody>
                    <a:bodyPr/>
                    <a:lstStyle/>
                    <a:p>
                      <a:endParaRPr lang="en-CA"/>
                    </a:p>
                  </a:txBody>
                  <a:tcPr marT="72000" marB="72000" anchor="ctr"/>
                </a:tc>
                <a:tc>
                  <a:txBody>
                    <a:bodyPr/>
                    <a:lstStyle/>
                    <a:p>
                      <a:r>
                        <a:rPr lang="en-CA" sz="2400" dirty="0" smtClean="0"/>
                        <a:t>Feature</a:t>
                      </a:r>
                      <a:r>
                        <a:rPr lang="en-CA" sz="2400" baseline="0" dirty="0" smtClean="0"/>
                        <a:t> completeness (scope)</a:t>
                      </a:r>
                      <a:endParaRPr lang="en-CA" sz="2400" dirty="0"/>
                    </a:p>
                  </a:txBody>
                  <a:tcPr marT="108000" marB="108000" anchor="ctr"/>
                </a:tc>
              </a:tr>
              <a:tr h="377825">
                <a:tc>
                  <a:txBody>
                    <a:bodyPr/>
                    <a:lstStyle/>
                    <a:p>
                      <a:endParaRPr lang="en-CA"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2400" dirty="0" smtClean="0"/>
                        <a:t>Stay within budget (budget)</a:t>
                      </a:r>
                      <a:endParaRPr lang="en-CA" sz="2000" dirty="0" smtClean="0"/>
                    </a:p>
                  </a:txBody>
                  <a:tcPr anchor="ctr"/>
                </a:tc>
              </a:tr>
              <a:tr h="377825">
                <a:tc>
                  <a:txBody>
                    <a:bodyPr/>
                    <a:lstStyle/>
                    <a:p>
                      <a:endParaRPr lang="en-CA" sz="2000" dirty="0"/>
                    </a:p>
                  </a:txBody>
                  <a:tcPr anchor="ctr"/>
                </a:tc>
                <a:tc>
                  <a:txBody>
                    <a:bodyPr/>
                    <a:lstStyle/>
                    <a:p>
                      <a:r>
                        <a:rPr lang="en-CA" sz="2400" dirty="0" smtClean="0"/>
                        <a:t>Deliver project on time (time)</a:t>
                      </a:r>
                      <a:endParaRPr lang="en-CA" sz="2000" dirty="0"/>
                    </a:p>
                  </a:txBody>
                  <a:tcPr anchor="ctr"/>
                </a:tc>
              </a:tr>
              <a:tr h="377825">
                <a:tc>
                  <a:txBody>
                    <a:bodyPr/>
                    <a:lstStyle/>
                    <a:p>
                      <a:endParaRPr lang="en-CA" sz="2000" dirty="0"/>
                    </a:p>
                  </a:txBody>
                  <a:tcPr anchor="ctr"/>
                </a:tc>
                <a:tc>
                  <a:txBody>
                    <a:bodyPr/>
                    <a:lstStyle/>
                    <a:p>
                      <a:r>
                        <a:rPr lang="en-CA" sz="2400" dirty="0" smtClean="0"/>
                        <a:t>High quality, low defects (quality)</a:t>
                      </a:r>
                      <a:endParaRPr lang="en-CA" sz="2000" dirty="0"/>
                    </a:p>
                  </a:txBody>
                  <a:tcPr anchor="ctr"/>
                </a:tc>
              </a:tr>
            </a:tbl>
          </a:graphicData>
        </a:graphic>
      </p:graphicFrame>
      <p:grpSp>
        <p:nvGrpSpPr>
          <p:cNvPr id="62" name="Group 29"/>
          <p:cNvGrpSpPr>
            <a:grpSpLocks/>
          </p:cNvGrpSpPr>
          <p:nvPr/>
        </p:nvGrpSpPr>
        <p:grpSpPr bwMode="auto">
          <a:xfrm>
            <a:off x="762000" y="2087563"/>
            <a:ext cx="2489200" cy="274637"/>
            <a:chOff x="1254" y="1536"/>
            <a:chExt cx="1698" cy="173"/>
          </a:xfrm>
        </p:grpSpPr>
        <p:sp>
          <p:nvSpPr>
            <p:cNvPr id="63"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64" name="AutoShape 31"/>
            <p:cNvCxnSpPr>
              <a:cxnSpLocks noChangeShapeType="1"/>
              <a:stCxn id="63" idx="3"/>
              <a:endCxn id="65"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65"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66"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67"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68"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aphicFrame>
        <p:nvGraphicFramePr>
          <p:cNvPr id="69" name="Table 68"/>
          <p:cNvGraphicFramePr>
            <a:graphicFrameLocks noGrp="1"/>
          </p:cNvGraphicFramePr>
          <p:nvPr>
            <p:extLst>
              <p:ext uri="{D42A27DB-BD31-4B8C-83A1-F6EECF244321}">
                <p14:modId xmlns:p14="http://schemas.microsoft.com/office/powerpoint/2010/main" val="2730090210"/>
              </p:ext>
            </p:extLst>
          </p:nvPr>
        </p:nvGraphicFramePr>
        <p:xfrm>
          <a:off x="457200" y="4157880"/>
          <a:ext cx="8229600" cy="2471520"/>
        </p:xfrm>
        <a:graphic>
          <a:graphicData uri="http://schemas.openxmlformats.org/drawingml/2006/table">
            <a:tbl>
              <a:tblPr firstRow="1" bandRow="1">
                <a:tableStyleId>{5C22544A-7EE6-4342-B048-85BDC9FD1C3A}</a:tableStyleId>
              </a:tblPr>
              <a:tblGrid>
                <a:gridCol w="3048000"/>
                <a:gridCol w="5181600"/>
              </a:tblGrid>
              <a:tr h="377825">
                <a:tc>
                  <a:txBody>
                    <a:bodyPr/>
                    <a:lstStyle/>
                    <a:p>
                      <a:endParaRPr lang="en-CA" dirty="0"/>
                    </a:p>
                  </a:txBody>
                  <a:tcPr anchor="ctr"/>
                </a:tc>
                <a:tc>
                  <a:txBody>
                    <a:bodyPr/>
                    <a:lstStyle/>
                    <a:p>
                      <a:r>
                        <a:rPr lang="en-CA" sz="2800" dirty="0" smtClean="0"/>
                        <a:t>Other</a:t>
                      </a:r>
                      <a:r>
                        <a:rPr lang="en-CA" sz="2800" baseline="0" dirty="0" smtClean="0"/>
                        <a:t> important things</a:t>
                      </a:r>
                      <a:endParaRPr lang="en-CA" sz="2000" dirty="0"/>
                    </a:p>
                  </a:txBody>
                  <a:tcPr anchor="ctr"/>
                </a:tc>
              </a:tr>
              <a:tr h="0">
                <a:tc>
                  <a:txBody>
                    <a:bodyPr/>
                    <a:lstStyle/>
                    <a:p>
                      <a:endParaRPr lang="en-CA"/>
                    </a:p>
                  </a:txBody>
                  <a:tcPr marT="72000" marB="72000" anchor="ctr"/>
                </a:tc>
                <a:tc>
                  <a:txBody>
                    <a:bodyPr/>
                    <a:lstStyle/>
                    <a:p>
                      <a:r>
                        <a:rPr lang="en-CA" sz="2400" dirty="0" smtClean="0"/>
                        <a:t>Ease</a:t>
                      </a:r>
                      <a:r>
                        <a:rPr lang="en-CA" sz="2400" baseline="0" dirty="0" smtClean="0"/>
                        <a:t> of use</a:t>
                      </a:r>
                      <a:endParaRPr lang="en-CA" sz="2400" dirty="0"/>
                    </a:p>
                  </a:txBody>
                  <a:tcPr marT="108000" marB="108000" anchor="ctr"/>
                </a:tc>
              </a:tr>
              <a:tr h="377825">
                <a:tc>
                  <a:txBody>
                    <a:bodyPr/>
                    <a:lstStyle/>
                    <a:p>
                      <a:endParaRPr lang="en-CA"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2400" dirty="0" smtClean="0"/>
                        <a:t>Aesthetic</a:t>
                      </a:r>
                      <a:r>
                        <a:rPr lang="en-CA" sz="2400" baseline="0" dirty="0" smtClean="0"/>
                        <a:t> user interface</a:t>
                      </a:r>
                      <a:endParaRPr lang="en-CA" sz="2400" dirty="0" smtClean="0"/>
                    </a:p>
                  </a:txBody>
                  <a:tcPr anchor="ctr"/>
                </a:tc>
              </a:tr>
              <a:tr h="377825">
                <a:tc>
                  <a:txBody>
                    <a:bodyPr/>
                    <a:lstStyle/>
                    <a:p>
                      <a:endParaRPr lang="en-CA" sz="2000" dirty="0"/>
                    </a:p>
                  </a:txBody>
                  <a:tcPr anchor="ctr"/>
                </a:tc>
                <a:tc>
                  <a:txBody>
                    <a:bodyPr/>
                    <a:lstStyle/>
                    <a:p>
                      <a:r>
                        <a:rPr lang="en-CA" sz="2400" dirty="0" smtClean="0"/>
                        <a:t>Security</a:t>
                      </a:r>
                      <a:r>
                        <a:rPr lang="en-CA" sz="2400" baseline="0" dirty="0" smtClean="0"/>
                        <a:t> Features</a:t>
                      </a:r>
                      <a:endParaRPr lang="en-CA" sz="2400" dirty="0"/>
                    </a:p>
                  </a:txBody>
                  <a:tcPr anchor="ctr"/>
                </a:tc>
              </a:tr>
              <a:tr h="377825">
                <a:tc>
                  <a:txBody>
                    <a:bodyPr/>
                    <a:lstStyle/>
                    <a:p>
                      <a:endParaRPr lang="en-CA" sz="2000" dirty="0"/>
                    </a:p>
                  </a:txBody>
                  <a:tcPr anchor="ctr"/>
                </a:tc>
                <a:tc>
                  <a:txBody>
                    <a:bodyPr/>
                    <a:lstStyle/>
                    <a:p>
                      <a:r>
                        <a:rPr lang="en-CA" sz="2400" dirty="0" smtClean="0"/>
                        <a:t>Future Management</a:t>
                      </a:r>
                      <a:endParaRPr lang="en-CA" sz="2400" dirty="0"/>
                    </a:p>
                  </a:txBody>
                  <a:tcPr anchor="ctr"/>
                </a:tc>
              </a:tr>
            </a:tbl>
          </a:graphicData>
        </a:graphic>
      </p:graphicFrame>
      <p:grpSp>
        <p:nvGrpSpPr>
          <p:cNvPr id="70" name="Group 29"/>
          <p:cNvGrpSpPr>
            <a:grpSpLocks/>
          </p:cNvGrpSpPr>
          <p:nvPr/>
        </p:nvGrpSpPr>
        <p:grpSpPr bwMode="auto">
          <a:xfrm>
            <a:off x="762000" y="2590800"/>
            <a:ext cx="2489200" cy="274637"/>
            <a:chOff x="1254" y="1536"/>
            <a:chExt cx="1698" cy="173"/>
          </a:xfrm>
        </p:grpSpPr>
        <p:sp>
          <p:nvSpPr>
            <p:cNvPr id="71"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72" name="AutoShape 31"/>
            <p:cNvCxnSpPr>
              <a:cxnSpLocks noChangeShapeType="1"/>
              <a:stCxn id="71" idx="3"/>
              <a:endCxn id="73"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73"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74"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75"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76"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77" name="Group 29"/>
          <p:cNvGrpSpPr>
            <a:grpSpLocks/>
          </p:cNvGrpSpPr>
          <p:nvPr/>
        </p:nvGrpSpPr>
        <p:grpSpPr bwMode="auto">
          <a:xfrm>
            <a:off x="762000" y="3048000"/>
            <a:ext cx="2489200" cy="274637"/>
            <a:chOff x="1254" y="1536"/>
            <a:chExt cx="1698" cy="173"/>
          </a:xfrm>
        </p:grpSpPr>
        <p:sp>
          <p:nvSpPr>
            <p:cNvPr id="78"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79" name="AutoShape 31"/>
            <p:cNvCxnSpPr>
              <a:cxnSpLocks noChangeShapeType="1"/>
              <a:stCxn id="78" idx="3"/>
              <a:endCxn id="80"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80"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81"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2"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3"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84" name="Group 29"/>
          <p:cNvGrpSpPr>
            <a:grpSpLocks/>
          </p:cNvGrpSpPr>
          <p:nvPr/>
        </p:nvGrpSpPr>
        <p:grpSpPr bwMode="auto">
          <a:xfrm>
            <a:off x="762000" y="3505200"/>
            <a:ext cx="2489200" cy="274637"/>
            <a:chOff x="1254" y="1536"/>
            <a:chExt cx="1698" cy="173"/>
          </a:xfrm>
        </p:grpSpPr>
        <p:sp>
          <p:nvSpPr>
            <p:cNvPr id="85"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86" name="AutoShape 31"/>
            <p:cNvCxnSpPr>
              <a:cxnSpLocks noChangeShapeType="1"/>
              <a:stCxn id="85" idx="3"/>
              <a:endCxn id="87"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87"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88"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9"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0"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91" name="Group 29"/>
          <p:cNvGrpSpPr>
            <a:grpSpLocks/>
          </p:cNvGrpSpPr>
          <p:nvPr/>
        </p:nvGrpSpPr>
        <p:grpSpPr bwMode="auto">
          <a:xfrm>
            <a:off x="762000" y="4784726"/>
            <a:ext cx="2489200" cy="274637"/>
            <a:chOff x="1254" y="1536"/>
            <a:chExt cx="1698" cy="173"/>
          </a:xfrm>
        </p:grpSpPr>
        <p:sp>
          <p:nvSpPr>
            <p:cNvPr id="92"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93" name="AutoShape 31"/>
            <p:cNvCxnSpPr>
              <a:cxnSpLocks noChangeShapeType="1"/>
              <a:stCxn id="92" idx="3"/>
              <a:endCxn id="94"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94"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95"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6"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7"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98" name="Group 29"/>
          <p:cNvGrpSpPr>
            <a:grpSpLocks/>
          </p:cNvGrpSpPr>
          <p:nvPr/>
        </p:nvGrpSpPr>
        <p:grpSpPr bwMode="auto">
          <a:xfrm>
            <a:off x="762000" y="5287963"/>
            <a:ext cx="2489200" cy="274637"/>
            <a:chOff x="1254" y="1536"/>
            <a:chExt cx="1698" cy="173"/>
          </a:xfrm>
        </p:grpSpPr>
        <p:sp>
          <p:nvSpPr>
            <p:cNvPr id="99"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100" name="AutoShape 31"/>
            <p:cNvCxnSpPr>
              <a:cxnSpLocks noChangeShapeType="1"/>
              <a:stCxn id="99" idx="3"/>
              <a:endCxn id="101"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01"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102"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03"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04"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105" name="Group 29"/>
          <p:cNvGrpSpPr>
            <a:grpSpLocks/>
          </p:cNvGrpSpPr>
          <p:nvPr/>
        </p:nvGrpSpPr>
        <p:grpSpPr bwMode="auto">
          <a:xfrm>
            <a:off x="762000" y="5745163"/>
            <a:ext cx="2489200" cy="274637"/>
            <a:chOff x="1254" y="1536"/>
            <a:chExt cx="1698" cy="173"/>
          </a:xfrm>
        </p:grpSpPr>
        <p:sp>
          <p:nvSpPr>
            <p:cNvPr id="106"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107" name="AutoShape 31"/>
            <p:cNvCxnSpPr>
              <a:cxnSpLocks noChangeShapeType="1"/>
              <a:stCxn id="106" idx="3"/>
              <a:endCxn id="108"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08"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109"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0"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1"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112" name="Group 29"/>
          <p:cNvGrpSpPr>
            <a:grpSpLocks/>
          </p:cNvGrpSpPr>
          <p:nvPr/>
        </p:nvGrpSpPr>
        <p:grpSpPr bwMode="auto">
          <a:xfrm>
            <a:off x="762000" y="6202363"/>
            <a:ext cx="2489200" cy="274637"/>
            <a:chOff x="1254" y="1536"/>
            <a:chExt cx="1698" cy="173"/>
          </a:xfrm>
        </p:grpSpPr>
        <p:sp>
          <p:nvSpPr>
            <p:cNvPr id="113"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114" name="AutoShape 31"/>
            <p:cNvCxnSpPr>
              <a:cxnSpLocks noChangeShapeType="1"/>
              <a:stCxn id="113" idx="3"/>
              <a:endCxn id="115"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15"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116"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7"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8"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sp>
        <p:nvSpPr>
          <p:cNvPr id="120" name="Oval 119"/>
          <p:cNvSpPr/>
          <p:nvPr/>
        </p:nvSpPr>
        <p:spPr>
          <a:xfrm>
            <a:off x="1676400" y="20574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1" name="Oval 120"/>
          <p:cNvSpPr/>
          <p:nvPr/>
        </p:nvSpPr>
        <p:spPr>
          <a:xfrm>
            <a:off x="1295400" y="25146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2" name="Oval 121"/>
          <p:cNvSpPr/>
          <p:nvPr/>
        </p:nvSpPr>
        <p:spPr>
          <a:xfrm>
            <a:off x="2362200" y="29718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3" name="Oval 122"/>
          <p:cNvSpPr/>
          <p:nvPr/>
        </p:nvSpPr>
        <p:spPr>
          <a:xfrm>
            <a:off x="2057400" y="34290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4" name="Oval 123"/>
          <p:cNvSpPr/>
          <p:nvPr/>
        </p:nvSpPr>
        <p:spPr>
          <a:xfrm>
            <a:off x="2362200" y="47244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5" name="Oval 124"/>
          <p:cNvSpPr/>
          <p:nvPr/>
        </p:nvSpPr>
        <p:spPr>
          <a:xfrm>
            <a:off x="1295400" y="52578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6" name="Oval 125"/>
          <p:cNvSpPr/>
          <p:nvPr/>
        </p:nvSpPr>
        <p:spPr>
          <a:xfrm>
            <a:off x="1676400" y="56388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7" name="Oval 126"/>
          <p:cNvSpPr/>
          <p:nvPr/>
        </p:nvSpPr>
        <p:spPr>
          <a:xfrm>
            <a:off x="2057400" y="60960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first release</a:t>
            </a:r>
            <a:endParaRPr lang="en-CA" dirty="0"/>
          </a:p>
        </p:txBody>
      </p:sp>
      <p:sp>
        <p:nvSpPr>
          <p:cNvPr id="4" name="Chevron 3"/>
          <p:cNvSpPr/>
          <p:nvPr/>
        </p:nvSpPr>
        <p:spPr>
          <a:xfrm>
            <a:off x="1438276" y="3276600"/>
            <a:ext cx="6172200" cy="6858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5" name="Pentagon 4"/>
          <p:cNvSpPr/>
          <p:nvPr/>
        </p:nvSpPr>
        <p:spPr>
          <a:xfrm rot="5400000">
            <a:off x="2743200" y="29718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Pentagon 6"/>
          <p:cNvSpPr/>
          <p:nvPr/>
        </p:nvSpPr>
        <p:spPr>
          <a:xfrm rot="5400000">
            <a:off x="5334000" y="29718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Pentagon 8"/>
          <p:cNvSpPr/>
          <p:nvPr/>
        </p:nvSpPr>
        <p:spPr>
          <a:xfrm rot="5400000">
            <a:off x="7229476" y="29718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p:cNvSpPr txBox="1"/>
          <p:nvPr/>
        </p:nvSpPr>
        <p:spPr>
          <a:xfrm>
            <a:off x="6848476" y="1828800"/>
            <a:ext cx="1691489" cy="707886"/>
          </a:xfrm>
          <a:prstGeom prst="rect">
            <a:avLst/>
          </a:prstGeom>
          <a:noFill/>
        </p:spPr>
        <p:txBody>
          <a:bodyPr wrap="none" rtlCol="0">
            <a:spAutoFit/>
          </a:bodyPr>
          <a:lstStyle/>
          <a:p>
            <a:r>
              <a:rPr lang="en-CA" sz="4000" b="1" dirty="0" smtClean="0"/>
              <a:t>Ship it!</a:t>
            </a:r>
            <a:endParaRPr lang="en-CA" sz="4000" b="1" dirty="0"/>
          </a:p>
        </p:txBody>
      </p:sp>
      <p:sp>
        <p:nvSpPr>
          <p:cNvPr id="11" name="TextBox 10"/>
          <p:cNvSpPr txBox="1"/>
          <p:nvPr/>
        </p:nvSpPr>
        <p:spPr>
          <a:xfrm>
            <a:off x="1676400" y="2667000"/>
            <a:ext cx="1177551" cy="523220"/>
          </a:xfrm>
          <a:prstGeom prst="rect">
            <a:avLst/>
          </a:prstGeom>
          <a:noFill/>
        </p:spPr>
        <p:txBody>
          <a:bodyPr wrap="none" rtlCol="0">
            <a:spAutoFit/>
          </a:bodyPr>
          <a:lstStyle/>
          <a:p>
            <a:r>
              <a:rPr lang="en-CA" sz="2800" dirty="0" smtClean="0"/>
              <a:t>Set-Up</a:t>
            </a:r>
            <a:endParaRPr lang="en-CA" sz="2800" dirty="0"/>
          </a:p>
        </p:txBody>
      </p:sp>
      <p:sp>
        <p:nvSpPr>
          <p:cNvPr id="12" name="TextBox 11"/>
          <p:cNvSpPr txBox="1"/>
          <p:nvPr/>
        </p:nvSpPr>
        <p:spPr>
          <a:xfrm>
            <a:off x="3429000" y="2667000"/>
            <a:ext cx="2159916" cy="523220"/>
          </a:xfrm>
          <a:prstGeom prst="rect">
            <a:avLst/>
          </a:prstGeom>
          <a:noFill/>
        </p:spPr>
        <p:txBody>
          <a:bodyPr wrap="none" rtlCol="0">
            <a:spAutoFit/>
          </a:bodyPr>
          <a:lstStyle/>
          <a:p>
            <a:r>
              <a:rPr lang="en-CA" sz="2800" dirty="0" smtClean="0"/>
              <a:t>Development</a:t>
            </a:r>
            <a:endParaRPr lang="en-CA" sz="2800" dirty="0"/>
          </a:p>
        </p:txBody>
      </p:sp>
      <p:sp>
        <p:nvSpPr>
          <p:cNvPr id="13" name="TextBox 12"/>
          <p:cNvSpPr txBox="1"/>
          <p:nvPr/>
        </p:nvSpPr>
        <p:spPr>
          <a:xfrm>
            <a:off x="6010276" y="2677180"/>
            <a:ext cx="1236461" cy="523220"/>
          </a:xfrm>
          <a:prstGeom prst="rect">
            <a:avLst/>
          </a:prstGeom>
          <a:noFill/>
        </p:spPr>
        <p:txBody>
          <a:bodyPr wrap="none" rtlCol="0">
            <a:spAutoFit/>
          </a:bodyPr>
          <a:lstStyle/>
          <a:p>
            <a:r>
              <a:rPr lang="en-CA" sz="2800" dirty="0" smtClean="0"/>
              <a:t>Testing</a:t>
            </a:r>
            <a:endParaRPr lang="en-CA" sz="2800" dirty="0"/>
          </a:p>
        </p:txBody>
      </p:sp>
      <p:sp>
        <p:nvSpPr>
          <p:cNvPr id="15" name="TextBox 14"/>
          <p:cNvSpPr txBox="1"/>
          <p:nvPr/>
        </p:nvSpPr>
        <p:spPr>
          <a:xfrm>
            <a:off x="3886200" y="3352800"/>
            <a:ext cx="1290287" cy="523220"/>
          </a:xfrm>
          <a:prstGeom prst="rect">
            <a:avLst/>
          </a:prstGeom>
          <a:noFill/>
        </p:spPr>
        <p:txBody>
          <a:bodyPr wrap="none" rtlCol="0">
            <a:spAutoFit/>
          </a:bodyPr>
          <a:lstStyle/>
          <a:p>
            <a:r>
              <a:rPr lang="en-CA" sz="2800" dirty="0" smtClean="0">
                <a:solidFill>
                  <a:schemeClr val="bg1"/>
                </a:solidFill>
              </a:rPr>
              <a:t>~7 days</a:t>
            </a:r>
            <a:endParaRPr lang="en-CA" sz="2800" dirty="0">
              <a:solidFill>
                <a:schemeClr val="bg1"/>
              </a:solidFill>
            </a:endParaRPr>
          </a:p>
        </p:txBody>
      </p:sp>
      <p:sp>
        <p:nvSpPr>
          <p:cNvPr id="16" name="TextBox 15"/>
          <p:cNvSpPr txBox="1"/>
          <p:nvPr/>
        </p:nvSpPr>
        <p:spPr>
          <a:xfrm>
            <a:off x="6126175" y="3352800"/>
            <a:ext cx="1371464" cy="523220"/>
          </a:xfrm>
          <a:prstGeom prst="rect">
            <a:avLst/>
          </a:prstGeom>
          <a:noFill/>
        </p:spPr>
        <p:txBody>
          <a:bodyPr wrap="none" rtlCol="0">
            <a:spAutoFit/>
          </a:bodyPr>
          <a:lstStyle/>
          <a:p>
            <a:r>
              <a:rPr lang="en-CA" sz="2800" dirty="0" smtClean="0">
                <a:solidFill>
                  <a:schemeClr val="bg1"/>
                </a:solidFill>
              </a:rPr>
              <a:t> ~4 days</a:t>
            </a:r>
            <a:endParaRPr lang="en-CA" sz="2800" dirty="0">
              <a:solidFill>
                <a:schemeClr val="bg1"/>
              </a:solidFill>
            </a:endParaRPr>
          </a:p>
        </p:txBody>
      </p:sp>
      <p:sp>
        <p:nvSpPr>
          <p:cNvPr id="18" name="TextBox 17"/>
          <p:cNvSpPr txBox="1"/>
          <p:nvPr/>
        </p:nvSpPr>
        <p:spPr>
          <a:xfrm>
            <a:off x="1383190" y="4114800"/>
            <a:ext cx="4568378" cy="1323439"/>
          </a:xfrm>
          <a:prstGeom prst="rect">
            <a:avLst/>
          </a:prstGeom>
          <a:noFill/>
        </p:spPr>
        <p:txBody>
          <a:bodyPr wrap="none" rtlCol="0">
            <a:spAutoFit/>
          </a:bodyPr>
          <a:lstStyle/>
          <a:p>
            <a:r>
              <a:rPr lang="en-CA" sz="4000" dirty="0" smtClean="0">
                <a:latin typeface="Calibri Bold" pitchFamily="34" charset="0"/>
                <a:cs typeface="Calibri Bold" pitchFamily="34" charset="0"/>
              </a:rPr>
              <a:t>3 people, ~2 weeks, </a:t>
            </a:r>
          </a:p>
          <a:p>
            <a:r>
              <a:rPr lang="en-CA" sz="4000" dirty="0" smtClean="0">
                <a:latin typeface="Calibri Bold" pitchFamily="34" charset="0"/>
                <a:cs typeface="Calibri Bold" pitchFamily="34" charset="0"/>
              </a:rPr>
              <a:t>$0K(very important!)</a:t>
            </a:r>
            <a:endParaRPr lang="en-CA" sz="4000" dirty="0">
              <a:latin typeface="Calibri Bold" pitchFamily="34" charset="0"/>
              <a:cs typeface="Calibri Bold" pitchFamily="34" charset="0"/>
            </a:endParaRPr>
          </a:p>
        </p:txBody>
      </p:sp>
      <p:pic>
        <p:nvPicPr>
          <p:cNvPr id="17" name="Picture 1"/>
          <p:cNvPicPr>
            <a:picLocks noChangeAspect="1" noChangeArrowheads="1"/>
          </p:cNvPicPr>
          <p:nvPr/>
        </p:nvPicPr>
        <p:blipFill>
          <a:blip r:embed="rId3" cstate="print"/>
          <a:srcRect/>
          <a:stretch>
            <a:fillRect/>
          </a:stretch>
        </p:blipFill>
        <p:spPr bwMode="auto">
          <a:xfrm>
            <a:off x="228600" y="3198813"/>
            <a:ext cx="1066800" cy="839787"/>
          </a:xfrm>
          <a:prstGeom prst="rect">
            <a:avLst/>
          </a:prstGeom>
          <a:noFill/>
          <a:ln w="12700" cap="flat">
            <a:noFill/>
            <a:miter lim="800000"/>
            <a:headEnd/>
            <a:tailEnd/>
          </a:ln>
        </p:spPr>
      </p:pic>
      <p:sp>
        <p:nvSpPr>
          <p:cNvPr id="19" name="TextBox 18"/>
          <p:cNvSpPr txBox="1"/>
          <p:nvPr/>
        </p:nvSpPr>
        <p:spPr>
          <a:xfrm>
            <a:off x="1828800" y="3352800"/>
            <a:ext cx="1290287" cy="523220"/>
          </a:xfrm>
          <a:prstGeom prst="rect">
            <a:avLst/>
          </a:prstGeom>
          <a:noFill/>
        </p:spPr>
        <p:txBody>
          <a:bodyPr wrap="none" rtlCol="0">
            <a:spAutoFit/>
          </a:bodyPr>
          <a:lstStyle/>
          <a:p>
            <a:r>
              <a:rPr lang="en-CA" sz="2800" dirty="0" smtClean="0">
                <a:solidFill>
                  <a:schemeClr val="bg1"/>
                </a:solidFill>
              </a:rPr>
              <a:t>~3 days</a:t>
            </a:r>
            <a:endParaRPr lang="en-CA" sz="2800" dirty="0">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a:lstStyle>
            <a:lvl1pPr algn="l" defTabSz="914400" rtl="0" eaLnBrk="1" latinLnBrk="0" hangingPunct="1">
              <a:spcBef>
                <a:spcPct val="0"/>
              </a:spcBef>
              <a:buNone/>
              <a:defRPr sz="4400" kern="1200">
                <a:solidFill>
                  <a:schemeClr val="tx2">
                    <a:lumMod val="75000"/>
                  </a:schemeClr>
                </a:solidFill>
                <a:latin typeface="+mj-lt"/>
                <a:ea typeface="+mj-ea"/>
                <a:cs typeface="+mj-cs"/>
              </a:defRPr>
            </a:lvl1pPr>
          </a:lstStyle>
          <a:p>
            <a:r>
              <a:rPr lang="en-CA" dirty="0" smtClean="0"/>
              <a:t>User Stories </a:t>
            </a:r>
            <a:r>
              <a:rPr lang="en-CA" sz="3600" dirty="0" smtClean="0"/>
              <a:t>(Estimated Units per story)</a:t>
            </a:r>
            <a:endParaRPr lang="en-CA" sz="3600" dirty="0"/>
          </a:p>
        </p:txBody>
      </p:sp>
      <p:sp>
        <p:nvSpPr>
          <p:cNvPr id="5" name="TextBox 4"/>
          <p:cNvSpPr txBox="1"/>
          <p:nvPr/>
        </p:nvSpPr>
        <p:spPr>
          <a:xfrm>
            <a:off x="457200" y="1439372"/>
            <a:ext cx="2868804" cy="2585323"/>
          </a:xfrm>
          <a:prstGeom prst="rect">
            <a:avLst/>
          </a:prstGeom>
          <a:noFill/>
        </p:spPr>
        <p:txBody>
          <a:bodyPr wrap="square" rtlCol="0">
            <a:spAutoFit/>
          </a:bodyPr>
          <a:lstStyle/>
          <a:p>
            <a:r>
              <a:rPr lang="en-US" dirty="0" smtClean="0"/>
              <a:t>All Users:</a:t>
            </a:r>
          </a:p>
          <a:p>
            <a:r>
              <a:rPr lang="en-US" dirty="0" smtClean="0">
                <a:solidFill>
                  <a:srgbClr val="FF0000"/>
                </a:solidFill>
              </a:rPr>
              <a:t>Login (2) </a:t>
            </a:r>
          </a:p>
          <a:p>
            <a:r>
              <a:rPr lang="en-US" dirty="0" smtClean="0">
                <a:solidFill>
                  <a:srgbClr val="FF0000"/>
                </a:solidFill>
              </a:rPr>
              <a:t>Create Account (3)</a:t>
            </a:r>
          </a:p>
          <a:p>
            <a:r>
              <a:rPr lang="en-US" dirty="0" smtClean="0"/>
              <a:t>Reset password (2)</a:t>
            </a:r>
          </a:p>
          <a:p>
            <a:r>
              <a:rPr lang="en-US" dirty="0" smtClean="0"/>
              <a:t>Info (1)</a:t>
            </a:r>
          </a:p>
          <a:p>
            <a:r>
              <a:rPr lang="en-US" dirty="0" smtClean="0"/>
              <a:t>Grants &amp; Awards (1)</a:t>
            </a:r>
          </a:p>
          <a:p>
            <a:endParaRPr lang="en-US" dirty="0"/>
          </a:p>
          <a:p>
            <a:r>
              <a:rPr lang="en-US" dirty="0" smtClean="0"/>
              <a:t> </a:t>
            </a:r>
          </a:p>
          <a:p>
            <a:endParaRPr lang="en-US" dirty="0"/>
          </a:p>
        </p:txBody>
      </p:sp>
      <p:sp>
        <p:nvSpPr>
          <p:cNvPr id="7" name="TextBox 6"/>
          <p:cNvSpPr txBox="1"/>
          <p:nvPr/>
        </p:nvSpPr>
        <p:spPr>
          <a:xfrm>
            <a:off x="4114800" y="3563030"/>
            <a:ext cx="2868804" cy="923330"/>
          </a:xfrm>
          <a:prstGeom prst="rect">
            <a:avLst/>
          </a:prstGeom>
          <a:noFill/>
        </p:spPr>
        <p:txBody>
          <a:bodyPr wrap="square" rtlCol="0">
            <a:spAutoFit/>
          </a:bodyPr>
          <a:lstStyle/>
          <a:p>
            <a:r>
              <a:rPr lang="en-US" dirty="0" smtClean="0"/>
              <a:t>Student Users:</a:t>
            </a:r>
          </a:p>
          <a:p>
            <a:r>
              <a:rPr lang="en-US" dirty="0" smtClean="0">
                <a:solidFill>
                  <a:srgbClr val="FF0000"/>
                </a:solidFill>
              </a:rPr>
              <a:t>Submit proposals (1</a:t>
            </a:r>
            <a:r>
              <a:rPr lang="en-US" dirty="0" smtClean="0">
                <a:solidFill>
                  <a:srgbClr val="FF0000"/>
                </a:solidFill>
              </a:rPr>
              <a:t>) 2</a:t>
            </a:r>
            <a:endParaRPr lang="en-US" dirty="0" smtClean="0">
              <a:solidFill>
                <a:srgbClr val="FF0000"/>
              </a:solidFill>
            </a:endParaRPr>
          </a:p>
          <a:p>
            <a:r>
              <a:rPr lang="en-US" dirty="0" smtClean="0"/>
              <a:t>Check Status (1)</a:t>
            </a:r>
            <a:endParaRPr lang="en-US" dirty="0"/>
          </a:p>
        </p:txBody>
      </p:sp>
      <p:sp>
        <p:nvSpPr>
          <p:cNvPr id="8" name="TextBox 7"/>
          <p:cNvSpPr txBox="1"/>
          <p:nvPr/>
        </p:nvSpPr>
        <p:spPr>
          <a:xfrm>
            <a:off x="457200" y="3563030"/>
            <a:ext cx="2868804" cy="923330"/>
          </a:xfrm>
          <a:prstGeom prst="rect">
            <a:avLst/>
          </a:prstGeom>
          <a:noFill/>
        </p:spPr>
        <p:txBody>
          <a:bodyPr wrap="square" rtlCol="0">
            <a:spAutoFit/>
          </a:bodyPr>
          <a:lstStyle/>
          <a:p>
            <a:r>
              <a:rPr lang="en-US" dirty="0" smtClean="0"/>
              <a:t>Faculty Reviewers:</a:t>
            </a:r>
          </a:p>
          <a:p>
            <a:r>
              <a:rPr lang="en-US" dirty="0" smtClean="0">
                <a:solidFill>
                  <a:srgbClr val="FF0000"/>
                </a:solidFill>
              </a:rPr>
              <a:t>View assigned proposals (1)</a:t>
            </a:r>
          </a:p>
          <a:p>
            <a:r>
              <a:rPr lang="en-US" dirty="0" smtClean="0"/>
              <a:t>Submit proposal review (1</a:t>
            </a:r>
            <a:r>
              <a:rPr lang="en-US" dirty="0" smtClean="0"/>
              <a:t>) 2</a:t>
            </a:r>
          </a:p>
        </p:txBody>
      </p:sp>
      <p:sp>
        <p:nvSpPr>
          <p:cNvPr id="9" name="TextBox 8"/>
          <p:cNvSpPr txBox="1"/>
          <p:nvPr/>
        </p:nvSpPr>
        <p:spPr>
          <a:xfrm>
            <a:off x="4114800" y="1412505"/>
            <a:ext cx="5318927" cy="1477328"/>
          </a:xfrm>
          <a:prstGeom prst="rect">
            <a:avLst/>
          </a:prstGeom>
          <a:noFill/>
        </p:spPr>
        <p:txBody>
          <a:bodyPr wrap="square" rtlCol="0">
            <a:spAutoFit/>
          </a:bodyPr>
          <a:lstStyle/>
          <a:p>
            <a:r>
              <a:rPr lang="en-US" dirty="0" smtClean="0"/>
              <a:t>Administrator:</a:t>
            </a:r>
          </a:p>
          <a:p>
            <a:r>
              <a:rPr lang="en-US" dirty="0" smtClean="0"/>
              <a:t>View proposals (1)</a:t>
            </a:r>
          </a:p>
          <a:p>
            <a:r>
              <a:rPr lang="en-US" dirty="0" smtClean="0"/>
              <a:t>Accept/Deny proposal (1)</a:t>
            </a:r>
          </a:p>
          <a:p>
            <a:r>
              <a:rPr lang="en-US" dirty="0" smtClean="0"/>
              <a:t>Publish Grants (1</a:t>
            </a:r>
            <a:r>
              <a:rPr lang="en-US" dirty="0" smtClean="0"/>
              <a:t>)</a:t>
            </a:r>
          </a:p>
          <a:p>
            <a:r>
              <a:rPr lang="en-US" dirty="0" smtClean="0"/>
              <a:t>View/Assign Reviewers 2</a:t>
            </a:r>
            <a:endParaRPr lang="en-US" dirty="0"/>
          </a:p>
        </p:txBody>
      </p:sp>
      <p:sp>
        <p:nvSpPr>
          <p:cNvPr id="10" name="TextBox 9"/>
          <p:cNvSpPr txBox="1"/>
          <p:nvPr/>
        </p:nvSpPr>
        <p:spPr>
          <a:xfrm>
            <a:off x="457200" y="4876800"/>
            <a:ext cx="8229600" cy="1754326"/>
          </a:xfrm>
          <a:prstGeom prst="rect">
            <a:avLst/>
          </a:prstGeom>
          <a:noFill/>
        </p:spPr>
        <p:txBody>
          <a:bodyPr wrap="square" rtlCol="0">
            <a:spAutoFit/>
          </a:bodyPr>
          <a:lstStyle/>
          <a:p>
            <a:r>
              <a:rPr lang="en-US" dirty="0" smtClean="0"/>
              <a:t>Other Features:</a:t>
            </a:r>
          </a:p>
          <a:p>
            <a:r>
              <a:rPr lang="en-US" dirty="0" smtClean="0">
                <a:solidFill>
                  <a:srgbClr val="FF0000"/>
                </a:solidFill>
              </a:rPr>
              <a:t>Database integration (5)</a:t>
            </a:r>
            <a:r>
              <a:rPr lang="en-US" dirty="0" smtClean="0"/>
              <a:t>		Email support (4)	</a:t>
            </a:r>
          </a:p>
          <a:p>
            <a:r>
              <a:rPr lang="en-US" dirty="0" smtClean="0">
                <a:solidFill>
                  <a:srgbClr val="FF0000"/>
                </a:solidFill>
              </a:rPr>
              <a:t>File </a:t>
            </a:r>
            <a:r>
              <a:rPr lang="en-US" dirty="0" smtClean="0">
                <a:solidFill>
                  <a:srgbClr val="FF0000"/>
                </a:solidFill>
              </a:rPr>
              <a:t>upload/download </a:t>
            </a:r>
            <a:r>
              <a:rPr lang="en-US" dirty="0" smtClean="0">
                <a:solidFill>
                  <a:srgbClr val="FF0000"/>
                </a:solidFill>
              </a:rPr>
              <a:t>(5</a:t>
            </a:r>
            <a:r>
              <a:rPr lang="en-US" dirty="0" smtClean="0">
                <a:solidFill>
                  <a:srgbClr val="FF0000"/>
                </a:solidFill>
              </a:rPr>
              <a:t>)</a:t>
            </a:r>
            <a:r>
              <a:rPr lang="en-US" dirty="0" smtClean="0"/>
              <a:t>			-status updates/reminder emails</a:t>
            </a:r>
          </a:p>
          <a:p>
            <a:r>
              <a:rPr lang="en-US" dirty="0" smtClean="0"/>
              <a:t>Set status (1)			Time management (4)</a:t>
            </a:r>
          </a:p>
          <a:p>
            <a:r>
              <a:rPr lang="en-US" dirty="0"/>
              <a:t>	</a:t>
            </a:r>
            <a:r>
              <a:rPr lang="en-US" dirty="0" smtClean="0"/>
              <a:t>				-Review by/Approve by date</a:t>
            </a:r>
          </a:p>
          <a:p>
            <a:r>
              <a:rPr lang="en-US" dirty="0"/>
              <a:t>	</a:t>
            </a:r>
            <a:r>
              <a:rPr lang="en-US" dirty="0" smtClean="0"/>
              <a:t>						</a:t>
            </a:r>
            <a:endParaRPr lang="en-US" dirty="0"/>
          </a:p>
        </p:txBody>
      </p:sp>
    </p:spTree>
    <p:extLst>
      <p:ext uri="{BB962C8B-B14F-4D97-AF65-F5344CB8AC3E}">
        <p14:creationId xmlns:p14="http://schemas.microsoft.com/office/powerpoint/2010/main" val="24575794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a:lstStyle>
            <a:lvl1pPr algn="l" defTabSz="914400" rtl="0" eaLnBrk="1" latinLnBrk="0" hangingPunct="1">
              <a:spcBef>
                <a:spcPct val="0"/>
              </a:spcBef>
              <a:buNone/>
              <a:defRPr sz="4400" kern="1200">
                <a:solidFill>
                  <a:schemeClr val="tx2">
                    <a:lumMod val="75000"/>
                  </a:schemeClr>
                </a:solidFill>
                <a:latin typeface="+mj-lt"/>
                <a:ea typeface="+mj-ea"/>
                <a:cs typeface="+mj-cs"/>
              </a:defRPr>
            </a:lvl1pPr>
          </a:lstStyle>
          <a:p>
            <a:r>
              <a:rPr lang="en-CA" dirty="0" smtClean="0"/>
              <a:t>Priority for first iteration:</a:t>
            </a:r>
            <a:endParaRPr lang="en-CA" sz="3600" dirty="0"/>
          </a:p>
        </p:txBody>
      </p:sp>
      <p:sp>
        <p:nvSpPr>
          <p:cNvPr id="5" name="TextBox 4"/>
          <p:cNvSpPr txBox="1"/>
          <p:nvPr/>
        </p:nvSpPr>
        <p:spPr>
          <a:xfrm>
            <a:off x="457200" y="1439372"/>
            <a:ext cx="4495800" cy="2585323"/>
          </a:xfrm>
          <a:prstGeom prst="rect">
            <a:avLst/>
          </a:prstGeom>
          <a:noFill/>
        </p:spPr>
        <p:txBody>
          <a:bodyPr wrap="square" rtlCol="0">
            <a:spAutoFit/>
          </a:bodyPr>
          <a:lstStyle/>
          <a:p>
            <a:r>
              <a:rPr lang="en-US" dirty="0" smtClean="0"/>
              <a:t>Estimated completion of 10 units: </a:t>
            </a:r>
          </a:p>
          <a:p>
            <a:endParaRPr lang="en-US" dirty="0"/>
          </a:p>
          <a:p>
            <a:r>
              <a:rPr lang="en-US" dirty="0" smtClean="0"/>
              <a:t>Login (2) </a:t>
            </a:r>
          </a:p>
          <a:p>
            <a:r>
              <a:rPr lang="en-US" dirty="0" smtClean="0"/>
              <a:t>Create Account (3)</a:t>
            </a:r>
          </a:p>
          <a:p>
            <a:r>
              <a:rPr lang="en-US" dirty="0"/>
              <a:t>Database integration (5</a:t>
            </a:r>
            <a:r>
              <a:rPr lang="en-US" dirty="0" smtClean="0"/>
              <a:t>)</a:t>
            </a:r>
          </a:p>
          <a:p>
            <a:endParaRPr lang="en-US" dirty="0"/>
          </a:p>
          <a:p>
            <a:r>
              <a:rPr lang="en-US" dirty="0"/>
              <a:t>	</a:t>
            </a:r>
          </a:p>
          <a:p>
            <a:r>
              <a:rPr lang="en-US" dirty="0" smtClean="0"/>
              <a:t> </a:t>
            </a:r>
          </a:p>
          <a:p>
            <a:endParaRPr lang="en-US" dirty="0"/>
          </a:p>
        </p:txBody>
      </p:sp>
    </p:spTree>
    <p:extLst>
      <p:ext uri="{BB962C8B-B14F-4D97-AF65-F5344CB8AC3E}">
        <p14:creationId xmlns:p14="http://schemas.microsoft.com/office/powerpoint/2010/main" val="28206175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Learn more</a:t>
            </a:r>
            <a:endParaRPr lang="en-CA" dirty="0"/>
          </a:p>
        </p:txBody>
      </p:sp>
      <p:sp>
        <p:nvSpPr>
          <p:cNvPr id="3" name="Content Placeholder 2"/>
          <p:cNvSpPr>
            <a:spLocks noGrp="1"/>
          </p:cNvSpPr>
          <p:nvPr>
            <p:ph idx="1"/>
          </p:nvPr>
        </p:nvSpPr>
        <p:spPr/>
        <p:txBody>
          <a:bodyPr/>
          <a:lstStyle/>
          <a:p>
            <a:r>
              <a:rPr lang="en-CA" dirty="0" smtClean="0">
                <a:hlinkClick r:id="rId3"/>
              </a:rPr>
              <a:t>http://agilewarrior.wordpress.com</a:t>
            </a:r>
            <a:endParaRPr lang="en-CA" dirty="0" smtClean="0"/>
          </a:p>
          <a:p>
            <a:r>
              <a:rPr lang="en-CA" dirty="0" smtClean="0"/>
              <a:t>Buy the book!</a:t>
            </a:r>
          </a:p>
          <a:p>
            <a:endParaRPr lang="en-CA" dirty="0" smtClean="0"/>
          </a:p>
          <a:p>
            <a:r>
              <a:rPr lang="en-CA" dirty="0" smtClean="0"/>
              <a:t>Twitter:</a:t>
            </a:r>
          </a:p>
          <a:p>
            <a:pPr lvl="1"/>
            <a:r>
              <a:rPr lang="en-CA" dirty="0" smtClean="0"/>
              <a:t>@</a:t>
            </a:r>
            <a:r>
              <a:rPr lang="en-CA" dirty="0" err="1" smtClean="0"/>
              <a:t>jrasmusson</a:t>
            </a:r>
            <a:endParaRPr lang="en-CA" dirty="0"/>
          </a:p>
        </p:txBody>
      </p:sp>
      <p:pic>
        <p:nvPicPr>
          <p:cNvPr id="4" name="Picture 3"/>
          <p:cNvPicPr>
            <a:picLocks noChangeAspect="1" noChangeArrowheads="1"/>
          </p:cNvPicPr>
          <p:nvPr/>
        </p:nvPicPr>
        <p:blipFill>
          <a:blip r:embed="rId4" cstate="print"/>
          <a:srcRect/>
          <a:stretch>
            <a:fillRect/>
          </a:stretch>
        </p:blipFill>
        <p:spPr bwMode="auto">
          <a:xfrm>
            <a:off x="4343400" y="2451100"/>
            <a:ext cx="2946400" cy="3797300"/>
          </a:xfrm>
          <a:prstGeom prst="rect">
            <a:avLst/>
          </a:prstGeom>
          <a:noFill/>
          <a:ln w="12700" cap="flat">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CA" dirty="0" smtClean="0"/>
              <a:t>&lt;Subject to Further Review&gt;</a:t>
            </a:r>
            <a:endParaRPr lang="en-CA" dirty="0"/>
          </a:p>
        </p:txBody>
      </p:sp>
      <p:sp>
        <p:nvSpPr>
          <p:cNvPr id="3" name="Subtitle 2"/>
          <p:cNvSpPr>
            <a:spLocks noGrp="1"/>
          </p:cNvSpPr>
          <p:nvPr>
            <p:ph type="subTitle" idx="1"/>
          </p:nvPr>
        </p:nvSpPr>
        <p:spPr/>
        <p:txBody>
          <a:bodyPr/>
          <a:lstStyle/>
          <a:p>
            <a:r>
              <a:rPr lang="en-CA" dirty="0" smtClean="0"/>
              <a:t>Sponsored by Dr. Mock and OURS</a:t>
            </a:r>
            <a:endParaRPr lang="en-CA"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Why are we here?</a:t>
            </a:r>
            <a:endParaRPr lang="en-CA" dirty="0"/>
          </a:p>
        </p:txBody>
      </p:sp>
      <p:sp>
        <p:nvSpPr>
          <p:cNvPr id="3" name="Content Placeholder 2"/>
          <p:cNvSpPr>
            <a:spLocks noGrp="1"/>
          </p:cNvSpPr>
          <p:nvPr>
            <p:ph idx="1"/>
          </p:nvPr>
        </p:nvSpPr>
        <p:spPr>
          <a:xfrm>
            <a:off x="457200" y="1600200"/>
            <a:ext cx="8229600" cy="3733800"/>
          </a:xfrm>
        </p:spPr>
        <p:txBody>
          <a:bodyPr>
            <a:normAutofit fontScale="85000" lnSpcReduction="20000"/>
          </a:bodyPr>
          <a:lstStyle/>
          <a:p>
            <a:r>
              <a:rPr lang="en-CA" dirty="0" smtClean="0"/>
              <a:t>To complete a project to pass the class.</a:t>
            </a:r>
          </a:p>
          <a:p>
            <a:endParaRPr lang="en-CA" dirty="0" smtClean="0"/>
          </a:p>
          <a:p>
            <a:pPr marL="0" indent="0">
              <a:buNone/>
            </a:pPr>
            <a:endParaRPr lang="en-CA" dirty="0" smtClean="0"/>
          </a:p>
          <a:p>
            <a:r>
              <a:rPr lang="en-CA" dirty="0" smtClean="0"/>
              <a:t>To construct a more efficient and environmentally sound infrastructure for OURS grant proposal submission and review.</a:t>
            </a:r>
            <a:br>
              <a:rPr lang="en-CA" dirty="0" smtClean="0"/>
            </a:br>
            <a:r>
              <a:rPr lang="en-CA" dirty="0" smtClean="0"/>
              <a:t/>
            </a:r>
            <a:br>
              <a:rPr lang="en-CA" dirty="0" smtClean="0"/>
            </a:br>
            <a:endParaRPr lang="en-CA" dirty="0" smtClean="0"/>
          </a:p>
          <a:p>
            <a:r>
              <a:rPr lang="en-CA" dirty="0" smtClean="0"/>
              <a:t>For software development experience.</a:t>
            </a:r>
          </a:p>
        </p:txBody>
      </p:sp>
      <p:pic>
        <p:nvPicPr>
          <p:cNvPr id="5" name="Picture 4"/>
          <p:cNvPicPr>
            <a:picLocks noChangeAspect="1" noChangeArrowheads="1"/>
          </p:cNvPicPr>
          <p:nvPr/>
        </p:nvPicPr>
        <p:blipFill>
          <a:blip r:embed="rId3" cstate="print"/>
          <a:srcRect/>
          <a:stretch>
            <a:fillRect/>
          </a:stretch>
        </p:blipFill>
        <p:spPr bwMode="auto">
          <a:xfrm>
            <a:off x="228600" y="3810000"/>
            <a:ext cx="7388225" cy="1512168"/>
          </a:xfrm>
          <a:prstGeom prst="rect">
            <a:avLst/>
          </a:prstGeom>
          <a:noFill/>
          <a:ln w="12700" cap="flat">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elevator pitch</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For the </a:t>
            </a:r>
            <a:r>
              <a:rPr lang="en-CA" dirty="0" smtClean="0">
                <a:solidFill>
                  <a:srgbClr val="008000"/>
                </a:solidFill>
              </a:rPr>
              <a:t>Office of Undergraduate Research and Scholarship</a:t>
            </a:r>
          </a:p>
          <a:p>
            <a:r>
              <a:rPr lang="en-CA" dirty="0" smtClean="0"/>
              <a:t>who </a:t>
            </a:r>
            <a:r>
              <a:rPr lang="en-CA" dirty="0" smtClean="0">
                <a:solidFill>
                  <a:srgbClr val="008000"/>
                </a:solidFill>
              </a:rPr>
              <a:t>need a new web-based grant proposal submission and review system</a:t>
            </a:r>
            <a:r>
              <a:rPr lang="en-CA" dirty="0">
                <a:solidFill>
                  <a:srgbClr val="008000"/>
                </a:solidFill>
              </a:rPr>
              <a:t>.</a:t>
            </a:r>
            <a:endParaRPr lang="en-CA" dirty="0" smtClean="0">
              <a:solidFill>
                <a:srgbClr val="008000"/>
              </a:solidFill>
            </a:endParaRPr>
          </a:p>
          <a:p>
            <a:r>
              <a:rPr lang="en-CA" dirty="0"/>
              <a:t>T</a:t>
            </a:r>
            <a:r>
              <a:rPr lang="en-CA" dirty="0" smtClean="0"/>
              <a:t>he </a:t>
            </a:r>
            <a:r>
              <a:rPr lang="en-CA" dirty="0" smtClean="0">
                <a:solidFill>
                  <a:srgbClr val="008000"/>
                </a:solidFill>
              </a:rPr>
              <a:t>OURS Grant Proposal Manager</a:t>
            </a:r>
          </a:p>
          <a:p>
            <a:r>
              <a:rPr lang="en-US" dirty="0" smtClean="0"/>
              <a:t>offers </a:t>
            </a:r>
            <a:r>
              <a:rPr lang="en-CA" dirty="0" smtClean="0">
                <a:solidFill>
                  <a:srgbClr val="008000"/>
                </a:solidFill>
              </a:rPr>
              <a:t>exactly that.</a:t>
            </a:r>
          </a:p>
          <a:p>
            <a:r>
              <a:rPr lang="en-CA" dirty="0" smtClean="0"/>
              <a:t>It will be </a:t>
            </a:r>
            <a:r>
              <a:rPr lang="en-CA" dirty="0" smtClean="0">
                <a:solidFill>
                  <a:srgbClr val="008000"/>
                </a:solidFill>
              </a:rPr>
              <a:t>more accessible and efficient than the current system.</a:t>
            </a:r>
            <a:endParaRPr lang="en-CA" dirty="0" smtClean="0"/>
          </a:p>
          <a:p>
            <a:r>
              <a:rPr lang="en-CA" dirty="0" smtClean="0"/>
              <a:t>Unlike </a:t>
            </a:r>
            <a:r>
              <a:rPr lang="en-CA" dirty="0" smtClean="0">
                <a:solidFill>
                  <a:srgbClr val="008000"/>
                </a:solidFill>
              </a:rPr>
              <a:t>whatever they are doing now,</a:t>
            </a:r>
          </a:p>
          <a:p>
            <a:r>
              <a:rPr lang="en-CA" dirty="0" smtClean="0"/>
              <a:t>our project </a:t>
            </a:r>
            <a:r>
              <a:rPr lang="en-CA" dirty="0" smtClean="0">
                <a:solidFill>
                  <a:srgbClr val="008000"/>
                </a:solidFill>
              </a:rPr>
              <a:t>is better</a:t>
            </a:r>
            <a:r>
              <a:rPr lang="en-CA" dirty="0" smtClean="0"/>
              <a:t>.</a:t>
            </a:r>
            <a:endParaRPr lang="en-CA"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1524000"/>
            <a:ext cx="5715000" cy="50292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00"/>
          </a:p>
        </p:txBody>
      </p:sp>
      <p:sp>
        <p:nvSpPr>
          <p:cNvPr id="2" name="Title 1"/>
          <p:cNvSpPr>
            <a:spLocks noGrp="1"/>
          </p:cNvSpPr>
          <p:nvPr>
            <p:ph type="title"/>
          </p:nvPr>
        </p:nvSpPr>
        <p:spPr/>
        <p:txBody>
          <a:bodyPr/>
          <a:lstStyle/>
          <a:p>
            <a:r>
              <a:rPr lang="en-CA" dirty="0" smtClean="0"/>
              <a:t>Product box</a:t>
            </a:r>
            <a:endParaRPr lang="en-CA" dirty="0"/>
          </a:p>
        </p:txBody>
      </p:sp>
      <p:sp>
        <p:nvSpPr>
          <p:cNvPr id="4" name="TextBox 3"/>
          <p:cNvSpPr txBox="1"/>
          <p:nvPr/>
        </p:nvSpPr>
        <p:spPr>
          <a:xfrm>
            <a:off x="1752600" y="1752600"/>
            <a:ext cx="5242541" cy="523220"/>
          </a:xfrm>
          <a:prstGeom prst="rect">
            <a:avLst/>
          </a:prstGeom>
          <a:noFill/>
        </p:spPr>
        <p:txBody>
          <a:bodyPr wrap="none" rtlCol="0">
            <a:spAutoFit/>
          </a:bodyPr>
          <a:lstStyle/>
          <a:p>
            <a:r>
              <a:rPr lang="en-CA" sz="2800" dirty="0" smtClean="0"/>
              <a:t>      OURS Grant Proposal Manager</a:t>
            </a:r>
            <a:endParaRPr lang="en-CA" sz="2800" dirty="0"/>
          </a:p>
        </p:txBody>
      </p:sp>
      <p:sp>
        <p:nvSpPr>
          <p:cNvPr id="6" name="TextBox 5"/>
          <p:cNvSpPr txBox="1"/>
          <p:nvPr/>
        </p:nvSpPr>
        <p:spPr>
          <a:xfrm>
            <a:off x="3581400" y="4724400"/>
            <a:ext cx="1990374" cy="523220"/>
          </a:xfrm>
          <a:prstGeom prst="rect">
            <a:avLst/>
          </a:prstGeom>
          <a:noFill/>
        </p:spPr>
        <p:txBody>
          <a:bodyPr wrap="none" rtlCol="0">
            <a:spAutoFit/>
          </a:bodyPr>
          <a:lstStyle/>
          <a:p>
            <a:r>
              <a:rPr lang="en-CA" sz="2800" dirty="0" smtClean="0"/>
              <a:t>“It’s better.”</a:t>
            </a:r>
            <a:endParaRPr lang="en-CA" sz="2800" dirty="0"/>
          </a:p>
        </p:txBody>
      </p:sp>
      <p:sp>
        <p:nvSpPr>
          <p:cNvPr id="7" name="TextBox 6"/>
          <p:cNvSpPr txBox="1"/>
          <p:nvPr/>
        </p:nvSpPr>
        <p:spPr>
          <a:xfrm>
            <a:off x="1600200" y="5410200"/>
            <a:ext cx="1849760" cy="523220"/>
          </a:xfrm>
          <a:prstGeom prst="rect">
            <a:avLst/>
          </a:prstGeom>
          <a:noFill/>
        </p:spPr>
        <p:txBody>
          <a:bodyPr wrap="none" rtlCol="0">
            <a:spAutoFit/>
          </a:bodyPr>
          <a:lstStyle/>
          <a:p>
            <a:r>
              <a:rPr lang="en-CA" sz="2800" dirty="0" smtClean="0"/>
              <a:t>Web-based</a:t>
            </a:r>
            <a:endParaRPr lang="en-CA" sz="2800" dirty="0"/>
          </a:p>
        </p:txBody>
      </p:sp>
      <p:sp>
        <p:nvSpPr>
          <p:cNvPr id="8" name="TextBox 7"/>
          <p:cNvSpPr txBox="1"/>
          <p:nvPr/>
        </p:nvSpPr>
        <p:spPr>
          <a:xfrm>
            <a:off x="5410200" y="5334000"/>
            <a:ext cx="1687757" cy="523220"/>
          </a:xfrm>
          <a:prstGeom prst="rect">
            <a:avLst/>
          </a:prstGeom>
          <a:noFill/>
        </p:spPr>
        <p:txBody>
          <a:bodyPr wrap="none" rtlCol="0">
            <a:spAutoFit/>
          </a:bodyPr>
          <a:lstStyle/>
          <a:p>
            <a:r>
              <a:rPr lang="en-CA" sz="2800" dirty="0" smtClean="0"/>
              <a:t>Accessible</a:t>
            </a:r>
            <a:endParaRPr lang="en-CA" sz="2800" dirty="0"/>
          </a:p>
        </p:txBody>
      </p:sp>
      <p:sp>
        <p:nvSpPr>
          <p:cNvPr id="9" name="TextBox 8"/>
          <p:cNvSpPr txBox="1"/>
          <p:nvPr/>
        </p:nvSpPr>
        <p:spPr>
          <a:xfrm>
            <a:off x="1905000" y="5791200"/>
            <a:ext cx="5122642" cy="523220"/>
          </a:xfrm>
          <a:prstGeom prst="rect">
            <a:avLst/>
          </a:prstGeom>
          <a:noFill/>
        </p:spPr>
        <p:txBody>
          <a:bodyPr wrap="square" rtlCol="0">
            <a:spAutoFit/>
          </a:bodyPr>
          <a:lstStyle/>
          <a:p>
            <a:r>
              <a:rPr lang="en-CA" sz="2800" dirty="0" smtClean="0"/>
              <a:t>  No human interaction required</a:t>
            </a:r>
            <a:endParaRPr lang="en-CA" sz="2800" dirty="0"/>
          </a:p>
        </p:txBody>
      </p:sp>
      <p:pic>
        <p:nvPicPr>
          <p:cNvPr id="3" name="Picture 2" descr="Screen Shot 2013-09-14 at 4.49.0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2286000"/>
            <a:ext cx="2514600" cy="2422951"/>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76200" y="5867400"/>
            <a:ext cx="13716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smtClean="0"/>
              <a:t>The NOT list</a:t>
            </a:r>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204516457"/>
              </p:ext>
            </p:extLst>
          </p:nvPr>
        </p:nvGraphicFramePr>
        <p:xfrm>
          <a:off x="381000" y="1397000"/>
          <a:ext cx="8458200" cy="2804160"/>
        </p:xfrm>
        <a:graphic>
          <a:graphicData uri="http://schemas.openxmlformats.org/drawingml/2006/table">
            <a:tbl>
              <a:tblPr firstRow="1" bandRow="1">
                <a:tableStyleId>{5C22544A-7EE6-4342-B048-85BDC9FD1C3A}</a:tableStyleId>
              </a:tblPr>
              <a:tblGrid>
                <a:gridCol w="4229100"/>
                <a:gridCol w="4229100"/>
              </a:tblGrid>
              <a:tr h="370840">
                <a:tc>
                  <a:txBody>
                    <a:bodyPr/>
                    <a:lstStyle/>
                    <a:p>
                      <a:pPr algn="ctr"/>
                      <a:r>
                        <a:rPr lang="en-CA" sz="3200" dirty="0" smtClean="0"/>
                        <a:t>IN</a:t>
                      </a:r>
                      <a:endParaRPr lang="en-CA" dirty="0"/>
                    </a:p>
                  </a:txBody>
                  <a:tcPr/>
                </a:tc>
                <a:tc>
                  <a:txBody>
                    <a:bodyPr/>
                    <a:lstStyle/>
                    <a:p>
                      <a:pPr algn="ctr"/>
                      <a:r>
                        <a:rPr lang="en-CA" sz="2800" dirty="0" smtClean="0"/>
                        <a:t>OUT</a:t>
                      </a:r>
                      <a:endParaRPr lang="en-CA" dirty="0"/>
                    </a:p>
                  </a:txBody>
                  <a:tcPr/>
                </a:tc>
              </a:tr>
              <a:tr h="370840">
                <a:tc>
                  <a:txBody>
                    <a:bodyPr/>
                    <a:lstStyle/>
                    <a:p>
                      <a:r>
                        <a:rPr lang="en-CA" dirty="0" smtClean="0"/>
                        <a:t>Account</a:t>
                      </a:r>
                      <a:r>
                        <a:rPr lang="en-CA" baseline="0" dirty="0" smtClean="0"/>
                        <a:t> management</a:t>
                      </a:r>
                      <a:endParaRPr lang="en-CA" dirty="0"/>
                    </a:p>
                  </a:txBody>
                  <a:tcPr/>
                </a:tc>
                <a:tc>
                  <a:txBody>
                    <a:bodyPr/>
                    <a:lstStyle/>
                    <a:p>
                      <a:r>
                        <a:rPr lang="en-CA" dirty="0" smtClean="0"/>
                        <a:t>Desktop client</a:t>
                      </a:r>
                      <a:endParaRPr lang="en-CA" dirty="0"/>
                    </a:p>
                  </a:txBody>
                  <a:tcPr/>
                </a:tc>
              </a:tr>
              <a:tr h="370840">
                <a:tc>
                  <a:txBody>
                    <a:bodyPr/>
                    <a:lstStyle/>
                    <a:p>
                      <a:r>
                        <a:rPr lang="en-CA" dirty="0" smtClean="0"/>
                        <a:t>Document management</a:t>
                      </a:r>
                      <a:endParaRPr lang="en-CA" dirty="0"/>
                    </a:p>
                  </a:txBody>
                  <a:tcPr/>
                </a:tc>
                <a:tc>
                  <a:txBody>
                    <a:bodyPr/>
                    <a:lstStyle/>
                    <a:p>
                      <a:r>
                        <a:rPr lang="en-CA" dirty="0" smtClean="0"/>
                        <a:t>Blackboard</a:t>
                      </a:r>
                      <a:r>
                        <a:rPr lang="en-CA" baseline="0" dirty="0" smtClean="0"/>
                        <a:t> logins</a:t>
                      </a:r>
                      <a:endParaRPr lang="en-CA" dirty="0"/>
                    </a:p>
                  </a:txBody>
                  <a:tcPr/>
                </a:tc>
              </a:tr>
              <a:tr h="370840">
                <a:tc>
                  <a:txBody>
                    <a:bodyPr/>
                    <a:lstStyle/>
                    <a:p>
                      <a:r>
                        <a:rPr lang="en-CA" dirty="0" smtClean="0"/>
                        <a:t>Database</a:t>
                      </a:r>
                      <a:endParaRPr lang="en-CA" dirty="0"/>
                    </a:p>
                  </a:txBody>
                  <a:tcPr/>
                </a:tc>
                <a:tc>
                  <a:txBody>
                    <a:bodyPr/>
                    <a:lstStyle/>
                    <a:p>
                      <a:endParaRPr lang="en-CA" dirty="0"/>
                    </a:p>
                  </a:txBody>
                  <a:tcPr/>
                </a:tc>
              </a:tr>
              <a:tr h="370840">
                <a:tc>
                  <a:txBody>
                    <a:bodyPr/>
                    <a:lstStyle/>
                    <a:p>
                      <a:endParaRPr lang="en-CA" dirty="0"/>
                    </a:p>
                  </a:txBody>
                  <a:tcPr/>
                </a:tc>
                <a:tc>
                  <a:txBody>
                    <a:bodyPr/>
                    <a:lstStyle/>
                    <a:p>
                      <a:endParaRPr lang="en-CA"/>
                    </a:p>
                  </a:txBody>
                  <a:tcPr/>
                </a:tc>
              </a:tr>
              <a:tr h="370840">
                <a:tc>
                  <a:txBody>
                    <a:bodyPr/>
                    <a:lstStyle/>
                    <a:p>
                      <a:endParaRPr lang="en-CA" dirty="0"/>
                    </a:p>
                  </a:txBody>
                  <a:tcPr/>
                </a:tc>
                <a:tc>
                  <a:txBody>
                    <a:bodyPr/>
                    <a:lstStyle/>
                    <a:p>
                      <a:endParaRPr lang="en-CA"/>
                    </a:p>
                  </a:txBody>
                  <a:tcPr/>
                </a:tc>
              </a:tr>
              <a:tr h="370840">
                <a:tc>
                  <a:txBody>
                    <a:bodyPr/>
                    <a:lstStyle/>
                    <a:p>
                      <a:endParaRPr lang="en-CA" dirty="0"/>
                    </a:p>
                  </a:txBody>
                  <a:tcPr/>
                </a:tc>
                <a:tc>
                  <a:txBody>
                    <a:bodyPr/>
                    <a:lstStyle/>
                    <a:p>
                      <a:endParaRPr lang="en-CA"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211549339"/>
              </p:ext>
            </p:extLst>
          </p:nvPr>
        </p:nvGraphicFramePr>
        <p:xfrm>
          <a:off x="381000" y="4343400"/>
          <a:ext cx="8458200" cy="2062480"/>
        </p:xfrm>
        <a:graphic>
          <a:graphicData uri="http://schemas.openxmlformats.org/drawingml/2006/table">
            <a:tbl>
              <a:tblPr firstRow="1" bandRow="1">
                <a:tableStyleId>{5C22544A-7EE6-4342-B048-85BDC9FD1C3A}</a:tableStyleId>
              </a:tblPr>
              <a:tblGrid>
                <a:gridCol w="8458200"/>
              </a:tblGrid>
              <a:tr h="370840">
                <a:tc>
                  <a:txBody>
                    <a:bodyPr/>
                    <a:lstStyle/>
                    <a:p>
                      <a:pPr algn="ctr"/>
                      <a:r>
                        <a:rPr lang="en-CA" sz="3200" dirty="0" smtClean="0"/>
                        <a:t>UNRESOLVED</a:t>
                      </a:r>
                      <a:endParaRPr lang="en-CA" sz="2000" dirty="0"/>
                    </a:p>
                  </a:txBody>
                  <a:tcPr/>
                </a:tc>
              </a:tr>
              <a:tr h="370840">
                <a:tc>
                  <a:txBody>
                    <a:bodyPr/>
                    <a:lstStyle/>
                    <a:p>
                      <a:r>
                        <a:rPr lang="en-CA" dirty="0" smtClean="0"/>
                        <a:t>Reminder</a:t>
                      </a:r>
                      <a:r>
                        <a:rPr lang="en-CA" baseline="0" dirty="0" smtClean="0"/>
                        <a:t> e-mails</a:t>
                      </a:r>
                      <a:endParaRPr lang="en-CA" dirty="0"/>
                    </a:p>
                  </a:txBody>
                  <a:tcPr/>
                </a:tc>
              </a:tr>
              <a:tr h="370840">
                <a:tc>
                  <a:txBody>
                    <a:bodyPr/>
                    <a:lstStyle/>
                    <a:p>
                      <a:r>
                        <a:rPr lang="en-CA" dirty="0" smtClean="0"/>
                        <a:t>User</a:t>
                      </a:r>
                      <a:r>
                        <a:rPr lang="en-CA" baseline="0" dirty="0" smtClean="0"/>
                        <a:t> interface design</a:t>
                      </a:r>
                      <a:endParaRPr lang="en-CA" dirty="0"/>
                    </a:p>
                  </a:txBody>
                  <a:tcPr/>
                </a:tc>
              </a:tr>
              <a:tr h="370840">
                <a:tc>
                  <a:txBody>
                    <a:bodyPr/>
                    <a:lstStyle/>
                    <a:p>
                      <a:endParaRPr lang="en-CA" dirty="0"/>
                    </a:p>
                  </a:txBody>
                  <a:tcPr/>
                </a:tc>
              </a:tr>
              <a:tr h="370840">
                <a:tc>
                  <a:txBody>
                    <a:bodyPr/>
                    <a:lstStyle/>
                    <a:p>
                      <a:endParaRPr lang="en-CA" dirty="0"/>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lvl="0"/>
            <a:r>
              <a:rPr lang="en-US" dirty="0" smtClean="0"/>
              <a:t>Your project community</a:t>
            </a:r>
            <a:endParaRPr lang="en-CA" dirty="0"/>
          </a:p>
        </p:txBody>
      </p:sp>
      <p:sp>
        <p:nvSpPr>
          <p:cNvPr id="14" name="Oval 1"/>
          <p:cNvSpPr>
            <a:spLocks/>
          </p:cNvSpPr>
          <p:nvPr/>
        </p:nvSpPr>
        <p:spPr bwMode="auto">
          <a:xfrm>
            <a:off x="2743200" y="2819400"/>
            <a:ext cx="3352800" cy="1066800"/>
          </a:xfrm>
          <a:prstGeom prst="ellipse">
            <a:avLst/>
          </a:prstGeom>
          <a:noFill/>
          <a:ln w="25400" cap="flat">
            <a:solidFill>
              <a:srgbClr val="395E89"/>
            </a:solidFill>
            <a:prstDash val="solid"/>
            <a:round/>
            <a:headEnd type="none" w="med" len="med"/>
            <a:tailEnd type="none" w="med" len="med"/>
          </a:ln>
        </p:spPr>
        <p:txBody>
          <a:bodyPr lIns="0" tIns="0" rIns="0" bIns="0"/>
          <a:lstStyle/>
          <a:p>
            <a:endParaRPr lang="en-CA"/>
          </a:p>
        </p:txBody>
      </p:sp>
      <p:sp>
        <p:nvSpPr>
          <p:cNvPr id="16" name="Rectangle 3"/>
          <p:cNvSpPr>
            <a:spLocks/>
          </p:cNvSpPr>
          <p:nvPr/>
        </p:nvSpPr>
        <p:spPr bwMode="auto">
          <a:xfrm>
            <a:off x="3276600" y="3124200"/>
            <a:ext cx="2271713" cy="431800"/>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a:solidFill>
                  <a:schemeClr val="tx1"/>
                </a:solidFill>
                <a:latin typeface="Calibri" charset="0"/>
                <a:cs typeface="Calibri" charset="0"/>
                <a:sym typeface="Calibri" charset="0"/>
              </a:rPr>
              <a:t>Your core team</a:t>
            </a:r>
          </a:p>
        </p:txBody>
      </p:sp>
      <p:sp>
        <p:nvSpPr>
          <p:cNvPr id="18" name="Rectangle 5"/>
          <p:cNvSpPr>
            <a:spLocks/>
          </p:cNvSpPr>
          <p:nvPr/>
        </p:nvSpPr>
        <p:spPr bwMode="auto">
          <a:xfrm>
            <a:off x="1219200" y="2286000"/>
            <a:ext cx="1406284" cy="507831"/>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smtClean="0">
                <a:solidFill>
                  <a:schemeClr val="tx1"/>
                </a:solidFill>
                <a:latin typeface="Calibri" charset="0"/>
                <a:cs typeface="Calibri" charset="0"/>
                <a:sym typeface="Calibri" charset="0"/>
              </a:rPr>
              <a:t>Dr. Mock</a:t>
            </a:r>
            <a:endParaRPr lang="en-US" sz="2800" dirty="0">
              <a:solidFill>
                <a:schemeClr val="tx1"/>
              </a:solidFill>
              <a:latin typeface="Calibri" charset="0"/>
              <a:cs typeface="Calibri" charset="0"/>
              <a:sym typeface="Calibri" charset="0"/>
            </a:endParaRPr>
          </a:p>
        </p:txBody>
      </p:sp>
      <p:sp>
        <p:nvSpPr>
          <p:cNvPr id="20" name="Rectangle 7"/>
          <p:cNvSpPr>
            <a:spLocks/>
          </p:cNvSpPr>
          <p:nvPr/>
        </p:nvSpPr>
        <p:spPr bwMode="auto">
          <a:xfrm>
            <a:off x="3276600" y="4352925"/>
            <a:ext cx="2271713" cy="431800"/>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a:solidFill>
                  <a:schemeClr val="tx1"/>
                </a:solidFill>
                <a:latin typeface="Calibri" charset="0"/>
                <a:cs typeface="Calibri" charset="0"/>
                <a:sym typeface="Calibri" charset="0"/>
              </a:rPr>
              <a:t>Everyone else !</a:t>
            </a:r>
          </a:p>
        </p:txBody>
      </p:sp>
      <p:sp>
        <p:nvSpPr>
          <p:cNvPr id="21" name="Rectangle 8"/>
          <p:cNvSpPr>
            <a:spLocks/>
          </p:cNvSpPr>
          <p:nvPr/>
        </p:nvSpPr>
        <p:spPr bwMode="auto">
          <a:xfrm>
            <a:off x="1420813" y="5588000"/>
            <a:ext cx="5830887" cy="482600"/>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3200" dirty="0">
                <a:solidFill>
                  <a:schemeClr val="tx1"/>
                </a:solidFill>
                <a:latin typeface="Calibri Bold" charset="0"/>
                <a:cs typeface="Calibri Bold" charset="0"/>
                <a:sym typeface="Calibri Bold" charset="0"/>
              </a:rPr>
              <a:t>... is always bigger than you think!</a:t>
            </a:r>
          </a:p>
        </p:txBody>
      </p:sp>
      <p:pic>
        <p:nvPicPr>
          <p:cNvPr id="22" name="Picture 9"/>
          <p:cNvPicPr>
            <a:picLocks noChangeAspect="1" noChangeArrowheads="1"/>
          </p:cNvPicPr>
          <p:nvPr/>
        </p:nvPicPr>
        <p:blipFill>
          <a:blip r:embed="rId3" cstate="print"/>
          <a:srcRect/>
          <a:stretch>
            <a:fillRect/>
          </a:stretch>
        </p:blipFill>
        <p:spPr bwMode="auto">
          <a:xfrm>
            <a:off x="6324600" y="4495800"/>
            <a:ext cx="800100" cy="927100"/>
          </a:xfrm>
          <a:prstGeom prst="rect">
            <a:avLst/>
          </a:prstGeom>
          <a:noFill/>
          <a:ln w="12700" cap="flat">
            <a:noFill/>
            <a:miter lim="800000"/>
            <a:headEnd/>
            <a:tailEnd/>
          </a:ln>
        </p:spPr>
      </p:pic>
      <p:pic>
        <p:nvPicPr>
          <p:cNvPr id="23" name="Picture 10"/>
          <p:cNvPicPr>
            <a:picLocks noChangeAspect="1" noChangeArrowheads="1"/>
          </p:cNvPicPr>
          <p:nvPr/>
        </p:nvPicPr>
        <p:blipFill>
          <a:blip r:embed="rId4" cstate="print"/>
          <a:srcRect/>
          <a:stretch>
            <a:fillRect/>
          </a:stretch>
        </p:blipFill>
        <p:spPr bwMode="auto">
          <a:xfrm>
            <a:off x="1371600" y="3810000"/>
            <a:ext cx="800100" cy="927100"/>
          </a:xfrm>
          <a:prstGeom prst="rect">
            <a:avLst/>
          </a:prstGeom>
          <a:noFill/>
          <a:ln w="12700" cap="flat">
            <a:noFill/>
            <a:miter lim="800000"/>
            <a:headEnd/>
            <a:tailEnd/>
          </a:ln>
        </p:spPr>
      </p:pic>
      <p:pic>
        <p:nvPicPr>
          <p:cNvPr id="24" name="Picture 11"/>
          <p:cNvPicPr>
            <a:picLocks noChangeAspect="1" noChangeArrowheads="1"/>
          </p:cNvPicPr>
          <p:nvPr/>
        </p:nvPicPr>
        <p:blipFill>
          <a:blip r:embed="rId5" cstate="print"/>
          <a:srcRect/>
          <a:stretch>
            <a:fillRect/>
          </a:stretch>
        </p:blipFill>
        <p:spPr bwMode="auto">
          <a:xfrm>
            <a:off x="4495800" y="1600200"/>
            <a:ext cx="800100" cy="927100"/>
          </a:xfrm>
          <a:prstGeom prst="rect">
            <a:avLst/>
          </a:prstGeom>
          <a:noFill/>
          <a:ln w="12700" cap="flat">
            <a:noFill/>
            <a:miter lim="800000"/>
            <a:headEnd/>
            <a:tailEnd/>
          </a:ln>
        </p:spPr>
      </p:pic>
      <p:sp>
        <p:nvSpPr>
          <p:cNvPr id="3" name="TextBox 2"/>
          <p:cNvSpPr txBox="1"/>
          <p:nvPr/>
        </p:nvSpPr>
        <p:spPr>
          <a:xfrm>
            <a:off x="6248400" y="2133600"/>
            <a:ext cx="2819400" cy="2246769"/>
          </a:xfrm>
          <a:prstGeom prst="rect">
            <a:avLst/>
          </a:prstGeom>
          <a:noFill/>
        </p:spPr>
        <p:txBody>
          <a:bodyPr wrap="square" rtlCol="0">
            <a:spAutoFit/>
          </a:bodyPr>
          <a:lstStyle/>
          <a:p>
            <a:r>
              <a:rPr lang="en-US" sz="2800" dirty="0" smtClean="0"/>
              <a:t>OURS</a:t>
            </a:r>
          </a:p>
          <a:p>
            <a:pPr marL="457200" indent="-457200">
              <a:buFont typeface="Arial"/>
              <a:buChar char="•"/>
            </a:pPr>
            <a:r>
              <a:rPr lang="en-US" sz="2800" dirty="0" smtClean="0"/>
              <a:t>Students</a:t>
            </a:r>
          </a:p>
          <a:p>
            <a:pPr marL="457200" indent="-457200">
              <a:buFont typeface="Arial"/>
              <a:buChar char="•"/>
            </a:pPr>
            <a:r>
              <a:rPr lang="en-US" sz="2800" dirty="0" smtClean="0"/>
              <a:t>Faculty</a:t>
            </a:r>
          </a:p>
          <a:p>
            <a:pPr marL="457200" indent="-457200">
              <a:buFont typeface="Arial"/>
              <a:buChar char="•"/>
            </a:pPr>
            <a:r>
              <a:rPr lang="en-US" sz="2800" dirty="0" smtClean="0"/>
              <a:t>Administrators</a:t>
            </a:r>
            <a:br>
              <a:rPr lang="en-US" sz="2800" dirty="0" smtClean="0"/>
            </a:br>
            <a:endParaRPr lang="en-US"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smtClean="0"/>
              <a:t>Technical solution</a:t>
            </a:r>
            <a:endParaRPr lang="en-CA" dirty="0"/>
          </a:p>
        </p:txBody>
      </p:sp>
      <p:sp>
        <p:nvSpPr>
          <p:cNvPr id="7" name="Cloud 6"/>
          <p:cNvSpPr/>
          <p:nvPr/>
        </p:nvSpPr>
        <p:spPr>
          <a:xfrm>
            <a:off x="2209800" y="1908048"/>
            <a:ext cx="1752600" cy="9144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p:cNvSpPr/>
          <p:nvPr/>
        </p:nvSpPr>
        <p:spPr>
          <a:xfrm>
            <a:off x="4572000" y="1831848"/>
            <a:ext cx="16002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p:cNvSpPr/>
          <p:nvPr/>
        </p:nvSpPr>
        <p:spPr>
          <a:xfrm>
            <a:off x="4800600" y="2060448"/>
            <a:ext cx="11430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Can 9"/>
          <p:cNvSpPr/>
          <p:nvPr/>
        </p:nvSpPr>
        <p:spPr>
          <a:xfrm>
            <a:off x="7086600" y="1679448"/>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Can 10"/>
          <p:cNvSpPr/>
          <p:nvPr/>
        </p:nvSpPr>
        <p:spPr>
          <a:xfrm>
            <a:off x="7086600" y="3203448"/>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7" name="Picture 21"/>
          <p:cNvPicPr>
            <a:picLocks noChangeAspect="1" noChangeArrowheads="1"/>
          </p:cNvPicPr>
          <p:nvPr/>
        </p:nvPicPr>
        <p:blipFill>
          <a:blip r:embed="rId3" cstate="print"/>
          <a:srcRect/>
          <a:stretch>
            <a:fillRect/>
          </a:stretch>
        </p:blipFill>
        <p:spPr bwMode="auto">
          <a:xfrm>
            <a:off x="5670996" y="4790182"/>
            <a:ext cx="1174303" cy="825500"/>
          </a:xfrm>
          <a:prstGeom prst="rect">
            <a:avLst/>
          </a:prstGeom>
          <a:noFill/>
          <a:ln w="12700" cap="flat">
            <a:noFill/>
            <a:miter lim="800000"/>
            <a:headEnd/>
            <a:tailEnd/>
          </a:ln>
        </p:spPr>
      </p:pic>
      <p:pic>
        <p:nvPicPr>
          <p:cNvPr id="18" name="Picture 20"/>
          <p:cNvPicPr>
            <a:picLocks noChangeAspect="1" noChangeArrowheads="1"/>
          </p:cNvPicPr>
          <p:nvPr/>
        </p:nvPicPr>
        <p:blipFill>
          <a:blip r:embed="rId4" cstate="print"/>
          <a:srcRect/>
          <a:stretch>
            <a:fillRect/>
          </a:stretch>
        </p:blipFill>
        <p:spPr bwMode="auto">
          <a:xfrm>
            <a:off x="5791200" y="5854710"/>
            <a:ext cx="863600" cy="688072"/>
          </a:xfrm>
          <a:prstGeom prst="rect">
            <a:avLst/>
          </a:prstGeom>
          <a:noFill/>
          <a:ln w="12700" cap="flat">
            <a:noFill/>
            <a:miter lim="800000"/>
            <a:headEnd/>
            <a:tailEnd/>
          </a:ln>
        </p:spPr>
      </p:pic>
      <p:pic>
        <p:nvPicPr>
          <p:cNvPr id="19" name="Picture 26"/>
          <p:cNvPicPr>
            <a:picLocks noChangeAspect="1" noChangeArrowheads="1"/>
          </p:cNvPicPr>
          <p:nvPr/>
        </p:nvPicPr>
        <p:blipFill>
          <a:blip r:embed="rId5" cstate="print"/>
          <a:srcRect/>
          <a:stretch>
            <a:fillRect/>
          </a:stretch>
        </p:blipFill>
        <p:spPr bwMode="auto">
          <a:xfrm>
            <a:off x="990600" y="1831848"/>
            <a:ext cx="800100" cy="927100"/>
          </a:xfrm>
          <a:prstGeom prst="rect">
            <a:avLst/>
          </a:prstGeom>
          <a:noFill/>
          <a:ln w="12700" cap="flat">
            <a:noFill/>
            <a:miter lim="800000"/>
            <a:headEnd/>
            <a:tailEnd/>
          </a:ln>
        </p:spPr>
      </p:pic>
      <p:sp>
        <p:nvSpPr>
          <p:cNvPr id="20" name="TextBox 19"/>
          <p:cNvSpPr txBox="1"/>
          <p:nvPr/>
        </p:nvSpPr>
        <p:spPr>
          <a:xfrm>
            <a:off x="7086600" y="4866382"/>
            <a:ext cx="1828800" cy="584775"/>
          </a:xfrm>
          <a:prstGeom prst="rect">
            <a:avLst/>
          </a:prstGeom>
          <a:noFill/>
        </p:spPr>
        <p:txBody>
          <a:bodyPr wrap="square" rtlCol="0">
            <a:spAutoFit/>
          </a:bodyPr>
          <a:lstStyle/>
          <a:p>
            <a:r>
              <a:rPr lang="en-CA" sz="3200" dirty="0" smtClean="0"/>
              <a:t>Danger!</a:t>
            </a:r>
          </a:p>
        </p:txBody>
      </p:sp>
      <p:sp>
        <p:nvSpPr>
          <p:cNvPr id="21" name="TextBox 20"/>
          <p:cNvSpPr txBox="1"/>
          <p:nvPr/>
        </p:nvSpPr>
        <p:spPr>
          <a:xfrm>
            <a:off x="7086600" y="5628382"/>
            <a:ext cx="1828800" cy="1077218"/>
          </a:xfrm>
          <a:prstGeom prst="rect">
            <a:avLst/>
          </a:prstGeom>
          <a:noFill/>
        </p:spPr>
        <p:txBody>
          <a:bodyPr wrap="square" rtlCol="0">
            <a:spAutoFit/>
          </a:bodyPr>
          <a:lstStyle/>
          <a:p>
            <a:r>
              <a:rPr lang="en-CA" sz="3200" dirty="0" smtClean="0"/>
              <a:t>Out of scope</a:t>
            </a:r>
          </a:p>
        </p:txBody>
      </p:sp>
      <p:sp>
        <p:nvSpPr>
          <p:cNvPr id="12" name="TextBox 11"/>
          <p:cNvSpPr txBox="1"/>
          <p:nvPr/>
        </p:nvSpPr>
        <p:spPr>
          <a:xfrm>
            <a:off x="626185" y="4495800"/>
            <a:ext cx="2364750" cy="1938992"/>
          </a:xfrm>
          <a:prstGeom prst="rect">
            <a:avLst/>
          </a:prstGeom>
          <a:noFill/>
        </p:spPr>
        <p:txBody>
          <a:bodyPr wrap="none" rtlCol="0">
            <a:spAutoFit/>
          </a:bodyPr>
          <a:lstStyle/>
          <a:p>
            <a:r>
              <a:rPr lang="en-CA" sz="2400" b="1" dirty="0" smtClean="0"/>
              <a:t>Technologies:</a:t>
            </a:r>
          </a:p>
          <a:p>
            <a:pPr>
              <a:buFontTx/>
              <a:buChar char="-"/>
            </a:pPr>
            <a:r>
              <a:rPr lang="en-CA" sz="2400" dirty="0" smtClean="0"/>
              <a:t> HTML, PHP, SQL</a:t>
            </a:r>
          </a:p>
          <a:p>
            <a:pPr>
              <a:buFontTx/>
              <a:buChar char="-"/>
            </a:pPr>
            <a:r>
              <a:rPr lang="en-CA" sz="2400" dirty="0" smtClean="0"/>
              <a:t> </a:t>
            </a:r>
            <a:r>
              <a:rPr lang="en-CA" sz="2400" dirty="0" err="1" smtClean="0"/>
              <a:t>jQuery</a:t>
            </a:r>
            <a:endParaRPr lang="en-CA" sz="2400" dirty="0" smtClean="0"/>
          </a:p>
          <a:p>
            <a:pPr>
              <a:buFontTx/>
              <a:buChar char="-"/>
            </a:pPr>
            <a:r>
              <a:rPr lang="en-CA" sz="2400" dirty="0" smtClean="0"/>
              <a:t> Text Editor</a:t>
            </a:r>
          </a:p>
          <a:p>
            <a:pPr>
              <a:buFontTx/>
              <a:buChar char="-"/>
            </a:pPr>
            <a:r>
              <a:rPr lang="en-CA" sz="2400" dirty="0" smtClean="0"/>
              <a:t> Apache, MySQL</a:t>
            </a:r>
            <a:endParaRPr lang="en-CA"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keeps us up at night</a:t>
            </a:r>
            <a:endParaRPr lang="en-CA" dirty="0"/>
          </a:p>
        </p:txBody>
      </p:sp>
      <p:sp>
        <p:nvSpPr>
          <p:cNvPr id="3" name="Content Placeholder 2"/>
          <p:cNvSpPr>
            <a:spLocks noGrp="1"/>
          </p:cNvSpPr>
          <p:nvPr>
            <p:ph idx="1"/>
          </p:nvPr>
        </p:nvSpPr>
        <p:spPr/>
        <p:txBody>
          <a:bodyPr/>
          <a:lstStyle/>
          <a:p>
            <a:r>
              <a:rPr lang="en-CA" dirty="0" smtClean="0"/>
              <a:t>Team members not attending meetings</a:t>
            </a:r>
          </a:p>
          <a:p>
            <a:r>
              <a:rPr lang="en-CA" dirty="0" smtClean="0"/>
              <a:t>Underestimating the difficulty of implementation</a:t>
            </a:r>
          </a:p>
          <a:p>
            <a:r>
              <a:rPr lang="en-CA" dirty="0" smtClean="0"/>
              <a:t>Last minutes changes due to lack of direct input from potential users</a:t>
            </a:r>
          </a:p>
          <a:p>
            <a:r>
              <a:rPr lang="en-CA" dirty="0" smtClean="0"/>
              <a:t>Potential need for optional features</a:t>
            </a:r>
            <a:endParaRPr lang="en-CA" dirty="0"/>
          </a:p>
        </p:txBody>
      </p:sp>
      <p:sp>
        <p:nvSpPr>
          <p:cNvPr id="5" name="Rectangle 4"/>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p:cNvPicPr>
            <a:picLocks noChangeAspect="1" noChangeArrowheads="1"/>
          </p:cNvPicPr>
          <p:nvPr/>
        </p:nvPicPr>
        <p:blipFill>
          <a:blip r:embed="rId3" cstate="print"/>
          <a:srcRect/>
          <a:stretch>
            <a:fillRect/>
          </a:stretch>
        </p:blipFill>
        <p:spPr bwMode="auto">
          <a:xfrm>
            <a:off x="7226300" y="4330700"/>
            <a:ext cx="1206500" cy="2146300"/>
          </a:xfrm>
          <a:prstGeom prst="rect">
            <a:avLst/>
          </a:prstGeom>
          <a:noFill/>
          <a:ln w="12700" cap="flat">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3282</TotalTime>
  <Words>1155</Words>
  <Application>Microsoft Office PowerPoint</Application>
  <PresentationFormat>On-screen Show (4:3)</PresentationFormat>
  <Paragraphs>216</Paragraphs>
  <Slides>16</Slides>
  <Notes>13</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 The Agile Inception Deck </vt:lpstr>
      <vt:lpstr>&lt;Subject to Further Review&gt;</vt:lpstr>
      <vt:lpstr>Why are we here?</vt:lpstr>
      <vt:lpstr>The elevator pitch</vt:lpstr>
      <vt:lpstr>Product box</vt:lpstr>
      <vt:lpstr>The NOT list</vt:lpstr>
      <vt:lpstr>Your project community</vt:lpstr>
      <vt:lpstr>Technical solution</vt:lpstr>
      <vt:lpstr>What keeps us up at night</vt:lpstr>
      <vt:lpstr>The A-Team</vt:lpstr>
      <vt:lpstr>How big is this thing?</vt:lpstr>
      <vt:lpstr>Trade-off sliders</vt:lpstr>
      <vt:lpstr>The first release</vt:lpstr>
      <vt:lpstr>PowerPoint Presentation</vt:lpstr>
      <vt:lpstr>PowerPoint Presentation</vt:lpstr>
      <vt:lpstr>Learn more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name&gt;</dc:title>
  <dc:creator>Jonathan Rasmusson</dc:creator>
  <cp:lastModifiedBy>Sam Johnson</cp:lastModifiedBy>
  <cp:revision>67</cp:revision>
  <dcterms:created xsi:type="dcterms:W3CDTF">2006-08-16T00:00:00Z</dcterms:created>
  <dcterms:modified xsi:type="dcterms:W3CDTF">2013-10-20T03:31:26Z</dcterms:modified>
</cp:coreProperties>
</file>