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p:cViewPr varScale="1">
        <p:scale>
          <a:sx n="109" d="100"/>
          <a:sy n="109" d="100"/>
        </p:scale>
        <p:origin x="-16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9/19/13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311744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14</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br>
              <a:rPr lang="en-CA" baseline="0" dirty="0" smtClean="0"/>
            </a:br>
            <a:r>
              <a:rPr lang="en-CA" baseline="0" dirty="0" smtClean="0"/>
              <a:t/>
            </a:r>
            <a:br>
              <a:rPr lang="en-CA" baseline="0" dirty="0" smtClean="0"/>
            </a:br>
            <a:r>
              <a:rPr lang="en-CA" baseline="0" dirty="0" smtClean="0"/>
              <a:t>Image obtained from: </a:t>
            </a:r>
            <a:r>
              <a:rPr lang="de-DE" baseline="0" dirty="0" smtClean="0"/>
              <a:t>https://</a:t>
            </a:r>
            <a:r>
              <a:rPr lang="de-DE" baseline="0" dirty="0" err="1" smtClean="0"/>
              <a:t>openclipart.org</a:t>
            </a:r>
            <a:r>
              <a:rPr lang="de-DE" baseline="0" dirty="0" smtClean="0"/>
              <a:t>/</a:t>
            </a:r>
            <a:r>
              <a:rPr lang="de-DE" baseline="0" dirty="0" err="1" smtClean="0"/>
              <a:t>detail</a:t>
            </a:r>
            <a:r>
              <a:rPr lang="de-DE" baseline="0" dirty="0" smtClean="0"/>
              <a:t>/1320/</a:t>
            </a:r>
            <a:r>
              <a:rPr lang="de-DE" baseline="0" dirty="0" err="1" smtClean="0"/>
              <a:t>any-key-by-liftarn</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The Agile Inception Deck </a:t>
            </a:r>
            <a:endParaRPr lang="en-CA" dirty="0"/>
          </a:p>
        </p:txBody>
      </p:sp>
      <p:sp>
        <p:nvSpPr>
          <p:cNvPr id="5" name="Subtitle 4"/>
          <p:cNvSpPr>
            <a:spLocks noGrp="1"/>
          </p:cNvSpPr>
          <p:nvPr>
            <p:ph type="subTitle" idx="1"/>
          </p:nvPr>
        </p:nvSpPr>
        <p:spPr/>
        <p:txBody>
          <a:bodyPr/>
          <a:lstStyle/>
          <a:p>
            <a:r>
              <a:rPr lang="en-CA" dirty="0" smtClean="0"/>
              <a:t>Template</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832092581"/>
              </p:ext>
            </p:extLst>
          </p:nvPr>
        </p:nvGraphicFramePr>
        <p:xfrm>
          <a:off x="685800" y="1397000"/>
          <a:ext cx="7924800" cy="4135119"/>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Project manager</a:t>
                      </a:r>
                    </a:p>
                    <a:p>
                      <a:r>
                        <a:rPr lang="en-CA" dirty="0" smtClean="0"/>
                        <a:t>Sam</a:t>
                      </a:r>
                      <a:endParaRPr lang="en-CA" dirty="0"/>
                    </a:p>
                  </a:txBody>
                  <a:tcPr/>
                </a:tc>
                <a:tc>
                  <a:txBody>
                    <a:bodyPr/>
                    <a:lstStyle/>
                    <a:p>
                      <a:r>
                        <a:rPr lang="en-CA" dirty="0" smtClean="0"/>
                        <a:t>Responsible for outward facing</a:t>
                      </a:r>
                      <a:r>
                        <a:rPr lang="en-CA" baseline="0" dirty="0" smtClean="0"/>
                        <a:t> communication</a:t>
                      </a:r>
                    </a:p>
                    <a:p>
                      <a:r>
                        <a:rPr lang="en-CA" baseline="0" dirty="0" smtClean="0"/>
                        <a:t>Status reports, scope, budget, and reporting upwards</a:t>
                      </a:r>
                      <a:endParaRPr lang="en-CA" dirty="0" smtClean="0"/>
                    </a:p>
                  </a:txBody>
                  <a:tcPr/>
                </a:tc>
              </a:tr>
              <a:tr h="370840">
                <a:tc>
                  <a:txBody>
                    <a:bodyPr/>
                    <a:lstStyle/>
                    <a:p>
                      <a:r>
                        <a:rPr lang="en-CA" dirty="0" smtClean="0"/>
                        <a:t>2</a:t>
                      </a:r>
                      <a:endParaRPr lang="en-CA" dirty="0"/>
                    </a:p>
                  </a:txBody>
                  <a:tcPr/>
                </a:tc>
                <a:tc>
                  <a:txBody>
                    <a:bodyPr/>
                    <a:lstStyle/>
                    <a:p>
                      <a:r>
                        <a:rPr lang="en-CA" dirty="0" smtClean="0"/>
                        <a:t>Developers</a:t>
                      </a:r>
                    </a:p>
                    <a:p>
                      <a:r>
                        <a:rPr lang="en-CA" dirty="0" smtClean="0"/>
                        <a:t>Matt &amp; Dillon</a:t>
                      </a:r>
                      <a:endParaRPr lang="en-CA" dirty="0"/>
                    </a:p>
                  </a:txBody>
                  <a:tcPr/>
                </a:tc>
                <a:tc>
                  <a:txBody>
                    <a:bodyPr/>
                    <a:lstStyle/>
                    <a:p>
                      <a:r>
                        <a:rPr lang="en-CA" dirty="0" smtClean="0"/>
                        <a:t>HTML,</a:t>
                      </a:r>
                      <a:r>
                        <a:rPr lang="en-CA" baseline="0" dirty="0" smtClean="0"/>
                        <a:t> PHP</a:t>
                      </a:r>
                      <a:r>
                        <a:rPr lang="en-CA" dirty="0" smtClean="0"/>
                        <a:t>,</a:t>
                      </a:r>
                      <a:r>
                        <a:rPr lang="en-CA" baseline="0" dirty="0" smtClean="0"/>
                        <a:t> </a:t>
                      </a:r>
                      <a:r>
                        <a:rPr lang="en-CA" baseline="0" dirty="0" err="1" smtClean="0"/>
                        <a:t>jQuery</a:t>
                      </a:r>
                      <a:r>
                        <a:rPr lang="en-CA" baseline="0" dirty="0" smtClean="0"/>
                        <a:t>, SQL</a:t>
                      </a:r>
                    </a:p>
                    <a:p>
                      <a:r>
                        <a:rPr lang="en-CA" baseline="0" dirty="0" smtClean="0"/>
                        <a:t>Unit testing, refactoring</a:t>
                      </a:r>
                      <a:endParaRPr lang="en-CA" dirty="0"/>
                    </a:p>
                  </a:txBody>
                  <a:tcPr/>
                </a:tc>
              </a:tr>
              <a:tr h="370840">
                <a:tc>
                  <a:txBody>
                    <a:bodyPr/>
                    <a:lstStyle/>
                    <a:p>
                      <a:r>
                        <a:rPr lang="en-CA" dirty="0" smtClean="0"/>
                        <a:t>3</a:t>
                      </a:r>
                      <a:endParaRPr lang="en-CA" dirty="0"/>
                    </a:p>
                  </a:txBody>
                  <a:tcPr/>
                </a:tc>
                <a:tc>
                  <a:txBody>
                    <a:bodyPr/>
                    <a:lstStyle/>
                    <a:p>
                      <a:r>
                        <a:rPr lang="en-CA" dirty="0" smtClean="0"/>
                        <a:t>Analyst</a:t>
                      </a:r>
                    </a:p>
                    <a:p>
                      <a:r>
                        <a:rPr lang="en-CA" dirty="0" smtClean="0"/>
                        <a:t>Sam, Matt, &amp; Dillon</a:t>
                      </a:r>
                      <a:endParaRPr lang="en-CA" dirty="0"/>
                    </a:p>
                  </a:txBody>
                  <a:tcPr/>
                </a:tc>
                <a:tc>
                  <a:txBody>
                    <a:bodyPr/>
                    <a:lstStyle/>
                    <a:p>
                      <a:r>
                        <a:rPr lang="en-CA" dirty="0" smtClean="0"/>
                        <a:t>Comfortable</a:t>
                      </a:r>
                      <a:r>
                        <a:rPr lang="en-CA" baseline="0" dirty="0" smtClean="0"/>
                        <a:t> with just-in-time analysis.</a:t>
                      </a:r>
                    </a:p>
                    <a:p>
                      <a:r>
                        <a:rPr lang="en-CA" baseline="0" dirty="0" smtClean="0"/>
                        <a:t>Likes to test.</a:t>
                      </a:r>
                    </a:p>
                    <a:p>
                      <a:r>
                        <a:rPr lang="en-CA" baseline="0" dirty="0" smtClean="0"/>
                        <a:t>Comfortable with rapid iterative development.</a:t>
                      </a:r>
                      <a:endParaRPr lang="en-CA" dirty="0" smtClean="0"/>
                    </a:p>
                  </a:txBody>
                  <a:tcPr/>
                </a:tc>
              </a:tr>
              <a:tr h="370840">
                <a:tc>
                  <a:txBody>
                    <a:bodyPr/>
                    <a:lstStyle/>
                    <a:p>
                      <a:endParaRPr lang="en-CA"/>
                    </a:p>
                  </a:txBody>
                  <a:tcPr/>
                </a:tc>
                <a:tc>
                  <a:txBody>
                    <a:bodyPr/>
                    <a:lstStyle/>
                    <a:p>
                      <a:endParaRPr lang="en-CA" dirty="0"/>
                    </a:p>
                  </a:txBody>
                  <a:tcPr/>
                </a:tc>
                <a:tc>
                  <a:txBody>
                    <a:bodyPr/>
                    <a:lstStyle/>
                    <a:p>
                      <a:endParaRPr lang="en-CA" dirty="0"/>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349650" cy="523220"/>
          </a:xfrm>
          <a:prstGeom prst="rect">
            <a:avLst/>
          </a:prstGeom>
          <a:noFill/>
        </p:spPr>
        <p:txBody>
          <a:bodyPr wrap="none" rtlCol="0">
            <a:spAutoFit/>
          </a:bodyPr>
          <a:lstStyle/>
          <a:p>
            <a:r>
              <a:rPr lang="en-CA" sz="2800" dirty="0" smtClean="0"/>
              <a:t>S</a:t>
            </a:r>
            <a:endParaRPr lang="en-CA" sz="2800" dirty="0"/>
          </a:p>
        </p:txBody>
      </p:sp>
      <p:sp>
        <p:nvSpPr>
          <p:cNvPr id="12" name="TextBox 11"/>
          <p:cNvSpPr txBox="1"/>
          <p:nvPr/>
        </p:nvSpPr>
        <p:spPr>
          <a:xfrm>
            <a:off x="4480066" y="22098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233311" y="22199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365503" cy="523220"/>
          </a:xfrm>
          <a:prstGeom prst="rect">
            <a:avLst/>
          </a:prstGeom>
          <a:noFill/>
        </p:spPr>
        <p:txBody>
          <a:bodyPr wrap="none" rtlCol="0">
            <a:spAutoFit/>
          </a:bodyPr>
          <a:lstStyle/>
          <a:p>
            <a:r>
              <a:rPr lang="en-US" sz="2800" dirty="0" smtClean="0">
                <a:solidFill>
                  <a:schemeClr val="bg1"/>
                </a:solidFill>
              </a:rPr>
              <a:t>6 weeks</a:t>
            </a:r>
            <a:endParaRPr lang="en-CA" sz="2800" dirty="0">
              <a:solidFill>
                <a:schemeClr val="bg1"/>
              </a:solidFill>
            </a:endParaRPr>
          </a:p>
        </p:txBody>
      </p:sp>
      <p:sp>
        <p:nvSpPr>
          <p:cNvPr id="15" name="TextBox 14"/>
          <p:cNvSpPr txBox="1"/>
          <p:nvPr/>
        </p:nvSpPr>
        <p:spPr>
          <a:xfrm>
            <a:off x="4267200" y="2895600"/>
            <a:ext cx="1365503" cy="523220"/>
          </a:xfrm>
          <a:prstGeom prst="rect">
            <a:avLst/>
          </a:prstGeom>
          <a:noFill/>
        </p:spPr>
        <p:txBody>
          <a:bodyPr wrap="none" rtlCol="0">
            <a:spAutoFit/>
          </a:bodyPr>
          <a:lstStyle/>
          <a:p>
            <a:r>
              <a:rPr lang="en-CA" sz="2800" dirty="0" smtClean="0">
                <a:solidFill>
                  <a:schemeClr val="bg1"/>
                </a:solidFill>
              </a:rPr>
              <a:t>2 weeks</a:t>
            </a:r>
            <a:endParaRPr lang="en-CA" sz="2800" dirty="0">
              <a:solidFill>
                <a:schemeClr val="bg1"/>
              </a:solidFill>
            </a:endParaRPr>
          </a:p>
        </p:txBody>
      </p:sp>
      <p:sp>
        <p:nvSpPr>
          <p:cNvPr id="16" name="TextBox 15"/>
          <p:cNvSpPr txBox="1"/>
          <p:nvPr/>
        </p:nvSpPr>
        <p:spPr>
          <a:xfrm>
            <a:off x="6172200" y="2895600"/>
            <a:ext cx="1446680" cy="523220"/>
          </a:xfrm>
          <a:prstGeom prst="rect">
            <a:avLst/>
          </a:prstGeom>
          <a:noFill/>
        </p:spPr>
        <p:txBody>
          <a:bodyPr wrap="none" rtlCol="0">
            <a:spAutoFit/>
          </a:bodyPr>
          <a:lstStyle/>
          <a:p>
            <a:r>
              <a:rPr lang="en-CA" sz="2800" dirty="0" smtClean="0">
                <a:solidFill>
                  <a:schemeClr val="bg1"/>
                </a:solidFill>
              </a:rPr>
              <a:t> 2 weeks</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19"/>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1843731312"/>
              </p:ext>
            </p:extLst>
          </p:nvPr>
        </p:nvGraphicFramePr>
        <p:xfrm>
          <a:off x="457200" y="4157880"/>
          <a:ext cx="8229600" cy="2349599"/>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a:t>
                      </a:r>
                      <a:r>
                        <a:rPr lang="en-CA" sz="2400" baseline="0" dirty="0" smtClean="0"/>
                        <a:t>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Aesthetic</a:t>
                      </a:r>
                      <a:r>
                        <a:rPr lang="en-CA" sz="2400" baseline="0" dirty="0" smtClean="0"/>
                        <a:t> user interface</a:t>
                      </a:r>
                      <a:endParaRPr lang="en-CA" sz="2400" dirty="0" smtClean="0"/>
                    </a:p>
                  </a:txBody>
                  <a:tcPr anchor="ctr"/>
                </a:tc>
              </a:tr>
              <a:tr h="377825">
                <a:tc>
                  <a:txBody>
                    <a:bodyPr/>
                    <a:lstStyle/>
                    <a:p>
                      <a:endParaRPr lang="en-CA" sz="2000" dirty="0"/>
                    </a:p>
                  </a:txBody>
                  <a:tcPr anchor="ctr"/>
                </a:tc>
                <a:tc>
                  <a:txBody>
                    <a:bodyPr/>
                    <a:lstStyle/>
                    <a:p>
                      <a:r>
                        <a:rPr lang="en-CA" sz="2000" dirty="0" smtClean="0"/>
                        <a:t>Security</a:t>
                      </a:r>
                      <a:r>
                        <a:rPr lang="en-CA" sz="2000" baseline="0" dirty="0" smtClean="0"/>
                        <a:t> Features</a:t>
                      </a:r>
                      <a:endParaRPr lang="en-CA" sz="2000" dirty="0"/>
                    </a:p>
                  </a:txBody>
                  <a:tcPr anchor="ctr"/>
                </a:tc>
              </a:tr>
              <a:tr h="377825">
                <a:tc>
                  <a:txBody>
                    <a:bodyPr/>
                    <a:lstStyle/>
                    <a:p>
                      <a:endParaRPr lang="en-CA" sz="2000" dirty="0"/>
                    </a:p>
                  </a:txBody>
                  <a:tcPr anchor="ctr"/>
                </a:tc>
                <a:tc>
                  <a:txBody>
                    <a:bodyPr/>
                    <a:lstStyle/>
                    <a:p>
                      <a:r>
                        <a:rPr lang="en-CA" sz="2000" dirty="0" smtClean="0"/>
                        <a:t>Future Management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676400" y="20574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954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2362200" y="2971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20574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2362200" y="47244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295400" y="5257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6764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0574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2743200"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334000"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76400" y="2667000"/>
            <a:ext cx="1177551" cy="523220"/>
          </a:xfrm>
          <a:prstGeom prst="rect">
            <a:avLst/>
          </a:prstGeom>
          <a:noFill/>
        </p:spPr>
        <p:txBody>
          <a:bodyPr wrap="none" rtlCol="0">
            <a:spAutoFit/>
          </a:bodyPr>
          <a:lstStyle/>
          <a:p>
            <a:r>
              <a:rPr lang="en-CA" sz="2800" dirty="0" smtClean="0"/>
              <a:t>Set-Up</a:t>
            </a:r>
            <a:endParaRPr lang="en-CA" sz="2800" dirty="0"/>
          </a:p>
        </p:txBody>
      </p:sp>
      <p:sp>
        <p:nvSpPr>
          <p:cNvPr id="12" name="TextBox 11"/>
          <p:cNvSpPr txBox="1"/>
          <p:nvPr/>
        </p:nvSpPr>
        <p:spPr>
          <a:xfrm>
            <a:off x="3429000" y="2667000"/>
            <a:ext cx="2159916" cy="523220"/>
          </a:xfrm>
          <a:prstGeom prst="rect">
            <a:avLst/>
          </a:prstGeom>
          <a:noFill/>
        </p:spPr>
        <p:txBody>
          <a:bodyPr wrap="none" rtlCol="0">
            <a:spAutoFit/>
          </a:bodyPr>
          <a:lstStyle/>
          <a:p>
            <a:r>
              <a:rPr lang="en-CA" sz="2800" dirty="0" smtClean="0"/>
              <a:t>Development</a:t>
            </a:r>
            <a:endParaRPr lang="en-CA" sz="2800" dirty="0"/>
          </a:p>
        </p:txBody>
      </p:sp>
      <p:sp>
        <p:nvSpPr>
          <p:cNvPr id="13" name="TextBox 12"/>
          <p:cNvSpPr txBox="1"/>
          <p:nvPr/>
        </p:nvSpPr>
        <p:spPr>
          <a:xfrm>
            <a:off x="6010276" y="2677180"/>
            <a:ext cx="1236461" cy="523220"/>
          </a:xfrm>
          <a:prstGeom prst="rect">
            <a:avLst/>
          </a:prstGeom>
          <a:noFill/>
        </p:spPr>
        <p:txBody>
          <a:bodyPr wrap="none" rtlCol="0">
            <a:spAutoFit/>
          </a:bodyPr>
          <a:lstStyle/>
          <a:p>
            <a:r>
              <a:rPr lang="en-CA" sz="2800" dirty="0" smtClean="0"/>
              <a:t>Testing</a:t>
            </a:r>
            <a:endParaRPr lang="en-CA" sz="2800" dirty="0"/>
          </a:p>
        </p:txBody>
      </p:sp>
      <p:sp>
        <p:nvSpPr>
          <p:cNvPr id="15" name="TextBox 14"/>
          <p:cNvSpPr txBox="1"/>
          <p:nvPr/>
        </p:nvSpPr>
        <p:spPr>
          <a:xfrm>
            <a:off x="3886200" y="3352800"/>
            <a:ext cx="1290287" cy="523220"/>
          </a:xfrm>
          <a:prstGeom prst="rect">
            <a:avLst/>
          </a:prstGeom>
          <a:noFill/>
        </p:spPr>
        <p:txBody>
          <a:bodyPr wrap="none" rtlCol="0">
            <a:spAutoFit/>
          </a:bodyPr>
          <a:lstStyle/>
          <a:p>
            <a:r>
              <a:rPr lang="en-CA" sz="2800" dirty="0" smtClean="0">
                <a:solidFill>
                  <a:schemeClr val="bg1"/>
                </a:solidFill>
              </a:rPr>
              <a:t>~</a:t>
            </a:r>
            <a:r>
              <a:rPr lang="en-CA" sz="2800" dirty="0" smtClean="0">
                <a:solidFill>
                  <a:schemeClr val="bg1"/>
                </a:solidFill>
              </a:rPr>
              <a:t>7 days</a:t>
            </a:r>
            <a:endParaRPr lang="en-CA" sz="2800" dirty="0">
              <a:solidFill>
                <a:schemeClr val="bg1"/>
              </a:solidFill>
            </a:endParaRPr>
          </a:p>
        </p:txBody>
      </p:sp>
      <p:sp>
        <p:nvSpPr>
          <p:cNvPr id="16" name="TextBox 15"/>
          <p:cNvSpPr txBox="1"/>
          <p:nvPr/>
        </p:nvSpPr>
        <p:spPr>
          <a:xfrm>
            <a:off x="6126175" y="3352800"/>
            <a:ext cx="1371464" cy="523220"/>
          </a:xfrm>
          <a:prstGeom prst="rect">
            <a:avLst/>
          </a:prstGeom>
          <a:noFill/>
        </p:spPr>
        <p:txBody>
          <a:bodyPr wrap="none" rtlCol="0">
            <a:spAutoFit/>
          </a:bodyPr>
          <a:lstStyle/>
          <a:p>
            <a:r>
              <a:rPr lang="en-CA" sz="2800" dirty="0" smtClean="0">
                <a:solidFill>
                  <a:schemeClr val="bg1"/>
                </a:solidFill>
              </a:rPr>
              <a:t> </a:t>
            </a:r>
            <a:r>
              <a:rPr lang="en-CA" sz="2800" dirty="0" smtClean="0">
                <a:solidFill>
                  <a:schemeClr val="bg1"/>
                </a:solidFill>
              </a:rPr>
              <a:t>~</a:t>
            </a:r>
            <a:r>
              <a:rPr lang="en-CA" sz="2800" dirty="0" smtClean="0">
                <a:solidFill>
                  <a:schemeClr val="bg1"/>
                </a:solidFill>
              </a:rPr>
              <a:t>4 days</a:t>
            </a:r>
            <a:endParaRPr lang="en-CA" sz="2800" dirty="0">
              <a:solidFill>
                <a:schemeClr val="bg1"/>
              </a:solidFill>
            </a:endParaRPr>
          </a:p>
        </p:txBody>
      </p:sp>
      <p:sp>
        <p:nvSpPr>
          <p:cNvPr id="18" name="TextBox 17"/>
          <p:cNvSpPr txBox="1"/>
          <p:nvPr/>
        </p:nvSpPr>
        <p:spPr>
          <a:xfrm>
            <a:off x="1383190" y="4114800"/>
            <a:ext cx="4568378" cy="1323439"/>
          </a:xfrm>
          <a:prstGeom prst="rect">
            <a:avLst/>
          </a:prstGeom>
          <a:noFill/>
        </p:spPr>
        <p:txBody>
          <a:bodyPr wrap="none" rtlCol="0">
            <a:spAutoFit/>
          </a:bodyPr>
          <a:lstStyle/>
          <a:p>
            <a:r>
              <a:rPr lang="en-CA" sz="4000" dirty="0" smtClean="0">
                <a:latin typeface="Calibri Bold" pitchFamily="34" charset="0"/>
                <a:cs typeface="Calibri Bold" pitchFamily="34" charset="0"/>
              </a:rPr>
              <a:t>3 people, </a:t>
            </a:r>
            <a:r>
              <a:rPr lang="en-CA" sz="4000" dirty="0" smtClean="0">
                <a:latin typeface="Calibri Bold" pitchFamily="34" charset="0"/>
                <a:cs typeface="Calibri Bold" pitchFamily="34" charset="0"/>
              </a:rPr>
              <a:t>~2 weeks, </a:t>
            </a:r>
            <a:endParaRPr lang="en-CA" sz="4000" dirty="0" smtClean="0">
              <a:latin typeface="Calibri Bold" pitchFamily="34" charset="0"/>
              <a:cs typeface="Calibri Bold" pitchFamily="34" charset="0"/>
            </a:endParaRPr>
          </a:p>
          <a:p>
            <a:r>
              <a:rPr lang="en-CA" sz="4000" dirty="0" smtClean="0">
                <a:latin typeface="Calibri Bold" pitchFamily="34" charset="0"/>
                <a:cs typeface="Calibri Bold" pitchFamily="34" charset="0"/>
              </a:rPr>
              <a:t>$0K(very important!)</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
        <p:nvSpPr>
          <p:cNvPr id="19" name="TextBox 18"/>
          <p:cNvSpPr txBox="1"/>
          <p:nvPr/>
        </p:nvSpPr>
        <p:spPr>
          <a:xfrm>
            <a:off x="1828800" y="3352800"/>
            <a:ext cx="1290287" cy="523220"/>
          </a:xfrm>
          <a:prstGeom prst="rect">
            <a:avLst/>
          </a:prstGeom>
          <a:noFill/>
        </p:spPr>
        <p:txBody>
          <a:bodyPr wrap="none" rtlCol="0">
            <a:spAutoFit/>
          </a:bodyPr>
          <a:lstStyle/>
          <a:p>
            <a:r>
              <a:rPr lang="en-CA" sz="2800" dirty="0" smtClean="0">
                <a:solidFill>
                  <a:schemeClr val="bg1"/>
                </a:solidFill>
              </a:rPr>
              <a:t>~3 days</a:t>
            </a:r>
            <a:endParaRPr lang="en-CA" sz="28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&lt;Subject to Further Review&gt;</a:t>
            </a:r>
            <a:endParaRPr lang="en-CA" dirty="0"/>
          </a:p>
        </p:txBody>
      </p:sp>
      <p:sp>
        <p:nvSpPr>
          <p:cNvPr id="3" name="Subtitle 2"/>
          <p:cNvSpPr>
            <a:spLocks noGrp="1"/>
          </p:cNvSpPr>
          <p:nvPr>
            <p:ph type="subTitle" idx="1"/>
          </p:nvPr>
        </p:nvSpPr>
        <p:spPr/>
        <p:txBody>
          <a:bodyPr/>
          <a:lstStyle/>
          <a:p>
            <a:r>
              <a:rPr lang="en-CA" dirty="0" smtClean="0"/>
              <a:t>Sponsored by Dr. Mock and OURS</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a:xfrm>
            <a:off x="457200" y="1600200"/>
            <a:ext cx="8229600" cy="3733800"/>
          </a:xfrm>
        </p:spPr>
        <p:txBody>
          <a:bodyPr>
            <a:normAutofit fontScale="92500" lnSpcReduction="10000"/>
          </a:bodyPr>
          <a:lstStyle/>
          <a:p>
            <a:r>
              <a:rPr lang="en-CA" dirty="0" smtClean="0"/>
              <a:t>To complete a project to pass the class.</a:t>
            </a:r>
          </a:p>
          <a:p>
            <a:endParaRPr lang="en-CA" dirty="0" smtClean="0"/>
          </a:p>
          <a:p>
            <a:r>
              <a:rPr lang="en-CA" dirty="0" smtClean="0"/>
              <a:t>To construct a more efficient and environmentally sound infrastructure for OURS grant proposal submission and review.</a:t>
            </a:r>
            <a:br>
              <a:rPr lang="en-CA" dirty="0" smtClean="0"/>
            </a:br>
            <a:r>
              <a:rPr lang="en-CA" dirty="0" smtClean="0"/>
              <a:t/>
            </a:r>
            <a:br>
              <a:rPr lang="en-CA" dirty="0" smtClean="0"/>
            </a:br>
            <a:endParaRPr lang="en-CA" dirty="0" smtClean="0"/>
          </a:p>
          <a:p>
            <a:r>
              <a:rPr lang="en-CA" dirty="0" smtClean="0"/>
              <a:t>For software development experience.</a:t>
            </a:r>
          </a:p>
        </p:txBody>
      </p:sp>
      <p:pic>
        <p:nvPicPr>
          <p:cNvPr id="5" name="Picture 4"/>
          <p:cNvPicPr>
            <a:picLocks noChangeAspect="1" noChangeArrowheads="1"/>
          </p:cNvPicPr>
          <p:nvPr/>
        </p:nvPicPr>
        <p:blipFill>
          <a:blip r:embed="rId3" cstate="print"/>
          <a:srcRect/>
          <a:stretch>
            <a:fillRect/>
          </a:stretch>
        </p:blipFill>
        <p:spPr bwMode="auto">
          <a:xfrm>
            <a:off x="228600" y="4191000"/>
            <a:ext cx="7388225" cy="1512168"/>
          </a:xfrm>
          <a:prstGeom prst="rect">
            <a:avLst/>
          </a:prstGeom>
          <a:noFill/>
          <a:ln w="12700" cap="flat">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For the </a:t>
            </a:r>
            <a:r>
              <a:rPr lang="en-CA" dirty="0" smtClean="0">
                <a:solidFill>
                  <a:srgbClr val="008000"/>
                </a:solidFill>
              </a:rPr>
              <a:t>Office of Undergraduate Research and Scholarship</a:t>
            </a:r>
          </a:p>
          <a:p>
            <a:r>
              <a:rPr lang="en-CA" dirty="0" smtClean="0"/>
              <a:t>who </a:t>
            </a:r>
            <a:r>
              <a:rPr lang="en-CA" dirty="0" smtClean="0">
                <a:solidFill>
                  <a:srgbClr val="008000"/>
                </a:solidFill>
              </a:rPr>
              <a:t>need a new web-based grant proposal submission and review system</a:t>
            </a:r>
            <a:r>
              <a:rPr lang="en-CA" dirty="0">
                <a:solidFill>
                  <a:srgbClr val="008000"/>
                </a:solidFill>
              </a:rPr>
              <a:t>.</a:t>
            </a:r>
            <a:endParaRPr lang="en-CA" dirty="0" smtClean="0">
              <a:solidFill>
                <a:srgbClr val="008000"/>
              </a:solidFill>
            </a:endParaRPr>
          </a:p>
          <a:p>
            <a:r>
              <a:rPr lang="en-CA" dirty="0"/>
              <a:t>T</a:t>
            </a:r>
            <a:r>
              <a:rPr lang="en-CA" dirty="0" smtClean="0"/>
              <a:t>he </a:t>
            </a:r>
            <a:r>
              <a:rPr lang="en-CA" dirty="0" smtClean="0">
                <a:solidFill>
                  <a:srgbClr val="008000"/>
                </a:solidFill>
              </a:rPr>
              <a:t>OURS Grant Proposal Manager</a:t>
            </a:r>
          </a:p>
          <a:p>
            <a:r>
              <a:rPr lang="en-US" dirty="0" smtClean="0"/>
              <a:t>offers </a:t>
            </a:r>
            <a:r>
              <a:rPr lang="en-CA" dirty="0" smtClean="0">
                <a:solidFill>
                  <a:srgbClr val="008000"/>
                </a:solidFill>
              </a:rPr>
              <a:t>exactly that.</a:t>
            </a:r>
          </a:p>
          <a:p>
            <a:r>
              <a:rPr lang="en-CA" dirty="0" smtClean="0"/>
              <a:t>It will be </a:t>
            </a:r>
            <a:r>
              <a:rPr lang="en-CA" dirty="0" smtClean="0">
                <a:solidFill>
                  <a:srgbClr val="008000"/>
                </a:solidFill>
              </a:rPr>
              <a:t>more accessible and efficient than the current system.</a:t>
            </a:r>
            <a:endParaRPr lang="en-CA" dirty="0" smtClean="0"/>
          </a:p>
          <a:p>
            <a:r>
              <a:rPr lang="en-CA" dirty="0" smtClean="0"/>
              <a:t>Unlike </a:t>
            </a:r>
            <a:r>
              <a:rPr lang="en-CA" dirty="0" smtClean="0">
                <a:solidFill>
                  <a:srgbClr val="008000"/>
                </a:solidFill>
              </a:rPr>
              <a:t>whatever they are doing now,</a:t>
            </a:r>
          </a:p>
          <a:p>
            <a:r>
              <a:rPr lang="en-CA" dirty="0" smtClean="0"/>
              <a:t>our project </a:t>
            </a:r>
            <a:r>
              <a:rPr lang="en-CA" dirty="0" smtClean="0">
                <a:solidFill>
                  <a:srgbClr val="008000"/>
                </a:solidFill>
              </a:rPr>
              <a:t>is better</a:t>
            </a:r>
            <a:r>
              <a:rPr lang="en-CA" dirty="0" smtClean="0"/>
              <a:t>.</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0"/>
            <a:ext cx="5715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1752600" y="1752600"/>
            <a:ext cx="5242541" cy="523220"/>
          </a:xfrm>
          <a:prstGeom prst="rect">
            <a:avLst/>
          </a:prstGeom>
          <a:noFill/>
        </p:spPr>
        <p:txBody>
          <a:bodyPr wrap="none" rtlCol="0">
            <a:spAutoFit/>
          </a:bodyPr>
          <a:lstStyle/>
          <a:p>
            <a:r>
              <a:rPr lang="en-CA" sz="2800" dirty="0" smtClean="0"/>
              <a:t>      OURS Grant Proposal Manager</a:t>
            </a:r>
            <a:endParaRPr lang="en-CA" sz="2800" dirty="0"/>
          </a:p>
        </p:txBody>
      </p:sp>
      <p:sp>
        <p:nvSpPr>
          <p:cNvPr id="6" name="TextBox 5"/>
          <p:cNvSpPr txBox="1"/>
          <p:nvPr/>
        </p:nvSpPr>
        <p:spPr>
          <a:xfrm>
            <a:off x="3581400" y="4724400"/>
            <a:ext cx="1990374" cy="523220"/>
          </a:xfrm>
          <a:prstGeom prst="rect">
            <a:avLst/>
          </a:prstGeom>
          <a:noFill/>
        </p:spPr>
        <p:txBody>
          <a:bodyPr wrap="none" rtlCol="0">
            <a:spAutoFit/>
          </a:bodyPr>
          <a:lstStyle/>
          <a:p>
            <a:r>
              <a:rPr lang="en-CA" sz="2800" dirty="0" smtClean="0"/>
              <a:t>“It’s better.”</a:t>
            </a:r>
            <a:endParaRPr lang="en-CA" sz="2800" dirty="0"/>
          </a:p>
        </p:txBody>
      </p:sp>
      <p:sp>
        <p:nvSpPr>
          <p:cNvPr id="7" name="TextBox 6"/>
          <p:cNvSpPr txBox="1"/>
          <p:nvPr/>
        </p:nvSpPr>
        <p:spPr>
          <a:xfrm>
            <a:off x="1600200" y="5410200"/>
            <a:ext cx="1849760" cy="523220"/>
          </a:xfrm>
          <a:prstGeom prst="rect">
            <a:avLst/>
          </a:prstGeom>
          <a:noFill/>
        </p:spPr>
        <p:txBody>
          <a:bodyPr wrap="none" rtlCol="0">
            <a:spAutoFit/>
          </a:bodyPr>
          <a:lstStyle/>
          <a:p>
            <a:r>
              <a:rPr lang="en-CA" sz="2800" dirty="0" smtClean="0"/>
              <a:t>Web-based</a:t>
            </a:r>
            <a:endParaRPr lang="en-CA" sz="2800" dirty="0"/>
          </a:p>
        </p:txBody>
      </p:sp>
      <p:sp>
        <p:nvSpPr>
          <p:cNvPr id="8" name="TextBox 7"/>
          <p:cNvSpPr txBox="1"/>
          <p:nvPr/>
        </p:nvSpPr>
        <p:spPr>
          <a:xfrm>
            <a:off x="5410200" y="5334000"/>
            <a:ext cx="1687757" cy="523220"/>
          </a:xfrm>
          <a:prstGeom prst="rect">
            <a:avLst/>
          </a:prstGeom>
          <a:noFill/>
        </p:spPr>
        <p:txBody>
          <a:bodyPr wrap="none" rtlCol="0">
            <a:spAutoFit/>
          </a:bodyPr>
          <a:lstStyle/>
          <a:p>
            <a:r>
              <a:rPr lang="en-CA" sz="2800" dirty="0" smtClean="0"/>
              <a:t>Accessible</a:t>
            </a:r>
            <a:endParaRPr lang="en-CA" sz="2800" dirty="0"/>
          </a:p>
        </p:txBody>
      </p:sp>
      <p:sp>
        <p:nvSpPr>
          <p:cNvPr id="9" name="TextBox 8"/>
          <p:cNvSpPr txBox="1"/>
          <p:nvPr/>
        </p:nvSpPr>
        <p:spPr>
          <a:xfrm>
            <a:off x="1905000" y="5791200"/>
            <a:ext cx="5122642" cy="523220"/>
          </a:xfrm>
          <a:prstGeom prst="rect">
            <a:avLst/>
          </a:prstGeom>
          <a:noFill/>
        </p:spPr>
        <p:txBody>
          <a:bodyPr wrap="square" rtlCol="0">
            <a:spAutoFit/>
          </a:bodyPr>
          <a:lstStyle/>
          <a:p>
            <a:r>
              <a:rPr lang="en-CA" sz="2800" dirty="0" smtClean="0"/>
              <a:t>  No human interaction required</a:t>
            </a:r>
            <a:endParaRPr lang="en-CA" sz="2800" dirty="0"/>
          </a:p>
        </p:txBody>
      </p:sp>
      <p:pic>
        <p:nvPicPr>
          <p:cNvPr id="3" name="Picture 2" descr="Screen Shot 2013-09-14 at 4.49.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286000"/>
            <a:ext cx="2514600" cy="24229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04516457"/>
              </p:ext>
            </p:extLst>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r>
                        <a:rPr lang="en-CA" dirty="0" smtClean="0"/>
                        <a:t>Account</a:t>
                      </a:r>
                      <a:r>
                        <a:rPr lang="en-CA" baseline="0" dirty="0" smtClean="0"/>
                        <a:t> management</a:t>
                      </a:r>
                      <a:endParaRPr lang="en-CA" dirty="0"/>
                    </a:p>
                  </a:txBody>
                  <a:tcPr/>
                </a:tc>
                <a:tc>
                  <a:txBody>
                    <a:bodyPr/>
                    <a:lstStyle/>
                    <a:p>
                      <a:r>
                        <a:rPr lang="en-CA" dirty="0" smtClean="0"/>
                        <a:t>Desktop client</a:t>
                      </a:r>
                      <a:endParaRPr lang="en-CA" dirty="0"/>
                    </a:p>
                  </a:txBody>
                  <a:tcPr/>
                </a:tc>
              </a:tr>
              <a:tr h="370840">
                <a:tc>
                  <a:txBody>
                    <a:bodyPr/>
                    <a:lstStyle/>
                    <a:p>
                      <a:r>
                        <a:rPr lang="en-CA" dirty="0" smtClean="0"/>
                        <a:t>Document management</a:t>
                      </a:r>
                      <a:endParaRPr lang="en-CA" dirty="0"/>
                    </a:p>
                  </a:txBody>
                  <a:tcPr/>
                </a:tc>
                <a:tc>
                  <a:txBody>
                    <a:bodyPr/>
                    <a:lstStyle/>
                    <a:p>
                      <a:r>
                        <a:rPr lang="en-CA" dirty="0" smtClean="0"/>
                        <a:t>Blackboard</a:t>
                      </a:r>
                      <a:r>
                        <a:rPr lang="en-CA" baseline="0" dirty="0" smtClean="0"/>
                        <a:t> logins</a:t>
                      </a:r>
                      <a:endParaRPr lang="en-CA" dirty="0"/>
                    </a:p>
                  </a:txBody>
                  <a:tcPr/>
                </a:tc>
              </a:tr>
              <a:tr h="370840">
                <a:tc>
                  <a:txBody>
                    <a:bodyPr/>
                    <a:lstStyle/>
                    <a:p>
                      <a:r>
                        <a:rPr lang="en-CA" dirty="0" smtClean="0"/>
                        <a:t>Database</a:t>
                      </a:r>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11549339"/>
              </p:ext>
            </p:extLst>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r>
                        <a:rPr lang="en-CA" dirty="0" smtClean="0"/>
                        <a:t>Reminder</a:t>
                      </a:r>
                      <a:r>
                        <a:rPr lang="en-CA" baseline="0" dirty="0" smtClean="0"/>
                        <a:t> e-mails</a:t>
                      </a:r>
                      <a:endParaRPr lang="en-CA" dirty="0"/>
                    </a:p>
                  </a:txBody>
                  <a:tcPr/>
                </a:tc>
              </a:tr>
              <a:tr h="370840">
                <a:tc>
                  <a:txBody>
                    <a:bodyPr/>
                    <a:lstStyle/>
                    <a:p>
                      <a:r>
                        <a:rPr lang="en-CA" dirty="0" smtClean="0"/>
                        <a:t>User</a:t>
                      </a:r>
                      <a:r>
                        <a:rPr lang="en-CA" baseline="0" dirty="0" smtClean="0"/>
                        <a:t> interface design</a:t>
                      </a:r>
                      <a:endParaRPr lang="en-CA" dirty="0"/>
                    </a:p>
                  </a:txBody>
                  <a:tcPr/>
                </a:tc>
              </a:tr>
              <a:tr h="370840">
                <a:tc>
                  <a:txBody>
                    <a:bodyPr/>
                    <a:lstStyle/>
                    <a:p>
                      <a:endParaRPr lang="en-CA" dirty="0"/>
                    </a:p>
                  </a:txBody>
                  <a:tcPr/>
                </a:tc>
              </a:tr>
              <a:tr h="370840">
                <a:tc>
                  <a:txBody>
                    <a:bodyPr/>
                    <a:lstStyle/>
                    <a:p>
                      <a:endParaRPr lang="en-CA"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Your core team</a:t>
            </a:r>
          </a:p>
        </p:txBody>
      </p:sp>
      <p:sp>
        <p:nvSpPr>
          <p:cNvPr id="18" name="Rectangle 5"/>
          <p:cNvSpPr>
            <a:spLocks/>
          </p:cNvSpPr>
          <p:nvPr/>
        </p:nvSpPr>
        <p:spPr bwMode="auto">
          <a:xfrm>
            <a:off x="1219200" y="2286000"/>
            <a:ext cx="1406284"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Dr. Mock</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324600" y="44958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371600" y="38100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4495800" y="1600200"/>
            <a:ext cx="800100" cy="927100"/>
          </a:xfrm>
          <a:prstGeom prst="rect">
            <a:avLst/>
          </a:prstGeom>
          <a:noFill/>
          <a:ln w="12700" cap="flat">
            <a:noFill/>
            <a:miter lim="800000"/>
            <a:headEnd/>
            <a:tailEnd/>
          </a:ln>
        </p:spPr>
      </p:pic>
      <p:sp>
        <p:nvSpPr>
          <p:cNvPr id="3" name="TextBox 2"/>
          <p:cNvSpPr txBox="1"/>
          <p:nvPr/>
        </p:nvSpPr>
        <p:spPr>
          <a:xfrm>
            <a:off x="6248400" y="2133600"/>
            <a:ext cx="2819400" cy="2246769"/>
          </a:xfrm>
          <a:prstGeom prst="rect">
            <a:avLst/>
          </a:prstGeom>
          <a:noFill/>
        </p:spPr>
        <p:txBody>
          <a:bodyPr wrap="square" rtlCol="0">
            <a:spAutoFit/>
          </a:bodyPr>
          <a:lstStyle/>
          <a:p>
            <a:r>
              <a:rPr lang="en-US" sz="2800" dirty="0" smtClean="0"/>
              <a:t>OURS</a:t>
            </a:r>
          </a:p>
          <a:p>
            <a:pPr marL="457200" indent="-457200">
              <a:buFont typeface="Arial"/>
              <a:buChar char="•"/>
            </a:pPr>
            <a:r>
              <a:rPr lang="en-US" sz="2800" dirty="0" smtClean="0"/>
              <a:t>Students</a:t>
            </a:r>
          </a:p>
          <a:p>
            <a:pPr marL="457200" indent="-457200">
              <a:buFont typeface="Arial"/>
              <a:buChar char="•"/>
            </a:pPr>
            <a:r>
              <a:rPr lang="en-US" sz="2800" dirty="0" smtClean="0"/>
              <a:t>Faculty</a:t>
            </a:r>
          </a:p>
          <a:p>
            <a:pPr marL="457200" indent="-457200">
              <a:buFont typeface="Arial"/>
              <a:buChar char="•"/>
            </a:pPr>
            <a:r>
              <a:rPr lang="en-US" sz="2800" dirty="0" smtClean="0"/>
              <a:t>Administrators</a:t>
            </a:r>
            <a:br>
              <a:rPr lang="en-US" sz="2800" dirty="0" smtClean="0"/>
            </a:b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2364750" cy="1938992"/>
          </a:xfrm>
          <a:prstGeom prst="rect">
            <a:avLst/>
          </a:prstGeom>
          <a:noFill/>
        </p:spPr>
        <p:txBody>
          <a:bodyPr wrap="none" rtlCol="0">
            <a:spAutoFit/>
          </a:bodyPr>
          <a:lstStyle/>
          <a:p>
            <a:r>
              <a:rPr lang="en-CA" sz="2400" b="1" dirty="0" smtClean="0"/>
              <a:t>Technologies:</a:t>
            </a:r>
          </a:p>
          <a:p>
            <a:pPr>
              <a:buFontTx/>
              <a:buChar char="-"/>
            </a:pPr>
            <a:r>
              <a:rPr lang="en-CA" sz="2400" dirty="0" smtClean="0"/>
              <a:t> HTML, PHP, SQL</a:t>
            </a:r>
          </a:p>
          <a:p>
            <a:pPr>
              <a:buFontTx/>
              <a:buChar char="-"/>
            </a:pPr>
            <a:r>
              <a:rPr lang="en-CA" sz="2400" dirty="0" smtClean="0"/>
              <a:t> </a:t>
            </a:r>
            <a:r>
              <a:rPr lang="en-CA" sz="2400" dirty="0" err="1" smtClean="0"/>
              <a:t>jQuery</a:t>
            </a:r>
            <a:endParaRPr lang="en-CA" sz="2400" dirty="0" smtClean="0"/>
          </a:p>
          <a:p>
            <a:pPr>
              <a:buFontTx/>
              <a:buChar char="-"/>
            </a:pPr>
            <a:r>
              <a:rPr lang="en-CA" sz="2400" dirty="0" smtClean="0"/>
              <a:t> Text Editor</a:t>
            </a:r>
          </a:p>
          <a:p>
            <a:pPr>
              <a:buFontTx/>
              <a:buChar char="-"/>
            </a:pPr>
            <a:r>
              <a:rPr lang="en-CA" sz="2400" dirty="0" smtClean="0"/>
              <a:t> Apache, MySQL</a:t>
            </a:r>
            <a:endParaRPr lang="en-CA"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Team members not attending meetings</a:t>
            </a:r>
          </a:p>
          <a:p>
            <a:r>
              <a:rPr lang="en-CA" dirty="0" smtClean="0"/>
              <a:t>Underestimating the difficulty of implementation</a:t>
            </a:r>
          </a:p>
          <a:p>
            <a:r>
              <a:rPr lang="en-CA" dirty="0" smtClean="0"/>
              <a:t>Last minutes changes due to lack of direct input from potential users</a:t>
            </a:r>
          </a:p>
          <a:p>
            <a:r>
              <a:rPr lang="en-CA" dirty="0" smtClean="0"/>
              <a:t>Potential need for optional features</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3171</TotalTime>
  <Words>1080</Words>
  <Application>Microsoft Macintosh PowerPoint</Application>
  <PresentationFormat>On-screen Show (4:3)</PresentationFormat>
  <Paragraphs>182</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 Agile Inception Deck </vt:lpstr>
      <vt:lpstr>&lt;Subject to Further Review&gt;</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Apple</cp:lastModifiedBy>
  <cp:revision>60</cp:revision>
  <dcterms:created xsi:type="dcterms:W3CDTF">2006-08-16T00:00:00Z</dcterms:created>
  <dcterms:modified xsi:type="dcterms:W3CDTF">2013-09-20T00:33:06Z</dcterms:modified>
</cp:coreProperties>
</file>