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34"/>
  </p:notesMasterIdLst>
  <p:sldIdLst>
    <p:sldId id="256" r:id="rId2"/>
    <p:sldId id="257" r:id="rId3"/>
    <p:sldId id="260" r:id="rId4"/>
    <p:sldId id="261" r:id="rId5"/>
    <p:sldId id="265" r:id="rId6"/>
    <p:sldId id="259" r:id="rId7"/>
    <p:sldId id="285" r:id="rId8"/>
    <p:sldId id="284" r:id="rId9"/>
    <p:sldId id="282" r:id="rId10"/>
    <p:sldId id="283" r:id="rId11"/>
    <p:sldId id="271" r:id="rId12"/>
    <p:sldId id="281" r:id="rId13"/>
    <p:sldId id="267" r:id="rId14"/>
    <p:sldId id="286" r:id="rId15"/>
    <p:sldId id="270" r:id="rId16"/>
    <p:sldId id="258" r:id="rId17"/>
    <p:sldId id="266" r:id="rId18"/>
    <p:sldId id="269" r:id="rId19"/>
    <p:sldId id="268" r:id="rId20"/>
    <p:sldId id="275" r:id="rId21"/>
    <p:sldId id="287" r:id="rId22"/>
    <p:sldId id="262" r:id="rId23"/>
    <p:sldId id="274" r:id="rId24"/>
    <p:sldId id="280" r:id="rId25"/>
    <p:sldId id="276" r:id="rId26"/>
    <p:sldId id="279" r:id="rId27"/>
    <p:sldId id="277" r:id="rId28"/>
    <p:sldId id="288" r:id="rId29"/>
    <p:sldId id="272" r:id="rId30"/>
    <p:sldId id="264" r:id="rId31"/>
    <p:sldId id="263" r:id="rId32"/>
    <p:sldId id="27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/>
    <p:restoredTop sz="81565"/>
  </p:normalViewPr>
  <p:slideViewPr>
    <p:cSldViewPr snapToGrid="0" snapToObjects="1">
      <p:cViewPr varScale="1">
        <p:scale>
          <a:sx n="79" d="100"/>
          <a:sy n="79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02819-C605-DF4B-942B-B9445192B417}" type="datetimeFigureOut">
              <a:rPr lang="en-US" smtClean="0"/>
              <a:t>4/6/18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6915-C56E-E64A-8BD3-0808AD149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6915-C56E-E64A-8BD3-0808AD1492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6915-C56E-E64A-8BD3-0808AD1492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07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r>
              <a:rPr lang="en-US" baseline="0" dirty="0" smtClean="0"/>
              <a:t> of these graphs are included in the attached Excel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6915-C56E-E64A-8BD3-0808AD1492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9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4/6/18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0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hyperlink" Target="https://nyu.carto.com/u/mmm1017/builder/9291437a-36ea-496c-ab66-de86ff55cfe5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yc.gov/html/tlc/html/about/trip_record_data.s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walk or not to walk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Matt Mecca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Population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19" y="2295873"/>
            <a:ext cx="5357901" cy="42682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17920" y="2322075"/>
            <a:ext cx="60438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 you can see to the left, not controlling for time of day, pickup location, etc., walking is quicker than taking a cab roughly 4.85% of the time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sz="400" dirty="0"/>
          </a:p>
          <a:p>
            <a:pPr marL="285750" indent="-285750">
              <a:buFont typeface="Arial" charset="0"/>
              <a:buChar char="•"/>
            </a:pPr>
            <a:r>
              <a:rPr lang="en-US" i="1" u="sng" dirty="0" smtClean="0"/>
              <a:t>Note</a:t>
            </a:r>
            <a:r>
              <a:rPr lang="en-US" dirty="0" smtClean="0"/>
              <a:t>: Pie charts aren’t great representations </a:t>
            </a:r>
            <a:r>
              <a:rPr lang="en-US" dirty="0"/>
              <a:t>of data </a:t>
            </a:r>
            <a:r>
              <a:rPr lang="en-US" dirty="0" smtClean="0"/>
              <a:t>normally, </a:t>
            </a:r>
            <a:r>
              <a:rPr lang="en-US" dirty="0" smtClean="0"/>
              <a:t>but I figured that, before really going into detail (controlling for region, time, etc.), it would give us a good idea of what our baseline is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5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003816"/>
              </p:ext>
            </p:extLst>
          </p:nvPr>
        </p:nvGraphicFramePr>
        <p:xfrm>
          <a:off x="1248996" y="3321810"/>
          <a:ext cx="8476507" cy="3265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1747"/>
                <a:gridCol w="1288952"/>
                <a:gridCol w="1288952"/>
                <a:gridCol w="1288952"/>
                <a:gridCol w="1288952"/>
                <a:gridCol w="1288952"/>
              </a:tblGrid>
              <a:tr h="29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Variable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effectLst/>
                        </a:rPr>
                        <a:t>Obs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effectLst/>
                        </a:rPr>
                        <a:t>Mean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effectLst/>
                        </a:rPr>
                        <a:t>Std. Dev.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effectLst/>
                        </a:rPr>
                        <a:t>Min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Max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9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i="1" u="none" strike="noStrike" dirty="0">
                          <a:effectLst/>
                        </a:rPr>
                        <a:t>Trip Duration (Mins)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400" u="none" strike="noStrike" dirty="0">
                          <a:effectLst/>
                        </a:rPr>
                        <a:t>34,460</a:t>
                      </a:r>
                      <a:endParaRPr lang="uk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9.38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3.58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3.00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141.57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26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i="1" u="none" strike="noStrike" dirty="0">
                          <a:effectLst/>
                        </a:rPr>
                        <a:t>Walk Duration (Mins)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400" u="none" strike="noStrike" dirty="0">
                          <a:effectLst/>
                        </a:rPr>
                        <a:t>34,460</a:t>
                      </a:r>
                      <a:endParaRPr lang="uk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18.28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6.69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0.00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29.03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9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i="1" u="none" strike="noStrike" dirty="0">
                          <a:effectLst/>
                        </a:rPr>
                        <a:t>Trip Distance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400" u="none" strike="noStrike">
                          <a:effectLst/>
                        </a:rPr>
                        <a:t>34,460</a:t>
                      </a:r>
                      <a:endParaRPr lang="uk-UA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u="none" strike="noStrike" dirty="0">
                          <a:effectLst/>
                        </a:rPr>
                        <a:t>0.94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0.35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0.00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1.50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9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i="1" u="none" strike="noStrike" dirty="0">
                          <a:effectLst/>
                        </a:rPr>
                        <a:t>Passenger Count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400" u="none" strike="noStrike">
                          <a:effectLst/>
                        </a:rPr>
                        <a:t>34,460</a:t>
                      </a:r>
                      <a:endParaRPr lang="uk-UA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1.68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1.30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0.00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9.00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9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i="1" u="none" strike="noStrike" dirty="0">
                          <a:effectLst/>
                        </a:rPr>
                        <a:t>Fare Amount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400" u="none" strike="noStrike">
                          <a:effectLst/>
                        </a:rPr>
                        <a:t>34,460</a:t>
                      </a:r>
                      <a:endParaRPr lang="uk-UA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6.41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4.11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u="none" strike="noStrike" dirty="0">
                          <a:effectLst/>
                        </a:rPr>
                        <a:t>-5.00</a:t>
                      </a:r>
                      <a:endParaRPr lang="mr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290.00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9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i="1" u="none" strike="noStrike" dirty="0">
                          <a:effectLst/>
                        </a:rPr>
                        <a:t>Tip Amount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400" u="none" strike="noStrike">
                          <a:effectLst/>
                        </a:rPr>
                        <a:t>34,460</a:t>
                      </a:r>
                      <a:endParaRPr lang="uk-UA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0.90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2.74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0.00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430.00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9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i="1" u="none" strike="noStrike" dirty="0">
                          <a:effectLst/>
                        </a:rPr>
                        <a:t>Tolls Amount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400" u="none" strike="noStrike">
                          <a:effectLst/>
                        </a:rPr>
                        <a:t>34,460</a:t>
                      </a:r>
                      <a:endParaRPr lang="uk-UA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0.01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0.29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0.00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17.54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9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i="1" u="none" strike="noStrike" dirty="0">
                          <a:effectLst/>
                        </a:rPr>
                        <a:t>Total Cost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400" u="none" strike="noStrike">
                          <a:effectLst/>
                        </a:rPr>
                        <a:t>34,460</a:t>
                      </a:r>
                      <a:endParaRPr lang="uk-UA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400" u="none" strike="noStrike">
                          <a:effectLst/>
                        </a:rPr>
                        <a:t>8.39</a:t>
                      </a:r>
                      <a:endParaRPr lang="uk-UA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5.27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u="none" strike="noStrike" dirty="0">
                          <a:effectLst/>
                        </a:rPr>
                        <a:t>-6.30</a:t>
                      </a:r>
                      <a:endParaRPr lang="mr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433.30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9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i="1" u="none" strike="noStrike" dirty="0">
                          <a:effectLst/>
                        </a:rPr>
                        <a:t>Time Difference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400" u="none" strike="noStrike">
                          <a:effectLst/>
                        </a:rPr>
                        <a:t>34,460</a:t>
                      </a:r>
                      <a:endParaRPr lang="uk-UA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u="none" strike="noStrike">
                          <a:effectLst/>
                        </a:rPr>
                        <a:t>-8.90</a:t>
                      </a:r>
                      <a:endParaRPr lang="mr-IN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5.64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u="none" strike="noStrike" dirty="0">
                          <a:effectLst/>
                        </a:rPr>
                        <a:t>-25.06</a:t>
                      </a:r>
                      <a:endParaRPr lang="mr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138.03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9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i="1" u="none" strike="noStrike" dirty="0">
                          <a:effectLst/>
                        </a:rPr>
                        <a:t>Walk Indicator (∝)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400" u="none" strike="noStrike">
                          <a:effectLst/>
                        </a:rPr>
                        <a:t>34,460</a:t>
                      </a:r>
                      <a:endParaRPr lang="uk-UA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0.05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0.22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0.00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1.00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0320" y="2251523"/>
            <a:ext cx="9613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To be able to work with the data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––</a:t>
            </a:r>
            <a:r>
              <a:rPr lang="en-US" dirty="0"/>
              <a:t> which spanned over </a:t>
            </a:r>
            <a:r>
              <a:rPr lang="en-US" dirty="0" smtClean="0"/>
              <a:t>a million </a:t>
            </a:r>
            <a:r>
              <a:rPr lang="en-US" dirty="0"/>
              <a:t>observations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––</a:t>
            </a:r>
            <a:r>
              <a:rPr lang="en-US" dirty="0"/>
              <a:t> we </a:t>
            </a:r>
            <a:r>
              <a:rPr lang="en-US" dirty="0" smtClean="0"/>
              <a:t>had to take </a:t>
            </a:r>
            <a:r>
              <a:rPr lang="en-US" dirty="0"/>
              <a:t>a random subset of the </a:t>
            </a:r>
            <a:r>
              <a:rPr lang="en-US" dirty="0" smtClean="0"/>
              <a:t>project population. Our resulting sample dataset consisted </a:t>
            </a:r>
            <a:r>
              <a:rPr lang="en-US" dirty="0"/>
              <a:t>of 8% of the </a:t>
            </a:r>
            <a:r>
              <a:rPr lang="en-US" dirty="0" smtClean="0"/>
              <a:t>project population, or approximately 34,460 observations.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75616"/>
            <a:ext cx="9613861" cy="359931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Note that, save the </a:t>
            </a:r>
            <a:r>
              <a:rPr lang="en-US" sz="1800" i="1" dirty="0" smtClean="0"/>
              <a:t>number</a:t>
            </a:r>
            <a:r>
              <a:rPr lang="en-US" sz="1800" dirty="0" smtClean="0"/>
              <a:t> of observations, our </a:t>
            </a:r>
            <a:r>
              <a:rPr lang="en-US" sz="1800" dirty="0"/>
              <a:t>Time Difference variable’s distribution </a:t>
            </a:r>
            <a:r>
              <a:rPr lang="en-US" sz="1800" dirty="0" smtClean="0"/>
              <a:t>and the percentage of time we ought to walk is roughly the same</a:t>
            </a:r>
          </a:p>
          <a:p>
            <a:pPr lvl="1"/>
            <a:r>
              <a:rPr lang="en-US" sz="1700" dirty="0" smtClean="0"/>
              <a:t>This serves as verification that our random subsampling was indeed random (and thus a success)</a:t>
            </a:r>
            <a:endParaRPr 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278921"/>
            <a:ext cx="4733471" cy="3309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187" y="3278922"/>
            <a:ext cx="4268995" cy="330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8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of Sample Data (for </a:t>
            </a:r>
            <a:r>
              <a:rPr lang="en-US" i="1" dirty="0" smtClean="0"/>
              <a:t>CARTO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1962801"/>
            <a:ext cx="9613861" cy="3599316"/>
          </a:xfrm>
        </p:spPr>
        <p:txBody>
          <a:bodyPr/>
          <a:lstStyle/>
          <a:p>
            <a:r>
              <a:rPr lang="en-US" sz="1800" dirty="0" smtClean="0"/>
              <a:t>In order to </a:t>
            </a:r>
            <a:r>
              <a:rPr lang="en-US" sz="1800" i="1" dirty="0" smtClean="0"/>
              <a:t>illustrate</a:t>
            </a:r>
            <a:r>
              <a:rPr lang="en-US" sz="1800" dirty="0" smtClean="0"/>
              <a:t> the data (in </a:t>
            </a:r>
            <a:r>
              <a:rPr lang="en-US" sz="1800" i="1" dirty="0" smtClean="0"/>
              <a:t>CARTO</a:t>
            </a:r>
            <a:r>
              <a:rPr lang="en-US" sz="1800" dirty="0" smtClean="0"/>
              <a:t>), </a:t>
            </a:r>
            <a:r>
              <a:rPr lang="en-US" sz="1800" dirty="0" smtClean="0"/>
              <a:t>we had to pare down our sample dataset even further</a:t>
            </a:r>
          </a:p>
          <a:p>
            <a:pPr lvl="1"/>
            <a:r>
              <a:rPr lang="en-US" sz="1700" dirty="0" smtClean="0"/>
              <a:t>This meant randomly selecting a subset that was 2.5% of the sample (and thus 0.20% of the </a:t>
            </a:r>
            <a:r>
              <a:rPr lang="en-US" sz="1700" dirty="0" smtClean="0"/>
              <a:t>project</a:t>
            </a:r>
            <a:r>
              <a:rPr lang="en-US" sz="1700" dirty="0" smtClean="0"/>
              <a:t> </a:t>
            </a:r>
            <a:r>
              <a:rPr lang="en-US" sz="1700" dirty="0" smtClean="0"/>
              <a:t>population</a:t>
            </a:r>
            <a:r>
              <a:rPr lang="en-US" sz="1700" dirty="0" smtClean="0"/>
              <a:t>), or approximately 861 observations.</a:t>
            </a:r>
            <a:endParaRPr lang="en-US" sz="1700" dirty="0" smtClean="0"/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44392"/>
              </p:ext>
            </p:extLst>
          </p:nvPr>
        </p:nvGraphicFramePr>
        <p:xfrm>
          <a:off x="2315713" y="3205841"/>
          <a:ext cx="6343073" cy="3440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0248"/>
                <a:gridCol w="946565"/>
                <a:gridCol w="946565"/>
                <a:gridCol w="946565"/>
                <a:gridCol w="946565"/>
                <a:gridCol w="946565"/>
              </a:tblGrid>
              <a:tr h="144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</a:rPr>
                        <a:t>Variable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effectLst/>
                        </a:rPr>
                        <a:t>Obs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effectLst/>
                        </a:rPr>
                        <a:t>Mean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</a:rPr>
                        <a:t>Std. Dev.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effectLst/>
                        </a:rPr>
                        <a:t>Min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</a:rPr>
                        <a:t>Max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Trip Duration (Mins)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9.299477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3.368524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3.05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30.01667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Walk Duration (Mins)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18.47576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6.77552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29.031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Trip Distance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0.9546225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0.3500837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1.5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Passenger Count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1.67712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1.30662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Fare Amount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6.471312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4.343102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Tip Amount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0.892741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1.437047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25.25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>
                          <a:effectLst/>
                        </a:rPr>
                        <a:t>Tolls Amount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0.0348897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0.7336224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17.54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Total Cost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8.470023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5.437939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121.05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>
                          <a:effectLst/>
                        </a:rPr>
                        <a:t>Time Difference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-9.176287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5.630713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-21.84767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19.06667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Walk Indicator (∝)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0.0545877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0.2273057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12:00 to 4:00 AM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0.116144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0.3205838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4:00 to 8:00 AM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0.068525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0.2527915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>
                          <a:effectLst/>
                        </a:rPr>
                        <a:t>8:00 AM to 12:00 PM 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0.1521487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0.3593737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12:00 to 4:00 PM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0.1788618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0.3834593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>
                          <a:effectLst/>
                        </a:rPr>
                        <a:t>4:00 to 8:00 PM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0.2601626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0.4389782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8:00 PM to 12:00 AM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0.224158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 dirty="0">
                          <a:effectLst/>
                        </a:rPr>
                        <a:t>0.417269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52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of Sample </a:t>
            </a:r>
            <a:r>
              <a:rPr lang="en-US" dirty="0" smtClean="0"/>
              <a:t>Data (for </a:t>
            </a:r>
            <a:r>
              <a:rPr lang="en-US" i="1" dirty="0" smtClean="0"/>
              <a:t>CARTO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59287"/>
            <a:ext cx="9613861" cy="3599316"/>
          </a:xfrm>
        </p:spPr>
        <p:txBody>
          <a:bodyPr/>
          <a:lstStyle/>
          <a:p>
            <a:r>
              <a:rPr lang="en-US" sz="1800" dirty="0"/>
              <a:t>Note that</a:t>
            </a:r>
            <a:r>
              <a:rPr lang="en-US" sz="1800" dirty="0" smtClean="0"/>
              <a:t>, again, </a:t>
            </a:r>
            <a:r>
              <a:rPr lang="en-US" sz="1800" dirty="0"/>
              <a:t>save the </a:t>
            </a:r>
            <a:r>
              <a:rPr lang="en-US" sz="1800" i="1" dirty="0"/>
              <a:t>number</a:t>
            </a:r>
            <a:r>
              <a:rPr lang="en-US" sz="1800" dirty="0"/>
              <a:t> of observations, our Time Difference variable’s distribution and the percentage of time we ought to walk is roughly the </a:t>
            </a:r>
            <a:r>
              <a:rPr lang="en-US" sz="1800" dirty="0" smtClean="0"/>
              <a:t>same as our other two datasets</a:t>
            </a:r>
            <a:endParaRPr lang="en-US" sz="1800" dirty="0"/>
          </a:p>
          <a:p>
            <a:pPr lvl="1"/>
            <a:r>
              <a:rPr lang="en-US" sz="1700" dirty="0"/>
              <a:t>This serve as </a:t>
            </a:r>
            <a:r>
              <a:rPr lang="en-US" sz="1700" dirty="0" smtClean="0"/>
              <a:t>further verification </a:t>
            </a:r>
            <a:r>
              <a:rPr lang="en-US" sz="1700" dirty="0"/>
              <a:t>that our random subsampling </a:t>
            </a:r>
            <a:r>
              <a:rPr lang="en-US" sz="1700" dirty="0" smtClean="0"/>
              <a:t>was again a success</a:t>
            </a:r>
            <a:endParaRPr lang="en-US" sz="1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464" y="3276446"/>
            <a:ext cx="4189203" cy="334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0" y="3276446"/>
            <a:ext cx="4702628" cy="33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3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 was that whenever our walk duration was less than our (adjusted) trip duration, </a:t>
            </a:r>
            <a:r>
              <a:rPr lang="en-US" dirty="0" smtClean="0"/>
              <a:t>walking was thought to be quicker than taking a cab</a:t>
            </a:r>
          </a:p>
          <a:p>
            <a:pPr lvl="1"/>
            <a:r>
              <a:rPr lang="en-US" dirty="0" smtClean="0"/>
              <a:t>Later on I might mention that our “walk indicator” was set off </a:t>
            </a:r>
            <a:r>
              <a:rPr lang="en-US" i="1" dirty="0" smtClean="0"/>
              <a:t>X </a:t>
            </a:r>
            <a:r>
              <a:rPr lang="en-US" dirty="0" smtClean="0"/>
              <a:t>times (or sometimes </a:t>
            </a:r>
            <a:r>
              <a:rPr lang="en-US" i="1" dirty="0"/>
              <a:t>X</a:t>
            </a:r>
            <a:r>
              <a:rPr lang="en-US" dirty="0"/>
              <a:t> percentage of the </a:t>
            </a:r>
            <a:r>
              <a:rPr lang="en-US" dirty="0" smtClean="0"/>
              <a:t>time). </a:t>
            </a:r>
            <a:r>
              <a:rPr lang="en-US" dirty="0" smtClean="0"/>
              <a:t>This simply means that</a:t>
            </a:r>
            <a:r>
              <a:rPr lang="en-US" dirty="0" smtClean="0"/>
              <a:t> our </a:t>
            </a:r>
            <a:r>
              <a:rPr lang="en-US" dirty="0" smtClean="0"/>
              <a:t>Walk </a:t>
            </a:r>
            <a:r>
              <a:rPr lang="en-US" dirty="0"/>
              <a:t>Indicator dummy (i.e., when </a:t>
            </a:r>
            <a:r>
              <a:rPr lang="en-US" u="sng" dirty="0"/>
              <a:t>walking</a:t>
            </a:r>
            <a:r>
              <a:rPr lang="en-US" dirty="0"/>
              <a:t> </a:t>
            </a:r>
            <a:r>
              <a:rPr lang="en-US" dirty="0" smtClean="0"/>
              <a:t>was </a:t>
            </a:r>
            <a:r>
              <a:rPr lang="en-US" i="1" dirty="0" smtClean="0"/>
              <a:t>quicker</a:t>
            </a:r>
            <a:r>
              <a:rPr lang="en-US" dirty="0" smtClean="0"/>
              <a:t> </a:t>
            </a:r>
            <a:r>
              <a:rPr lang="en-US" dirty="0"/>
              <a:t>than </a:t>
            </a:r>
            <a:r>
              <a:rPr lang="en-US" u="sng" dirty="0"/>
              <a:t>taking a </a:t>
            </a:r>
            <a:r>
              <a:rPr lang="en-US" u="sng" dirty="0" smtClean="0"/>
              <a:t>cab)</a:t>
            </a:r>
            <a:r>
              <a:rPr lang="en-US" dirty="0" smtClean="0"/>
              <a:t> had a value of one </a:t>
            </a:r>
            <a:r>
              <a:rPr lang="en-US" i="1" dirty="0" smtClean="0"/>
              <a:t>X </a:t>
            </a:r>
            <a:r>
              <a:rPr lang="en-US" dirty="0" smtClean="0"/>
              <a:t>times (in that regard it’s referred to as a sum, though other times it will be referred to as a proportion)</a:t>
            </a:r>
            <a:endParaRPr lang="en-US" dirty="0" smtClean="0"/>
          </a:p>
          <a:p>
            <a:r>
              <a:rPr lang="en-US" dirty="0" smtClean="0"/>
              <a:t>We look to see how much </a:t>
            </a:r>
            <a:r>
              <a:rPr lang="en-US" dirty="0" smtClean="0"/>
              <a:t>our “</a:t>
            </a:r>
            <a:r>
              <a:rPr lang="en-US" dirty="0" smtClean="0"/>
              <a:t>walk indicator” varies with both the region and time in which someone starts their trip/walk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3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which areas warrant the most walking using a visual guide</a:t>
            </a:r>
          </a:p>
          <a:p>
            <a:pPr lvl="1"/>
            <a:r>
              <a:rPr lang="en-US" dirty="0" smtClean="0"/>
              <a:t>For this I first used ArcMap to create a zip file that </a:t>
            </a:r>
            <a:r>
              <a:rPr lang="en-US" dirty="0" smtClean="0"/>
              <a:t>mapped the trips from </a:t>
            </a:r>
            <a:r>
              <a:rPr lang="en-US" i="1" dirty="0" smtClean="0"/>
              <a:t>a </a:t>
            </a:r>
            <a:r>
              <a:rPr lang="en-US" dirty="0" smtClean="0"/>
              <a:t>to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dirty="0" smtClean="0"/>
              <a:t>and then I used </a:t>
            </a:r>
            <a:r>
              <a:rPr lang="en-US" i="1" dirty="0" smtClean="0"/>
              <a:t>CARTO</a:t>
            </a:r>
            <a:r>
              <a:rPr lang="en-US" dirty="0" smtClean="0"/>
              <a:t> to </a:t>
            </a:r>
            <a:r>
              <a:rPr lang="en-US" dirty="0" smtClean="0"/>
              <a:t>make an interactive interface</a:t>
            </a:r>
          </a:p>
          <a:p>
            <a:pPr lvl="2"/>
            <a:r>
              <a:rPr lang="en-US" dirty="0" smtClean="0"/>
              <a:t>Again, the data that we used in </a:t>
            </a:r>
            <a:r>
              <a:rPr lang="en-US" i="1" dirty="0"/>
              <a:t>CARTO</a:t>
            </a:r>
            <a:r>
              <a:rPr lang="en-US" dirty="0"/>
              <a:t> was </a:t>
            </a:r>
            <a:r>
              <a:rPr lang="en-US" dirty="0" smtClean="0"/>
              <a:t>a subset </a:t>
            </a:r>
            <a:r>
              <a:rPr lang="en-US" dirty="0" smtClean="0"/>
              <a:t>of our sample data</a:t>
            </a:r>
          </a:p>
          <a:p>
            <a:r>
              <a:rPr lang="en-US" dirty="0" smtClean="0"/>
              <a:t>Conduct a statistical analysis of those areas using </a:t>
            </a:r>
            <a:r>
              <a:rPr lang="en-US" i="1" dirty="0" smtClean="0"/>
              <a:t>R </a:t>
            </a:r>
            <a:endParaRPr lang="en-US" dirty="0" smtClean="0"/>
          </a:p>
          <a:p>
            <a:pPr lvl="1"/>
            <a:r>
              <a:rPr lang="en-US" dirty="0" smtClean="0"/>
              <a:t>Use dummies to classify both </a:t>
            </a:r>
            <a:r>
              <a:rPr lang="en-US" dirty="0" smtClean="0"/>
              <a:t>region </a:t>
            </a:r>
            <a:r>
              <a:rPr lang="en-US" i="1" dirty="0" smtClean="0"/>
              <a:t>and</a:t>
            </a:r>
            <a:r>
              <a:rPr lang="en-US" dirty="0" smtClean="0"/>
              <a:t> time</a:t>
            </a:r>
            <a:endParaRPr lang="en-US" dirty="0" smtClean="0"/>
          </a:p>
          <a:p>
            <a:pPr lvl="1"/>
            <a:r>
              <a:rPr lang="en-US" dirty="0" smtClean="0"/>
              <a:t>Answer the </a:t>
            </a:r>
            <a:r>
              <a:rPr lang="en-US" dirty="0"/>
              <a:t>question “which pickup locations have the highest percent of trips where walking is faster than taking a </a:t>
            </a:r>
            <a:r>
              <a:rPr lang="en-US" dirty="0" smtClean="0"/>
              <a:t>cab”?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02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90312"/>
            <a:ext cx="9613861" cy="3599316"/>
          </a:xfrm>
        </p:spPr>
        <p:txBody>
          <a:bodyPr/>
          <a:lstStyle/>
          <a:p>
            <a:r>
              <a:rPr lang="en-US" dirty="0" smtClean="0"/>
              <a:t>Time of day was classified as follows:</a:t>
            </a:r>
          </a:p>
          <a:p>
            <a:pPr lvl="1"/>
            <a:r>
              <a:rPr lang="en-US" dirty="0"/>
              <a:t>12:00 to 4:00 </a:t>
            </a:r>
            <a:r>
              <a:rPr lang="en-US" dirty="0" smtClean="0"/>
              <a:t>AM, “Wee Hours</a:t>
            </a:r>
            <a:r>
              <a:rPr lang="en-US" dirty="0" smtClean="0"/>
              <a:t>”;</a:t>
            </a:r>
            <a:endParaRPr lang="en-US" dirty="0" smtClean="0"/>
          </a:p>
          <a:p>
            <a:pPr lvl="1"/>
            <a:r>
              <a:rPr lang="en-US" dirty="0"/>
              <a:t>4:00 to 8:00 </a:t>
            </a:r>
            <a:r>
              <a:rPr lang="en-US" dirty="0" smtClean="0"/>
              <a:t>AM, “Early Morning</a:t>
            </a:r>
            <a:r>
              <a:rPr lang="en-US" dirty="0" smtClean="0"/>
              <a:t>”;</a:t>
            </a:r>
            <a:endParaRPr lang="en-US" dirty="0" smtClean="0"/>
          </a:p>
          <a:p>
            <a:pPr lvl="1"/>
            <a:r>
              <a:rPr lang="en-US" dirty="0"/>
              <a:t>8:00 AM to 12:00 </a:t>
            </a:r>
            <a:r>
              <a:rPr lang="en-US" dirty="0" smtClean="0"/>
              <a:t>PM, “</a:t>
            </a:r>
            <a:r>
              <a:rPr lang="en-US" dirty="0" smtClean="0"/>
              <a:t>Morning</a:t>
            </a:r>
            <a:r>
              <a:rPr lang="en-US" dirty="0" smtClean="0"/>
              <a:t>”;</a:t>
            </a:r>
            <a:endParaRPr lang="en-US" dirty="0" smtClean="0"/>
          </a:p>
          <a:p>
            <a:pPr lvl="1"/>
            <a:r>
              <a:rPr lang="en-US" dirty="0"/>
              <a:t>12:00 to 4:00 </a:t>
            </a:r>
            <a:r>
              <a:rPr lang="en-US" dirty="0" smtClean="0"/>
              <a:t>PM, “Early Afternoon</a:t>
            </a:r>
            <a:r>
              <a:rPr lang="en-US" dirty="0" smtClean="0"/>
              <a:t>”;</a:t>
            </a:r>
            <a:endParaRPr lang="en-US" dirty="0" smtClean="0"/>
          </a:p>
          <a:p>
            <a:pPr lvl="1"/>
            <a:r>
              <a:rPr lang="en-US" dirty="0"/>
              <a:t>4:00 to 8:00 </a:t>
            </a:r>
            <a:r>
              <a:rPr lang="en-US" dirty="0" smtClean="0"/>
              <a:t>PM, “Rush Hour</a:t>
            </a:r>
            <a:r>
              <a:rPr lang="en-US" dirty="0" smtClean="0"/>
              <a:t>”; and</a:t>
            </a:r>
            <a:endParaRPr lang="en-US" dirty="0" smtClean="0"/>
          </a:p>
          <a:p>
            <a:pPr lvl="1"/>
            <a:r>
              <a:rPr lang="en-US" dirty="0"/>
              <a:t>8:00 PM to 12:00 </a:t>
            </a:r>
            <a:r>
              <a:rPr lang="en-US" dirty="0" smtClean="0"/>
              <a:t>AM, “Evening”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0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our Map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0" y="2194235"/>
            <a:ext cx="5679834" cy="4418835"/>
          </a:xfrm>
        </p:spPr>
      </p:pic>
      <p:sp>
        <p:nvSpPr>
          <p:cNvPr id="5" name="TextBox 4"/>
          <p:cNvSpPr txBox="1"/>
          <p:nvPr/>
        </p:nvSpPr>
        <p:spPr>
          <a:xfrm>
            <a:off x="5899564" y="2194236"/>
            <a:ext cx="604388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One thing that we get from this </a:t>
            </a:r>
            <a:r>
              <a:rPr lang="en-US" dirty="0"/>
              <a:t>CARTO map </a:t>
            </a:r>
            <a:r>
              <a:rPr lang="en-US" dirty="0" smtClean="0"/>
              <a:t>(other than a headache) is that </a:t>
            </a:r>
            <a:r>
              <a:rPr lang="en-US" dirty="0" smtClean="0"/>
              <a:t>Yellow </a:t>
            </a:r>
            <a:r>
              <a:rPr lang="en-US" dirty="0" smtClean="0"/>
              <a:t>Taxi operates  primarily (and almost exclusively) in </a:t>
            </a:r>
            <a:r>
              <a:rPr lang="en-US" dirty="0" smtClean="0"/>
              <a:t>Manhattan</a:t>
            </a:r>
          </a:p>
          <a:p>
            <a:pPr marL="285750" indent="-285750">
              <a:buFont typeface="Arial" charset="0"/>
              <a:buChar char="•"/>
            </a:pPr>
            <a:endParaRPr lang="en-US" sz="400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Another thing worth mentioning is </a:t>
            </a:r>
            <a:r>
              <a:rPr lang="en-US" dirty="0" smtClean="0"/>
              <a:t>that it’s during the afternoon </a:t>
            </a:r>
            <a:r>
              <a:rPr lang="en-US" dirty="0" smtClean="0"/>
              <a:t>(or during rush hour and the evening, </a:t>
            </a:r>
            <a:r>
              <a:rPr lang="en-US" dirty="0" smtClean="0"/>
              <a:t>to be more </a:t>
            </a:r>
            <a:r>
              <a:rPr lang="en-US" dirty="0" err="1" smtClean="0"/>
              <a:t>specifical</a:t>
            </a:r>
            <a:r>
              <a:rPr lang="en-US" dirty="0" smtClean="0"/>
              <a:t>) when Yellow Taxi is busiest</a:t>
            </a:r>
            <a:endParaRPr lang="en-US" sz="400" dirty="0"/>
          </a:p>
          <a:p>
            <a:pPr marL="285750" indent="-285750">
              <a:buFont typeface="Arial" charset="0"/>
              <a:buChar char="•"/>
            </a:pPr>
            <a:endParaRPr lang="en-US" sz="400" dirty="0"/>
          </a:p>
          <a:p>
            <a:pPr marL="285750" indent="-285750">
              <a:buFont typeface="Arial" charset="0"/>
              <a:buChar char="•"/>
            </a:pPr>
            <a:r>
              <a:rPr lang="en-US" i="1" u="sng" dirty="0" smtClean="0"/>
              <a:t>Note</a:t>
            </a:r>
            <a:r>
              <a:rPr lang="en-US" dirty="0"/>
              <a:t>: To </a:t>
            </a:r>
            <a:r>
              <a:rPr lang="en-US" dirty="0" smtClean="0"/>
              <a:t>play around with </a:t>
            </a:r>
            <a:r>
              <a:rPr lang="en-US" dirty="0"/>
              <a:t>the map yourself, you can do so </a:t>
            </a:r>
            <a:r>
              <a:rPr lang="en-US" dirty="0" smtClean="0"/>
              <a:t>using </a:t>
            </a:r>
            <a:r>
              <a:rPr lang="en-US" dirty="0"/>
              <a:t>the following link:</a:t>
            </a:r>
          </a:p>
          <a:p>
            <a:pPr marL="285750" indent="-285750">
              <a:buFont typeface="Arial" charset="0"/>
              <a:buChar char="•"/>
            </a:pPr>
            <a:endParaRPr lang="en-US" sz="400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nyu.carto.com/u/mmm1017/builder/9291437a-36ea-496c-ab66-de86ff55cfe5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sz="1400" i="1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i="1" u="sng" dirty="0" smtClean="0"/>
              <a:t>Further Note</a:t>
            </a:r>
            <a:r>
              <a:rPr lang="en-US" sz="1400" dirty="0" smtClean="0"/>
              <a:t>: CARTO failed to pick up some of the observations that I’d inputted. I suspect it has something to do with the way it read the ZIP file that I’d imported from ArcMap, though I can’t be sure. I’ve been working on solving the issue, but I was unable to do so before submission. Regardless, it does not seem to have much of an effect on our final results/conclusions. It was a rather small error.</a:t>
            </a:r>
            <a:endParaRPr lang="en-US" sz="1400" i="1" u="sng" dirty="0"/>
          </a:p>
        </p:txBody>
      </p:sp>
    </p:spTree>
    <p:extLst>
      <p:ext uri="{BB962C8B-B14F-4D97-AF65-F5344CB8AC3E}">
        <p14:creationId xmlns:p14="http://schemas.microsoft.com/office/powerpoint/2010/main" val="1171781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our Map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––</a:t>
            </a:r>
            <a:r>
              <a:rPr lang="en-US" dirty="0" smtClean="0"/>
              <a:t> when to walk?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32763" y="2171700"/>
            <a:ext cx="6096000" cy="41703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Using this (perhaps too) limited dataset, we see that the walking indicator typically goes off in the Midtown/Lower Manhattan regions between 4:00 PM and 12:00 AM (or “Rush” through the “Evening” hours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700" dirty="0" smtClean="0"/>
              <a:t>It seems (quite intuitively, I might add) that the walking indicator goes off more often almost everywhere during those hours</a:t>
            </a:r>
            <a:endParaRPr lang="en-US" sz="1700" dirty="0" smtClean="0"/>
          </a:p>
          <a:p>
            <a:pPr marL="285750" indent="-285750">
              <a:buFont typeface="Arial" charset="0"/>
              <a:buChar char="•"/>
            </a:pPr>
            <a:endParaRPr lang="en-US" sz="400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Another thing worth noting is that </a:t>
            </a:r>
            <a:r>
              <a:rPr lang="en-US" dirty="0"/>
              <a:t>north of South </a:t>
            </a:r>
            <a:r>
              <a:rPr lang="en-US" dirty="0" smtClean="0"/>
              <a:t>Harlem there were </a:t>
            </a:r>
            <a:r>
              <a:rPr lang="en-US" i="1" dirty="0" smtClean="0"/>
              <a:t>no</a:t>
            </a:r>
            <a:r>
              <a:rPr lang="en-US" dirty="0" smtClean="0"/>
              <a:t> cases where walking was quicker than taking a cab</a:t>
            </a:r>
            <a:endParaRPr lang="en-US" sz="400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efore conducting a statistical analysis based on region, we </a:t>
            </a:r>
            <a:r>
              <a:rPr lang="en-US" dirty="0" smtClean="0"/>
              <a:t>make notes </a:t>
            </a:r>
            <a:r>
              <a:rPr lang="en-US" dirty="0"/>
              <a:t>of </a:t>
            </a:r>
            <a:r>
              <a:rPr lang="en-US" dirty="0" smtClean="0"/>
              <a:t>the above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sz="400" i="1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i="1" u="sng" dirty="0" smtClean="0"/>
              <a:t>Note</a:t>
            </a:r>
            <a:r>
              <a:rPr lang="en-US" dirty="0" smtClean="0"/>
              <a:t>: the long red line from Midtown to Long Island City is an input error</a:t>
            </a:r>
            <a:endParaRPr lang="en-US" i="1" dirty="0"/>
          </a:p>
          <a:p>
            <a:pPr marL="285750" indent="-285750">
              <a:buFont typeface="Arial" charset="0"/>
              <a:buChar char="•"/>
            </a:pPr>
            <a:endParaRPr lang="en-US" sz="400" dirty="0"/>
          </a:p>
          <a:p>
            <a:pPr marL="285750" indent="-285750">
              <a:buFont typeface="Arial" charset="0"/>
              <a:buChar char="•"/>
            </a:pPr>
            <a:endParaRPr lang="en-US" sz="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61" y="2171700"/>
            <a:ext cx="5599302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New York City, which </a:t>
            </a:r>
            <a:r>
              <a:rPr lang="en-US" dirty="0" smtClean="0"/>
              <a:t>pickup locations have the highest percentage of trips where walking is faster than taking a taxi?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16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Exploring Time Differences by Time of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21" y="1977645"/>
            <a:ext cx="11680408" cy="359931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Before considering our sample data on a region-by-region basis, we can first use it to further examine the “Generally speaking, walking is most likely to be the quicker option between 4:00 PM and 12:00 AM” observation we had when looking at the previous slides’ maps. To do this, we first examine the </a:t>
            </a:r>
            <a:r>
              <a:rPr lang="en-US" sz="1800" dirty="0"/>
              <a:t>time difference histograms </a:t>
            </a:r>
            <a:r>
              <a:rPr lang="en-US" sz="1800" dirty="0" smtClean="0"/>
              <a:t>for the different morning and Early </a:t>
            </a:r>
            <a:r>
              <a:rPr lang="en-US" sz="1800" dirty="0"/>
              <a:t>A</a:t>
            </a:r>
            <a:r>
              <a:rPr lang="en-US" sz="1800" dirty="0" smtClean="0"/>
              <a:t>fternoon time periods: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" y="3096756"/>
            <a:ext cx="2928301" cy="35705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577" y="3096756"/>
            <a:ext cx="2936423" cy="35705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537" y="3103937"/>
            <a:ext cx="2914649" cy="3563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7723" y="3103937"/>
            <a:ext cx="2901043" cy="35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4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Time Differences by Time of Day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3121" y="2140929"/>
            <a:ext cx="11680408" cy="4357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Now we take a look at the time difference histograms for the Rush Hour and Evening time periods: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We see that differences between the two groups does seem to warrant our notice, and so we will keep that thought in mind when moving forward.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507377"/>
            <a:ext cx="4806079" cy="3272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507377"/>
            <a:ext cx="4808895" cy="32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74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50" y="2287887"/>
            <a:ext cx="10651707" cy="3599316"/>
          </a:xfrm>
        </p:spPr>
        <p:txBody>
          <a:bodyPr>
            <a:normAutofit/>
          </a:bodyPr>
          <a:lstStyle/>
          <a:p>
            <a:r>
              <a:rPr lang="en-US" sz="1900" dirty="0"/>
              <a:t>We chose to divide Manhattan into four sections: the Upper East Side, the Upper West Side, Midtown, and Lower Manhattan</a:t>
            </a:r>
          </a:p>
          <a:p>
            <a:pPr lvl="1"/>
            <a:r>
              <a:rPr lang="en-US" sz="1700" dirty="0"/>
              <a:t>We did </a:t>
            </a:r>
            <a:r>
              <a:rPr lang="en-US" sz="1700" i="1" dirty="0"/>
              <a:t>not</a:t>
            </a:r>
            <a:r>
              <a:rPr lang="en-US" sz="1700" dirty="0"/>
              <a:t> consider observations recorded north of Central Park (as there did not seem to be much cab activity </a:t>
            </a:r>
            <a:r>
              <a:rPr lang="en-US" sz="1700" dirty="0" smtClean="0"/>
              <a:t>there in our </a:t>
            </a:r>
            <a:r>
              <a:rPr lang="en-US" sz="1700" dirty="0"/>
              <a:t>exploratory </a:t>
            </a:r>
            <a:r>
              <a:rPr lang="en-US" sz="1700" dirty="0" smtClean="0"/>
              <a:t>analysis)</a:t>
            </a:r>
            <a:endParaRPr lang="en-US" sz="1900" dirty="0" smtClean="0"/>
          </a:p>
          <a:p>
            <a:r>
              <a:rPr lang="en-US" sz="1900" dirty="0" smtClean="0"/>
              <a:t>Manhattan’s </a:t>
            </a:r>
            <a:r>
              <a:rPr lang="en-US" sz="1900" dirty="0"/>
              <a:t>Regions were classified by the </a:t>
            </a:r>
            <a:r>
              <a:rPr lang="en-US" sz="1900" dirty="0" smtClean="0"/>
              <a:t>following intervals </a:t>
            </a:r>
            <a:r>
              <a:rPr lang="en-US" sz="1900" dirty="0"/>
              <a:t>in which </a:t>
            </a:r>
            <a:r>
              <a:rPr lang="en-US" sz="1900" dirty="0" smtClean="0"/>
              <a:t>the observation’s  </a:t>
            </a:r>
            <a:r>
              <a:rPr lang="en-US" sz="1900" u="sng" dirty="0"/>
              <a:t>pickup</a:t>
            </a:r>
            <a:r>
              <a:rPr lang="en-US" sz="1900" dirty="0"/>
              <a:t> coordinates landed. They can be described as:</a:t>
            </a:r>
          </a:p>
          <a:p>
            <a:pPr lvl="1"/>
            <a:r>
              <a:rPr lang="it-IT" sz="1700" dirty="0">
                <a:latin typeface="Trebuchet MS" charset="0"/>
                <a:ea typeface="Trebuchet MS" charset="0"/>
                <a:cs typeface="Trebuchet MS" charset="0"/>
              </a:rPr>
              <a:t>40.7396835 </a:t>
            </a:r>
            <a:r>
              <a:rPr lang="en-US" sz="1700" dirty="0">
                <a:latin typeface="Trebuchet MS" charset="0"/>
                <a:ea typeface="Trebuchet MS" charset="0"/>
                <a:cs typeface="Trebuchet MS" charset="0"/>
              </a:rPr>
              <a:t>&lt; y-</a:t>
            </a:r>
            <a:r>
              <a:rPr lang="en-US" sz="1700" dirty="0" err="1">
                <a:latin typeface="Trebuchet MS" charset="0"/>
                <a:ea typeface="Trebuchet MS" charset="0"/>
                <a:cs typeface="Trebuchet MS" charset="0"/>
              </a:rPr>
              <a:t>coord</a:t>
            </a:r>
            <a:r>
              <a:rPr lang="en-US" sz="1700" dirty="0">
                <a:latin typeface="Trebuchet MS" charset="0"/>
                <a:ea typeface="Trebuchet MS" charset="0"/>
                <a:cs typeface="Trebuchet MS" charset="0"/>
              </a:rPr>
              <a:t>. &lt; </a:t>
            </a:r>
            <a:r>
              <a:rPr lang="it-IT" sz="1700" dirty="0">
                <a:latin typeface="Trebuchet MS" charset="0"/>
                <a:ea typeface="Trebuchet MS" charset="0"/>
                <a:cs typeface="Trebuchet MS" charset="0"/>
              </a:rPr>
              <a:t>40.765891 and </a:t>
            </a:r>
            <a:r>
              <a:rPr lang="mr-IN" sz="1700" dirty="0">
                <a:latin typeface="Trebuchet MS" charset="0"/>
                <a:ea typeface="Trebuchet MS" charset="0"/>
                <a:cs typeface="Trebuchet MS" charset="0"/>
              </a:rPr>
              <a:t>-73.9906902</a:t>
            </a:r>
            <a:r>
              <a:rPr lang="en-US" sz="1700" dirty="0">
                <a:latin typeface="Trebuchet MS" charset="0"/>
                <a:ea typeface="Trebuchet MS" charset="0"/>
                <a:cs typeface="Trebuchet MS" charset="0"/>
              </a:rPr>
              <a:t> &lt; x-</a:t>
            </a:r>
            <a:r>
              <a:rPr lang="en-US" sz="1700" dirty="0" err="1">
                <a:latin typeface="Trebuchet MS" charset="0"/>
                <a:ea typeface="Trebuchet MS" charset="0"/>
                <a:cs typeface="Trebuchet MS" charset="0"/>
              </a:rPr>
              <a:t>coord</a:t>
            </a:r>
            <a:r>
              <a:rPr lang="en-US" sz="1700" dirty="0">
                <a:latin typeface="Trebuchet MS" charset="0"/>
                <a:ea typeface="Trebuchet MS" charset="0"/>
                <a:cs typeface="Trebuchet MS" charset="0"/>
              </a:rPr>
              <a:t>. &lt; </a:t>
            </a:r>
            <a:r>
              <a:rPr lang="mr-IN" sz="1700" dirty="0">
                <a:latin typeface="Trebuchet MS" charset="0"/>
                <a:ea typeface="Trebuchet MS" charset="0"/>
                <a:cs typeface="Trebuchet MS" charset="0"/>
              </a:rPr>
              <a:t>-73.9734576</a:t>
            </a:r>
            <a:r>
              <a:rPr lang="en-US" sz="1700" dirty="0">
                <a:latin typeface="Trebuchet MS" charset="0"/>
                <a:ea typeface="Trebuchet MS" charset="0"/>
                <a:cs typeface="Trebuchet MS" charset="0"/>
              </a:rPr>
              <a:t>, Midtown;</a:t>
            </a:r>
          </a:p>
          <a:p>
            <a:pPr lvl="1"/>
            <a:r>
              <a:rPr lang="is-IS" sz="1700" dirty="0">
                <a:latin typeface="Trebuchet MS" charset="0"/>
                <a:ea typeface="Trebuchet MS" charset="0"/>
                <a:cs typeface="Trebuchet MS" charset="0"/>
              </a:rPr>
              <a:t>40.7046437 </a:t>
            </a:r>
            <a:r>
              <a:rPr lang="en-US" sz="1700" dirty="0">
                <a:latin typeface="Trebuchet MS" charset="0"/>
                <a:ea typeface="Trebuchet MS" charset="0"/>
                <a:cs typeface="Trebuchet MS" charset="0"/>
              </a:rPr>
              <a:t>&lt; y-</a:t>
            </a:r>
            <a:r>
              <a:rPr lang="en-US" sz="1700" dirty="0" err="1">
                <a:latin typeface="Trebuchet MS" charset="0"/>
                <a:ea typeface="Trebuchet MS" charset="0"/>
                <a:cs typeface="Trebuchet MS" charset="0"/>
              </a:rPr>
              <a:t>coord</a:t>
            </a:r>
            <a:r>
              <a:rPr lang="en-US" sz="1700" dirty="0">
                <a:latin typeface="Trebuchet MS" charset="0"/>
                <a:ea typeface="Trebuchet MS" charset="0"/>
                <a:cs typeface="Trebuchet MS" charset="0"/>
              </a:rPr>
              <a:t>. &lt; </a:t>
            </a:r>
            <a:r>
              <a:rPr lang="it-IT" sz="1700" dirty="0">
                <a:latin typeface="Trebuchet MS" charset="0"/>
                <a:ea typeface="Trebuchet MS" charset="0"/>
                <a:cs typeface="Trebuchet MS" charset="0"/>
              </a:rPr>
              <a:t>40.739684 and </a:t>
            </a:r>
            <a:r>
              <a:rPr lang="mr-IN" sz="1700" dirty="0">
                <a:latin typeface="Trebuchet MS" charset="0"/>
                <a:ea typeface="Trebuchet MS" charset="0"/>
                <a:cs typeface="Trebuchet MS" charset="0"/>
              </a:rPr>
              <a:t>-74.0191965</a:t>
            </a:r>
            <a:r>
              <a:rPr lang="en-US" sz="1700" dirty="0">
                <a:latin typeface="Trebuchet MS" charset="0"/>
                <a:ea typeface="Trebuchet MS" charset="0"/>
                <a:cs typeface="Trebuchet MS" charset="0"/>
              </a:rPr>
              <a:t> &lt; x-</a:t>
            </a:r>
            <a:r>
              <a:rPr lang="en-US" sz="1700" dirty="0" err="1">
                <a:latin typeface="Trebuchet MS" charset="0"/>
                <a:ea typeface="Trebuchet MS" charset="0"/>
                <a:cs typeface="Trebuchet MS" charset="0"/>
              </a:rPr>
              <a:t>coord</a:t>
            </a:r>
            <a:r>
              <a:rPr lang="en-US" sz="1700" dirty="0">
                <a:latin typeface="Trebuchet MS" charset="0"/>
                <a:ea typeface="Trebuchet MS" charset="0"/>
                <a:cs typeface="Trebuchet MS" charset="0"/>
              </a:rPr>
              <a:t>. &lt; </a:t>
            </a:r>
            <a:r>
              <a:rPr lang="mr-IN" sz="1700" dirty="0">
                <a:latin typeface="Trebuchet MS" charset="0"/>
                <a:ea typeface="Trebuchet MS" charset="0"/>
                <a:cs typeface="Trebuchet MS" charset="0"/>
              </a:rPr>
              <a:t>-</a:t>
            </a:r>
            <a:r>
              <a:rPr lang="cs-CZ" sz="1700" dirty="0">
                <a:latin typeface="Trebuchet MS" charset="0"/>
                <a:ea typeface="Trebuchet MS" charset="0"/>
                <a:cs typeface="Trebuchet MS" charset="0"/>
              </a:rPr>
              <a:t>74.0112105</a:t>
            </a:r>
            <a:r>
              <a:rPr lang="en-US" sz="1700" dirty="0">
                <a:latin typeface="Trebuchet MS" charset="0"/>
                <a:ea typeface="Trebuchet MS" charset="0"/>
                <a:cs typeface="Trebuchet MS" charset="0"/>
              </a:rPr>
              <a:t>, Lower Manhattan;</a:t>
            </a:r>
          </a:p>
          <a:p>
            <a:pPr lvl="1"/>
            <a:r>
              <a:rPr lang="hr-HR" sz="1700" dirty="0">
                <a:latin typeface="Trebuchet MS" charset="0"/>
                <a:ea typeface="Trebuchet MS" charset="0"/>
                <a:cs typeface="Trebuchet MS" charset="0"/>
              </a:rPr>
              <a:t>40.7557326 </a:t>
            </a:r>
            <a:r>
              <a:rPr lang="en-US" sz="1700" dirty="0">
                <a:latin typeface="Trebuchet MS" charset="0"/>
                <a:ea typeface="Trebuchet MS" charset="0"/>
                <a:cs typeface="Trebuchet MS" charset="0"/>
              </a:rPr>
              <a:t>&lt; y-</a:t>
            </a:r>
            <a:r>
              <a:rPr lang="en-US" sz="1700" dirty="0" err="1">
                <a:latin typeface="Trebuchet MS" charset="0"/>
                <a:ea typeface="Trebuchet MS" charset="0"/>
                <a:cs typeface="Trebuchet MS" charset="0"/>
              </a:rPr>
              <a:t>coord</a:t>
            </a:r>
            <a:r>
              <a:rPr lang="en-US" sz="1700" dirty="0">
                <a:latin typeface="Trebuchet MS" charset="0"/>
                <a:ea typeface="Trebuchet MS" charset="0"/>
                <a:cs typeface="Trebuchet MS" charset="0"/>
              </a:rPr>
              <a:t>. &lt; </a:t>
            </a:r>
            <a:r>
              <a:rPr lang="nb-NO" sz="1700" dirty="0">
                <a:latin typeface="Trebuchet MS" charset="0"/>
                <a:ea typeface="Trebuchet MS" charset="0"/>
                <a:cs typeface="Trebuchet MS" charset="0"/>
              </a:rPr>
              <a:t>40.784954 </a:t>
            </a:r>
            <a:r>
              <a:rPr lang="it-IT" sz="1700" dirty="0">
                <a:latin typeface="Trebuchet MS" charset="0"/>
                <a:ea typeface="Trebuchet MS" charset="0"/>
                <a:cs typeface="Trebuchet MS" charset="0"/>
              </a:rPr>
              <a:t>and </a:t>
            </a:r>
            <a:r>
              <a:rPr lang="mr-IN" sz="1700" dirty="0">
                <a:latin typeface="Trebuchet MS" charset="0"/>
                <a:ea typeface="Trebuchet MS" charset="0"/>
                <a:cs typeface="Trebuchet MS" charset="0"/>
              </a:rPr>
              <a:t>-</a:t>
            </a:r>
            <a:r>
              <a:rPr lang="hr-HR" sz="1700" dirty="0">
                <a:latin typeface="Trebuchet MS" charset="0"/>
                <a:ea typeface="Trebuchet MS" charset="0"/>
                <a:cs typeface="Trebuchet MS" charset="0"/>
              </a:rPr>
              <a:t>73.9664882 </a:t>
            </a:r>
            <a:r>
              <a:rPr lang="en-US" sz="1700" dirty="0">
                <a:latin typeface="Trebuchet MS" charset="0"/>
                <a:ea typeface="Trebuchet MS" charset="0"/>
                <a:cs typeface="Trebuchet MS" charset="0"/>
              </a:rPr>
              <a:t>&lt; x-</a:t>
            </a:r>
            <a:r>
              <a:rPr lang="en-US" sz="1700" dirty="0" err="1">
                <a:latin typeface="Trebuchet MS" charset="0"/>
                <a:ea typeface="Trebuchet MS" charset="0"/>
                <a:cs typeface="Trebuchet MS" charset="0"/>
              </a:rPr>
              <a:t>coord</a:t>
            </a:r>
            <a:r>
              <a:rPr lang="en-US" sz="1700" dirty="0">
                <a:latin typeface="Trebuchet MS" charset="0"/>
                <a:ea typeface="Trebuchet MS" charset="0"/>
                <a:cs typeface="Trebuchet MS" charset="0"/>
              </a:rPr>
              <a:t>. &lt; </a:t>
            </a:r>
            <a:r>
              <a:rPr lang="mr-IN" sz="1700" dirty="0">
                <a:latin typeface="Trebuchet MS" charset="0"/>
                <a:ea typeface="Trebuchet MS" charset="0"/>
                <a:cs typeface="Trebuchet MS" charset="0"/>
              </a:rPr>
              <a:t>-</a:t>
            </a:r>
            <a:r>
              <a:rPr lang="hr-HR" sz="1700" dirty="0">
                <a:latin typeface="Trebuchet MS" charset="0"/>
                <a:ea typeface="Trebuchet MS" charset="0"/>
                <a:cs typeface="Trebuchet MS" charset="0"/>
              </a:rPr>
              <a:t>73.9535211</a:t>
            </a:r>
            <a:r>
              <a:rPr lang="en-US" sz="1700" dirty="0">
                <a:latin typeface="Trebuchet MS" charset="0"/>
                <a:ea typeface="Trebuchet MS" charset="0"/>
                <a:cs typeface="Trebuchet MS" charset="0"/>
              </a:rPr>
              <a:t>, Upper East Side; and</a:t>
            </a:r>
          </a:p>
          <a:p>
            <a:pPr lvl="1"/>
            <a:r>
              <a:rPr lang="it-IT" sz="1700" dirty="0">
                <a:latin typeface="Trebuchet MS" charset="0"/>
                <a:ea typeface="Trebuchet MS" charset="0"/>
                <a:cs typeface="Trebuchet MS" charset="0"/>
              </a:rPr>
              <a:t>40.7658910 </a:t>
            </a:r>
            <a:r>
              <a:rPr lang="en-US" sz="1700" dirty="0">
                <a:latin typeface="Trebuchet MS" charset="0"/>
                <a:ea typeface="Trebuchet MS" charset="0"/>
                <a:cs typeface="Trebuchet MS" charset="0"/>
              </a:rPr>
              <a:t>&lt; y-</a:t>
            </a:r>
            <a:r>
              <a:rPr lang="en-US" sz="1700" dirty="0" err="1">
                <a:latin typeface="Trebuchet MS" charset="0"/>
                <a:ea typeface="Trebuchet MS" charset="0"/>
                <a:cs typeface="Trebuchet MS" charset="0"/>
              </a:rPr>
              <a:t>coord</a:t>
            </a:r>
            <a:r>
              <a:rPr lang="en-US" sz="1700" dirty="0">
                <a:latin typeface="Trebuchet MS" charset="0"/>
                <a:ea typeface="Trebuchet MS" charset="0"/>
                <a:cs typeface="Trebuchet MS" charset="0"/>
              </a:rPr>
              <a:t>. &lt; </a:t>
            </a:r>
            <a:r>
              <a:rPr lang="fi-FI" sz="1700" dirty="0">
                <a:latin typeface="Trebuchet MS" charset="0"/>
                <a:ea typeface="Trebuchet MS" charset="0"/>
                <a:cs typeface="Trebuchet MS" charset="0"/>
              </a:rPr>
              <a:t>40.793772 </a:t>
            </a:r>
            <a:r>
              <a:rPr lang="it-IT" sz="1700" dirty="0">
                <a:latin typeface="Trebuchet MS" charset="0"/>
                <a:ea typeface="Trebuchet MS" charset="0"/>
                <a:cs typeface="Trebuchet MS" charset="0"/>
              </a:rPr>
              <a:t>and </a:t>
            </a:r>
            <a:r>
              <a:rPr lang="mr-IN" sz="1700" dirty="0">
                <a:latin typeface="Trebuchet MS" charset="0"/>
                <a:ea typeface="Trebuchet MS" charset="0"/>
                <a:cs typeface="Trebuchet MS" charset="0"/>
              </a:rPr>
              <a:t>-</a:t>
            </a:r>
            <a:r>
              <a:rPr lang="hr-HR" sz="1700" dirty="0">
                <a:latin typeface="Trebuchet MS" charset="0"/>
                <a:ea typeface="Trebuchet MS" charset="0"/>
                <a:cs typeface="Trebuchet MS" charset="0"/>
              </a:rPr>
              <a:t>74.0317422 </a:t>
            </a:r>
            <a:r>
              <a:rPr lang="en-US" sz="1700" dirty="0">
                <a:latin typeface="Trebuchet MS" charset="0"/>
                <a:ea typeface="Trebuchet MS" charset="0"/>
                <a:cs typeface="Trebuchet MS" charset="0"/>
              </a:rPr>
              <a:t>&lt; x-</a:t>
            </a:r>
            <a:r>
              <a:rPr lang="en-US" sz="1700" dirty="0" err="1">
                <a:latin typeface="Trebuchet MS" charset="0"/>
                <a:ea typeface="Trebuchet MS" charset="0"/>
                <a:cs typeface="Trebuchet MS" charset="0"/>
              </a:rPr>
              <a:t>coord</a:t>
            </a:r>
            <a:r>
              <a:rPr lang="en-US" sz="1700" dirty="0">
                <a:latin typeface="Trebuchet MS" charset="0"/>
                <a:ea typeface="Trebuchet MS" charset="0"/>
                <a:cs typeface="Trebuchet MS" charset="0"/>
              </a:rPr>
              <a:t>. &lt; </a:t>
            </a:r>
            <a:r>
              <a:rPr lang="mr-IN" sz="1700" dirty="0">
                <a:latin typeface="Trebuchet MS" charset="0"/>
                <a:ea typeface="Trebuchet MS" charset="0"/>
                <a:cs typeface="Trebuchet MS" charset="0"/>
              </a:rPr>
              <a:t>-</a:t>
            </a:r>
            <a:r>
              <a:rPr lang="hr-HR" sz="1700" dirty="0">
                <a:latin typeface="Trebuchet MS" charset="0"/>
                <a:ea typeface="Trebuchet MS" charset="0"/>
                <a:cs typeface="Trebuchet MS" charset="0"/>
              </a:rPr>
              <a:t>73.9725753</a:t>
            </a:r>
            <a:r>
              <a:rPr lang="en-US" sz="1700" dirty="0">
                <a:latin typeface="Trebuchet MS" charset="0"/>
                <a:ea typeface="Trebuchet MS" charset="0"/>
                <a:cs typeface="Trebuchet MS" charset="0"/>
              </a:rPr>
              <a:t>, Upper West </a:t>
            </a:r>
            <a:r>
              <a:rPr lang="en-US" sz="1700" dirty="0" smtClean="0">
                <a:latin typeface="Trebuchet MS" charset="0"/>
                <a:ea typeface="Trebuchet MS" charset="0"/>
                <a:cs typeface="Trebuchet MS" charset="0"/>
              </a:rPr>
              <a:t>Side</a:t>
            </a:r>
            <a:endParaRPr lang="en-US" sz="1700" dirty="0"/>
          </a:p>
          <a:p>
            <a:endParaRPr lang="en-US" sz="23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91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find?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22" y="2118877"/>
            <a:ext cx="5906078" cy="43309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0" y="2196683"/>
            <a:ext cx="59218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900" dirty="0" smtClean="0"/>
              <a:t>First off, if you find yourself leaving Lower Manhattan between the hours of 8:00 </a:t>
            </a:r>
            <a:r>
              <a:rPr lang="en-US" sz="1900" dirty="0"/>
              <a:t>PM to 12:00 </a:t>
            </a:r>
            <a:r>
              <a:rPr lang="en-US" sz="1900" dirty="0" smtClean="0"/>
              <a:t>AM, there is a 14% chance that you will arrive at your destination (assuming our project assumptions are not violated) </a:t>
            </a:r>
            <a:r>
              <a:rPr lang="en-US" sz="1900" i="1" u="sng" dirty="0" smtClean="0"/>
              <a:t>quicker</a:t>
            </a:r>
            <a:r>
              <a:rPr lang="en-US" sz="1900" dirty="0" smtClean="0"/>
              <a:t> than you would have had you taken a cab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Contrary to this, it is also in Lower Manhattan that you are </a:t>
            </a:r>
            <a:r>
              <a:rPr lang="en-US" i="1" dirty="0" smtClean="0"/>
              <a:t>least</a:t>
            </a:r>
            <a:r>
              <a:rPr lang="en-US" dirty="0" smtClean="0"/>
              <a:t> likely to outwalk your cabbie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––</a:t>
            </a:r>
            <a:r>
              <a:rPr lang="en-US" dirty="0" smtClean="0"/>
              <a:t> that, though, is between the hours of 12:00 and 8:00 AM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700" dirty="0" smtClean="0"/>
              <a:t>One has to wonder what Lower Manhattan’s 8:00 to 10:00 PM slot would look like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/>
              <a:t>The sudden drop-off in activity after 12:00 AM is curious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endParaRPr lang="en-US" sz="400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sz="400" i="1" u="sng" dirty="0"/>
          </a:p>
          <a:p>
            <a:pPr marL="285750" indent="-285750">
              <a:buFont typeface="Arial" charset="0"/>
              <a:buChar char="•"/>
            </a:pPr>
            <a:endParaRPr lang="en-US" sz="400" dirty="0"/>
          </a:p>
          <a:p>
            <a:pPr marL="285750" indent="-285750">
              <a:buFont typeface="Arial" charset="0"/>
              <a:buChar char="•"/>
            </a:pP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111790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find?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2" y="2118877"/>
            <a:ext cx="5906078" cy="43309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2147697"/>
            <a:ext cx="5921829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Also of </a:t>
            </a:r>
            <a:r>
              <a:rPr lang="en-US" i="1" u="sng" dirty="0" smtClean="0"/>
              <a:t>note</a:t>
            </a:r>
            <a:r>
              <a:rPr lang="en-US" dirty="0" smtClean="0"/>
              <a:t>: the times in which you are most likely better off walking </a:t>
            </a:r>
            <a:r>
              <a:rPr lang="en-US" dirty="0"/>
              <a:t>in the Upper West and East sides</a:t>
            </a:r>
            <a:r>
              <a:rPr lang="en-US" dirty="0" smtClean="0"/>
              <a:t> is in </a:t>
            </a:r>
            <a:r>
              <a:rPr lang="en-US" dirty="0"/>
              <a:t>the Wee and Early </a:t>
            </a:r>
            <a:r>
              <a:rPr lang="en-US" dirty="0" smtClean="0"/>
              <a:t>Morning hours, </a:t>
            </a:r>
            <a:r>
              <a:rPr lang="en-US" dirty="0"/>
              <a:t>respectively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700" dirty="0"/>
              <a:t>This might be explained by commuters leaving their uptown homes </a:t>
            </a:r>
            <a:r>
              <a:rPr lang="en-US" sz="1700" dirty="0" smtClean="0"/>
              <a:t>early in the morning in order to </a:t>
            </a:r>
            <a:r>
              <a:rPr lang="en-US" sz="1700" dirty="0"/>
              <a:t>travel downtown for </a:t>
            </a:r>
            <a:r>
              <a:rPr lang="en-US" sz="1700" dirty="0" smtClean="0"/>
              <a:t>work (thus causing traffic congestion)</a:t>
            </a:r>
            <a:endParaRPr lang="en-US" sz="1700" dirty="0"/>
          </a:p>
          <a:p>
            <a:pPr marL="285750" indent="-285750">
              <a:buFont typeface="Arial" charset="0"/>
              <a:buChar char="•"/>
            </a:pPr>
            <a:endParaRPr lang="en-US" sz="400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Lastly, we ought to </a:t>
            </a:r>
            <a:r>
              <a:rPr lang="en-US" dirty="0" smtClean="0"/>
              <a:t>also note </a:t>
            </a:r>
            <a:r>
              <a:rPr lang="en-US" dirty="0"/>
              <a:t>that Midtown appears to be the most consistently congested region, and thus sets off our walking indicator most often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700" dirty="0"/>
              <a:t>More on this </a:t>
            </a:r>
            <a:r>
              <a:rPr lang="en-US" sz="1700" dirty="0" smtClean="0"/>
              <a:t>in </a:t>
            </a:r>
            <a:r>
              <a:rPr lang="en-US" sz="1700" dirty="0"/>
              <a:t>the next slide </a:t>
            </a:r>
          </a:p>
          <a:p>
            <a:pPr marL="285750" indent="-285750">
              <a:buFont typeface="Arial" charset="0"/>
              <a:buChar char="•"/>
            </a:pP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723795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find?</a:t>
            </a:r>
          </a:p>
        </p:txBody>
      </p:sp>
      <p:sp>
        <p:nvSpPr>
          <p:cNvPr id="4" name="Rectangle 3"/>
          <p:cNvSpPr/>
          <p:nvPr/>
        </p:nvSpPr>
        <p:spPr>
          <a:xfrm>
            <a:off x="5650537" y="217226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Here we see that Midtown, on average, is where walking is most likely going to be quicker than taking a cab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sz="1700" dirty="0" smtClean="0"/>
              <a:t>Also, its standard deviation (of probabilities across time) is in rough proportion to that of the Upper East and West sides’ (i.e., about half of each ones’ respective mean)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This suggests that the likelihood of you being better off walking is </a:t>
            </a:r>
            <a:r>
              <a:rPr lang="en-US" sz="1600" i="1" dirty="0" smtClean="0"/>
              <a:t>consistent</a:t>
            </a:r>
            <a:r>
              <a:rPr lang="en-US" sz="1600" dirty="0" smtClean="0"/>
              <a:t> in these regions</a:t>
            </a:r>
          </a:p>
          <a:p>
            <a:pPr marL="1200150" lvl="2" indent="-285750">
              <a:buFont typeface="Arial" charset="0"/>
              <a:buChar char="•"/>
            </a:pPr>
            <a:endParaRPr lang="en-US" sz="400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Lower Manhattan has the second highest average walk probability, but also the largest standard deviation across time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sz="1700" dirty="0" smtClean="0"/>
              <a:t>This can be explained by the possibility of the Lower Manhattanite being both best off (from 8:00 PM to 12:00 AM) as well as worst off (from 12:00 AM to 8:00 AM) when opting to walk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4" y="2172268"/>
            <a:ext cx="5454594" cy="43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5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find?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9137" y="217226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Lastly, we ought to note the low averages of both the Upper East and Upper West Sides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700" dirty="0" smtClean="0"/>
              <a:t>Given our exploratory analysis using CARTO, this makes sense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700" dirty="0" smtClean="0"/>
              <a:t>The East and West sides seemed the least active, Lower Manhattan seemed to be the second least (or second most), and Midtown seemed to be the most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700" dirty="0" smtClean="0"/>
              <a:t>It’s good to see that this is further substantiated when testing on our larger (and thus more reliable) sample dataset</a:t>
            </a:r>
            <a:endParaRPr lang="en-US" sz="400" i="1" u="sng" dirty="0"/>
          </a:p>
          <a:p>
            <a:pPr marL="285750" indent="-285750">
              <a:buFont typeface="Arial" charset="0"/>
              <a:buChar char="•"/>
            </a:pPr>
            <a:endParaRPr lang="en-US" sz="400" dirty="0"/>
          </a:p>
          <a:p>
            <a:pPr marL="285750" indent="-285750">
              <a:buFont typeface="Arial" charset="0"/>
              <a:buChar char="•"/>
            </a:pPr>
            <a:endParaRPr lang="en-US" sz="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4" y="2172268"/>
            <a:ext cx="5454594" cy="43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5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39043"/>
            <a:ext cx="9613861" cy="4392386"/>
          </a:xfrm>
        </p:spPr>
        <p:txBody>
          <a:bodyPr>
            <a:normAutofit/>
          </a:bodyPr>
          <a:lstStyle/>
          <a:p>
            <a:r>
              <a:rPr lang="en-US" dirty="0" smtClean="0"/>
              <a:t>Whether </a:t>
            </a:r>
            <a:r>
              <a:rPr lang="en-US" dirty="0"/>
              <a:t>walking is likely to be quicker than taking a cab largely depends </a:t>
            </a:r>
            <a:r>
              <a:rPr lang="en-US" dirty="0" smtClean="0"/>
              <a:t>on where you’re being picked up</a:t>
            </a:r>
          </a:p>
          <a:p>
            <a:pPr lvl="1"/>
            <a:r>
              <a:rPr lang="en-US" dirty="0" smtClean="0"/>
              <a:t>It was in Midtown where walking was most likely to be the quickest way of getting from </a:t>
            </a:r>
            <a:r>
              <a:rPr lang="en-US" i="1" dirty="0" smtClean="0"/>
              <a:t>a </a:t>
            </a:r>
            <a:r>
              <a:rPr lang="en-US" dirty="0" smtClean="0"/>
              <a:t>to </a:t>
            </a:r>
            <a:r>
              <a:rPr lang="en-US" i="1" dirty="0" smtClean="0"/>
              <a:t>b</a:t>
            </a:r>
            <a:endParaRPr lang="en-US" dirty="0"/>
          </a:p>
          <a:p>
            <a:pPr lvl="1"/>
            <a:r>
              <a:rPr lang="en-US" dirty="0" smtClean="0"/>
              <a:t>Lower Manhattan was a close second, with their not being all that much a difference in the averages</a:t>
            </a:r>
          </a:p>
          <a:p>
            <a:pPr lvl="2"/>
            <a:r>
              <a:rPr lang="en-US" dirty="0" smtClean="0"/>
              <a:t>In Lower Manhattan, though, whether walking was the quicker option would vary wildly based on time of day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42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/>
              <a:t>of </a:t>
            </a:r>
            <a:r>
              <a:rPr lang="en-US" dirty="0" smtClean="0"/>
              <a:t>day really was important when trying to answer </a:t>
            </a:r>
            <a:r>
              <a:rPr lang="en-US" dirty="0"/>
              <a:t>whether walking </a:t>
            </a:r>
            <a:r>
              <a:rPr lang="en-US" dirty="0" smtClean="0"/>
              <a:t>was quicker </a:t>
            </a:r>
            <a:r>
              <a:rPr lang="en-US" dirty="0"/>
              <a:t>than taking a </a:t>
            </a:r>
            <a:r>
              <a:rPr lang="en-US" dirty="0" smtClean="0"/>
              <a:t>cab</a:t>
            </a:r>
          </a:p>
          <a:p>
            <a:pPr lvl="1"/>
            <a:r>
              <a:rPr lang="en-US" dirty="0" smtClean="0"/>
              <a:t>Walking </a:t>
            </a:r>
            <a:r>
              <a:rPr lang="en-US" dirty="0"/>
              <a:t>is most likely to be the quicker option during the afternoon, generally speaking</a:t>
            </a:r>
          </a:p>
          <a:p>
            <a:pPr lvl="2"/>
            <a:r>
              <a:rPr lang="en-US" dirty="0"/>
              <a:t>Unless you’re in the Upper East or West Sides, of course</a:t>
            </a:r>
          </a:p>
          <a:p>
            <a:pPr lvl="3"/>
            <a:r>
              <a:rPr lang="en-US" dirty="0"/>
              <a:t>This is only relevant if you’re an early morning walker, and I can’t imagine most people 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08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71700"/>
            <a:ext cx="9613861" cy="4686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were </a:t>
            </a:r>
            <a:r>
              <a:rPr lang="en-US" dirty="0"/>
              <a:t>only able </a:t>
            </a:r>
            <a:r>
              <a:rPr lang="en-US" dirty="0" smtClean="0"/>
              <a:t>to measure/map the Euclidean distance in our illustrations, as the data set did not detail what routes were taken</a:t>
            </a:r>
          </a:p>
          <a:p>
            <a:pPr lvl="1"/>
            <a:r>
              <a:rPr lang="en-US" dirty="0" smtClean="0"/>
              <a:t>While this was fine for someone trekking up a single avenue or across a certain street, it becomes problematic (at least visually) when the route dictates a few turns</a:t>
            </a:r>
          </a:p>
          <a:p>
            <a:r>
              <a:rPr lang="en-US" dirty="0" smtClean="0"/>
              <a:t>This </a:t>
            </a:r>
            <a:r>
              <a:rPr lang="en-US" dirty="0"/>
              <a:t>dataset, while comprehensive, </a:t>
            </a:r>
            <a:r>
              <a:rPr lang="en-US" dirty="0" smtClean="0"/>
              <a:t>had </a:t>
            </a:r>
            <a:r>
              <a:rPr lang="en-US" dirty="0"/>
              <a:t>a ton of input errors</a:t>
            </a:r>
          </a:p>
          <a:p>
            <a:pPr lvl="1"/>
            <a:r>
              <a:rPr lang="en-US" dirty="0"/>
              <a:t>And as we see throughout, there are a </a:t>
            </a:r>
            <a:r>
              <a:rPr lang="en-US" dirty="0" smtClean="0"/>
              <a:t>few (specifically when mapping) </a:t>
            </a:r>
            <a:r>
              <a:rPr lang="en-US" dirty="0"/>
              <a:t>that we were unable </a:t>
            </a:r>
            <a:r>
              <a:rPr lang="en-US" dirty="0" smtClean="0"/>
              <a:t>eliminate from our analysis</a:t>
            </a:r>
            <a:endParaRPr lang="en-US" dirty="0" smtClean="0"/>
          </a:p>
          <a:p>
            <a:r>
              <a:rPr lang="en-US" dirty="0" smtClean="0"/>
              <a:t>May </a:t>
            </a:r>
            <a:r>
              <a:rPr lang="en-US" dirty="0" smtClean="0"/>
              <a:t>have been better to only have (indicated) walking observations in </a:t>
            </a:r>
            <a:r>
              <a:rPr lang="en-US" dirty="0"/>
              <a:t>CARTO illustration</a:t>
            </a:r>
            <a:endParaRPr lang="en-US" dirty="0" smtClean="0"/>
          </a:p>
          <a:p>
            <a:pPr lvl="1"/>
            <a:r>
              <a:rPr lang="en-US" dirty="0" smtClean="0"/>
              <a:t>Would have made for more than the fifty or so observations that we </a:t>
            </a:r>
            <a:r>
              <a:rPr lang="en-US" dirty="0" smtClean="0"/>
              <a:t>ended up getting 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nd </a:t>
            </a:r>
            <a:r>
              <a:rPr lang="en-US" dirty="0" smtClean="0"/>
              <a:t>perhaps </a:t>
            </a:r>
            <a:r>
              <a:rPr lang="en-US" dirty="0" smtClean="0"/>
              <a:t>it would </a:t>
            </a:r>
            <a:r>
              <a:rPr lang="en-US" dirty="0" smtClean="0"/>
              <a:t>have </a:t>
            </a:r>
            <a:r>
              <a:rPr lang="en-US" dirty="0" smtClean="0"/>
              <a:t>shown </a:t>
            </a:r>
            <a:r>
              <a:rPr lang="en-US" dirty="0" smtClean="0"/>
              <a:t>more of a concentration </a:t>
            </a:r>
            <a:r>
              <a:rPr lang="en-US" dirty="0" smtClean="0"/>
              <a:t>in the </a:t>
            </a:r>
            <a:r>
              <a:rPr lang="en-US" dirty="0" smtClean="0"/>
              <a:t>high “walk”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2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64582"/>
                <a:ext cx="9613861" cy="359931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assumed that, on average, people walk about 3.10 MPH</a:t>
                </a:r>
              </a:p>
              <a:p>
                <a:pPr lvl="1"/>
                <a:r>
                  <a:rPr lang="en-US" dirty="0" smtClean="0"/>
                  <a:t>That would translate to taking </a:t>
                </a:r>
                <a:r>
                  <a:rPr lang="en-US" dirty="0"/>
                  <a:t>approximately </a:t>
                </a:r>
                <a:r>
                  <a:rPr lang="en-US" dirty="0" smtClean="0"/>
                  <a:t>19.354 minutes in order to walk </a:t>
                </a:r>
                <a:r>
                  <a:rPr lang="en-US" u="sng" dirty="0" smtClean="0"/>
                  <a:t>one</a:t>
                </a:r>
                <a:r>
                  <a:rPr lang="en-US" dirty="0" smtClean="0"/>
                  <a:t> </a:t>
                </a:r>
                <a:r>
                  <a:rPr lang="en-US" u="sng" dirty="0" smtClean="0"/>
                  <a:t>mile</a:t>
                </a:r>
                <a:r>
                  <a:rPr lang="en-US" dirty="0" smtClean="0"/>
                  <a:t>.</a:t>
                </a:r>
              </a:p>
              <a:p>
                <a:pPr lvl="2"/>
                <a:r>
                  <a:rPr lang="en-US" dirty="0" smtClean="0"/>
                  <a:t>I.e.,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2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charset="0"/>
                          </a:rPr>
                          <m:t>60</m:t>
                        </m:r>
                      </m:num>
                      <m:den>
                        <m:r>
                          <a:rPr lang="en-US" sz="2200" b="0" i="1" smtClean="0">
                            <a:latin typeface="Cambria Math" charset="0"/>
                          </a:rPr>
                          <m:t>3.10</m:t>
                        </m:r>
                      </m:den>
                    </m:f>
                    <m:r>
                      <a:rPr lang="en-US" sz="2200" b="0" i="1" smtClean="0">
                        <a:latin typeface="Cambria Math" charset="0"/>
                      </a:rPr>
                      <m:t>=19.354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dirty="0" smtClean="0"/>
                  <a:t>minutes</a:t>
                </a:r>
              </a:p>
              <a:p>
                <a:pPr lvl="1"/>
                <a:r>
                  <a:rPr lang="en-US" dirty="0" smtClean="0"/>
                  <a:t>Thus, in order to calculate estimated walk duration, we multiply 19.354 by the recorded trip distance</a:t>
                </a:r>
              </a:p>
              <a:p>
                <a:r>
                  <a:rPr lang="en-US" dirty="0" smtClean="0"/>
                  <a:t>We also assumed people would not, even if it made sense time-wise, walk more than 1.5 </a:t>
                </a:r>
                <a:r>
                  <a:rPr lang="en-US" dirty="0" smtClean="0"/>
                  <a:t>miles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And so we </a:t>
                </a:r>
                <a:r>
                  <a:rPr lang="en-US" dirty="0" smtClean="0"/>
                  <a:t>removed from the population </a:t>
                </a:r>
                <a:r>
                  <a:rPr lang="en-US" dirty="0" smtClean="0"/>
                  <a:t>all observations </a:t>
                </a:r>
                <a:r>
                  <a:rPr lang="en-US" dirty="0" smtClean="0"/>
                  <a:t>for which the trip </a:t>
                </a:r>
                <a:r>
                  <a:rPr lang="en-US" dirty="0" smtClean="0"/>
                  <a:t>distance exceeded 1.5 miles </a:t>
                </a:r>
                <a:r>
                  <a:rPr lang="en-US" dirty="0" smtClean="0"/>
                  <a:t>before generating our </a:t>
                </a:r>
                <a:r>
                  <a:rPr lang="en-US" dirty="0" smtClean="0"/>
                  <a:t>random sample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64582"/>
                <a:ext cx="9613861" cy="3599316"/>
              </a:xfrm>
              <a:blipFill rotWithShape="0">
                <a:blip r:embed="rId3"/>
                <a:stretch>
                  <a:fillRect l="-888" t="-2373" b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33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75615"/>
            <a:ext cx="9613861" cy="45701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Did not control for days in which it rained</a:t>
            </a:r>
          </a:p>
          <a:p>
            <a:pPr lvl="1"/>
            <a:r>
              <a:rPr lang="en-US" dirty="0" smtClean="0"/>
              <a:t>Would affect </a:t>
            </a:r>
            <a:r>
              <a:rPr lang="en-US" dirty="0" smtClean="0"/>
              <a:t>traffic flows (more people opting to drive) and may explain longer trip durations on certain days</a:t>
            </a:r>
          </a:p>
          <a:p>
            <a:r>
              <a:rPr lang="en-US" dirty="0" smtClean="0"/>
              <a:t>Drawing of regions is crude; would have been better to use taxi zone detailed in 2017 shapefile data (assuming they were identical to the 2016 ones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This would have allowed for us to zone in on the </a:t>
            </a:r>
            <a:r>
              <a:rPr lang="en-US" i="1" dirty="0" smtClean="0"/>
              <a:t>specific</a:t>
            </a:r>
            <a:r>
              <a:rPr lang="en-US" dirty="0" smtClean="0"/>
              <a:t> Mid and Downtown areas where walking is most likely to be quicker than taking a cab</a:t>
            </a:r>
            <a:endParaRPr lang="en-US" dirty="0" smtClean="0"/>
          </a:p>
          <a:p>
            <a:pPr lvl="1"/>
            <a:r>
              <a:rPr lang="en-US" dirty="0" smtClean="0"/>
              <a:t>This is something that I’m currently working on in ArcMap</a:t>
            </a:r>
          </a:p>
          <a:p>
            <a:pPr lvl="1"/>
            <a:r>
              <a:rPr lang="en-US" dirty="0" smtClean="0"/>
              <a:t>I’m thinking that, if I do manage to encode the regions, I could run a sort of geographically weighted regression</a:t>
            </a:r>
          </a:p>
          <a:p>
            <a:pPr lvl="2"/>
            <a:r>
              <a:rPr lang="en-US" dirty="0" smtClean="0"/>
              <a:t>From this I </a:t>
            </a:r>
            <a:r>
              <a:rPr lang="en-US" dirty="0" smtClean="0"/>
              <a:t>could further </a:t>
            </a:r>
            <a:r>
              <a:rPr lang="en-US" dirty="0" smtClean="0"/>
              <a:t>infer different relationships</a:t>
            </a:r>
          </a:p>
          <a:p>
            <a:r>
              <a:rPr lang="en-US" dirty="0"/>
              <a:t>Walking duration could be better estimated by using estimates generated by Google maps (controlling for time of day)</a:t>
            </a:r>
          </a:p>
          <a:p>
            <a:r>
              <a:rPr lang="en-US" dirty="0"/>
              <a:t>The additional three minutes added to trip duration is arbitrary and has no real empirical basis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9647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4151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Walk/trip </a:t>
            </a:r>
            <a:r>
              <a:rPr lang="en-US" dirty="0"/>
              <a:t>duration </a:t>
            </a:r>
            <a:r>
              <a:rPr lang="en-US" dirty="0" smtClean="0"/>
              <a:t>was what was asked, and so walk/trip duration was</a:t>
            </a:r>
            <a:r>
              <a:rPr lang="en-US" dirty="0" smtClean="0"/>
              <a:t> </a:t>
            </a:r>
            <a:r>
              <a:rPr lang="en-US" dirty="0"/>
              <a:t>all that we took into account here</a:t>
            </a:r>
          </a:p>
          <a:p>
            <a:pPr lvl="1"/>
            <a:r>
              <a:rPr lang="en-US" dirty="0"/>
              <a:t>Adding a sort of penalty term for fare </a:t>
            </a:r>
            <a:r>
              <a:rPr lang="en-US" dirty="0" smtClean="0"/>
              <a:t>and making the question about whether it makes rational sense to walk rather than take a cab may prove an interesting extension</a:t>
            </a:r>
            <a:endParaRPr lang="en-US" dirty="0"/>
          </a:p>
          <a:p>
            <a:pPr lvl="2"/>
            <a:r>
              <a:rPr lang="en-US" dirty="0"/>
              <a:t>The term </a:t>
            </a:r>
            <a:r>
              <a:rPr lang="en-US" dirty="0" smtClean="0"/>
              <a:t>would vary </a:t>
            </a:r>
            <a:r>
              <a:rPr lang="en-US" dirty="0"/>
              <a:t>based on the individual, but perhaps on average we could say that it would </a:t>
            </a:r>
            <a:r>
              <a:rPr lang="en-US" dirty="0" smtClean="0"/>
              <a:t>be some </a:t>
            </a:r>
            <a:r>
              <a:rPr lang="en-US" dirty="0"/>
              <a:t>‘</a:t>
            </a:r>
            <a:r>
              <a:rPr lang="en-US" i="1" dirty="0"/>
              <a:t>X</a:t>
            </a:r>
            <a:r>
              <a:rPr lang="en-US" dirty="0" smtClean="0"/>
              <a:t>’ and go from there</a:t>
            </a:r>
          </a:p>
          <a:p>
            <a:r>
              <a:rPr lang="en-US" dirty="0"/>
              <a:t>Number of passengers is </a:t>
            </a:r>
            <a:r>
              <a:rPr lang="en-US" i="1" dirty="0"/>
              <a:t>not </a:t>
            </a:r>
            <a:r>
              <a:rPr lang="en-US" dirty="0" smtClean="0"/>
              <a:t>factored in </a:t>
            </a:r>
            <a:r>
              <a:rPr lang="en-US" dirty="0"/>
              <a:t>here; taking total duration, or number of passengers </a:t>
            </a:r>
            <a:r>
              <a:rPr lang="en-US" u="sng" dirty="0"/>
              <a:t>times</a:t>
            </a:r>
            <a:r>
              <a:rPr lang="en-US" dirty="0"/>
              <a:t> walk/trip duration </a:t>
            </a:r>
            <a:r>
              <a:rPr lang="en-US" dirty="0" smtClean="0"/>
              <a:t>might be </a:t>
            </a:r>
            <a:r>
              <a:rPr lang="en-US" dirty="0"/>
              <a:t>an interesting idea moving </a:t>
            </a:r>
            <a:r>
              <a:rPr lang="en-US" dirty="0" smtClean="0"/>
              <a:t>forward (where the goal of the project would be to create a general decision aid, rather than just a instrument telling you the regions in the City in which walking might be quickest)</a:t>
            </a:r>
            <a:endParaRPr lang="en-US" dirty="0"/>
          </a:p>
          <a:p>
            <a:pPr lvl="1"/>
            <a:r>
              <a:rPr lang="en-US" dirty="0"/>
              <a:t>Perhaps this could be lumped in with the penalty term idea (in which whether the pedestrian decides to walks or not is affected by the </a:t>
            </a:r>
            <a:r>
              <a:rPr lang="en-US" dirty="0" smtClean="0"/>
              <a:t>estimated fare)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644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analysis I used </a:t>
            </a:r>
            <a:r>
              <a:rPr lang="en-US" i="1" dirty="0" smtClean="0"/>
              <a:t>R</a:t>
            </a:r>
            <a:r>
              <a:rPr lang="en-US" dirty="0" smtClean="0"/>
              <a:t>, </a:t>
            </a:r>
            <a:r>
              <a:rPr lang="en-US" i="1" dirty="0" smtClean="0"/>
              <a:t>Stata</a:t>
            </a:r>
            <a:r>
              <a:rPr lang="en-US" dirty="0" smtClean="0"/>
              <a:t>, </a:t>
            </a:r>
            <a:r>
              <a:rPr lang="en-US" i="1" dirty="0" smtClean="0"/>
              <a:t>CARTO</a:t>
            </a:r>
            <a:r>
              <a:rPr lang="en-US" dirty="0" smtClean="0"/>
              <a:t>, </a:t>
            </a:r>
            <a:r>
              <a:rPr lang="en-US" i="1" dirty="0" smtClean="0"/>
              <a:t>Excel</a:t>
            </a:r>
            <a:r>
              <a:rPr lang="en-US" dirty="0" smtClean="0"/>
              <a:t>, </a:t>
            </a:r>
            <a:r>
              <a:rPr lang="en-US" i="1" dirty="0" smtClean="0"/>
              <a:t>ArcMap</a:t>
            </a:r>
            <a:r>
              <a:rPr lang="en-US" dirty="0" smtClean="0"/>
              <a:t>, </a:t>
            </a:r>
            <a:r>
              <a:rPr lang="en-US" i="1" dirty="0" smtClean="0"/>
              <a:t>Google Maps</a:t>
            </a:r>
            <a:r>
              <a:rPr lang="en-US" dirty="0" smtClean="0"/>
              <a:t>, and bits of </a:t>
            </a:r>
            <a:r>
              <a:rPr lang="en-US" i="1" dirty="0" smtClean="0"/>
              <a:t>Python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</a:t>
            </a:r>
            <a:r>
              <a:rPr lang="en-US" dirty="0"/>
              <a:t>was collected </a:t>
            </a:r>
            <a:r>
              <a:rPr lang="en-US" dirty="0" smtClean="0"/>
              <a:t>via: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www.nyc.gov/html/tlc/html/about/trip_record_data.shtml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8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614458"/>
            <a:ext cx="9613861" cy="3599316"/>
          </a:xfrm>
        </p:spPr>
        <p:txBody>
          <a:bodyPr/>
          <a:lstStyle/>
          <a:p>
            <a:r>
              <a:rPr lang="en-US" dirty="0" smtClean="0"/>
              <a:t>We assume that there being more walkers will </a:t>
            </a:r>
            <a:r>
              <a:rPr lang="en-US" i="1" dirty="0" smtClean="0"/>
              <a:t>not </a:t>
            </a:r>
            <a:r>
              <a:rPr lang="en-US" dirty="0" smtClean="0"/>
              <a:t>slow average walking speed (and, conversely, that there being fewer walkers will not quicken average walking speed)</a:t>
            </a:r>
          </a:p>
          <a:p>
            <a:pPr lvl="1"/>
            <a:r>
              <a:rPr lang="en-US" dirty="0" smtClean="0"/>
              <a:t>A rather unrealistic assumption</a:t>
            </a:r>
          </a:p>
          <a:p>
            <a:pPr lvl="1"/>
            <a:r>
              <a:rPr lang="en-US" dirty="0" smtClean="0"/>
              <a:t>Controlling </a:t>
            </a:r>
            <a:r>
              <a:rPr lang="en-US" dirty="0" smtClean="0"/>
              <a:t>for it would most likely make future analysis more reliable</a:t>
            </a:r>
          </a:p>
          <a:p>
            <a:r>
              <a:rPr lang="en-US" dirty="0" smtClean="0"/>
              <a:t>Also we assumed that, on average, it took about three minutes for an individual to first hail, then initialize, and finally complete the transaction necessary when taking a cab.</a:t>
            </a:r>
          </a:p>
          <a:p>
            <a:pPr lvl="1"/>
            <a:r>
              <a:rPr lang="en-US" dirty="0" smtClean="0"/>
              <a:t>Because </a:t>
            </a:r>
            <a:r>
              <a:rPr lang="en-US" dirty="0" smtClean="0"/>
              <a:t>of this we chose to add three minutes to the trip duration of each individual </a:t>
            </a:r>
            <a:r>
              <a:rPr lang="en-US" dirty="0" smtClean="0"/>
              <a:t>observation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9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Population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6865" y="5267543"/>
            <a:ext cx="9177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</a:t>
            </a:r>
            <a:r>
              <a:rPr lang="en-US" dirty="0" smtClean="0"/>
              <a:t>: There were outliers that we felt were </a:t>
            </a:r>
            <a:r>
              <a:rPr lang="en-US" u="sng" dirty="0" smtClean="0"/>
              <a:t>not</a:t>
            </a:r>
            <a:r>
              <a:rPr lang="en-US" dirty="0" smtClean="0"/>
              <a:t> representative of the general population (a </a:t>
            </a:r>
            <a:r>
              <a:rPr lang="en-US" dirty="0" smtClean="0"/>
              <a:t>1442.73 </a:t>
            </a:r>
            <a:r>
              <a:rPr lang="en-US" dirty="0" smtClean="0"/>
              <a:t>minute taxi ride, e.g.); we assumed </a:t>
            </a:r>
            <a:r>
              <a:rPr lang="en-US" dirty="0" smtClean="0"/>
              <a:t>this </a:t>
            </a:r>
            <a:r>
              <a:rPr lang="en-US" dirty="0" smtClean="0"/>
              <a:t>data was inputted incorrectly and thus chose to remove it </a:t>
            </a:r>
            <a:r>
              <a:rPr lang="en-US" dirty="0" smtClean="0"/>
              <a:t>outright</a:t>
            </a:r>
            <a:endParaRPr lang="en-US" i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219481"/>
              </p:ext>
            </p:extLst>
          </p:nvPr>
        </p:nvGraphicFramePr>
        <p:xfrm>
          <a:off x="1150779" y="2460169"/>
          <a:ext cx="8672943" cy="26430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1708"/>
                <a:gridCol w="1294247"/>
                <a:gridCol w="1294247"/>
                <a:gridCol w="1294247"/>
                <a:gridCol w="1294247"/>
                <a:gridCol w="1294247"/>
              </a:tblGrid>
              <a:tr h="287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Variable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 err="1" smtClean="0">
                          <a:effectLst/>
                        </a:rPr>
                        <a:t>Obs.s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Mean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Std. Dev.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Min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Max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7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i="1" u="none" strike="noStrike" dirty="0">
                          <a:effectLst/>
                        </a:rPr>
                        <a:t>Trip Duration (Mins)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 dirty="0">
                          <a:effectLst/>
                        </a:rPr>
                        <a:t>1,048,575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18.52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22.78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3.00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1442.73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i="1" u="none" strike="noStrike" dirty="0">
                          <a:effectLst/>
                        </a:rPr>
                        <a:t>Walk Duration (Mins)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 dirty="0">
                          <a:effectLst/>
                        </a:rPr>
                        <a:t>1,048,575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64.00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5623.48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0.00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5496536.00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7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i="1" u="none" strike="noStrike" dirty="0">
                          <a:effectLst/>
                        </a:rPr>
                        <a:t>Trip Distance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</a:rPr>
                        <a:t>1,048,575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3.32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277.85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0.00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284000.00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7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i="1" u="none" strike="noStrike" dirty="0">
                          <a:effectLst/>
                        </a:rPr>
                        <a:t>Passenger Count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</a:rPr>
                        <a:t>1,048,575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1.70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1.31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0.00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9.00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7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i="1" u="none" strike="noStrike" dirty="0">
                          <a:effectLst/>
                        </a:rPr>
                        <a:t>Fare Amount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</a:rPr>
                        <a:t>1,048,575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12.72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10.92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u="none" strike="noStrike">
                          <a:effectLst/>
                        </a:rPr>
                        <a:t>-410.00</a:t>
                      </a:r>
                      <a:endParaRPr lang="mr-IN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900.00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7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i="1" u="none" strike="noStrike" dirty="0">
                          <a:effectLst/>
                        </a:rPr>
                        <a:t>Tip Amount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</a:rPr>
                        <a:t>1,048,575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1.69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2.49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u="none" strike="noStrike" dirty="0">
                          <a:effectLst/>
                        </a:rPr>
                        <a:t>-3.70</a:t>
                      </a:r>
                      <a:endParaRPr lang="mr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430.00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7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i="1" u="none" strike="noStrike" dirty="0">
                          <a:effectLst/>
                        </a:rPr>
                        <a:t>Tolls Amount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</a:rPr>
                        <a:t>1,048,575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0.29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1.48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u="none" strike="noStrike" dirty="0">
                          <a:effectLst/>
                        </a:rPr>
                        <a:t>-12.50</a:t>
                      </a:r>
                      <a:endParaRPr lang="mr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445.54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7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i="1" u="none" strike="noStrike" dirty="0">
                          <a:effectLst/>
                        </a:rPr>
                        <a:t>Total </a:t>
                      </a:r>
                      <a:r>
                        <a:rPr lang="en-US" sz="1500" i="1" u="none" strike="noStrike" dirty="0" smtClean="0">
                          <a:effectLst/>
                        </a:rPr>
                        <a:t>Cost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</a:rPr>
                        <a:t>1,048,575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15.78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13.31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u="none" strike="noStrike" dirty="0">
                          <a:effectLst/>
                        </a:rPr>
                        <a:t>-410.30</a:t>
                      </a:r>
                      <a:endParaRPr lang="mr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900.30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46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Population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22714"/>
            <a:ext cx="9613861" cy="4735286"/>
          </a:xfrm>
        </p:spPr>
        <p:txBody>
          <a:bodyPr>
            <a:normAutofit/>
          </a:bodyPr>
          <a:lstStyle/>
          <a:p>
            <a:r>
              <a:rPr lang="en-US" dirty="0" smtClean="0"/>
              <a:t>We used New York </a:t>
            </a:r>
            <a:r>
              <a:rPr lang="en-US" dirty="0" smtClean="0"/>
              <a:t>City’s </a:t>
            </a:r>
            <a:r>
              <a:rPr lang="en-US" dirty="0" smtClean="0"/>
              <a:t>Yellow taxi data from May of 2016</a:t>
            </a:r>
          </a:p>
          <a:p>
            <a:pPr lvl="1"/>
            <a:r>
              <a:rPr lang="en-US" dirty="0"/>
              <a:t>I felt </a:t>
            </a:r>
            <a:r>
              <a:rPr lang="en-US" dirty="0" smtClean="0"/>
              <a:t>that, historically, May is </a:t>
            </a:r>
            <a:r>
              <a:rPr lang="en-US" dirty="0" smtClean="0"/>
              <a:t>a mild enough month that </a:t>
            </a:r>
            <a:r>
              <a:rPr lang="en-US" dirty="0" smtClean="0"/>
              <a:t>people will</a:t>
            </a:r>
            <a:r>
              <a:rPr lang="en-US" dirty="0"/>
              <a:t>, all other </a:t>
            </a:r>
            <a:r>
              <a:rPr lang="en-US" dirty="0" smtClean="0"/>
              <a:t>things equal, </a:t>
            </a:r>
            <a:r>
              <a:rPr lang="en-US" dirty="0" smtClean="0"/>
              <a:t>be </a:t>
            </a:r>
            <a:r>
              <a:rPr lang="en-US" dirty="0" smtClean="0"/>
              <a:t>indifferent towards </a:t>
            </a:r>
            <a:r>
              <a:rPr lang="en-US" dirty="0" smtClean="0"/>
              <a:t>walking</a:t>
            </a:r>
          </a:p>
          <a:p>
            <a:pPr lvl="2"/>
            <a:r>
              <a:rPr lang="en-US" dirty="0" smtClean="0"/>
              <a:t>Google has the average temperatures of NYC in May as 72º/54º</a:t>
            </a:r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was important, as it avoided a potential sample bias</a:t>
            </a:r>
          </a:p>
          <a:p>
            <a:pPr lvl="2"/>
            <a:r>
              <a:rPr lang="en-US" dirty="0"/>
              <a:t>E.g., in a colder month (January, say), </a:t>
            </a:r>
            <a:r>
              <a:rPr lang="en-US" dirty="0" smtClean="0"/>
              <a:t>rather than walk, would-be </a:t>
            </a:r>
            <a:r>
              <a:rPr lang="en-US" dirty="0"/>
              <a:t>pedestrians </a:t>
            </a:r>
            <a:r>
              <a:rPr lang="en-US" dirty="0" smtClean="0"/>
              <a:t>might be more </a:t>
            </a:r>
            <a:r>
              <a:rPr lang="en-US" dirty="0"/>
              <a:t>inclined to take a </a:t>
            </a:r>
            <a:r>
              <a:rPr lang="en-US" dirty="0" smtClean="0"/>
              <a:t>cab, </a:t>
            </a:r>
            <a:r>
              <a:rPr lang="en-US" dirty="0"/>
              <a:t>which presumably would make </a:t>
            </a:r>
            <a:r>
              <a:rPr lang="en-US" dirty="0"/>
              <a:t>the </a:t>
            </a:r>
            <a:r>
              <a:rPr lang="en-US" dirty="0" smtClean="0"/>
              <a:t>roads </a:t>
            </a:r>
            <a:r>
              <a:rPr lang="en-US" dirty="0"/>
              <a:t>more congested than they otherwise would have been in a fairer weather month </a:t>
            </a:r>
            <a:endParaRPr lang="en-US" dirty="0" smtClean="0"/>
          </a:p>
          <a:p>
            <a:pPr lvl="3"/>
            <a:r>
              <a:rPr lang="en-US" dirty="0" smtClean="0"/>
              <a:t>The idea was that this congestion might increase trip duration in some months more than others</a:t>
            </a:r>
          </a:p>
          <a:p>
            <a:pPr lvl="3"/>
            <a:r>
              <a:rPr lang="en-US" dirty="0" smtClean="0"/>
              <a:t>May was thought to be neutral in this regard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423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Population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take our project’s population data to be the original data collected by Yellow Taxi (or whomever) </a:t>
            </a:r>
            <a:r>
              <a:rPr lang="en-US" i="1" u="sng" dirty="0"/>
              <a:t>after</a:t>
            </a:r>
            <a:r>
              <a:rPr lang="en-US" dirty="0"/>
              <a:t> applying our </a:t>
            </a:r>
            <a:r>
              <a:rPr lang="en-US" dirty="0" smtClean="0"/>
              <a:t>project’s conditions </a:t>
            </a:r>
            <a:r>
              <a:rPr lang="en-US" dirty="0"/>
              <a:t>to it (and thus not the same as “initial” population data)</a:t>
            </a:r>
          </a:p>
          <a:p>
            <a:pPr lvl="1"/>
            <a:r>
              <a:rPr lang="en-US" dirty="0"/>
              <a:t>I.e., taking out trips that spanned more than a mile and a </a:t>
            </a:r>
            <a:r>
              <a:rPr lang="en-US" dirty="0" smtClean="0"/>
              <a:t>half and trips without recorded </a:t>
            </a:r>
            <a:r>
              <a:rPr lang="en-US" i="1" dirty="0" smtClean="0"/>
              <a:t>x </a:t>
            </a:r>
            <a:r>
              <a:rPr lang="en-US" dirty="0" smtClean="0"/>
              <a:t>and </a:t>
            </a:r>
            <a:r>
              <a:rPr lang="en-US" i="1" dirty="0" smtClean="0"/>
              <a:t>y </a:t>
            </a:r>
            <a:r>
              <a:rPr lang="en-US" dirty="0" smtClean="0"/>
              <a:t>pickup coordinates, </a:t>
            </a:r>
            <a:r>
              <a:rPr lang="en-US" dirty="0"/>
              <a:t>adding three minutes to each trip’s duration,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9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Population Data</a:t>
            </a: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572418"/>
              </p:ext>
            </p:extLst>
          </p:nvPr>
        </p:nvGraphicFramePr>
        <p:xfrm>
          <a:off x="1338942" y="2551713"/>
          <a:ext cx="8370233" cy="3265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5473"/>
                <a:gridCol w="1288952"/>
                <a:gridCol w="1288952"/>
                <a:gridCol w="1288952"/>
                <a:gridCol w="1288952"/>
                <a:gridCol w="1288952"/>
              </a:tblGrid>
              <a:tr h="29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Variable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Obs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Mean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Std. Dev.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Min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Max</a:t>
                      </a:r>
                    </a:p>
                  </a:txBody>
                  <a:tcPr marL="6350" marR="6350" marT="6350" marB="0" anchor="b"/>
                </a:tc>
              </a:tr>
              <a:tr h="29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Trip Duration (Mins)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430,754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9.381467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3.490699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141.5667</a:t>
                      </a:r>
                    </a:p>
                  </a:txBody>
                  <a:tcPr marL="6350" marR="6350" marT="6350" marB="0" anchor="b"/>
                </a:tc>
              </a:tr>
              <a:tr h="326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Walk Duration (Mins)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430,754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18.26833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6.691234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29.031</a:t>
                      </a:r>
                    </a:p>
                  </a:txBody>
                  <a:tcPr marL="6350" marR="6350" marT="6350" marB="0" anchor="b"/>
                </a:tc>
              </a:tr>
              <a:tr h="29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Trip Distance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430,754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0.9439044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0.3457287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1.5</a:t>
                      </a:r>
                    </a:p>
                  </a:txBody>
                  <a:tcPr marL="6350" marR="6350" marT="6350" marB="0" anchor="b"/>
                </a:tc>
              </a:tr>
              <a:tr h="29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Passenger Count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430,754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1.672426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1.294444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</a:tr>
              <a:tr h="29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Fare Amount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430,754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6.431574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4.846121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-250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900</a:t>
                      </a:r>
                    </a:p>
                  </a:txBody>
                  <a:tcPr marL="6350" marR="6350" marT="6350" marB="0" anchor="b"/>
                </a:tc>
              </a:tr>
              <a:tr h="29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Tip Amount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430,754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0.8824806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1.454192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-1.06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430</a:t>
                      </a:r>
                    </a:p>
                  </a:txBody>
                  <a:tcPr marL="6350" marR="6350" marT="6350" marB="0" anchor="b"/>
                </a:tc>
              </a:tr>
              <a:tr h="29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Tolls Amount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430,754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0.0091699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0.304597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-5.54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70</a:t>
                      </a:r>
                    </a:p>
                  </a:txBody>
                  <a:tcPr marL="6350" marR="6350" marT="6350" marB="0" anchor="b"/>
                </a:tc>
              </a:tr>
              <a:tr h="29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Total Cost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430,754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8.395148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5.508883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-250.3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900.3</a:t>
                      </a:r>
                    </a:p>
                  </a:txBody>
                  <a:tcPr marL="6350" marR="6350" marT="6350" marB="0" anchor="b"/>
                </a:tc>
              </a:tr>
              <a:tr h="29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Time Difference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430,754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-8.88686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5.53593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-25.99767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138.9833</a:t>
                      </a:r>
                    </a:p>
                  </a:txBody>
                  <a:tcPr marL="6350" marR="6350" marT="6350" marB="0" anchor="b"/>
                </a:tc>
              </a:tr>
              <a:tr h="29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Walk Indicator (∝)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430,754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0.0493809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0.2166622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338941" y="6003019"/>
            <a:ext cx="8370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u="sng" dirty="0"/>
              <a:t>Note</a:t>
            </a:r>
            <a:r>
              <a:rPr lang="en-US" dirty="0"/>
              <a:t> the smaller standard deviations after </a:t>
            </a:r>
            <a:r>
              <a:rPr lang="en-US" dirty="0" smtClean="0"/>
              <a:t>both paring down </a:t>
            </a:r>
            <a:r>
              <a:rPr lang="en-US" b="1" i="1" dirty="0" smtClean="0"/>
              <a:t>and</a:t>
            </a:r>
            <a:r>
              <a:rPr lang="en-US" i="1" dirty="0" smtClean="0"/>
              <a:t> </a:t>
            </a:r>
            <a:r>
              <a:rPr lang="en-US" dirty="0" smtClean="0"/>
              <a:t>removing </a:t>
            </a:r>
            <a:r>
              <a:rPr lang="en-US" dirty="0"/>
              <a:t>the outliers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2797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Population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3235" y="2065496"/>
            <a:ext cx="604388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 generated a “Time Difference” variable here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700" dirty="0" err="1" smtClean="0"/>
              <a:t>Time_Difference</a:t>
            </a:r>
            <a:r>
              <a:rPr lang="en-US" sz="1700" dirty="0" smtClean="0"/>
              <a:t> ≡ </a:t>
            </a:r>
            <a:r>
              <a:rPr lang="en-US" sz="1700" dirty="0" err="1" smtClean="0"/>
              <a:t>Trip_Duration</a:t>
            </a:r>
            <a:r>
              <a:rPr lang="en-US" sz="1700" dirty="0" smtClean="0"/>
              <a:t> – </a:t>
            </a:r>
            <a:r>
              <a:rPr lang="en-US" sz="1700" dirty="0" err="1" smtClean="0"/>
              <a:t>Walk_Duration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sz="400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 we can see, there are </a:t>
            </a:r>
            <a:r>
              <a:rPr lang="en-US" i="1" dirty="0" smtClean="0"/>
              <a:t>far </a:t>
            </a:r>
            <a:r>
              <a:rPr lang="en-US" dirty="0" smtClean="0"/>
              <a:t>more trips that took </a:t>
            </a:r>
            <a:r>
              <a:rPr lang="en-US" u="sng" dirty="0" smtClean="0"/>
              <a:t>less</a:t>
            </a:r>
            <a:r>
              <a:rPr lang="en-US" dirty="0" smtClean="0"/>
              <a:t> time than walking would have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700" dirty="0" smtClean="0"/>
              <a:t>It seems that only the right tail of our distribution is positive</a:t>
            </a:r>
            <a:endParaRPr lang="en-US" sz="1700" dirty="0" smtClean="0"/>
          </a:p>
          <a:p>
            <a:pPr marL="285750" indent="-285750">
              <a:buFont typeface="Arial" charset="0"/>
              <a:buChar char="•"/>
            </a:pPr>
            <a:endParaRPr lang="en-US" sz="400" dirty="0"/>
          </a:p>
          <a:p>
            <a:pPr marL="285750" indent="-285750">
              <a:buFont typeface="Arial" charset="0"/>
              <a:buChar char="•"/>
            </a:pPr>
            <a:r>
              <a:rPr lang="en-US" i="1" u="sng" dirty="0" smtClean="0"/>
              <a:t>Interesting tidbit</a:t>
            </a:r>
            <a:r>
              <a:rPr lang="en-US" dirty="0" smtClean="0"/>
              <a:t>: after adjusting our initial population dataset to be in line with our project’s assumptions, we find that the Time Difference </a:t>
            </a:r>
            <a:r>
              <a:rPr lang="en-US" dirty="0" smtClean="0"/>
              <a:t>variable’s </a:t>
            </a:r>
            <a:r>
              <a:rPr lang="en-US" dirty="0"/>
              <a:t>distribution </a:t>
            </a:r>
            <a:r>
              <a:rPr lang="en-US" dirty="0" smtClean="0"/>
              <a:t>is almost perfectly normal (or, perhaps because our random variable is discrete</a:t>
            </a:r>
            <a:r>
              <a:rPr lang="en-US" dirty="0" smtClean="0"/>
              <a:t>, we might say perfectly </a:t>
            </a:r>
            <a:r>
              <a:rPr lang="en-US" i="1" dirty="0" smtClean="0"/>
              <a:t>Poisson</a:t>
            </a:r>
            <a:r>
              <a:rPr lang="en-US" dirty="0" smtClean="0"/>
              <a:t> with mean |𝝀| = |𝝁| and variance |𝝀 |= 𝝈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sz="400" dirty="0"/>
          </a:p>
          <a:p>
            <a:pPr marL="742950" lvl="1" indent="-285750">
              <a:buFont typeface="Arial" charset="0"/>
              <a:buChar char="•"/>
            </a:pPr>
            <a:r>
              <a:rPr lang="en-US" sz="1700" dirty="0" smtClean="0"/>
              <a:t>This is in line with the basic premise of the </a:t>
            </a:r>
            <a:r>
              <a:rPr lang="en-US" sz="1700" baseline="30000" dirty="0" smtClean="0"/>
              <a:t>Central</a:t>
            </a:r>
            <a:r>
              <a:rPr lang="en-US" sz="1700" dirty="0" smtClean="0"/>
              <a:t> Limit Theorem, and something that I found to be pretty cool</a:t>
            </a:r>
          </a:p>
          <a:p>
            <a:pPr marL="285750" indent="-285750">
              <a:buFont typeface="Arial" charset="0"/>
              <a:buChar char="•"/>
            </a:pPr>
            <a:endParaRPr lang="en-US" sz="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" y="2295873"/>
            <a:ext cx="5495146" cy="40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613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5210</TotalTime>
  <Words>3284</Words>
  <Application>Microsoft Macintosh PowerPoint</Application>
  <PresentationFormat>Widescreen</PresentationFormat>
  <Paragraphs>474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Cambria Math</vt:lpstr>
      <vt:lpstr>Mangal</vt:lpstr>
      <vt:lpstr>Times</vt:lpstr>
      <vt:lpstr>Trebuchet MS</vt:lpstr>
      <vt:lpstr>Arial</vt:lpstr>
      <vt:lpstr>Berlin</vt:lpstr>
      <vt:lpstr>To walk or not to walk?</vt:lpstr>
      <vt:lpstr>Question</vt:lpstr>
      <vt:lpstr>Assumptions</vt:lpstr>
      <vt:lpstr>Assumptions</vt:lpstr>
      <vt:lpstr>Initial Population Data</vt:lpstr>
      <vt:lpstr>Project Population Data</vt:lpstr>
      <vt:lpstr>Project Population Data</vt:lpstr>
      <vt:lpstr>Project Population Data</vt:lpstr>
      <vt:lpstr>Project Population Data</vt:lpstr>
      <vt:lpstr>Project Population Data</vt:lpstr>
      <vt:lpstr>Sample Data</vt:lpstr>
      <vt:lpstr>Sample Data</vt:lpstr>
      <vt:lpstr>Subset of Sample Data (for CARTO)</vt:lpstr>
      <vt:lpstr>Subset of Sample Data (for CARTO)</vt:lpstr>
      <vt:lpstr>Methodology</vt:lpstr>
      <vt:lpstr>Methodology</vt:lpstr>
      <vt:lpstr>Time Zones</vt:lpstr>
      <vt:lpstr>Exploring our Map</vt:lpstr>
      <vt:lpstr>Exploring our Map –– when to walk?</vt:lpstr>
      <vt:lpstr>Exploring Time Differences by Time of Day</vt:lpstr>
      <vt:lpstr>Exploring Time Differences by Time of Day</vt:lpstr>
      <vt:lpstr>Regions</vt:lpstr>
      <vt:lpstr>What did we find?</vt:lpstr>
      <vt:lpstr>What did we find?</vt:lpstr>
      <vt:lpstr>What did we find?</vt:lpstr>
      <vt:lpstr>What did we find?</vt:lpstr>
      <vt:lpstr>Conclusions</vt:lpstr>
      <vt:lpstr>Conclusions</vt:lpstr>
      <vt:lpstr>Room for Improvement</vt:lpstr>
      <vt:lpstr>Room for Improvement</vt:lpstr>
      <vt:lpstr>Room for Improvement</vt:lpstr>
      <vt:lpstr>Notes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walk or not to walk?</dc:title>
  <dc:creator>Microsoft Office User</dc:creator>
  <cp:lastModifiedBy>Microsoft Office User</cp:lastModifiedBy>
  <cp:revision>81</cp:revision>
  <dcterms:created xsi:type="dcterms:W3CDTF">2018-04-05T20:27:23Z</dcterms:created>
  <dcterms:modified xsi:type="dcterms:W3CDTF">2018-04-09T22:33:55Z</dcterms:modified>
</cp:coreProperties>
</file>