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9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3" r:id="rId20"/>
    <p:sldId id="274" r:id="rId21"/>
    <p:sldId id="25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/>
    <p:restoredTop sz="94663"/>
  </p:normalViewPr>
  <p:slideViewPr>
    <p:cSldViewPr snapToGrid="0" snapToObjects="1">
      <p:cViewPr varScale="1">
        <p:scale>
          <a:sx n="107" d="100"/>
          <a:sy n="107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343-1CA9-F141-95B5-DBA4C150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4C6D0-A5FB-B246-AFCF-73DB7752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BDAB9-1B02-1E42-B054-EC95EB44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3605-C0DF-F84D-A8B8-B90E0239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5D4E-EBD2-D845-87F3-8722A208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4249-F4BC-2544-8527-03B628E7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E2C3A-16FF-A641-9535-8B2C29B2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1B70-7A01-D446-92BA-D95E946A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A968-2D3A-C14E-81E5-4E4D939C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DAFC-F190-494F-85CF-FD4B7C8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AE9AB-9614-9E4D-84E9-F7D1610A7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93D4E-86DF-C04E-8CF0-BA7329B3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E361-5842-4249-AC72-522359F0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A860-F8B1-8C43-8FDB-74FFD32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249F-C315-9346-9E84-0C86213F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1CBC-6E9E-8F42-9EAB-0E36F9F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200C-018F-544F-8731-DB1E386E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74DA-59E1-F84B-A630-5C6ECD34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E27B-7954-AB4D-B243-F5BC21A3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598D-F2FF-8F4D-B600-5CF55DD2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50B6-04E9-D441-945E-AD4E6FA4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6F66-FC48-0E4B-BCEC-949CE2D7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B2BF-D26A-2B42-BE09-013A3A66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6A85-3E6B-C944-9B3E-EF82DF3F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BC95-D4C6-0F49-8950-9D45D94D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ACBA-D951-AE45-92D2-05DEC8EB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534A-D873-AC41-96D3-99D3C8A4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10188-71C3-C745-A5F1-0896D1ED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5A455-9DE7-DB44-B83C-349D8753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FF17-CE9E-7141-84E3-3EEDB077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8070-1D4A-E648-A9F5-B9B4C757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8490-2AC4-3A42-8151-866408F8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8B34-2DF4-C44C-AFBC-30D7FBEB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4E584-2DDD-A647-98FC-5D4B4ED6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983E0-0968-C444-BEC4-3681839E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CE1F-5C7D-A24C-8E31-D06BF863B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CCFC1-6AA0-054C-B2B9-111EB111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D3E1-58D1-1745-B642-92BFA072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DAE0B-FB2D-0A41-BAEB-9B15624C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1BF-B6D7-5249-96D0-0E6962E5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8E073-81AA-BA4F-89AF-859AB40F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E8A8F-37DC-294C-B1D7-60C94E9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191F6-F9DF-E64C-B9C7-FA1D021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E98E2-F0CC-4040-944F-3E775158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2CF44-4677-1344-AD20-8A21CD0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F64B6-31A1-CB42-8707-79FA326A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93AA-1D39-9F45-BF35-CCB3D76A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9B1D-AA57-A146-ACFD-90283952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2D04C-4A52-B94D-A83B-D900892E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8B6EA-3E74-BE4C-B088-C289E3E0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8F4-739A-5748-95FA-FB2B51E1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1875-4EDA-1647-BFEC-7A6F81EC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778-C8BC-8A4A-B58A-4D223687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4EFB3-C0FD-7243-AF39-E40E44087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D2A7E-BD2F-DA49-B84D-083868E2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B53B-C4DD-6E4E-9B81-897C0928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A812-151B-4C43-80CF-AF7324A8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EF5D6-8CAA-B14E-BF2D-94701EE1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6295F-50C5-BD4B-8F89-4BBBBB06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008F-CE8C-D148-A62B-12EAA69C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135D-D79F-6641-B80B-225D7E864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A62D-83FD-2540-B9AC-E8E1A209F50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FB59-1BA1-344B-806A-461FEE623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0B51-011C-DB48-BD71-45E212752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972B-7EF1-E749-8FB7-F8E3898A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38C9E-AD54-554A-BFAB-B45CC7FB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700">
                <a:solidFill>
                  <a:schemeClr val="bg1"/>
                </a:solidFill>
                <a:latin typeface="Ubuntu" panose="020B0504030602030204" pitchFamily="34" charset="0"/>
              </a:rPr>
              <a:t>Data Warehousing and Online Analytical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A0EE-661D-5748-A63B-FA2C61C0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</a:rPr>
              <a:t>Section 4.1 from: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</a:rPr>
              <a:t>Jiawei Han, Micheline </a:t>
            </a:r>
            <a:r>
              <a:rPr lang="en-US" sz="1600" dirty="0" err="1">
                <a:solidFill>
                  <a:schemeClr val="bg1"/>
                </a:solidFill>
                <a:latin typeface="Ubuntu" panose="020B0504030602030204" pitchFamily="34" charset="0"/>
              </a:rPr>
              <a:t>Kamber</a:t>
            </a:r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</a:rPr>
              <a:t>, Jian Pei (2012). Data Mining Concepts and Techniques, 3</a:t>
            </a:r>
            <a:r>
              <a:rPr lang="en-US" sz="1600" baseline="30000" dirty="0">
                <a:solidFill>
                  <a:schemeClr val="bg1"/>
                </a:solidFill>
                <a:latin typeface="Ubuntu" panose="020B0504030602030204" pitchFamily="34" charset="0"/>
              </a:rPr>
              <a:t>rd</a:t>
            </a:r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</a:rPr>
              <a:t> ed. Morgan Kaufmann.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1D53A50F-8440-264A-A106-F0EB6D38F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5052"/>
          <a:stretch/>
        </p:blipFill>
        <p:spPr bwMode="auto">
          <a:xfrm>
            <a:off x="461864" y="489204"/>
            <a:ext cx="3962879" cy="45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EAF34D-9762-FB43-B547-CFAC16C9D967}"/>
              </a:ext>
            </a:extLst>
          </p:cNvPr>
          <p:cNvSpPr txBox="1"/>
          <p:nvPr/>
        </p:nvSpPr>
        <p:spPr>
          <a:xfrm>
            <a:off x="4646141" y="593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745CA-C461-E04C-9BE5-78BFC70375D8}"/>
              </a:ext>
            </a:extLst>
          </p:cNvPr>
          <p:cNvSpPr txBox="1"/>
          <p:nvPr/>
        </p:nvSpPr>
        <p:spPr>
          <a:xfrm>
            <a:off x="0" y="6027003"/>
            <a:ext cx="284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92CF"/>
                </a:solidFill>
              </a:rPr>
              <a:t>https://</a:t>
            </a:r>
            <a:r>
              <a:rPr lang="en-US" sz="1200" dirty="0" err="1">
                <a:solidFill>
                  <a:srgbClr val="0092CF"/>
                </a:solidFill>
              </a:rPr>
              <a:t>www.istockphoto.com</a:t>
            </a:r>
            <a:r>
              <a:rPr lang="en-US" sz="1200" dirty="0">
                <a:solidFill>
                  <a:srgbClr val="0092CF"/>
                </a:solidFill>
              </a:rPr>
              <a:t>/vector/data-warehouse-icon-symbol-design-vector-illustration-technology-solution-tend-gm892634420-247027572</a:t>
            </a:r>
          </a:p>
        </p:txBody>
      </p:sp>
    </p:spTree>
    <p:extLst>
      <p:ext uri="{BB962C8B-B14F-4D97-AF65-F5344CB8AC3E}">
        <p14:creationId xmlns:p14="http://schemas.microsoft.com/office/powerpoint/2010/main" val="1113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Update-driven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89137"/>
            <a:ext cx="10515600" cy="4672920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Information from multiple heterogeneous sources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Pre-integrated and stored for direct querying and analysis</a:t>
            </a:r>
          </a:p>
          <a:p>
            <a:r>
              <a:rPr lang="en-US" dirty="0"/>
              <a:t>Maintain large databases from multiple information sources</a:t>
            </a:r>
          </a:p>
          <a:p>
            <a:pPr lvl="1"/>
            <a:r>
              <a:rPr lang="en-US" dirty="0"/>
              <a:t>Heterogeneous, autonomous or distributed</a:t>
            </a:r>
          </a:p>
          <a:p>
            <a:r>
              <a:rPr lang="en-US" dirty="0">
                <a:latin typeface="Ubuntu" panose="020B0504030602030204" pitchFamily="34" charset="0"/>
              </a:rPr>
              <a:t>Brings high performance to the integrated heterogeneous database system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Data are copied, preprocessed, integrated, annotated, summarized, and restructured into one semantic data store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62CDB-C1B7-114D-A1AC-D8798B76FCE7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1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Differences between Operational Database Systems and 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496619"/>
            <a:ext cx="10515600" cy="3843855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Online Transaction Processing (OLTP) systems.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cover most of the day-to-day operations of an organization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Online Analytical Processing (OLAP) systems.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serve users or knowledge workers in the role of data analysis and decision making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Organize and present data in various formats in order to accommodate the diverse user needs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DC8FC-2756-C84A-84EE-74C6B4929DB0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8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5827E-A24A-3C4E-9613-63475EB7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13" y="166522"/>
            <a:ext cx="9456882" cy="6643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4A956-6226-6E43-8DEC-125742295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306" y="1027946"/>
            <a:ext cx="3123870" cy="271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AAFC2-CE6D-134F-97ED-3D8B350C8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925" y="1032741"/>
            <a:ext cx="3239162" cy="287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654D23-EE31-E64C-A4CD-7223F9527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098" y="1496291"/>
            <a:ext cx="3123870" cy="463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9E7455-EC4A-4849-9091-B7A5549E6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469" y="1538060"/>
            <a:ext cx="3123870" cy="463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DAB73-5A61-6841-A3CD-56DD83ED8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554" y="2055163"/>
            <a:ext cx="3123870" cy="463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227EBB-3FEE-4A4D-919C-A486837E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439" y="2069053"/>
            <a:ext cx="3698134" cy="4635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1B3298-74DE-0846-9EF0-A43F034A7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46" y="3372963"/>
            <a:ext cx="3123870" cy="27125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16900D-C60C-C541-8C2B-FC696F887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092" y="1300141"/>
            <a:ext cx="3123870" cy="27125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ECAEC3A-742F-D845-B402-06C4B01AE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11" y="1304936"/>
            <a:ext cx="3239162" cy="2875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5619DCA-EC39-194C-A7A0-071DE867B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11" y="3365021"/>
            <a:ext cx="3123870" cy="2712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AA202C9-DF8A-F747-831C-CD8C87A03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904" y="3667177"/>
            <a:ext cx="3123870" cy="27125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D378ED8-4B22-7846-AC0C-6B006595F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469" y="3659235"/>
            <a:ext cx="3123870" cy="2712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2D70C4-CE55-CE42-965B-A712912E7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00" y="3938332"/>
            <a:ext cx="3123870" cy="27125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858E885-F100-364B-8505-E0ED5DB3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865" y="3930390"/>
            <a:ext cx="3123870" cy="27125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28494F4-BA0E-CA4A-8C42-87A3A912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946" y="4197611"/>
            <a:ext cx="3123870" cy="2712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21C319A-AB7B-D546-8D2D-EE30AFA8E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511" y="4189669"/>
            <a:ext cx="3123870" cy="2712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4EB0B7-1307-BE4B-A9CA-2D105404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095" y="4468762"/>
            <a:ext cx="3123870" cy="27125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900EB10-B942-D047-BD5F-58BCAF746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660" y="4460820"/>
            <a:ext cx="3123870" cy="27125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FF44E52-00C8-654C-BA9D-453162F1B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492" y="4728037"/>
            <a:ext cx="3123870" cy="2712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E19DF2F-E175-F547-8B71-2D46B4DFF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057" y="4720095"/>
            <a:ext cx="3123870" cy="27125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6CDDE5-6B5E-D346-9E83-F987B9B8D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261" y="5201070"/>
            <a:ext cx="3123870" cy="2712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481FD53-B38E-5B45-A2DA-743560149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826" y="5193128"/>
            <a:ext cx="3123870" cy="2712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E2283A7-5351-704B-BCC4-10706603D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157" y="5472223"/>
            <a:ext cx="3123870" cy="2712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FF11A59-D35E-174E-A278-4AF3A8ED1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22" y="5464281"/>
            <a:ext cx="3123870" cy="27125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AC0781-329B-334A-8247-844579C93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551" y="5767126"/>
            <a:ext cx="3123870" cy="27125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DC3E2A-EDC3-CE4B-9EE1-4D4A2D738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116" y="5759184"/>
            <a:ext cx="3123870" cy="27125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37434C2-E526-6043-91A5-CF0075CBC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076" y="6062026"/>
            <a:ext cx="3419100" cy="29689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8707A71-CA4A-9740-83A3-6977C2341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641" y="6054084"/>
            <a:ext cx="3123870" cy="27125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B8BE818-0880-3745-8669-E1EC4822C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226" y="6356926"/>
            <a:ext cx="3123870" cy="2712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DA793B-5656-F945-A56B-F645EB29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791" y="6348984"/>
            <a:ext cx="3123870" cy="27125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9808683-DF2E-0445-A1FA-A5E39173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416" y="2563464"/>
            <a:ext cx="3123870" cy="2712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908EB79-9B01-0F40-903D-28FE27A97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981" y="2555522"/>
            <a:ext cx="3123870" cy="27125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7C403D5-3B20-C643-81FC-C06A0976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313" y="2882113"/>
            <a:ext cx="5561591" cy="4829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A98AB60-A450-714B-83D9-C162F080A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878" y="2874171"/>
            <a:ext cx="5561591" cy="48293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8712A6D-8A75-294B-9A41-8F2F89D725C5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8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Why Have a Separate Data Warehouse?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16924"/>
            <a:ext cx="10515600" cy="48688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Ubuntu" panose="020B0504030602030204" pitchFamily="34" charset="0"/>
              </a:rPr>
              <a:t>Separation helps promote the high performance of both systems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Based on the different structures, contents, and uses of the data in these two systems</a:t>
            </a:r>
          </a:p>
          <a:p>
            <a:r>
              <a:rPr lang="en-US" dirty="0">
                <a:latin typeface="Ubuntu" panose="020B0504030602030204" pitchFamily="34" charset="0"/>
              </a:rPr>
              <a:t>Operational databases are designed for known tasks and workloads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Indexing, hashing, using primary keys, searching for particular records, optimizing known queries</a:t>
            </a:r>
          </a:p>
          <a:p>
            <a:r>
              <a:rPr lang="en-US" dirty="0">
                <a:latin typeface="Ubuntu" panose="020B0504030602030204" pitchFamily="34" charset="0"/>
              </a:rPr>
              <a:t>Data warehouse queries are complex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Involve the computation of large data groups at summarized levels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May require use of special data organization, access, and implementation methods based on multidimensional views</a:t>
            </a:r>
          </a:p>
          <a:p>
            <a:r>
              <a:rPr lang="en-US" dirty="0">
                <a:latin typeface="Ubuntu" panose="020B0504030602030204" pitchFamily="34" charset="0"/>
              </a:rPr>
              <a:t>Processing OLAP queries in operational databases not ideal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Substantially degrade the performance of operational tasks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C6927-DA96-A940-B2C9-9568B1D39657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3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2301DD-6A3F-A140-BA85-2A56A12D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" y="724168"/>
            <a:ext cx="6296396" cy="6102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-178555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buntu" panose="020B0504030602030204" pitchFamily="34" charset="0"/>
              </a:rPr>
              <a:t>Data Warehousing: Multitiered Architecture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D9360DB-0EE4-8F45-BEEC-DA35576FCBFA}"/>
              </a:ext>
            </a:extLst>
          </p:cNvPr>
          <p:cNvSpPr/>
          <p:nvPr/>
        </p:nvSpPr>
        <p:spPr>
          <a:xfrm>
            <a:off x="391886" y="3657600"/>
            <a:ext cx="5747657" cy="1401288"/>
          </a:xfrm>
          <a:custGeom>
            <a:avLst/>
            <a:gdLst>
              <a:gd name="connsiteX0" fmla="*/ 0 w 5747657"/>
              <a:gd name="connsiteY0" fmla="*/ 1401288 h 1401288"/>
              <a:gd name="connsiteX1" fmla="*/ 2422566 w 5747657"/>
              <a:gd name="connsiteY1" fmla="*/ 1246909 h 1401288"/>
              <a:gd name="connsiteX2" fmla="*/ 2909454 w 5747657"/>
              <a:gd name="connsiteY2" fmla="*/ 819397 h 1401288"/>
              <a:gd name="connsiteX3" fmla="*/ 3550722 w 5747657"/>
              <a:gd name="connsiteY3" fmla="*/ 1306286 h 1401288"/>
              <a:gd name="connsiteX4" fmla="*/ 4940135 w 5747657"/>
              <a:gd name="connsiteY4" fmla="*/ 1318161 h 1401288"/>
              <a:gd name="connsiteX5" fmla="*/ 5747657 w 5747657"/>
              <a:gd name="connsiteY5" fmla="*/ 308758 h 1401288"/>
              <a:gd name="connsiteX6" fmla="*/ 4773880 w 5747657"/>
              <a:gd name="connsiteY6" fmla="*/ 11875 h 1401288"/>
              <a:gd name="connsiteX7" fmla="*/ 356259 w 5747657"/>
              <a:gd name="connsiteY7" fmla="*/ 0 h 1401288"/>
              <a:gd name="connsiteX8" fmla="*/ 0 w 5747657"/>
              <a:gd name="connsiteY8" fmla="*/ 1401288 h 14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7657" h="1401288">
                <a:moveTo>
                  <a:pt x="0" y="1401288"/>
                </a:moveTo>
                <a:lnTo>
                  <a:pt x="2422566" y="1246909"/>
                </a:lnTo>
                <a:lnTo>
                  <a:pt x="2909454" y="819397"/>
                </a:lnTo>
                <a:lnTo>
                  <a:pt x="3550722" y="1306286"/>
                </a:lnTo>
                <a:lnTo>
                  <a:pt x="4940135" y="1318161"/>
                </a:lnTo>
                <a:lnTo>
                  <a:pt x="5747657" y="308758"/>
                </a:lnTo>
                <a:lnTo>
                  <a:pt x="4773880" y="11875"/>
                </a:lnTo>
                <a:lnTo>
                  <a:pt x="356259" y="0"/>
                </a:lnTo>
                <a:lnTo>
                  <a:pt x="0" y="1401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A6DC7-9D60-FD47-8414-E88BA7E3AA08}"/>
              </a:ext>
            </a:extLst>
          </p:cNvPr>
          <p:cNvSpPr/>
          <p:nvPr/>
        </p:nvSpPr>
        <p:spPr>
          <a:xfrm>
            <a:off x="391886" y="1888176"/>
            <a:ext cx="5438898" cy="178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119C4A-D220-D54B-AE81-32C0BD376BD6}"/>
              </a:ext>
            </a:extLst>
          </p:cNvPr>
          <p:cNvSpPr/>
          <p:nvPr/>
        </p:nvSpPr>
        <p:spPr>
          <a:xfrm>
            <a:off x="473779" y="881436"/>
            <a:ext cx="5438898" cy="100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A68CA2D-1840-654F-8B3A-7B6AAFC81199}"/>
              </a:ext>
            </a:extLst>
          </p:cNvPr>
          <p:cNvSpPr/>
          <p:nvPr/>
        </p:nvSpPr>
        <p:spPr>
          <a:xfrm>
            <a:off x="7918862" y="4446977"/>
            <a:ext cx="3495304" cy="2129640"/>
          </a:xfrm>
          <a:prstGeom prst="wedgeRoundRectCallout">
            <a:avLst>
              <a:gd name="adj1" fmla="val -117425"/>
              <a:gd name="adj2" fmla="val -51579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Bottom tier is a warehouse database server usually RDBS. Data are extracted using gateways APIs supported by the underlying DBM. Allowing client programs to generate SQL code to be executed at a server.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4CF091F-04D1-1440-9A54-C3CBE4E9E903}"/>
              </a:ext>
            </a:extLst>
          </p:cNvPr>
          <p:cNvSpPr/>
          <p:nvPr/>
        </p:nvSpPr>
        <p:spPr>
          <a:xfrm>
            <a:off x="7678717" y="2649727"/>
            <a:ext cx="3495305" cy="1325563"/>
          </a:xfrm>
          <a:prstGeom prst="wedgeRoundRectCallout">
            <a:avLst>
              <a:gd name="adj1" fmla="val -102137"/>
              <a:gd name="adj2" fmla="val -25632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Middle tier is an OLAP server using relational OLAP (ROLAP) or a multi-dimensional OLAP (MOLAP) model.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84D3B64-890A-DC40-A895-6E80D81BEFE4}"/>
              </a:ext>
            </a:extLst>
          </p:cNvPr>
          <p:cNvSpPr/>
          <p:nvPr/>
        </p:nvSpPr>
        <p:spPr>
          <a:xfrm>
            <a:off x="7642434" y="816095"/>
            <a:ext cx="4197265" cy="1224016"/>
          </a:xfrm>
          <a:prstGeom prst="wedgeRoundRectCallout">
            <a:avLst>
              <a:gd name="adj1" fmla="val -93446"/>
              <a:gd name="adj2" fmla="val -982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The top tier is a front-end client layer, which contains query and reporting tools, analysis tools, and or data mining 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3A952-B22C-C04D-96EA-B8D2154C66E2}"/>
              </a:ext>
            </a:extLst>
          </p:cNvPr>
          <p:cNvSpPr txBox="1"/>
          <p:nvPr/>
        </p:nvSpPr>
        <p:spPr>
          <a:xfrm>
            <a:off x="10588286" y="222616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9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1" grpId="0" animBg="1"/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94" y="796485"/>
            <a:ext cx="1174200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Data Warehouse Models: </a:t>
            </a:r>
            <a:r>
              <a:rPr lang="en-US" sz="3600" dirty="0">
                <a:solidFill>
                  <a:srgbClr val="0092CF"/>
                </a:solidFill>
                <a:latin typeface="Ubuntu" panose="020B0504030602030204" pitchFamily="34" charset="0"/>
              </a:rPr>
              <a:t>Enterprise Warehouse</a:t>
            </a:r>
            <a:r>
              <a:rPr lang="en-US" sz="3600" dirty="0">
                <a:latin typeface="Ubuntu" panose="020B0504030602030204" pitchFamily="34" charset="0"/>
              </a:rPr>
              <a:t>, Data Mart, and Virtual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4" y="2486024"/>
            <a:ext cx="11874142" cy="3796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Enterprise warehouse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Collects information about subjects spanning the entire organization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Provides corporate-wide data integration, from multiple operational systems or external information providers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Contains detailed and summarized data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Variable size: few gigabytes to hundreds of gigabytes, terabytes, or more.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May be implemented on traditional mainframes, computer super-servers, or parallel architecture platforms.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Requires extensive business modeling may take years to design and build.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9F49F-2AE8-5B42-B40D-B236FED97E18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4.1.5</a:t>
            </a:r>
            <a:endParaRPr lang="en-US" sz="28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331BC9F-6C15-D640-BBF8-0F43DE569A1F}"/>
              </a:ext>
            </a:extLst>
          </p:cNvPr>
          <p:cNvSpPr/>
          <p:nvPr/>
        </p:nvSpPr>
        <p:spPr>
          <a:xfrm>
            <a:off x="8408257" y="2006930"/>
            <a:ext cx="3332500" cy="801744"/>
          </a:xfrm>
          <a:prstGeom prst="wedgeRoundRectCallout">
            <a:avLst>
              <a:gd name="adj1" fmla="val -66214"/>
              <a:gd name="adj2" fmla="val -124633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92CF"/>
                </a:solid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9430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94" y="796485"/>
            <a:ext cx="1174200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Data Warehouse Models: Enterprise Warehouse, </a:t>
            </a:r>
            <a:r>
              <a:rPr lang="en-US" sz="3600" dirty="0">
                <a:solidFill>
                  <a:srgbClr val="0092CF"/>
                </a:solidFill>
                <a:latin typeface="Ubuntu" panose="020B0504030602030204" pitchFamily="34" charset="0"/>
              </a:rPr>
              <a:t>Data Mart</a:t>
            </a:r>
            <a:r>
              <a:rPr lang="en-US" sz="3600" dirty="0">
                <a:latin typeface="Ubuntu" panose="020B0504030602030204" pitchFamily="34" charset="0"/>
              </a:rPr>
              <a:t>, and Virtual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5" y="2212889"/>
            <a:ext cx="11874142" cy="45610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Data mart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Contains a subset of corporate-wide data that is of value to a specific group of users.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Scope confined to specific selected subjects.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Data are typically summarized.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Example marketing data mart could have customer, item, and sales.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Implemented on low-cost departmental servers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Created in weeks rather than months or years.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Depending on data source can be as </a:t>
            </a:r>
            <a:r>
              <a:rPr lang="en-US" dirty="0">
                <a:solidFill>
                  <a:srgbClr val="C00000"/>
                </a:solidFill>
                <a:latin typeface="Ubuntu" panose="020B0504030602030204" pitchFamily="34" charset="0"/>
              </a:rPr>
              <a:t>independent</a:t>
            </a:r>
            <a:r>
              <a:rPr lang="en-US" dirty="0">
                <a:latin typeface="Ubuntu" panose="020B0504030602030204" pitchFamily="34" charset="0"/>
              </a:rPr>
              <a:t> or </a:t>
            </a:r>
            <a:r>
              <a:rPr lang="en-US" dirty="0">
                <a:solidFill>
                  <a:schemeClr val="accent6"/>
                </a:solidFill>
                <a:latin typeface="Ubuntu" panose="020B0504030602030204" pitchFamily="34" charset="0"/>
              </a:rPr>
              <a:t>dependent</a:t>
            </a:r>
            <a:r>
              <a:rPr lang="en-US" dirty="0">
                <a:latin typeface="Ubuntu" panose="020B0504030602030204" pitchFamily="34" charset="0"/>
              </a:rPr>
              <a:t>. </a:t>
            </a:r>
            <a:endParaRPr lang="en-US" dirty="0">
              <a:solidFill>
                <a:srgbClr val="0092CF"/>
              </a:solidFill>
              <a:latin typeface="Ubuntu" panose="020B050403060203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Ubuntu" panose="020B0504030602030204" pitchFamily="34" charset="0"/>
              </a:rPr>
              <a:t>Independent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Sourced from data from multiple operational systems, external information providers, or locally generated data </a:t>
            </a:r>
          </a:p>
          <a:p>
            <a:r>
              <a:rPr lang="en-US" dirty="0">
                <a:solidFill>
                  <a:schemeClr val="accent6"/>
                </a:solidFill>
                <a:latin typeface="Ubuntu" panose="020B0504030602030204" pitchFamily="34" charset="0"/>
              </a:rPr>
              <a:t>Dependent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Sourced directly from enterprise data warehouses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9F49F-2AE8-5B42-B40D-B236FED97E18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4.1.5</a:t>
            </a:r>
            <a:endParaRPr lang="en-US" sz="28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89BBEB6-C52F-9649-88B4-9D1DA107929B}"/>
              </a:ext>
            </a:extLst>
          </p:cNvPr>
          <p:cNvSpPr/>
          <p:nvPr/>
        </p:nvSpPr>
        <p:spPr>
          <a:xfrm>
            <a:off x="7243948" y="1819129"/>
            <a:ext cx="4037611" cy="605838"/>
          </a:xfrm>
          <a:prstGeom prst="wedgeRoundRectCallout">
            <a:avLst>
              <a:gd name="adj1" fmla="val -176692"/>
              <a:gd name="adj2" fmla="val 44166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92CF"/>
                </a:solidFill>
              </a:rPr>
              <a:t>Bottom-up approach</a:t>
            </a:r>
          </a:p>
        </p:txBody>
      </p:sp>
    </p:spTree>
    <p:extLst>
      <p:ext uri="{BB962C8B-B14F-4D97-AF65-F5344CB8AC3E}">
        <p14:creationId xmlns:p14="http://schemas.microsoft.com/office/powerpoint/2010/main" val="29083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94" y="796485"/>
            <a:ext cx="1174200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Data Warehouse Models: Enterprise Warehouse, Data Mart, and </a:t>
            </a:r>
            <a:r>
              <a:rPr lang="en-US" sz="3600" dirty="0">
                <a:solidFill>
                  <a:srgbClr val="0092CF"/>
                </a:solidFill>
                <a:latin typeface="Ubuntu" panose="020B0504030602030204" pitchFamily="34" charset="0"/>
              </a:rPr>
              <a:t>Virtual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5" y="2731324"/>
            <a:ext cx="11874142" cy="38329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92CF"/>
                </a:solidFill>
                <a:latin typeface="Ubuntu" panose="020B0504030602030204" pitchFamily="34" charset="0"/>
              </a:rPr>
              <a:t>Virtual Warehouse</a:t>
            </a:r>
          </a:p>
          <a:p>
            <a:pPr lvl="1"/>
            <a:r>
              <a:rPr lang="en-US" sz="3200" dirty="0">
                <a:latin typeface="Ubuntu" panose="020B0504030602030204" pitchFamily="34" charset="0"/>
              </a:rPr>
              <a:t>Set of views over operational databases</a:t>
            </a:r>
          </a:p>
          <a:p>
            <a:pPr lvl="1"/>
            <a:r>
              <a:rPr lang="en-US" sz="3200" dirty="0">
                <a:latin typeface="Ubuntu" panose="020B0504030602030204" pitchFamily="34" charset="0"/>
              </a:rPr>
              <a:t>For efficient query processing, only some of the possible summary views may be materialized </a:t>
            </a:r>
          </a:p>
          <a:p>
            <a:pPr lvl="1"/>
            <a:r>
              <a:rPr lang="en-US" sz="3200" dirty="0">
                <a:latin typeface="Ubuntu" panose="020B0504030602030204" pitchFamily="34" charset="0"/>
              </a:rPr>
              <a:t>Easy to build but requires excess capacity on operational database servers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9F49F-2AE8-5B42-B40D-B236FED97E18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5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29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Data Warehouse Development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885F3-87BC-0D46-9106-685F641E8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947" y="1558190"/>
            <a:ext cx="8272105" cy="5116450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EA9C8CB-C71B-5B4E-B78F-BCF5705532F6}"/>
              </a:ext>
            </a:extLst>
          </p:cNvPr>
          <p:cNvSpPr/>
          <p:nvPr/>
        </p:nvSpPr>
        <p:spPr>
          <a:xfrm>
            <a:off x="8778229" y="4148696"/>
            <a:ext cx="3191194" cy="1947553"/>
          </a:xfrm>
          <a:prstGeom prst="wedgeRoundRectCallout">
            <a:avLst>
              <a:gd name="adj1" fmla="val -95566"/>
              <a:gd name="adj2" fmla="val 34901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First define high-level data model in short frame which provides a enterprise-wide, consistent, integrated view of data among different subjects and potential usages.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314D5-FA65-574A-A4C5-ABCD10099595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4.1.5</a:t>
            </a:r>
            <a:endParaRPr lang="en-US" sz="28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9B20AB0-3B59-DD4A-90F0-A3FEA03BC356}"/>
              </a:ext>
            </a:extLst>
          </p:cNvPr>
          <p:cNvSpPr/>
          <p:nvPr/>
        </p:nvSpPr>
        <p:spPr>
          <a:xfrm>
            <a:off x="177196" y="3795506"/>
            <a:ext cx="2036138" cy="2653935"/>
          </a:xfrm>
          <a:prstGeom prst="wedgeRoundRectCallout">
            <a:avLst>
              <a:gd name="adj1" fmla="val 88874"/>
              <a:gd name="adj2" fmla="val -26573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Second, independent data marts are implemented in parallel with the enterprise warehouse based on the same data model set.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D464825-43D5-534E-BB0C-E10968113B76}"/>
              </a:ext>
            </a:extLst>
          </p:cNvPr>
          <p:cNvSpPr/>
          <p:nvPr/>
        </p:nvSpPr>
        <p:spPr>
          <a:xfrm>
            <a:off x="283548" y="1472538"/>
            <a:ext cx="2284003" cy="1785747"/>
          </a:xfrm>
          <a:prstGeom prst="wedgeRoundRectCallout">
            <a:avLst>
              <a:gd name="adj1" fmla="val 92816"/>
              <a:gd name="adj2" fmla="val 36959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Third, distributed data marts are constructed to integrate different data marts via hub servers.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CD05F74-A8CA-A247-AA1C-A5347412517A}"/>
              </a:ext>
            </a:extLst>
          </p:cNvPr>
          <p:cNvSpPr/>
          <p:nvPr/>
        </p:nvSpPr>
        <p:spPr>
          <a:xfrm>
            <a:off x="8253351" y="1239479"/>
            <a:ext cx="3761452" cy="1947553"/>
          </a:xfrm>
          <a:prstGeom prst="wedgeRoundRectCallout">
            <a:avLst>
              <a:gd name="adj1" fmla="val -73416"/>
              <a:gd name="adj2" fmla="val -11304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Finally, a multi-tier data warehouse is constructed where the enterprise warehouse is the sole custodian of all warehouse data, which is then distributed to the various dependent data marts.</a:t>
            </a:r>
          </a:p>
        </p:txBody>
      </p:sp>
    </p:spTree>
    <p:extLst>
      <p:ext uri="{BB962C8B-B14F-4D97-AF65-F5344CB8AC3E}">
        <p14:creationId xmlns:p14="http://schemas.microsoft.com/office/powerpoint/2010/main" val="31214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2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Extraction, Transformation, and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72" y="2690877"/>
            <a:ext cx="11500264" cy="347852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Data extraction</a:t>
            </a:r>
            <a:r>
              <a:rPr lang="en-US" dirty="0">
                <a:latin typeface="Ubuntu" panose="020B0504030602030204" pitchFamily="34" charset="0"/>
              </a:rPr>
              <a:t>: gathering data from multiple, heterogeneous, and external sources</a:t>
            </a:r>
          </a:p>
          <a:p>
            <a:r>
              <a:rPr lang="en-US" b="1" dirty="0">
                <a:latin typeface="Ubuntu" panose="020B0504030602030204" pitchFamily="34" charset="0"/>
              </a:rPr>
              <a:t>Data cleaning</a:t>
            </a:r>
            <a:r>
              <a:rPr lang="en-US" dirty="0">
                <a:latin typeface="Ubuntu" panose="020B0504030602030204" pitchFamily="34" charset="0"/>
              </a:rPr>
              <a:t>: detecting and rectifies data errors </a:t>
            </a:r>
          </a:p>
          <a:p>
            <a:r>
              <a:rPr lang="en-US" b="1" dirty="0">
                <a:latin typeface="Ubuntu" panose="020B0504030602030204" pitchFamily="34" charset="0"/>
              </a:rPr>
              <a:t>Data transformation</a:t>
            </a:r>
            <a:r>
              <a:rPr lang="en-US" dirty="0">
                <a:latin typeface="Ubuntu" panose="020B0504030602030204" pitchFamily="34" charset="0"/>
              </a:rPr>
              <a:t>: converting data from legacy or host format to warehouse format</a:t>
            </a:r>
          </a:p>
          <a:p>
            <a:r>
              <a:rPr lang="en-US" b="1" dirty="0">
                <a:latin typeface="Ubuntu" panose="020B0504030602030204" pitchFamily="34" charset="0"/>
              </a:rPr>
              <a:t>Load</a:t>
            </a:r>
            <a:r>
              <a:rPr lang="en-US" dirty="0">
                <a:latin typeface="Ubuntu" panose="020B0504030602030204" pitchFamily="34" charset="0"/>
              </a:rPr>
              <a:t>: sorting, summarizing, consolidating, computing views, checking integrity, building indices and partitions</a:t>
            </a:r>
          </a:p>
          <a:p>
            <a:r>
              <a:rPr lang="en-US" b="1" dirty="0">
                <a:latin typeface="Ubuntu" panose="020B0504030602030204" pitchFamily="34" charset="0"/>
              </a:rPr>
              <a:t>Refresh</a:t>
            </a:r>
            <a:r>
              <a:rPr lang="en-US" dirty="0">
                <a:latin typeface="Ubuntu" panose="020B0504030602030204" pitchFamily="34" charset="0"/>
              </a:rPr>
              <a:t>: propagating updates from the data sources to the warehouse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35FB5-89FD-DE40-991A-3F7DE5EFB893}"/>
              </a:ext>
            </a:extLst>
          </p:cNvPr>
          <p:cNvSpPr txBox="1"/>
          <p:nvPr/>
        </p:nvSpPr>
        <p:spPr>
          <a:xfrm>
            <a:off x="598872" y="1805317"/>
            <a:ext cx="1177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Systems use back-end utilities to populate and refresh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F5946-3910-7240-A535-EA15AC0A74D3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73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What Is a Data Warehouse? 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783D8-654B-0B47-A23E-D59516693136}"/>
              </a:ext>
            </a:extLst>
          </p:cNvPr>
          <p:cNvSpPr txBox="1"/>
          <p:nvPr/>
        </p:nvSpPr>
        <p:spPr>
          <a:xfrm>
            <a:off x="5213839" y="4970514"/>
            <a:ext cx="562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- Data Mining Concepts and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F573C-5330-9247-88D8-E54DB40752D5}"/>
              </a:ext>
            </a:extLst>
          </p:cNvPr>
          <p:cNvSpPr txBox="1"/>
          <p:nvPr/>
        </p:nvSpPr>
        <p:spPr>
          <a:xfrm>
            <a:off x="977461" y="2308911"/>
            <a:ext cx="93275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A data repository that is maintained separately from an organization’s operational databases. Data warehouse systems allow for integration of a variety of application systems. They support information processing by providing a solid platform of consolidated historic data for analysis. 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AAB7E-54D1-BB4D-8279-AC051081CEED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40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124" y="5795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Metadata Repository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638795"/>
            <a:ext cx="11673444" cy="521920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Ubuntu" panose="020B0504030602030204" pitchFamily="34" charset="0"/>
              </a:rPr>
              <a:t>Description of data warehouse structure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warehouse schema, views, dimensions, hierarchies, derived data definitions, data mart locations and contents</a:t>
            </a:r>
          </a:p>
          <a:p>
            <a:r>
              <a:rPr lang="en-US" sz="1800" dirty="0">
                <a:latin typeface="Ubuntu" panose="020B0504030602030204" pitchFamily="34" charset="0"/>
              </a:rPr>
              <a:t>Operational metadata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Data lineage (history of migrated data and transformations applied)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Currency of data (active, archived, or purged)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Monitoring information (usage statistics, error reports, and audit trails)</a:t>
            </a:r>
          </a:p>
          <a:p>
            <a:r>
              <a:rPr lang="en-US" sz="1800" dirty="0">
                <a:latin typeface="Ubuntu" panose="020B0504030602030204" pitchFamily="34" charset="0"/>
              </a:rPr>
              <a:t>Summarization algorithms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Measure and dimension definition algorithms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Data on granularity, partitions, subject areas, aggregation, summarization, and predefined queries and reports</a:t>
            </a:r>
          </a:p>
          <a:p>
            <a:r>
              <a:rPr lang="en-US" sz="1800" dirty="0">
                <a:latin typeface="Ubuntu" panose="020B0504030602030204" pitchFamily="34" charset="0"/>
              </a:rPr>
              <a:t>Mapping from operational environment to data warehouse,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Source databases, their contents, gateway descriptions, data partitions, data extraction, cleaning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Transformation rules and defaults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Data refresh and purging rules, and security</a:t>
            </a:r>
          </a:p>
          <a:p>
            <a:r>
              <a:rPr lang="en-US" sz="1800" dirty="0">
                <a:latin typeface="Ubuntu" panose="020B0504030602030204" pitchFamily="34" charset="0"/>
              </a:rPr>
              <a:t>Data related to system performance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Indices and profiles to improve data access and retrieval performance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Rules for timing and scheduling of refresh, update, and replication cycles.</a:t>
            </a:r>
          </a:p>
          <a:p>
            <a:r>
              <a:rPr lang="en-US" sz="1800" dirty="0">
                <a:latin typeface="Ubuntu" panose="020B0504030602030204" pitchFamily="34" charset="0"/>
              </a:rPr>
              <a:t>Business metadata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Terms and definitions</a:t>
            </a:r>
          </a:p>
          <a:p>
            <a:pPr lvl="1"/>
            <a:r>
              <a:rPr lang="en-US" sz="1600" dirty="0">
                <a:latin typeface="Ubuntu" panose="020B0504030602030204" pitchFamily="34" charset="0"/>
              </a:rPr>
              <a:t>Data ownership information, and charging policies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6E70817-53C8-C44E-B62B-91E51A908490}"/>
              </a:ext>
            </a:extLst>
          </p:cNvPr>
          <p:cNvSpPr/>
          <p:nvPr/>
        </p:nvSpPr>
        <p:spPr>
          <a:xfrm>
            <a:off x="216121" y="822332"/>
            <a:ext cx="1897688" cy="483788"/>
          </a:xfrm>
          <a:prstGeom prst="wedgeRoundRectCallout">
            <a:avLst>
              <a:gd name="adj1" fmla="val 69240"/>
              <a:gd name="adj2" fmla="val 39811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data about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D81BA-24E3-394E-88AC-0247352E1A30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9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5058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Data Warehouse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781300"/>
            <a:ext cx="11693235" cy="50767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Ubuntu" panose="020B0504030602030204" pitchFamily="34" charset="0"/>
              </a:rPr>
              <a:t>Consolidate data in multidimensional space</a:t>
            </a:r>
          </a:p>
          <a:p>
            <a:r>
              <a:rPr lang="en-US" dirty="0">
                <a:latin typeface="Ubuntu" panose="020B0504030602030204" pitchFamily="34" charset="0"/>
              </a:rPr>
              <a:t>Construction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data cleaning, integration, transformation</a:t>
            </a:r>
          </a:p>
          <a:p>
            <a:r>
              <a:rPr lang="en-US" dirty="0">
                <a:latin typeface="Ubuntu" panose="020B0504030602030204" pitchFamily="34" charset="0"/>
              </a:rPr>
              <a:t>Important preprocessing step for data mining</a:t>
            </a:r>
          </a:p>
          <a:p>
            <a:r>
              <a:rPr lang="en-US" dirty="0">
                <a:latin typeface="Ubuntu" panose="020B0504030602030204" pitchFamily="34" charset="0"/>
              </a:rPr>
              <a:t>Provide online analytical processing (OLAP) tools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Interactive analysis of multidimensional data of varied granularities</a:t>
            </a:r>
          </a:p>
          <a:p>
            <a:r>
              <a:rPr lang="en-US" dirty="0">
                <a:latin typeface="Ubuntu" panose="020B0504030602030204" pitchFamily="34" charset="0"/>
              </a:rPr>
              <a:t>Facilitates effective data generalization and data mining</a:t>
            </a:r>
          </a:p>
          <a:p>
            <a:r>
              <a:rPr lang="en-US" dirty="0">
                <a:latin typeface="Ubuntu" panose="020B0504030602030204" pitchFamily="34" charset="0"/>
              </a:rPr>
              <a:t>Integrate other data mining functions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Association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Classification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Prediction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Clustering</a:t>
            </a:r>
          </a:p>
          <a:p>
            <a:r>
              <a:rPr lang="en-US" dirty="0">
                <a:latin typeface="Ubuntu" panose="020B0504030602030204" pitchFamily="34" charset="0"/>
              </a:rPr>
              <a:t>Integrate with OLAP operations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Enhance interactive mining of knowledge at multiple levels of abstraction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4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54"/>
          <a:stretch/>
        </p:blipFill>
        <p:spPr>
          <a:xfrm rot="10800000">
            <a:off x="-3" y="-4"/>
            <a:ext cx="7410205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Ubuntu" panose="020B0504030602030204" pitchFamily="34" charset="0"/>
              </a:rPr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DC434-AD7A-604A-8D8B-120B0278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" y="1844395"/>
            <a:ext cx="5547312" cy="3431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EE3C7-BEA8-3943-9FB5-CE3BB9C52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711" y="1712822"/>
            <a:ext cx="3921708" cy="3801040"/>
          </a:xfrm>
          <a:prstGeom prst="rect">
            <a:avLst/>
          </a:prstGeom>
        </p:spPr>
      </p:pic>
      <p:pic>
        <p:nvPicPr>
          <p:cNvPr id="8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4CD927C8-A747-8D4C-B36C-A6736E2C7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5052"/>
          <a:stretch/>
        </p:blipFill>
        <p:spPr bwMode="auto">
          <a:xfrm>
            <a:off x="4899633" y="1606677"/>
            <a:ext cx="2174130" cy="24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B765409-E6F0-7944-AB56-73EF6C228BC2}"/>
              </a:ext>
            </a:extLst>
          </p:cNvPr>
          <p:cNvSpPr/>
          <p:nvPr/>
        </p:nvSpPr>
        <p:spPr>
          <a:xfrm>
            <a:off x="2599725" y="5504430"/>
            <a:ext cx="1897688" cy="483788"/>
          </a:xfrm>
          <a:prstGeom prst="wedgeRoundRectCallout">
            <a:avLst>
              <a:gd name="adj1" fmla="val -63425"/>
              <a:gd name="adj2" fmla="val 91359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data about data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2C169D-2CA0-EE45-9E17-4D707B9D7530}"/>
              </a:ext>
            </a:extLst>
          </p:cNvPr>
          <p:cNvSpPr txBox="1">
            <a:spLocks/>
          </p:cNvSpPr>
          <p:nvPr/>
        </p:nvSpPr>
        <p:spPr>
          <a:xfrm>
            <a:off x="573434" y="5870895"/>
            <a:ext cx="2712750" cy="977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Ubuntu" panose="020B0504030602030204" pitchFamily="34" charset="0"/>
              </a:rPr>
              <a:t>Metadata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834D2FA-7A55-014F-8633-F17FA7F28E95}"/>
              </a:ext>
            </a:extLst>
          </p:cNvPr>
          <p:cNvSpPr/>
          <p:nvPr/>
        </p:nvSpPr>
        <p:spPr>
          <a:xfrm>
            <a:off x="4925069" y="4694318"/>
            <a:ext cx="3191642" cy="1637820"/>
          </a:xfrm>
          <a:prstGeom prst="wedgeRoundRectCallout">
            <a:avLst>
              <a:gd name="adj1" fmla="val -20233"/>
              <a:gd name="adj2" fmla="val -102261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A </a:t>
            </a:r>
            <a:r>
              <a:rPr lang="en-US" sz="1600" dirty="0">
                <a:solidFill>
                  <a:srgbClr val="0092CF"/>
                </a:solidFill>
                <a:latin typeface="Ubuntu" panose="020B0504030602030204" pitchFamily="34" charset="0"/>
              </a:rPr>
              <a:t>subject-oriented</a:t>
            </a:r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, </a:t>
            </a:r>
            <a:r>
              <a:rPr lang="en-US" sz="1600" dirty="0">
                <a:solidFill>
                  <a:srgbClr val="0092CF"/>
                </a:solidFill>
                <a:latin typeface="Ubuntu" panose="020B0504030602030204" pitchFamily="34" charset="0"/>
              </a:rPr>
              <a:t>integrated</a:t>
            </a:r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, </a:t>
            </a:r>
            <a:r>
              <a:rPr lang="en-US" sz="1600" dirty="0">
                <a:solidFill>
                  <a:srgbClr val="0092CF"/>
                </a:solidFill>
                <a:latin typeface="Ubuntu" panose="020B0504030602030204" pitchFamily="34" charset="0"/>
              </a:rPr>
              <a:t>time-variant</a:t>
            </a:r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, and </a:t>
            </a:r>
            <a:r>
              <a:rPr lang="en-US" sz="1600" dirty="0">
                <a:solidFill>
                  <a:srgbClr val="0092CF"/>
                </a:solidFill>
                <a:latin typeface="Ubuntu" panose="020B0504030602030204" pitchFamily="34" charset="0"/>
              </a:rPr>
              <a:t>nonvolatile</a:t>
            </a:r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 collection of data in support of management’s decision making process.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EDA0B1E-E4D7-1E4D-B53F-83642A756758}"/>
              </a:ext>
            </a:extLst>
          </p:cNvPr>
          <p:cNvSpPr/>
          <p:nvPr/>
        </p:nvSpPr>
        <p:spPr>
          <a:xfrm>
            <a:off x="8767430" y="308670"/>
            <a:ext cx="3131646" cy="705648"/>
          </a:xfrm>
          <a:prstGeom prst="wedgeRoundRectCallout">
            <a:avLst>
              <a:gd name="adj1" fmla="val 353"/>
              <a:gd name="adj2" fmla="val 152985"/>
              <a:gd name="adj3" fmla="val 16667"/>
            </a:avLst>
          </a:prstGeom>
          <a:noFill/>
          <a:ln w="57150">
            <a:solidFill>
              <a:srgbClr val="009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F"/>
                </a:solidFill>
              </a:rPr>
              <a:t>Query, reporting, analysis, and or data mining tools</a:t>
            </a:r>
          </a:p>
        </p:txBody>
      </p:sp>
    </p:spTree>
    <p:extLst>
      <p:ext uri="{BB962C8B-B14F-4D97-AF65-F5344CB8AC3E}">
        <p14:creationId xmlns:p14="http://schemas.microsoft.com/office/powerpoint/2010/main" val="33164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What Is a Data Warehouse? 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5E8816-B64E-1843-B623-CF3300F97CFF}"/>
              </a:ext>
            </a:extLst>
          </p:cNvPr>
          <p:cNvSpPr/>
          <p:nvPr/>
        </p:nvSpPr>
        <p:spPr>
          <a:xfrm>
            <a:off x="976754" y="2199237"/>
            <a:ext cx="8881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Ubuntu" panose="020B0504030602030204" pitchFamily="34" charset="0"/>
              </a:rPr>
              <a:t>A </a:t>
            </a:r>
            <a:r>
              <a:rPr lang="en-US" sz="3200" dirty="0">
                <a:solidFill>
                  <a:srgbClr val="0092CF"/>
                </a:solidFill>
                <a:latin typeface="Ubuntu" panose="020B0504030602030204" pitchFamily="34" charset="0"/>
              </a:rPr>
              <a:t>subject-oriented</a:t>
            </a:r>
            <a:r>
              <a:rPr lang="en-US" sz="3200" dirty="0">
                <a:latin typeface="Ubuntu" panose="020B0504030602030204" pitchFamily="34" charset="0"/>
              </a:rPr>
              <a:t>, </a:t>
            </a:r>
            <a:r>
              <a:rPr lang="en-US" sz="3200" dirty="0">
                <a:solidFill>
                  <a:srgbClr val="0092CF"/>
                </a:solidFill>
                <a:latin typeface="Ubuntu" panose="020B0504030602030204" pitchFamily="34" charset="0"/>
              </a:rPr>
              <a:t>integrated</a:t>
            </a:r>
            <a:r>
              <a:rPr lang="en-US" sz="3200" dirty="0">
                <a:latin typeface="Ubuntu" panose="020B0504030602030204" pitchFamily="34" charset="0"/>
              </a:rPr>
              <a:t>, </a:t>
            </a:r>
            <a:r>
              <a:rPr lang="en-US" sz="3200" dirty="0">
                <a:solidFill>
                  <a:srgbClr val="0092CF"/>
                </a:solidFill>
                <a:latin typeface="Ubuntu" panose="020B0504030602030204" pitchFamily="34" charset="0"/>
              </a:rPr>
              <a:t>time-variant</a:t>
            </a:r>
            <a:r>
              <a:rPr lang="en-US" sz="3200" dirty="0">
                <a:latin typeface="Ubuntu" panose="020B0504030602030204" pitchFamily="34" charset="0"/>
              </a:rPr>
              <a:t>, and </a:t>
            </a:r>
            <a:r>
              <a:rPr lang="en-US" sz="3200" dirty="0">
                <a:solidFill>
                  <a:srgbClr val="0092CF"/>
                </a:solidFill>
                <a:latin typeface="Ubuntu" panose="020B0504030602030204" pitchFamily="34" charset="0"/>
              </a:rPr>
              <a:t>nonvolatile</a:t>
            </a:r>
            <a:r>
              <a:rPr lang="en-US" sz="3200" dirty="0">
                <a:latin typeface="Ubuntu" panose="020B0504030602030204" pitchFamily="34" charset="0"/>
              </a:rPr>
              <a:t> collection of data in support of management’s decision making process.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783D8-654B-0B47-A23E-D59516693136}"/>
              </a:ext>
            </a:extLst>
          </p:cNvPr>
          <p:cNvSpPr txBox="1"/>
          <p:nvPr/>
        </p:nvSpPr>
        <p:spPr>
          <a:xfrm>
            <a:off x="7350864" y="4203010"/>
            <a:ext cx="32063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- William H. </a:t>
            </a:r>
            <a:r>
              <a:rPr lang="en-US" sz="2800" dirty="0" err="1">
                <a:latin typeface="Ubuntu" panose="020B0504030602030204" pitchFamily="34" charset="0"/>
              </a:rPr>
              <a:t>Inmon</a:t>
            </a:r>
            <a:r>
              <a:rPr lang="en-US" sz="2800" dirty="0">
                <a:latin typeface="Ubuntu" panose="020B050403060203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AAB7E-54D1-BB4D-8279-AC051081CEED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4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Subject-oriented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89137"/>
            <a:ext cx="1090516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organized around major subjects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customer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supplier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product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sales</a:t>
            </a:r>
          </a:p>
          <a:p>
            <a:r>
              <a:rPr lang="en-US" dirty="0">
                <a:latin typeface="Ubuntu" panose="020B0504030602030204" pitchFamily="34" charset="0"/>
              </a:rPr>
              <a:t>Doesn't track day-to-day operations and transaction processing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Rather modeling and analysis of data for decision makers. </a:t>
            </a:r>
          </a:p>
          <a:p>
            <a:r>
              <a:rPr lang="en-US" dirty="0">
                <a:latin typeface="Ubuntu" panose="020B0504030602030204" pitchFamily="34" charset="0"/>
              </a:rPr>
              <a:t>Provides concise view of particular subject issues</a:t>
            </a:r>
          </a:p>
          <a:p>
            <a:r>
              <a:rPr lang="en-US" dirty="0">
                <a:latin typeface="Ubuntu" panose="020B0504030602030204" pitchFamily="34" charset="0"/>
              </a:rPr>
              <a:t>Excludes data not useful in the decision support process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A32D-400F-2E44-BAE2-DA3745167F40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Integrated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891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Constructed by integrating multiple heterogeneous sources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Relational databases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Flat files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Online transaction records</a:t>
            </a:r>
          </a:p>
          <a:p>
            <a:pPr marL="0" indent="0">
              <a:buNone/>
            </a:pP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Data cleaning and integration techniques ensure consistency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Naming conventions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Encoding structures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Attribute measures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C79C7-9779-114E-BCB3-CDC217FCFD89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1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Time-variant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87" y="1989137"/>
            <a:ext cx="10914411" cy="4351338"/>
          </a:xfrm>
        </p:spPr>
        <p:txBody>
          <a:bodyPr/>
          <a:lstStyle/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Stored Data provide information from historic perspective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E.g., past 5–10 years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Every key structure in the data warehouse contains time element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Explicitly or implicitly 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70845-9DFD-2F47-921E-CFFEBD84C202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96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Nonvolatile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05E-BF60-194A-B140-CC8A9A48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891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Physically separate store of data transformed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From the application data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Separation prevents need for mechanisms: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Transaction processing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Recovery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Concurrency control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Usually requires </a:t>
            </a:r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only</a:t>
            </a:r>
            <a:r>
              <a:rPr lang="en-US" dirty="0">
                <a:latin typeface="Ubuntu" panose="020B0504030602030204" pitchFamily="34" charset="0"/>
              </a:rPr>
              <a:t> </a:t>
            </a:r>
            <a:r>
              <a:rPr lang="en-US" dirty="0">
                <a:solidFill>
                  <a:srgbClr val="0092CF"/>
                </a:solidFill>
                <a:latin typeface="Ubuntu" panose="020B0504030602030204" pitchFamily="34" charset="0"/>
              </a:rPr>
              <a:t>two</a:t>
            </a:r>
            <a:r>
              <a:rPr lang="en-US" dirty="0">
                <a:latin typeface="Ubuntu" panose="020B0504030602030204" pitchFamily="34" charset="0"/>
              </a:rPr>
              <a:t> data access operations: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initial data loading 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data access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C81-7B04-824C-8D37-1466840482BE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What Is a Data Warehouse? 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783D8-654B-0B47-A23E-D59516693136}"/>
              </a:ext>
            </a:extLst>
          </p:cNvPr>
          <p:cNvSpPr txBox="1"/>
          <p:nvPr/>
        </p:nvSpPr>
        <p:spPr>
          <a:xfrm>
            <a:off x="5337129" y="3328193"/>
            <a:ext cx="562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- Data Mining Concepts and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F573C-5330-9247-88D8-E54DB40752D5}"/>
              </a:ext>
            </a:extLst>
          </p:cNvPr>
          <p:cNvSpPr txBox="1"/>
          <p:nvPr/>
        </p:nvSpPr>
        <p:spPr>
          <a:xfrm>
            <a:off x="1018557" y="2016918"/>
            <a:ext cx="932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A </a:t>
            </a:r>
            <a:r>
              <a:rPr lang="en-US" sz="2800" dirty="0">
                <a:solidFill>
                  <a:srgbClr val="0092CF"/>
                </a:solidFill>
                <a:latin typeface="Ubuntu" panose="020B0504030602030204" pitchFamily="34" charset="0"/>
              </a:rPr>
              <a:t>semantically</a:t>
            </a:r>
            <a:r>
              <a:rPr lang="en-US" sz="2800" dirty="0">
                <a:latin typeface="Ubuntu" panose="020B0504030602030204" pitchFamily="34" charset="0"/>
              </a:rPr>
              <a:t> consistent data store that serves as a physical implementation of a decision support data model.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AAB7E-54D1-BB4D-8279-AC051081CEED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B31D7-6BF3-EC41-AAD3-306803EF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30903"/>
            <a:ext cx="10515600" cy="180957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Ubuntu" panose="020B0504030602030204" pitchFamily="34" charset="0"/>
              </a:rPr>
              <a:t>Stores information an enterprise needs to make strategic decisions</a:t>
            </a:r>
          </a:p>
          <a:p>
            <a:r>
              <a:rPr lang="en-US" dirty="0">
                <a:latin typeface="Ubuntu" panose="020B0504030602030204" pitchFamily="34" charset="0"/>
              </a:rPr>
              <a:t>Viewed as an architecture, constructed by integrating data from multiple heterogeneous sources to support structured and/or ad hoc queries, analytical reporting, and decision making.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B50-3528-7A4B-8AA3-76523590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/>
          <a:stretch/>
        </p:blipFill>
        <p:spPr>
          <a:xfrm rot="10800000">
            <a:off x="-2" y="-4"/>
            <a:ext cx="12192001" cy="7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6DD9C-2CE4-8645-AB02-8E090E4E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913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Data Warehousing</a:t>
            </a:r>
          </a:p>
        </p:txBody>
      </p:sp>
      <p:pic>
        <p:nvPicPr>
          <p:cNvPr id="4" name="Picture 2" descr="Data Warehouse Icon Symbol Design Vector Illustration Technology Solution Tend Concept Design ...">
            <a:extLst>
              <a:ext uri="{FF2B5EF4-FFF2-40B4-BE49-F238E27FC236}">
                <a16:creationId xmlns:a16="http://schemas.microsoft.com/office/drawing/2014/main" id="{02F1B2C9-2DA5-5848-9FA7-7F71B7494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8268" r="5052" b="8268"/>
          <a:stretch/>
        </p:blipFill>
        <p:spPr bwMode="auto">
          <a:xfrm>
            <a:off x="11382376" y="10318"/>
            <a:ext cx="71676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A3533-5301-E945-9D70-7A7BEF2E17DB}"/>
              </a:ext>
            </a:extLst>
          </p:cNvPr>
          <p:cNvSpPr txBox="1"/>
          <p:nvPr/>
        </p:nvSpPr>
        <p:spPr>
          <a:xfrm>
            <a:off x="5367951" y="3061065"/>
            <a:ext cx="562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- Data Mining Concepts and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04424-8D2A-2B49-8FAA-A7A183B8CC84}"/>
              </a:ext>
            </a:extLst>
          </p:cNvPr>
          <p:cNvSpPr txBox="1"/>
          <p:nvPr/>
        </p:nvSpPr>
        <p:spPr>
          <a:xfrm>
            <a:off x="977461" y="2167693"/>
            <a:ext cx="93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The process of constructing and using data warehouses.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7509F-C276-FF4B-BCFC-C64688AAEDCC}"/>
              </a:ext>
            </a:extLst>
          </p:cNvPr>
          <p:cNvSpPr txBox="1"/>
          <p:nvPr/>
        </p:nvSpPr>
        <p:spPr>
          <a:xfrm>
            <a:off x="7441325" y="84065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4.1.1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952A8E-BE33-6940-983A-84BCD51F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6" y="4274049"/>
            <a:ext cx="10515600" cy="2354102"/>
          </a:xfrm>
        </p:spPr>
        <p:txBody>
          <a:bodyPr>
            <a:normAutofit/>
          </a:bodyPr>
          <a:lstStyle/>
          <a:p>
            <a:r>
              <a:rPr lang="en-US" dirty="0"/>
              <a:t>Useful for heterogeneous database integration. </a:t>
            </a:r>
          </a:p>
          <a:p>
            <a:r>
              <a:rPr lang="en-US" dirty="0"/>
              <a:t>Organizations typically collect diverse data types</a:t>
            </a:r>
          </a:p>
        </p:txBody>
      </p:sp>
    </p:spTree>
    <p:extLst>
      <p:ext uri="{BB962C8B-B14F-4D97-AF65-F5344CB8AC3E}">
        <p14:creationId xmlns:p14="http://schemas.microsoft.com/office/powerpoint/2010/main" val="13392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1375</Words>
  <Application>Microsoft Macintosh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Ubuntu</vt:lpstr>
      <vt:lpstr>Office Theme</vt:lpstr>
      <vt:lpstr>Data Warehousing and Online Analytical Processing</vt:lpstr>
      <vt:lpstr>What Is a Data Warehouse? </vt:lpstr>
      <vt:lpstr>What Is a Data Warehouse? </vt:lpstr>
      <vt:lpstr>Subject-oriented</vt:lpstr>
      <vt:lpstr>Integrated</vt:lpstr>
      <vt:lpstr>Time-variant</vt:lpstr>
      <vt:lpstr>Nonvolatile</vt:lpstr>
      <vt:lpstr>What Is a Data Warehouse? </vt:lpstr>
      <vt:lpstr>Data Warehousing</vt:lpstr>
      <vt:lpstr>Update-driven Approach </vt:lpstr>
      <vt:lpstr>Differences between Operational Database Systems and Data Warehouses</vt:lpstr>
      <vt:lpstr>PowerPoint Presentation</vt:lpstr>
      <vt:lpstr>Why Have a Separate Data Warehouse?</vt:lpstr>
      <vt:lpstr>Data Warehousing: Multitiered Architecture</vt:lpstr>
      <vt:lpstr>Data Warehouse Models: Enterprise Warehouse, Data Mart, and Virtual Warehouse</vt:lpstr>
      <vt:lpstr>Data Warehouse Models: Enterprise Warehouse, Data Mart, and Virtual Warehouse</vt:lpstr>
      <vt:lpstr>Data Warehouse Models: Enterprise Warehouse, Data Mart, and Virtual Warehouse</vt:lpstr>
      <vt:lpstr>Data Warehouse Development</vt:lpstr>
      <vt:lpstr>Extraction, Transformation, and Loading</vt:lpstr>
      <vt:lpstr>Metadata Repository Contents</vt:lpstr>
      <vt:lpstr>Data Warehouse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Online Analytical Processing</dc:title>
  <dc:creator>Blumberg, Kai - (kblumberg)</dc:creator>
  <cp:lastModifiedBy>Blumberg, Kai - (kblumberg)</cp:lastModifiedBy>
  <cp:revision>35</cp:revision>
  <dcterms:created xsi:type="dcterms:W3CDTF">2019-09-27T22:47:13Z</dcterms:created>
  <dcterms:modified xsi:type="dcterms:W3CDTF">2019-10-02T02:41:30Z</dcterms:modified>
</cp:coreProperties>
</file>