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310" r:id="rId3"/>
    <p:sldId id="257" r:id="rId4"/>
    <p:sldId id="309" r:id="rId5"/>
    <p:sldId id="303" r:id="rId6"/>
    <p:sldId id="314" r:id="rId7"/>
    <p:sldId id="312" r:id="rId8"/>
    <p:sldId id="311" r:id="rId9"/>
    <p:sldId id="261" r:id="rId10"/>
    <p:sldId id="299" r:id="rId11"/>
    <p:sldId id="258" r:id="rId12"/>
    <p:sldId id="286" r:id="rId13"/>
    <p:sldId id="287" r:id="rId14"/>
    <p:sldId id="288" r:id="rId15"/>
    <p:sldId id="289" r:id="rId16"/>
    <p:sldId id="260" r:id="rId17"/>
    <p:sldId id="259" r:id="rId18"/>
    <p:sldId id="292" r:id="rId19"/>
    <p:sldId id="305" r:id="rId20"/>
    <p:sldId id="262" r:id="rId21"/>
    <p:sldId id="263" r:id="rId22"/>
    <p:sldId id="306" r:id="rId23"/>
    <p:sldId id="264" r:id="rId24"/>
    <p:sldId id="265" r:id="rId25"/>
    <p:sldId id="266" r:id="rId26"/>
    <p:sldId id="267" r:id="rId27"/>
    <p:sldId id="268" r:id="rId28"/>
    <p:sldId id="269" r:id="rId29"/>
    <p:sldId id="270" r:id="rId30"/>
    <p:sldId id="271" r:id="rId31"/>
    <p:sldId id="285" r:id="rId32"/>
    <p:sldId id="294" r:id="rId33"/>
    <p:sldId id="296" r:id="rId34"/>
    <p:sldId id="297" r:id="rId35"/>
    <p:sldId id="295" r:id="rId36"/>
    <p:sldId id="298" r:id="rId37"/>
    <p:sldId id="272" r:id="rId38"/>
    <p:sldId id="277" r:id="rId39"/>
    <p:sldId id="290" r:id="rId40"/>
    <p:sldId id="278" r:id="rId41"/>
    <p:sldId id="293" r:id="rId42"/>
    <p:sldId id="279" r:id="rId43"/>
    <p:sldId id="280" r:id="rId44"/>
    <p:sldId id="276" r:id="rId45"/>
    <p:sldId id="273" r:id="rId46"/>
    <p:sldId id="291" r:id="rId47"/>
    <p:sldId id="282" r:id="rId48"/>
    <p:sldId id="275" r:id="rId49"/>
    <p:sldId id="281" r:id="rId50"/>
    <p:sldId id="274" r:id="rId51"/>
    <p:sldId id="307" r:id="rId52"/>
    <p:sldId id="283" r:id="rId53"/>
    <p:sldId id="284" r:id="rId54"/>
    <p:sldId id="301" r:id="rId55"/>
    <p:sldId id="302" r:id="rId56"/>
    <p:sldId id="304" r:id="rId57"/>
    <p:sldId id="313" r:id="rId58"/>
    <p:sldId id="30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64" d="100"/>
          <a:sy n="64" d="100"/>
        </p:scale>
        <p:origin x="906" y="72"/>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FF589-27CE-4501-86F1-3020149CE80A}"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44E0B-59D2-418D-9EC7-B0AC05D999A9}" type="slidenum">
              <a:rPr lang="en-US" smtClean="0"/>
              <a:t>‹#›</a:t>
            </a:fld>
            <a:endParaRPr lang="en-US"/>
          </a:p>
        </p:txBody>
      </p:sp>
    </p:spTree>
    <p:extLst>
      <p:ext uri="{BB962C8B-B14F-4D97-AF65-F5344CB8AC3E}">
        <p14:creationId xmlns:p14="http://schemas.microsoft.com/office/powerpoint/2010/main" val="61656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Setup: Log into LC, bring up the nasty test case for Word Search in Notepad</a:t>
            </a:r>
          </a:p>
        </p:txBody>
      </p:sp>
      <p:sp>
        <p:nvSpPr>
          <p:cNvPr id="4" name="Slide Number Placeholder 3"/>
          <p:cNvSpPr>
            <a:spLocks noGrp="1"/>
          </p:cNvSpPr>
          <p:nvPr>
            <p:ph type="sldNum" sz="quarter" idx="5"/>
          </p:nvPr>
        </p:nvSpPr>
        <p:spPr/>
        <p:txBody>
          <a:bodyPr/>
          <a:lstStyle/>
          <a:p>
            <a:fld id="{AFF44E0B-59D2-418D-9EC7-B0AC05D999A9}" type="slidenum">
              <a:rPr lang="en-US" smtClean="0"/>
              <a:t>1</a:t>
            </a:fld>
            <a:endParaRPr lang="en-US"/>
          </a:p>
        </p:txBody>
      </p:sp>
    </p:spTree>
    <p:extLst>
      <p:ext uri="{BB962C8B-B14F-4D97-AF65-F5344CB8AC3E}">
        <p14:creationId xmlns:p14="http://schemas.microsoft.com/office/powerpoint/2010/main" val="1989696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local variables, including parameter values</a:t>
            </a:r>
          </a:p>
        </p:txBody>
      </p:sp>
      <p:sp>
        <p:nvSpPr>
          <p:cNvPr id="4" name="Slide Number Placeholder 3"/>
          <p:cNvSpPr>
            <a:spLocks noGrp="1"/>
          </p:cNvSpPr>
          <p:nvPr>
            <p:ph type="sldNum" sz="quarter" idx="5"/>
          </p:nvPr>
        </p:nvSpPr>
        <p:spPr/>
        <p:txBody>
          <a:bodyPr/>
          <a:lstStyle/>
          <a:p>
            <a:fld id="{AFF44E0B-59D2-418D-9EC7-B0AC05D999A9}" type="slidenum">
              <a:rPr lang="en-US" smtClean="0"/>
              <a:t>18</a:t>
            </a:fld>
            <a:endParaRPr lang="en-US"/>
          </a:p>
        </p:txBody>
      </p:sp>
    </p:spTree>
    <p:extLst>
      <p:ext uri="{BB962C8B-B14F-4D97-AF65-F5344CB8AC3E}">
        <p14:creationId xmlns:p14="http://schemas.microsoft.com/office/powerpoint/2010/main" val="32481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problems from </a:t>
            </a:r>
            <a:r>
              <a:rPr lang="en-US" dirty="0" err="1"/>
              <a:t>LeetCode</a:t>
            </a:r>
            <a:r>
              <a:rPr lang="en-US" dirty="0"/>
              <a:t>.  We will use Java to solve.</a:t>
            </a:r>
          </a:p>
        </p:txBody>
      </p:sp>
      <p:sp>
        <p:nvSpPr>
          <p:cNvPr id="4" name="Slide Number Placeholder 3"/>
          <p:cNvSpPr>
            <a:spLocks noGrp="1"/>
          </p:cNvSpPr>
          <p:nvPr>
            <p:ph type="sldNum" sz="quarter" idx="5"/>
          </p:nvPr>
        </p:nvSpPr>
        <p:spPr/>
        <p:txBody>
          <a:bodyPr/>
          <a:lstStyle/>
          <a:p>
            <a:fld id="{AFF44E0B-59D2-418D-9EC7-B0AC05D999A9}" type="slidenum">
              <a:rPr lang="en-US" smtClean="0"/>
              <a:t>19</a:t>
            </a:fld>
            <a:endParaRPr lang="en-US"/>
          </a:p>
        </p:txBody>
      </p:sp>
    </p:spTree>
    <p:extLst>
      <p:ext uri="{BB962C8B-B14F-4D97-AF65-F5344CB8AC3E}">
        <p14:creationId xmlns:p14="http://schemas.microsoft.com/office/powerpoint/2010/main" val="304624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(1) Array is not sorted, (2) array may contain duplicate values.</a:t>
            </a:r>
          </a:p>
        </p:txBody>
      </p:sp>
      <p:sp>
        <p:nvSpPr>
          <p:cNvPr id="4" name="Slide Number Placeholder 3"/>
          <p:cNvSpPr>
            <a:spLocks noGrp="1"/>
          </p:cNvSpPr>
          <p:nvPr>
            <p:ph type="sldNum" sz="quarter" idx="5"/>
          </p:nvPr>
        </p:nvSpPr>
        <p:spPr/>
        <p:txBody>
          <a:bodyPr/>
          <a:lstStyle/>
          <a:p>
            <a:fld id="{AFF44E0B-59D2-418D-9EC7-B0AC05D999A9}" type="slidenum">
              <a:rPr lang="en-US" smtClean="0"/>
              <a:t>20</a:t>
            </a:fld>
            <a:endParaRPr lang="en-US"/>
          </a:p>
        </p:txBody>
      </p:sp>
    </p:spTree>
    <p:extLst>
      <p:ext uri="{BB962C8B-B14F-4D97-AF65-F5344CB8AC3E}">
        <p14:creationId xmlns:p14="http://schemas.microsoft.com/office/powerpoint/2010/main" val="1062087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we are being careful to consider any combination of values exactly once.</a:t>
            </a:r>
          </a:p>
        </p:txBody>
      </p:sp>
      <p:sp>
        <p:nvSpPr>
          <p:cNvPr id="4" name="Slide Number Placeholder 3"/>
          <p:cNvSpPr>
            <a:spLocks noGrp="1"/>
          </p:cNvSpPr>
          <p:nvPr>
            <p:ph type="sldNum" sz="quarter" idx="5"/>
          </p:nvPr>
        </p:nvSpPr>
        <p:spPr/>
        <p:txBody>
          <a:bodyPr/>
          <a:lstStyle/>
          <a:p>
            <a:fld id="{AFF44E0B-59D2-418D-9EC7-B0AC05D999A9}" type="slidenum">
              <a:rPr lang="en-US" smtClean="0"/>
              <a:t>21</a:t>
            </a:fld>
            <a:endParaRPr lang="en-US"/>
          </a:p>
        </p:txBody>
      </p:sp>
    </p:spTree>
    <p:extLst>
      <p:ext uri="{BB962C8B-B14F-4D97-AF65-F5344CB8AC3E}">
        <p14:creationId xmlns:p14="http://schemas.microsoft.com/office/powerpoint/2010/main" val="92168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local variables, including parameter values</a:t>
            </a:r>
          </a:p>
        </p:txBody>
      </p:sp>
      <p:sp>
        <p:nvSpPr>
          <p:cNvPr id="4" name="Slide Number Placeholder 3"/>
          <p:cNvSpPr>
            <a:spLocks noGrp="1"/>
          </p:cNvSpPr>
          <p:nvPr>
            <p:ph type="sldNum" sz="quarter" idx="5"/>
          </p:nvPr>
        </p:nvSpPr>
        <p:spPr/>
        <p:txBody>
          <a:bodyPr/>
          <a:lstStyle/>
          <a:p>
            <a:fld id="{AFF44E0B-59D2-418D-9EC7-B0AC05D999A9}" type="slidenum">
              <a:rPr lang="en-US" smtClean="0"/>
              <a:t>22</a:t>
            </a:fld>
            <a:endParaRPr lang="en-US"/>
          </a:p>
        </p:txBody>
      </p:sp>
    </p:spTree>
    <p:extLst>
      <p:ext uri="{BB962C8B-B14F-4D97-AF65-F5344CB8AC3E}">
        <p14:creationId xmlns:p14="http://schemas.microsoft.com/office/powerpoint/2010/main" val="2708031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23</a:t>
            </a:fld>
            <a:endParaRPr lang="en-US"/>
          </a:p>
        </p:txBody>
      </p:sp>
    </p:spTree>
    <p:extLst>
      <p:ext uri="{BB962C8B-B14F-4D97-AF65-F5344CB8AC3E}">
        <p14:creationId xmlns:p14="http://schemas.microsoft.com/office/powerpoint/2010/main" val="128009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“big O” notation, we don’t have to guess which solution will scale better.</a:t>
            </a:r>
          </a:p>
        </p:txBody>
      </p:sp>
      <p:sp>
        <p:nvSpPr>
          <p:cNvPr id="4" name="Slide Number Placeholder 3"/>
          <p:cNvSpPr>
            <a:spLocks noGrp="1"/>
          </p:cNvSpPr>
          <p:nvPr>
            <p:ph type="sldNum" sz="quarter" idx="5"/>
          </p:nvPr>
        </p:nvSpPr>
        <p:spPr/>
        <p:txBody>
          <a:bodyPr/>
          <a:lstStyle/>
          <a:p>
            <a:fld id="{AFF44E0B-59D2-418D-9EC7-B0AC05D999A9}" type="slidenum">
              <a:rPr lang="en-US" smtClean="0"/>
              <a:t>24</a:t>
            </a:fld>
            <a:endParaRPr lang="en-US"/>
          </a:p>
        </p:txBody>
      </p:sp>
    </p:spTree>
    <p:extLst>
      <p:ext uri="{BB962C8B-B14F-4D97-AF65-F5344CB8AC3E}">
        <p14:creationId xmlns:p14="http://schemas.microsoft.com/office/powerpoint/2010/main" val="1757567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array is not necessarily sorted.</a:t>
            </a:r>
          </a:p>
        </p:txBody>
      </p:sp>
      <p:sp>
        <p:nvSpPr>
          <p:cNvPr id="4" name="Slide Number Placeholder 3"/>
          <p:cNvSpPr>
            <a:spLocks noGrp="1"/>
          </p:cNvSpPr>
          <p:nvPr>
            <p:ph type="sldNum" sz="quarter" idx="5"/>
          </p:nvPr>
        </p:nvSpPr>
        <p:spPr/>
        <p:txBody>
          <a:bodyPr/>
          <a:lstStyle/>
          <a:p>
            <a:fld id="{AFF44E0B-59D2-418D-9EC7-B0AC05D999A9}" type="slidenum">
              <a:rPr lang="en-US" smtClean="0"/>
              <a:t>25</a:t>
            </a:fld>
            <a:endParaRPr lang="en-US"/>
          </a:p>
        </p:txBody>
      </p:sp>
    </p:spTree>
    <p:extLst>
      <p:ext uri="{BB962C8B-B14F-4D97-AF65-F5344CB8AC3E}">
        <p14:creationId xmlns:p14="http://schemas.microsoft.com/office/powerpoint/2010/main" val="2960965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worth keeping in mind that “big O” is not an absolute measure of which approach is faster.  It tells us growth rates, and helps us compare for large n.</a:t>
            </a:r>
          </a:p>
        </p:txBody>
      </p:sp>
      <p:sp>
        <p:nvSpPr>
          <p:cNvPr id="4" name="Slide Number Placeholder 3"/>
          <p:cNvSpPr>
            <a:spLocks noGrp="1"/>
          </p:cNvSpPr>
          <p:nvPr>
            <p:ph type="sldNum" sz="quarter" idx="5"/>
          </p:nvPr>
        </p:nvSpPr>
        <p:spPr/>
        <p:txBody>
          <a:bodyPr/>
          <a:lstStyle/>
          <a:p>
            <a:fld id="{AFF44E0B-59D2-418D-9EC7-B0AC05D999A9}" type="slidenum">
              <a:rPr lang="en-US" smtClean="0"/>
              <a:t>26</a:t>
            </a:fld>
            <a:endParaRPr lang="en-US"/>
          </a:p>
        </p:txBody>
      </p:sp>
    </p:spTree>
    <p:extLst>
      <p:ext uri="{BB962C8B-B14F-4D97-AF65-F5344CB8AC3E}">
        <p14:creationId xmlns:p14="http://schemas.microsoft.com/office/powerpoint/2010/main" val="4091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contains, remove, iterator are all library methods, and we need to check them.</a:t>
            </a:r>
          </a:p>
        </p:txBody>
      </p:sp>
      <p:sp>
        <p:nvSpPr>
          <p:cNvPr id="4" name="Slide Number Placeholder 3"/>
          <p:cNvSpPr>
            <a:spLocks noGrp="1"/>
          </p:cNvSpPr>
          <p:nvPr>
            <p:ph type="sldNum" sz="quarter" idx="5"/>
          </p:nvPr>
        </p:nvSpPr>
        <p:spPr/>
        <p:txBody>
          <a:bodyPr/>
          <a:lstStyle/>
          <a:p>
            <a:fld id="{AFF44E0B-59D2-418D-9EC7-B0AC05D999A9}" type="slidenum">
              <a:rPr lang="en-US" smtClean="0"/>
              <a:t>27</a:t>
            </a:fld>
            <a:endParaRPr lang="en-US"/>
          </a:p>
        </p:txBody>
      </p:sp>
    </p:spTree>
    <p:extLst>
      <p:ext uri="{BB962C8B-B14F-4D97-AF65-F5344CB8AC3E}">
        <p14:creationId xmlns:p14="http://schemas.microsoft.com/office/powerpoint/2010/main" val="161581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harder sample problems, I will sketch solutions without showing a complete implementation.</a:t>
            </a:r>
          </a:p>
        </p:txBody>
      </p:sp>
      <p:sp>
        <p:nvSpPr>
          <p:cNvPr id="4" name="Slide Number Placeholder 3"/>
          <p:cNvSpPr>
            <a:spLocks noGrp="1"/>
          </p:cNvSpPr>
          <p:nvPr>
            <p:ph type="sldNum" sz="quarter" idx="5"/>
          </p:nvPr>
        </p:nvSpPr>
        <p:spPr/>
        <p:txBody>
          <a:bodyPr/>
          <a:lstStyle/>
          <a:p>
            <a:fld id="{AFF44E0B-59D2-418D-9EC7-B0AC05D999A9}" type="slidenum">
              <a:rPr lang="en-US" smtClean="0"/>
              <a:t>4</a:t>
            </a:fld>
            <a:endParaRPr lang="en-US"/>
          </a:p>
        </p:txBody>
      </p:sp>
    </p:spTree>
    <p:extLst>
      <p:ext uri="{BB962C8B-B14F-4D97-AF65-F5344CB8AC3E}">
        <p14:creationId xmlns:p14="http://schemas.microsoft.com/office/powerpoint/2010/main" val="370409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remove, contains are constant time within reason.</a:t>
            </a:r>
          </a:p>
        </p:txBody>
      </p:sp>
      <p:sp>
        <p:nvSpPr>
          <p:cNvPr id="4" name="Slide Number Placeholder 3"/>
          <p:cNvSpPr>
            <a:spLocks noGrp="1"/>
          </p:cNvSpPr>
          <p:nvPr>
            <p:ph type="sldNum" sz="quarter" idx="5"/>
          </p:nvPr>
        </p:nvSpPr>
        <p:spPr/>
        <p:txBody>
          <a:bodyPr/>
          <a:lstStyle/>
          <a:p>
            <a:fld id="{AFF44E0B-59D2-418D-9EC7-B0AC05D999A9}" type="slidenum">
              <a:rPr lang="en-US" smtClean="0"/>
              <a:t>28</a:t>
            </a:fld>
            <a:endParaRPr lang="en-US"/>
          </a:p>
        </p:txBody>
      </p:sp>
    </p:spTree>
    <p:extLst>
      <p:ext uri="{BB962C8B-B14F-4D97-AF65-F5344CB8AC3E}">
        <p14:creationId xmlns:p14="http://schemas.microsoft.com/office/powerpoint/2010/main" val="2351804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295, Find Median From Data Stream.  Median = the middle value (or average of the middle 2 values) in sorted order.</a:t>
            </a:r>
          </a:p>
        </p:txBody>
      </p:sp>
      <p:sp>
        <p:nvSpPr>
          <p:cNvPr id="4" name="Slide Number Placeholder 3"/>
          <p:cNvSpPr>
            <a:spLocks noGrp="1"/>
          </p:cNvSpPr>
          <p:nvPr>
            <p:ph type="sldNum" sz="quarter" idx="5"/>
          </p:nvPr>
        </p:nvSpPr>
        <p:spPr/>
        <p:txBody>
          <a:bodyPr/>
          <a:lstStyle/>
          <a:p>
            <a:fld id="{AFF44E0B-59D2-418D-9EC7-B0AC05D999A9}" type="slidenum">
              <a:rPr lang="en-US" smtClean="0"/>
              <a:t>31</a:t>
            </a:fld>
            <a:endParaRPr lang="en-US"/>
          </a:p>
        </p:txBody>
      </p:sp>
    </p:spTree>
    <p:extLst>
      <p:ext uri="{BB962C8B-B14F-4D97-AF65-F5344CB8AC3E}">
        <p14:creationId xmlns:p14="http://schemas.microsoft.com/office/powerpoint/2010/main" val="4118012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iterations in the </a:t>
            </a:r>
            <a:r>
              <a:rPr lang="en-US" dirty="0" err="1"/>
              <a:t>findMedian</a:t>
            </a:r>
            <a:r>
              <a:rPr lang="en-US" dirty="0"/>
              <a:t> method will walk half of the values in the tree, to find the middle value.</a:t>
            </a:r>
          </a:p>
        </p:txBody>
      </p:sp>
      <p:sp>
        <p:nvSpPr>
          <p:cNvPr id="4" name="Slide Number Placeholder 3"/>
          <p:cNvSpPr>
            <a:spLocks noGrp="1"/>
          </p:cNvSpPr>
          <p:nvPr>
            <p:ph type="sldNum" sz="quarter" idx="5"/>
          </p:nvPr>
        </p:nvSpPr>
        <p:spPr/>
        <p:txBody>
          <a:bodyPr/>
          <a:lstStyle/>
          <a:p>
            <a:fld id="{AFF44E0B-59D2-418D-9EC7-B0AC05D999A9}" type="slidenum">
              <a:rPr lang="en-US" smtClean="0"/>
              <a:t>32</a:t>
            </a:fld>
            <a:endParaRPr lang="en-US"/>
          </a:p>
        </p:txBody>
      </p:sp>
    </p:spTree>
    <p:extLst>
      <p:ext uri="{BB962C8B-B14F-4D97-AF65-F5344CB8AC3E}">
        <p14:creationId xmlns:p14="http://schemas.microsoft.com/office/powerpoint/2010/main" val="1536614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33</a:t>
            </a:fld>
            <a:endParaRPr lang="en-US"/>
          </a:p>
        </p:txBody>
      </p:sp>
    </p:spTree>
    <p:extLst>
      <p:ext uri="{BB962C8B-B14F-4D97-AF65-F5344CB8AC3E}">
        <p14:creationId xmlns:p14="http://schemas.microsoft.com/office/powerpoint/2010/main" val="2707974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295, Find Median From Data Stream.  Median = the middle value (or average of the middle 2 values) in sorted order.</a:t>
            </a:r>
          </a:p>
        </p:txBody>
      </p:sp>
      <p:sp>
        <p:nvSpPr>
          <p:cNvPr id="4" name="Slide Number Placeholder 3"/>
          <p:cNvSpPr>
            <a:spLocks noGrp="1"/>
          </p:cNvSpPr>
          <p:nvPr>
            <p:ph type="sldNum" sz="quarter" idx="5"/>
          </p:nvPr>
        </p:nvSpPr>
        <p:spPr/>
        <p:txBody>
          <a:bodyPr/>
          <a:lstStyle/>
          <a:p>
            <a:fld id="{AFF44E0B-59D2-418D-9EC7-B0AC05D999A9}" type="slidenum">
              <a:rPr lang="en-US" smtClean="0"/>
              <a:t>34</a:t>
            </a:fld>
            <a:endParaRPr lang="en-US"/>
          </a:p>
        </p:txBody>
      </p:sp>
    </p:spTree>
    <p:extLst>
      <p:ext uri="{BB962C8B-B14F-4D97-AF65-F5344CB8AC3E}">
        <p14:creationId xmlns:p14="http://schemas.microsoft.com/office/powerpoint/2010/main" val="4283279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 larger half in ascending order, q2 = smaller half in descending order</a:t>
            </a:r>
          </a:p>
        </p:txBody>
      </p:sp>
      <p:sp>
        <p:nvSpPr>
          <p:cNvPr id="4" name="Slide Number Placeholder 3"/>
          <p:cNvSpPr>
            <a:spLocks noGrp="1"/>
          </p:cNvSpPr>
          <p:nvPr>
            <p:ph type="sldNum" sz="quarter" idx="5"/>
          </p:nvPr>
        </p:nvSpPr>
        <p:spPr/>
        <p:txBody>
          <a:bodyPr/>
          <a:lstStyle/>
          <a:p>
            <a:fld id="{AFF44E0B-59D2-418D-9EC7-B0AC05D999A9}" type="slidenum">
              <a:rPr lang="en-US" smtClean="0"/>
              <a:t>35</a:t>
            </a:fld>
            <a:endParaRPr lang="en-US"/>
          </a:p>
        </p:txBody>
      </p:sp>
    </p:spTree>
    <p:extLst>
      <p:ext uri="{BB962C8B-B14F-4D97-AF65-F5344CB8AC3E}">
        <p14:creationId xmlns:p14="http://schemas.microsoft.com/office/powerpoint/2010/main" val="131577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36</a:t>
            </a:fld>
            <a:endParaRPr lang="en-US"/>
          </a:p>
        </p:txBody>
      </p:sp>
    </p:spTree>
    <p:extLst>
      <p:ext uri="{BB962C8B-B14F-4D97-AF65-F5344CB8AC3E}">
        <p14:creationId xmlns:p14="http://schemas.microsoft.com/office/powerpoint/2010/main" val="1174686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to the </a:t>
            </a:r>
            <a:r>
              <a:rPr lang="en-US" dirty="0" err="1"/>
              <a:t>len</a:t>
            </a:r>
            <a:r>
              <a:rPr lang="en-US" dirty="0"/>
              <a:t> because after fixing the position of the 1</a:t>
            </a:r>
            <a:r>
              <a:rPr lang="en-US" baseline="30000" dirty="0"/>
              <a:t>st</a:t>
            </a:r>
            <a:r>
              <a:rPr lang="en-US" dirty="0"/>
              <a:t> character, there are 4 choices for the second character and 3 each for the rest of the characters.</a:t>
            </a:r>
          </a:p>
        </p:txBody>
      </p:sp>
      <p:sp>
        <p:nvSpPr>
          <p:cNvPr id="4" name="Slide Number Placeholder 3"/>
          <p:cNvSpPr>
            <a:spLocks noGrp="1"/>
          </p:cNvSpPr>
          <p:nvPr>
            <p:ph type="sldNum" sz="quarter" idx="5"/>
          </p:nvPr>
        </p:nvSpPr>
        <p:spPr/>
        <p:txBody>
          <a:bodyPr/>
          <a:lstStyle/>
          <a:p>
            <a:fld id="{AFF44E0B-59D2-418D-9EC7-B0AC05D999A9}" type="slidenum">
              <a:rPr lang="en-US" smtClean="0"/>
              <a:t>38</a:t>
            </a:fld>
            <a:endParaRPr lang="en-US"/>
          </a:p>
        </p:txBody>
      </p:sp>
    </p:spTree>
    <p:extLst>
      <p:ext uri="{BB962C8B-B14F-4D97-AF65-F5344CB8AC3E}">
        <p14:creationId xmlns:p14="http://schemas.microsoft.com/office/powerpoint/2010/main" val="1507267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“retrieval”, not “tree”.  Tries have many other uses, e.g. text search, virus pattern matching.</a:t>
            </a:r>
          </a:p>
        </p:txBody>
      </p:sp>
      <p:sp>
        <p:nvSpPr>
          <p:cNvPr id="4" name="Slide Number Placeholder 3"/>
          <p:cNvSpPr>
            <a:spLocks noGrp="1"/>
          </p:cNvSpPr>
          <p:nvPr>
            <p:ph type="sldNum" sz="quarter" idx="5"/>
          </p:nvPr>
        </p:nvSpPr>
        <p:spPr/>
        <p:txBody>
          <a:bodyPr/>
          <a:lstStyle/>
          <a:p>
            <a:fld id="{AFF44E0B-59D2-418D-9EC7-B0AC05D999A9}" type="slidenum">
              <a:rPr lang="en-US" smtClean="0"/>
              <a:t>40</a:t>
            </a:fld>
            <a:endParaRPr lang="en-US"/>
          </a:p>
        </p:txBody>
      </p:sp>
    </p:spTree>
    <p:extLst>
      <p:ext uri="{BB962C8B-B14F-4D97-AF65-F5344CB8AC3E}">
        <p14:creationId xmlns:p14="http://schemas.microsoft.com/office/powerpoint/2010/main" val="522592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Search II – problem 212 (show in browser).  Don’t forget the nasty test case!</a:t>
            </a:r>
          </a:p>
        </p:txBody>
      </p:sp>
      <p:sp>
        <p:nvSpPr>
          <p:cNvPr id="4" name="Slide Number Placeholder 3"/>
          <p:cNvSpPr>
            <a:spLocks noGrp="1"/>
          </p:cNvSpPr>
          <p:nvPr>
            <p:ph type="sldNum" sz="quarter" idx="5"/>
          </p:nvPr>
        </p:nvSpPr>
        <p:spPr/>
        <p:txBody>
          <a:bodyPr/>
          <a:lstStyle/>
          <a:p>
            <a:fld id="{AFF44E0B-59D2-418D-9EC7-B0AC05D999A9}" type="slidenum">
              <a:rPr lang="en-US" smtClean="0"/>
              <a:t>41</a:t>
            </a:fld>
            <a:endParaRPr lang="en-US"/>
          </a:p>
        </p:txBody>
      </p:sp>
    </p:spTree>
    <p:extLst>
      <p:ext uri="{BB962C8B-B14F-4D97-AF65-F5344CB8AC3E}">
        <p14:creationId xmlns:p14="http://schemas.microsoft.com/office/powerpoint/2010/main" val="190525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challenge has an execution time limit and memory limit.  Easy, medium, and hard.  I chose Java, there are many other language choices.</a:t>
            </a:r>
          </a:p>
        </p:txBody>
      </p:sp>
      <p:sp>
        <p:nvSpPr>
          <p:cNvPr id="4" name="Slide Number Placeholder 3"/>
          <p:cNvSpPr>
            <a:spLocks noGrp="1"/>
          </p:cNvSpPr>
          <p:nvPr>
            <p:ph type="sldNum" sz="quarter" idx="5"/>
          </p:nvPr>
        </p:nvSpPr>
        <p:spPr/>
        <p:txBody>
          <a:bodyPr/>
          <a:lstStyle/>
          <a:p>
            <a:fld id="{AFF44E0B-59D2-418D-9EC7-B0AC05D999A9}" type="slidenum">
              <a:rPr lang="en-US" smtClean="0"/>
              <a:t>5</a:t>
            </a:fld>
            <a:endParaRPr lang="en-US"/>
          </a:p>
        </p:txBody>
      </p:sp>
    </p:spTree>
    <p:extLst>
      <p:ext uri="{BB962C8B-B14F-4D97-AF65-F5344CB8AC3E}">
        <p14:creationId xmlns:p14="http://schemas.microsoft.com/office/powerpoint/2010/main" val="4277417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m*n*4*3^len-2 is 4/9 of m*n*3^len.  For space complexity, the pointers to next letters are constant space per letter.</a:t>
            </a:r>
          </a:p>
        </p:txBody>
      </p:sp>
      <p:sp>
        <p:nvSpPr>
          <p:cNvPr id="4" name="Slide Number Placeholder 3"/>
          <p:cNvSpPr>
            <a:spLocks noGrp="1"/>
          </p:cNvSpPr>
          <p:nvPr>
            <p:ph type="sldNum" sz="quarter" idx="5"/>
          </p:nvPr>
        </p:nvSpPr>
        <p:spPr/>
        <p:txBody>
          <a:bodyPr/>
          <a:lstStyle/>
          <a:p>
            <a:fld id="{AFF44E0B-59D2-418D-9EC7-B0AC05D999A9}" type="slidenum">
              <a:rPr lang="en-US" smtClean="0"/>
              <a:t>42</a:t>
            </a:fld>
            <a:endParaRPr lang="en-US"/>
          </a:p>
        </p:txBody>
      </p:sp>
    </p:spTree>
    <p:extLst>
      <p:ext uri="{BB962C8B-B14F-4D97-AF65-F5344CB8AC3E}">
        <p14:creationId xmlns:p14="http://schemas.microsoft.com/office/powerpoint/2010/main" val="2431139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Brute force (12x12, 30K words): 255B ops; </a:t>
            </a:r>
            <a:r>
              <a:rPr lang="en-US" dirty="0" err="1"/>
              <a:t>Trie</a:t>
            </a:r>
            <a:r>
              <a:rPr lang="en-US" dirty="0"/>
              <a:t>: 8.5M + 300K.  (If running ahead of schedule: Discuss whether it makes sense to make a </a:t>
            </a:r>
            <a:r>
              <a:rPr lang="en-US" dirty="0" err="1"/>
              <a:t>trie</a:t>
            </a:r>
            <a:r>
              <a:rPr lang="en-US" dirty="0"/>
              <a:t> out of the grid instead.)</a:t>
            </a:r>
          </a:p>
        </p:txBody>
      </p:sp>
      <p:sp>
        <p:nvSpPr>
          <p:cNvPr id="4" name="Slide Number Placeholder 3"/>
          <p:cNvSpPr>
            <a:spLocks noGrp="1"/>
          </p:cNvSpPr>
          <p:nvPr>
            <p:ph type="sldNum" sz="quarter" idx="5"/>
          </p:nvPr>
        </p:nvSpPr>
        <p:spPr/>
        <p:txBody>
          <a:bodyPr/>
          <a:lstStyle/>
          <a:p>
            <a:fld id="{AFF44E0B-59D2-418D-9EC7-B0AC05D999A9}" type="slidenum">
              <a:rPr lang="en-US" smtClean="0"/>
              <a:t>43</a:t>
            </a:fld>
            <a:endParaRPr lang="en-US"/>
          </a:p>
        </p:txBody>
      </p:sp>
    </p:spTree>
    <p:extLst>
      <p:ext uri="{BB962C8B-B14F-4D97-AF65-F5344CB8AC3E}">
        <p14:creationId xmlns:p14="http://schemas.microsoft.com/office/powerpoint/2010/main" val="553379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may be part of the same subgraph even if they have no common factors (e.g. 15 and 44)</a:t>
            </a:r>
          </a:p>
        </p:txBody>
      </p:sp>
      <p:sp>
        <p:nvSpPr>
          <p:cNvPr id="4" name="Slide Number Placeholder 3"/>
          <p:cNvSpPr>
            <a:spLocks noGrp="1"/>
          </p:cNvSpPr>
          <p:nvPr>
            <p:ph type="sldNum" sz="quarter" idx="5"/>
          </p:nvPr>
        </p:nvSpPr>
        <p:spPr/>
        <p:txBody>
          <a:bodyPr/>
          <a:lstStyle/>
          <a:p>
            <a:fld id="{AFF44E0B-59D2-418D-9EC7-B0AC05D999A9}" type="slidenum">
              <a:rPr lang="en-US" smtClean="0"/>
              <a:t>44</a:t>
            </a:fld>
            <a:endParaRPr lang="en-US"/>
          </a:p>
        </p:txBody>
      </p:sp>
    </p:spTree>
    <p:extLst>
      <p:ext uri="{BB962C8B-B14F-4D97-AF65-F5344CB8AC3E}">
        <p14:creationId xmlns:p14="http://schemas.microsoft.com/office/powerpoint/2010/main" val="559421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 GCD using Euclid’s algorithm: Repeatedly take remainder when dividing the larger number by the smaller one.  Smaller number becomes larger number, remainder becomes the smaller number.  Stop when remainder is 0.  Answer is the last smaller number.</a:t>
            </a:r>
          </a:p>
        </p:txBody>
      </p:sp>
      <p:sp>
        <p:nvSpPr>
          <p:cNvPr id="4" name="Slide Number Placeholder 3"/>
          <p:cNvSpPr>
            <a:spLocks noGrp="1"/>
          </p:cNvSpPr>
          <p:nvPr>
            <p:ph type="sldNum" sz="quarter" idx="5"/>
          </p:nvPr>
        </p:nvSpPr>
        <p:spPr/>
        <p:txBody>
          <a:bodyPr/>
          <a:lstStyle/>
          <a:p>
            <a:fld id="{AFF44E0B-59D2-418D-9EC7-B0AC05D999A9}" type="slidenum">
              <a:rPr lang="en-US" smtClean="0"/>
              <a:t>45</a:t>
            </a:fld>
            <a:endParaRPr lang="en-US"/>
          </a:p>
        </p:txBody>
      </p:sp>
    </p:spTree>
    <p:extLst>
      <p:ext uri="{BB962C8B-B14F-4D97-AF65-F5344CB8AC3E}">
        <p14:creationId xmlns:p14="http://schemas.microsoft.com/office/powerpoint/2010/main" val="978207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2 points to 1 and 1 points to 0 as parent, meaning we are forming a tree of parents.</a:t>
            </a:r>
          </a:p>
        </p:txBody>
      </p:sp>
      <p:sp>
        <p:nvSpPr>
          <p:cNvPr id="4" name="Slide Number Placeholder 3"/>
          <p:cNvSpPr>
            <a:spLocks noGrp="1"/>
          </p:cNvSpPr>
          <p:nvPr>
            <p:ph type="sldNum" sz="quarter" idx="5"/>
          </p:nvPr>
        </p:nvSpPr>
        <p:spPr/>
        <p:txBody>
          <a:bodyPr/>
          <a:lstStyle/>
          <a:p>
            <a:fld id="{AFF44E0B-59D2-418D-9EC7-B0AC05D999A9}" type="slidenum">
              <a:rPr lang="en-US" smtClean="0"/>
              <a:t>47</a:t>
            </a:fld>
            <a:endParaRPr lang="en-US"/>
          </a:p>
        </p:txBody>
      </p:sp>
    </p:spTree>
    <p:extLst>
      <p:ext uri="{BB962C8B-B14F-4D97-AF65-F5344CB8AC3E}">
        <p14:creationId xmlns:p14="http://schemas.microsoft.com/office/powerpoint/2010/main" val="3266021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Union and find are O(log n) operations.  In the worst case, everything is paired off at the top-level parents’ level, leaving one big tree behind.</a:t>
            </a:r>
          </a:p>
        </p:txBody>
      </p:sp>
      <p:sp>
        <p:nvSpPr>
          <p:cNvPr id="4" name="Slide Number Placeholder 3"/>
          <p:cNvSpPr>
            <a:spLocks noGrp="1"/>
          </p:cNvSpPr>
          <p:nvPr>
            <p:ph type="sldNum" sz="quarter" idx="5"/>
          </p:nvPr>
        </p:nvSpPr>
        <p:spPr/>
        <p:txBody>
          <a:bodyPr/>
          <a:lstStyle/>
          <a:p>
            <a:fld id="{AFF44E0B-59D2-418D-9EC7-B0AC05D999A9}" type="slidenum">
              <a:rPr lang="en-US" smtClean="0"/>
              <a:t>49</a:t>
            </a:fld>
            <a:endParaRPr lang="en-US"/>
          </a:p>
        </p:txBody>
      </p:sp>
    </p:spTree>
    <p:extLst>
      <p:ext uri="{BB962C8B-B14F-4D97-AF65-F5344CB8AC3E}">
        <p14:creationId xmlns:p14="http://schemas.microsoft.com/office/powerpoint/2010/main" val="2151517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here is that we are still calculating GCD O(n2) times.</a:t>
            </a:r>
          </a:p>
        </p:txBody>
      </p:sp>
      <p:sp>
        <p:nvSpPr>
          <p:cNvPr id="4" name="Slide Number Placeholder 3"/>
          <p:cNvSpPr>
            <a:spLocks noGrp="1"/>
          </p:cNvSpPr>
          <p:nvPr>
            <p:ph type="sldNum" sz="quarter" idx="5"/>
          </p:nvPr>
        </p:nvSpPr>
        <p:spPr/>
        <p:txBody>
          <a:bodyPr/>
          <a:lstStyle/>
          <a:p>
            <a:fld id="{AFF44E0B-59D2-418D-9EC7-B0AC05D999A9}" type="slidenum">
              <a:rPr lang="en-US" smtClean="0"/>
              <a:t>50</a:t>
            </a:fld>
            <a:endParaRPr lang="en-US"/>
          </a:p>
        </p:txBody>
      </p:sp>
    </p:spTree>
    <p:extLst>
      <p:ext uri="{BB962C8B-B14F-4D97-AF65-F5344CB8AC3E}">
        <p14:creationId xmlns:p14="http://schemas.microsoft.com/office/powerpoint/2010/main" val="3921041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BFS/DFS = 6B ops, UFN = 6B ops, UFP = 500K + 191,840,000 + 300K = 192,640,000.  UFP with sqrt(max) = 1264 + 1,300,000 + 300K = 1,601,264.  (Pi(316) = 65)</a:t>
            </a:r>
          </a:p>
        </p:txBody>
      </p:sp>
      <p:sp>
        <p:nvSpPr>
          <p:cNvPr id="4" name="Slide Number Placeholder 3"/>
          <p:cNvSpPr>
            <a:spLocks noGrp="1"/>
          </p:cNvSpPr>
          <p:nvPr>
            <p:ph type="sldNum" sz="quarter" idx="5"/>
          </p:nvPr>
        </p:nvSpPr>
        <p:spPr/>
        <p:txBody>
          <a:bodyPr/>
          <a:lstStyle/>
          <a:p>
            <a:fld id="{AFF44E0B-59D2-418D-9EC7-B0AC05D999A9}" type="slidenum">
              <a:rPr lang="en-US" smtClean="0"/>
              <a:t>51</a:t>
            </a:fld>
            <a:endParaRPr lang="en-US"/>
          </a:p>
        </p:txBody>
      </p:sp>
    </p:spTree>
    <p:extLst>
      <p:ext uri="{BB962C8B-B14F-4D97-AF65-F5344CB8AC3E}">
        <p14:creationId xmlns:p14="http://schemas.microsoft.com/office/powerpoint/2010/main" val="1522103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Approximately 1.6M operations.  Pi(100,000) = 9592.  Sqrt(100,000) = 316.  Pi(316) = 65.</a:t>
            </a:r>
          </a:p>
        </p:txBody>
      </p:sp>
      <p:sp>
        <p:nvSpPr>
          <p:cNvPr id="4" name="Slide Number Placeholder 3"/>
          <p:cNvSpPr>
            <a:spLocks noGrp="1"/>
          </p:cNvSpPr>
          <p:nvPr>
            <p:ph type="sldNum" sz="quarter" idx="5"/>
          </p:nvPr>
        </p:nvSpPr>
        <p:spPr/>
        <p:txBody>
          <a:bodyPr/>
          <a:lstStyle/>
          <a:p>
            <a:fld id="{AFF44E0B-59D2-418D-9EC7-B0AC05D999A9}" type="slidenum">
              <a:rPr lang="en-US" smtClean="0"/>
              <a:t>52</a:t>
            </a:fld>
            <a:endParaRPr lang="en-US"/>
          </a:p>
        </p:txBody>
      </p:sp>
    </p:spTree>
    <p:extLst>
      <p:ext uri="{BB962C8B-B14F-4D97-AF65-F5344CB8AC3E}">
        <p14:creationId xmlns:p14="http://schemas.microsoft.com/office/powerpoint/2010/main" val="1825220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BFS/DFS = 6.8B ops, UFN = 6.8B ops, UFP = 1264 + 1,300,000 + 300K = 1,601,264.  (sqrt(100K) = 316, Pi(316) = 65).</a:t>
            </a:r>
          </a:p>
        </p:txBody>
      </p:sp>
      <p:sp>
        <p:nvSpPr>
          <p:cNvPr id="4" name="Slide Number Placeholder 3"/>
          <p:cNvSpPr>
            <a:spLocks noGrp="1"/>
          </p:cNvSpPr>
          <p:nvPr>
            <p:ph type="sldNum" sz="quarter" idx="5"/>
          </p:nvPr>
        </p:nvSpPr>
        <p:spPr/>
        <p:txBody>
          <a:bodyPr/>
          <a:lstStyle/>
          <a:p>
            <a:fld id="{AFF44E0B-59D2-418D-9EC7-B0AC05D999A9}" type="slidenum">
              <a:rPr lang="en-US" smtClean="0"/>
              <a:t>53</a:t>
            </a:fld>
            <a:endParaRPr lang="en-US"/>
          </a:p>
        </p:txBody>
      </p:sp>
    </p:spTree>
    <p:extLst>
      <p:ext uri="{BB962C8B-B14F-4D97-AF65-F5344CB8AC3E}">
        <p14:creationId xmlns:p14="http://schemas.microsoft.com/office/powerpoint/2010/main" val="308687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in ST:TNG, when Picard got a “swift kick in the complacency”, when Q introduced him to the Borg for the first time?  With the LC hard problems, it seemed like nothing worked.  I had hit a wall.</a:t>
            </a:r>
          </a:p>
        </p:txBody>
      </p:sp>
      <p:sp>
        <p:nvSpPr>
          <p:cNvPr id="4" name="Slide Number Placeholder 3"/>
          <p:cNvSpPr>
            <a:spLocks noGrp="1"/>
          </p:cNvSpPr>
          <p:nvPr>
            <p:ph type="sldNum" sz="quarter" idx="5"/>
          </p:nvPr>
        </p:nvSpPr>
        <p:spPr/>
        <p:txBody>
          <a:bodyPr/>
          <a:lstStyle/>
          <a:p>
            <a:fld id="{AFF44E0B-59D2-418D-9EC7-B0AC05D999A9}" type="slidenum">
              <a:rPr lang="en-US" smtClean="0"/>
              <a:t>7</a:t>
            </a:fld>
            <a:endParaRPr lang="en-US"/>
          </a:p>
        </p:txBody>
      </p:sp>
    </p:spTree>
    <p:extLst>
      <p:ext uri="{BB962C8B-B14F-4D97-AF65-F5344CB8AC3E}">
        <p14:creationId xmlns:p14="http://schemas.microsoft.com/office/powerpoint/2010/main" val="4172367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54</a:t>
            </a:fld>
            <a:endParaRPr lang="en-US"/>
          </a:p>
        </p:txBody>
      </p:sp>
    </p:spTree>
    <p:extLst>
      <p:ext uri="{BB962C8B-B14F-4D97-AF65-F5344CB8AC3E}">
        <p14:creationId xmlns:p14="http://schemas.microsoft.com/office/powerpoint/2010/main" val="2355485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LC problems require a premium subscription, most are free.  You can earn points toward swag (T shirt, laptop sleeve).  Top tech companies often ask technical questions that test knowledge of algorithms.  </a:t>
            </a:r>
            <a:r>
              <a:rPr lang="en-US" dirty="0" err="1"/>
              <a:t>AlgoExpert</a:t>
            </a:r>
            <a:r>
              <a:rPr lang="en-US" dirty="0"/>
              <a:t> $80/$100 for access to 10 or 150 interview questions, no free trial.  Interview Kickstart $600 for trial, $6200 for the full course.</a:t>
            </a:r>
          </a:p>
        </p:txBody>
      </p:sp>
      <p:sp>
        <p:nvSpPr>
          <p:cNvPr id="4" name="Slide Number Placeholder 3"/>
          <p:cNvSpPr>
            <a:spLocks noGrp="1"/>
          </p:cNvSpPr>
          <p:nvPr>
            <p:ph type="sldNum" sz="quarter" idx="5"/>
          </p:nvPr>
        </p:nvSpPr>
        <p:spPr/>
        <p:txBody>
          <a:bodyPr/>
          <a:lstStyle/>
          <a:p>
            <a:fld id="{AFF44E0B-59D2-418D-9EC7-B0AC05D999A9}" type="slidenum">
              <a:rPr lang="en-US" smtClean="0"/>
              <a:t>55</a:t>
            </a:fld>
            <a:endParaRPr lang="en-US"/>
          </a:p>
        </p:txBody>
      </p:sp>
    </p:spTree>
    <p:extLst>
      <p:ext uri="{BB962C8B-B14F-4D97-AF65-F5344CB8AC3E}">
        <p14:creationId xmlns:p14="http://schemas.microsoft.com/office/powerpoint/2010/main" val="2775760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life” test: Would you code it that way at your job?  You write better code when you know it will be reviewed by others.</a:t>
            </a:r>
          </a:p>
        </p:txBody>
      </p:sp>
      <p:sp>
        <p:nvSpPr>
          <p:cNvPr id="4" name="Slide Number Placeholder 3"/>
          <p:cNvSpPr>
            <a:spLocks noGrp="1"/>
          </p:cNvSpPr>
          <p:nvPr>
            <p:ph type="sldNum" sz="quarter" idx="5"/>
          </p:nvPr>
        </p:nvSpPr>
        <p:spPr/>
        <p:txBody>
          <a:bodyPr/>
          <a:lstStyle/>
          <a:p>
            <a:fld id="{AFF44E0B-59D2-418D-9EC7-B0AC05D999A9}" type="slidenum">
              <a:rPr lang="en-US" smtClean="0"/>
              <a:t>56</a:t>
            </a:fld>
            <a:endParaRPr lang="en-US"/>
          </a:p>
        </p:txBody>
      </p:sp>
    </p:spTree>
    <p:extLst>
      <p:ext uri="{BB962C8B-B14F-4D97-AF65-F5344CB8AC3E}">
        <p14:creationId xmlns:p14="http://schemas.microsoft.com/office/powerpoint/2010/main" val="178312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evaluate performance, we have to understand “big O” notation.</a:t>
            </a:r>
          </a:p>
        </p:txBody>
      </p:sp>
      <p:sp>
        <p:nvSpPr>
          <p:cNvPr id="4" name="Slide Number Placeholder 3"/>
          <p:cNvSpPr>
            <a:spLocks noGrp="1"/>
          </p:cNvSpPr>
          <p:nvPr>
            <p:ph type="sldNum" sz="quarter" idx="5"/>
          </p:nvPr>
        </p:nvSpPr>
        <p:spPr/>
        <p:txBody>
          <a:bodyPr/>
          <a:lstStyle/>
          <a:p>
            <a:fld id="{AFF44E0B-59D2-418D-9EC7-B0AC05D999A9}" type="slidenum">
              <a:rPr lang="en-US" smtClean="0"/>
              <a:t>10</a:t>
            </a:fld>
            <a:endParaRPr lang="en-US"/>
          </a:p>
        </p:txBody>
      </p:sp>
    </p:spTree>
    <p:extLst>
      <p:ext uri="{BB962C8B-B14F-4D97-AF65-F5344CB8AC3E}">
        <p14:creationId xmlns:p14="http://schemas.microsoft.com/office/powerpoint/2010/main" val="364990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are multiple variables, we are interested in the fastest growth rate for each variable.</a:t>
            </a:r>
          </a:p>
        </p:txBody>
      </p:sp>
      <p:sp>
        <p:nvSpPr>
          <p:cNvPr id="4" name="Slide Number Placeholder 3"/>
          <p:cNvSpPr>
            <a:spLocks noGrp="1"/>
          </p:cNvSpPr>
          <p:nvPr>
            <p:ph type="sldNum" sz="quarter" idx="5"/>
          </p:nvPr>
        </p:nvSpPr>
        <p:spPr/>
        <p:txBody>
          <a:bodyPr/>
          <a:lstStyle/>
          <a:p>
            <a:fld id="{AFF44E0B-59D2-418D-9EC7-B0AC05D999A9}" type="slidenum">
              <a:rPr lang="en-US" smtClean="0"/>
              <a:t>11</a:t>
            </a:fld>
            <a:endParaRPr lang="en-US"/>
          </a:p>
        </p:txBody>
      </p:sp>
    </p:spTree>
    <p:extLst>
      <p:ext uri="{BB962C8B-B14F-4D97-AF65-F5344CB8AC3E}">
        <p14:creationId xmlns:p14="http://schemas.microsoft.com/office/powerpoint/2010/main" val="91871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O(log n) refers to logarithmic growth for any base, but most often we mean base 2.  The larger the base, the slower the growth.</a:t>
            </a:r>
          </a:p>
        </p:txBody>
      </p:sp>
      <p:sp>
        <p:nvSpPr>
          <p:cNvPr id="4" name="Slide Number Placeholder 3"/>
          <p:cNvSpPr>
            <a:spLocks noGrp="1"/>
          </p:cNvSpPr>
          <p:nvPr>
            <p:ph type="sldNum" sz="quarter" idx="5"/>
          </p:nvPr>
        </p:nvSpPr>
        <p:spPr/>
        <p:txBody>
          <a:bodyPr/>
          <a:lstStyle/>
          <a:p>
            <a:fld id="{AFF44E0B-59D2-418D-9EC7-B0AC05D999A9}" type="slidenum">
              <a:rPr lang="en-US" smtClean="0"/>
              <a:t>12</a:t>
            </a:fld>
            <a:endParaRPr lang="en-US"/>
          </a:p>
        </p:txBody>
      </p:sp>
    </p:spTree>
    <p:extLst>
      <p:ext uri="{BB962C8B-B14F-4D97-AF65-F5344CB8AC3E}">
        <p14:creationId xmlns:p14="http://schemas.microsoft.com/office/powerpoint/2010/main" val="97555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cases: List is nearly sorted already, list consists of sorted </a:t>
            </a:r>
            <a:r>
              <a:rPr lang="en-US" dirty="0" err="1"/>
              <a:t>sublists</a:t>
            </a:r>
            <a:endParaRPr lang="en-US" dirty="0"/>
          </a:p>
        </p:txBody>
      </p:sp>
      <p:sp>
        <p:nvSpPr>
          <p:cNvPr id="4" name="Slide Number Placeholder 3"/>
          <p:cNvSpPr>
            <a:spLocks noGrp="1"/>
          </p:cNvSpPr>
          <p:nvPr>
            <p:ph type="sldNum" sz="quarter" idx="5"/>
          </p:nvPr>
        </p:nvSpPr>
        <p:spPr/>
        <p:txBody>
          <a:bodyPr/>
          <a:lstStyle/>
          <a:p>
            <a:fld id="{AFF44E0B-59D2-418D-9EC7-B0AC05D999A9}" type="slidenum">
              <a:rPr lang="en-US" smtClean="0"/>
              <a:t>14</a:t>
            </a:fld>
            <a:endParaRPr lang="en-US"/>
          </a:p>
        </p:txBody>
      </p:sp>
    </p:spTree>
    <p:extLst>
      <p:ext uri="{BB962C8B-B14F-4D97-AF65-F5344CB8AC3E}">
        <p14:creationId xmlns:p14="http://schemas.microsoft.com/office/powerpoint/2010/main" val="198192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problems do not have constant, logarithmic, or even linear solutions</a:t>
            </a:r>
          </a:p>
        </p:txBody>
      </p:sp>
      <p:sp>
        <p:nvSpPr>
          <p:cNvPr id="4" name="Slide Number Placeholder 3"/>
          <p:cNvSpPr>
            <a:spLocks noGrp="1"/>
          </p:cNvSpPr>
          <p:nvPr>
            <p:ph type="sldNum" sz="quarter" idx="5"/>
          </p:nvPr>
        </p:nvSpPr>
        <p:spPr/>
        <p:txBody>
          <a:bodyPr/>
          <a:lstStyle/>
          <a:p>
            <a:fld id="{AFF44E0B-59D2-418D-9EC7-B0AC05D999A9}" type="slidenum">
              <a:rPr lang="en-US" smtClean="0"/>
              <a:t>17</a:t>
            </a:fld>
            <a:endParaRPr lang="en-US"/>
          </a:p>
        </p:txBody>
      </p:sp>
    </p:spTree>
    <p:extLst>
      <p:ext uri="{BB962C8B-B14F-4D97-AF65-F5344CB8AC3E}">
        <p14:creationId xmlns:p14="http://schemas.microsoft.com/office/powerpoint/2010/main" val="252033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2755803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205224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848006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54268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418248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354880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4046540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2375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3289513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287194"/>
      </p:ext>
    </p:extLst>
  </p:cSld>
  <p:clrMapOvr>
    <a:masterClrMapping/>
  </p:clrMapOvr>
  <mc:AlternateContent xmlns:mc="http://schemas.openxmlformats.org/markup-compatibility/2006" xmlns:p14="http://schemas.microsoft.com/office/powerpoint/2010/main">
    <mc:Choice Requires="p14">
      <p:transition spd="slow" p14:dur="2000" advClick="0" advTm="25000">
        <p14:ferris dir="l"/>
      </p:transition>
    </mc:Choice>
    <mc:Fallback xmlns="">
      <p:transition spd="slow" advClick="0" advTm="2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83384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97B3-4A56-494E-AF4A-8F84CE850DE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7539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303448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297B3-4A56-494E-AF4A-8F84CE850DE8}"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411393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297B3-4A56-494E-AF4A-8F84CE850DE8}"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74030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BB297B3-4A56-494E-AF4A-8F84CE850DE8}"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43285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279406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297B3-4A56-494E-AF4A-8F84CE850DE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17B93-B3C1-4958-AF75-D24A88E8199B}" type="slidenum">
              <a:rPr lang="en-US" smtClean="0"/>
              <a:t>‹#›</a:t>
            </a:fld>
            <a:endParaRPr lang="en-US"/>
          </a:p>
        </p:txBody>
      </p:sp>
    </p:spTree>
    <p:extLst>
      <p:ext uri="{BB962C8B-B14F-4D97-AF65-F5344CB8AC3E}">
        <p14:creationId xmlns:p14="http://schemas.microsoft.com/office/powerpoint/2010/main" val="150845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B297B3-4A56-494E-AF4A-8F84CE850DE8}" type="datetimeFigureOut">
              <a:rPr lang="en-US" smtClean="0"/>
              <a:t>1/13/2022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117B93-B3C1-4958-AF75-D24A88E8199B}" type="slidenum">
              <a:rPr lang="en-US" smtClean="0"/>
              <a:t>‹#›</a:t>
            </a:fld>
            <a:endParaRPr lang="en-US"/>
          </a:p>
        </p:txBody>
      </p:sp>
    </p:spTree>
    <p:extLst>
      <p:ext uri="{BB962C8B-B14F-4D97-AF65-F5344CB8AC3E}">
        <p14:creationId xmlns:p14="http://schemas.microsoft.com/office/powerpoint/2010/main" val="21299577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1">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4" name="Picture 13">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7713FE31-80B6-4247-B325-0FEE733B3D5E}"/>
              </a:ext>
            </a:extLst>
          </p:cNvPr>
          <p:cNvSpPr>
            <a:spLocks noGrp="1"/>
          </p:cNvSpPr>
          <p:nvPr>
            <p:ph type="ctrTitle"/>
          </p:nvPr>
        </p:nvSpPr>
        <p:spPr>
          <a:xfrm>
            <a:off x="1871209" y="792337"/>
            <a:ext cx="8449582" cy="2421464"/>
          </a:xfrm>
        </p:spPr>
        <p:txBody>
          <a:bodyPr>
            <a:normAutofit/>
          </a:bodyPr>
          <a:lstStyle/>
          <a:p>
            <a:pPr algn="ctr"/>
            <a:r>
              <a:rPr lang="en-US"/>
              <a:t>Using Algorithms to Solve Hard Problems</a:t>
            </a:r>
          </a:p>
        </p:txBody>
      </p:sp>
      <p:sp>
        <p:nvSpPr>
          <p:cNvPr id="3" name="Subtitle 2">
            <a:extLst>
              <a:ext uri="{FF2B5EF4-FFF2-40B4-BE49-F238E27FC236}">
                <a16:creationId xmlns:a16="http://schemas.microsoft.com/office/drawing/2014/main" id="{B909211D-5FE2-43A8-AFAC-FED4DE490A9A}"/>
              </a:ext>
            </a:extLst>
          </p:cNvPr>
          <p:cNvSpPr>
            <a:spLocks noGrp="1"/>
          </p:cNvSpPr>
          <p:nvPr>
            <p:ph type="subTitle" idx="1"/>
          </p:nvPr>
        </p:nvSpPr>
        <p:spPr>
          <a:xfrm>
            <a:off x="2497137" y="3538174"/>
            <a:ext cx="7197726" cy="1405467"/>
          </a:xfrm>
        </p:spPr>
        <p:txBody>
          <a:bodyPr>
            <a:normAutofit/>
          </a:bodyPr>
          <a:lstStyle/>
          <a:p>
            <a:pPr algn="ctr"/>
            <a:r>
              <a:rPr lang="en-US" sz="2400" dirty="0"/>
              <a:t>Matt Norby, Manifest Solutions</a:t>
            </a:r>
          </a:p>
        </p:txBody>
      </p:sp>
    </p:spTree>
    <p:extLst>
      <p:ext uri="{BB962C8B-B14F-4D97-AF65-F5344CB8AC3E}">
        <p14:creationId xmlns:p14="http://schemas.microsoft.com/office/powerpoint/2010/main" val="34299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a:xfrm>
            <a:off x="685801" y="609600"/>
            <a:ext cx="10781674" cy="3842479"/>
          </a:xfrm>
        </p:spPr>
        <p:txBody>
          <a:bodyPr anchor="ctr">
            <a:normAutofit/>
          </a:bodyPr>
          <a:lstStyle/>
          <a:p>
            <a:pPr algn="ctr"/>
            <a:r>
              <a:rPr lang="en-US" sz="5400" dirty="0"/>
              <a:t>A quick “big O” primer</a:t>
            </a:r>
          </a:p>
        </p:txBody>
      </p:sp>
      <p:sp>
        <p:nvSpPr>
          <p:cNvPr id="3" name="TextBox 2">
            <a:extLst>
              <a:ext uri="{FF2B5EF4-FFF2-40B4-BE49-F238E27FC236}">
                <a16:creationId xmlns:a16="http://schemas.microsoft.com/office/drawing/2014/main" id="{E3716B82-8AE4-46EE-807F-F0D1A0551E69}"/>
              </a:ext>
            </a:extLst>
          </p:cNvPr>
          <p:cNvSpPr txBox="1"/>
          <p:nvPr/>
        </p:nvSpPr>
        <p:spPr>
          <a:xfrm>
            <a:off x="5418717" y="3429000"/>
            <a:ext cx="1354565" cy="1569660"/>
          </a:xfrm>
          <a:prstGeom prst="rect">
            <a:avLst/>
          </a:prstGeom>
          <a:noFill/>
        </p:spPr>
        <p:txBody>
          <a:bodyPr wrap="square" rtlCol="0" anchor="ctr">
            <a:spAutoFit/>
          </a:bodyPr>
          <a:lstStyle/>
          <a:p>
            <a:pPr algn="ctr"/>
            <a:r>
              <a:rPr lang="en-US" sz="9600" dirty="0">
                <a:effectLst>
                  <a:outerShdw blurRad="50800" dist="50800" dir="7200000" algn="ctr" rotWithShape="0">
                    <a:schemeClr val="tx1">
                      <a:lumMod val="65000"/>
                    </a:schemeClr>
                  </a:outerShdw>
                </a:effectLst>
                <a:latin typeface="Times New Roman" panose="02020603050405020304" pitchFamily="18" charset="0"/>
                <a:cs typeface="Times New Roman" panose="02020603050405020304" pitchFamily="18" charset="0"/>
              </a:rPr>
              <a:t>O</a:t>
            </a:r>
          </a:p>
        </p:txBody>
      </p:sp>
    </p:spTree>
    <p:extLst>
      <p:ext uri="{BB962C8B-B14F-4D97-AF65-F5344CB8AC3E}">
        <p14:creationId xmlns:p14="http://schemas.microsoft.com/office/powerpoint/2010/main" val="34356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16002" y="1232802"/>
            <a:ext cx="9871021" cy="5133405"/>
          </a:xfrm>
        </p:spPr>
        <p:txBody>
          <a:bodyPr anchor="t">
            <a:noAutofit/>
          </a:bodyPr>
          <a:lstStyle/>
          <a:p>
            <a:pPr marL="0" indent="0">
              <a:buNone/>
            </a:pPr>
            <a:r>
              <a:rPr lang="en-US" sz="2800" dirty="0"/>
              <a:t>A measure of how a program scales, relative to its input</a:t>
            </a:r>
          </a:p>
          <a:p>
            <a:pPr lvl="1">
              <a:buFont typeface="Wingdings" panose="05000000000000000000" pitchFamily="2" charset="2"/>
              <a:buChar char="Ø"/>
            </a:pPr>
            <a:r>
              <a:rPr lang="en-US" sz="2400" dirty="0"/>
              <a:t> Worst case… within reason</a:t>
            </a:r>
          </a:p>
          <a:p>
            <a:pPr lvl="1">
              <a:buFont typeface="Wingdings" panose="05000000000000000000" pitchFamily="2" charset="2"/>
              <a:buChar char="Ø"/>
            </a:pPr>
            <a:r>
              <a:rPr lang="en-US" sz="2400" dirty="0"/>
              <a:t> Average case</a:t>
            </a:r>
          </a:p>
          <a:p>
            <a:pPr marL="0" indent="0">
              <a:buNone/>
            </a:pPr>
            <a:r>
              <a:rPr lang="en-US" sz="2800" dirty="0"/>
              <a:t>Runtime and space growth rates</a:t>
            </a:r>
          </a:p>
          <a:p>
            <a:pPr marL="0" indent="0">
              <a:buNone/>
            </a:pPr>
            <a:r>
              <a:rPr lang="en-US" sz="2800" dirty="0"/>
              <a:t>Based on quantity of inputs, size of input, or other factors</a:t>
            </a:r>
          </a:p>
          <a:p>
            <a:pPr lvl="1">
              <a:buFont typeface="Wingdings" panose="05000000000000000000" pitchFamily="2" charset="2"/>
              <a:buChar char="Ø"/>
            </a:pPr>
            <a:r>
              <a:rPr lang="en-US" sz="2400" dirty="0"/>
              <a:t> Count permutations of an array that satisfy some constraints (quantity)</a:t>
            </a:r>
          </a:p>
          <a:p>
            <a:pPr lvl="1">
              <a:buFont typeface="Wingdings" panose="05000000000000000000" pitchFamily="2" charset="2"/>
              <a:buChar char="Ø"/>
            </a:pPr>
            <a:r>
              <a:rPr lang="en-US" sz="2400" dirty="0"/>
              <a:t> Find the largest power of 2 that does not exceed a number (size)</a:t>
            </a:r>
          </a:p>
          <a:p>
            <a:pPr marL="0" indent="0">
              <a:buNone/>
            </a:pPr>
            <a:r>
              <a:rPr lang="en-US" sz="2800" dirty="0"/>
              <a:t>The “big O” for a program is its </a:t>
            </a:r>
            <a:r>
              <a:rPr lang="en-US" sz="2800" b="1" dirty="0"/>
              <a:t>fastest growing part</a:t>
            </a:r>
          </a:p>
          <a:p>
            <a:pPr marL="0" indent="0">
              <a:buNone/>
            </a:pPr>
            <a:r>
              <a:rPr lang="en-US" sz="2800" dirty="0"/>
              <a:t>Drop any coefficients and loose constants</a:t>
            </a:r>
          </a:p>
          <a:p>
            <a:pPr lvl="1">
              <a:buFont typeface="Wingdings" panose="05000000000000000000" pitchFamily="2" charset="2"/>
              <a:buChar char="Ø"/>
            </a:pPr>
            <a:r>
              <a:rPr lang="en-US" sz="2400" dirty="0"/>
              <a:t> e.g. ½ n</a:t>
            </a:r>
            <a:r>
              <a:rPr lang="en-US" sz="2400" baseline="30000" dirty="0"/>
              <a:t>2</a:t>
            </a:r>
            <a:r>
              <a:rPr lang="en-US" sz="2400" dirty="0"/>
              <a:t> operations and 8n</a:t>
            </a:r>
            <a:r>
              <a:rPr lang="en-US" sz="2400" baseline="30000" dirty="0"/>
              <a:t>2</a:t>
            </a:r>
            <a:r>
              <a:rPr lang="en-US" sz="2400" dirty="0"/>
              <a:t> + 1000 operations are both O(n</a:t>
            </a:r>
            <a:r>
              <a:rPr lang="en-US" sz="2400" baseline="30000" dirty="0"/>
              <a:t>2</a:t>
            </a:r>
            <a:r>
              <a:rPr lang="en-US" sz="2400" dirty="0"/>
              <a:t>)</a:t>
            </a:r>
          </a:p>
        </p:txBody>
      </p:sp>
      <p:sp>
        <p:nvSpPr>
          <p:cNvPr id="4" name="TextBox 3">
            <a:extLst>
              <a:ext uri="{FF2B5EF4-FFF2-40B4-BE49-F238E27FC236}">
                <a16:creationId xmlns:a16="http://schemas.microsoft.com/office/drawing/2014/main" id="{7F791227-5605-4806-AD2B-D0AAB437EFE1}"/>
              </a:ext>
            </a:extLst>
          </p:cNvPr>
          <p:cNvSpPr txBox="1"/>
          <p:nvPr/>
        </p:nvSpPr>
        <p:spPr>
          <a:xfrm>
            <a:off x="9592862" y="188837"/>
            <a:ext cx="1354565" cy="1569660"/>
          </a:xfrm>
          <a:prstGeom prst="rect">
            <a:avLst/>
          </a:prstGeom>
          <a:noFill/>
        </p:spPr>
        <p:txBody>
          <a:bodyPr wrap="square" rtlCol="0" anchor="ctr">
            <a:spAutoFit/>
          </a:bodyPr>
          <a:lstStyle/>
          <a:p>
            <a:pPr algn="ctr"/>
            <a:r>
              <a:rPr lang="en-US" sz="9600" dirty="0">
                <a:effectLst>
                  <a:outerShdw blurRad="50800" dist="50800" dir="7200000" algn="ctr" rotWithShape="0">
                    <a:schemeClr val="tx1">
                      <a:lumMod val="65000"/>
                    </a:schemeClr>
                  </a:outerShdw>
                </a:effectLst>
                <a:latin typeface="Times New Roman" panose="02020603050405020304" pitchFamily="18" charset="0"/>
                <a:cs typeface="Times New Roman" panose="02020603050405020304" pitchFamily="18" charset="0"/>
              </a:rPr>
              <a:t>O</a:t>
            </a:r>
          </a:p>
        </p:txBody>
      </p:sp>
    </p:spTree>
    <p:extLst>
      <p:ext uri="{BB962C8B-B14F-4D97-AF65-F5344CB8AC3E}">
        <p14:creationId xmlns:p14="http://schemas.microsoft.com/office/powerpoint/2010/main" val="22948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Binary Search</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459865"/>
            <a:ext cx="10515600" cy="5033010"/>
          </a:xfrm>
        </p:spPr>
        <p:txBody>
          <a:bodyPr anchor="t">
            <a:normAutofit/>
          </a:bodyPr>
          <a:lstStyle/>
          <a:p>
            <a:pPr marL="0" indent="0">
              <a:buNone/>
            </a:pPr>
            <a:r>
              <a:rPr lang="en-US" sz="2800" dirty="0"/>
              <a:t>Binary search within a sorted array is </a:t>
            </a:r>
            <a:r>
              <a:rPr lang="en-US" sz="2800" b="1" dirty="0"/>
              <a:t>O(log n)</a:t>
            </a:r>
            <a:r>
              <a:rPr lang="en-US" sz="2800" dirty="0"/>
              <a:t>.</a:t>
            </a:r>
          </a:p>
          <a:p>
            <a:pPr marL="0" indent="0">
              <a:buNone/>
            </a:pPr>
            <a:endParaRPr lang="en-US" sz="2400" dirty="0"/>
          </a:p>
          <a:p>
            <a:pPr marL="0" indent="0">
              <a:buNone/>
            </a:pPr>
            <a:r>
              <a:rPr lang="en-US" sz="2400" dirty="0"/>
              <a:t>Find “7” in this sorted array:</a:t>
            </a:r>
          </a:p>
          <a:p>
            <a:pPr marL="0" indent="0">
              <a:buNone/>
            </a:pPr>
            <a:r>
              <a:rPr lang="en-US" sz="2400" dirty="0"/>
              <a:t>											7 &lt; </a:t>
            </a:r>
            <a:r>
              <a:rPr lang="en-US" sz="2400" dirty="0" err="1"/>
              <a:t>arr</a:t>
            </a:r>
            <a:r>
              <a:rPr lang="en-US" sz="2400" dirty="0"/>
              <a:t>[4]</a:t>
            </a:r>
          </a:p>
          <a:p>
            <a:pPr marL="0" indent="0">
              <a:buNone/>
            </a:pPr>
            <a:r>
              <a:rPr lang="en-US" sz="2400" dirty="0"/>
              <a:t>											7 &gt; </a:t>
            </a:r>
            <a:r>
              <a:rPr lang="en-US" sz="2400" dirty="0" err="1"/>
              <a:t>arr</a:t>
            </a:r>
            <a:r>
              <a:rPr lang="en-US" sz="2400" dirty="0"/>
              <a:t>[2]</a:t>
            </a:r>
          </a:p>
          <a:p>
            <a:pPr marL="0" indent="0">
              <a:buNone/>
            </a:pPr>
            <a:r>
              <a:rPr lang="en-US" sz="2400" dirty="0"/>
              <a:t>											7 = </a:t>
            </a:r>
            <a:r>
              <a:rPr lang="en-US" sz="2400" dirty="0" err="1"/>
              <a:t>arr</a:t>
            </a:r>
            <a:r>
              <a:rPr lang="en-US" sz="2400" dirty="0"/>
              <a:t>[3]</a:t>
            </a:r>
          </a:p>
          <a:p>
            <a:pPr marL="0" indent="0">
              <a:buNone/>
            </a:pPr>
            <a:endParaRPr lang="en-US" sz="2400" dirty="0"/>
          </a:p>
          <a:p>
            <a:pPr marL="0" indent="0">
              <a:buNone/>
            </a:pPr>
            <a:r>
              <a:rPr lang="en-US" sz="2400" dirty="0"/>
              <a:t>It takes </a:t>
            </a:r>
            <a:r>
              <a:rPr lang="en-US" sz="2400" b="1" dirty="0"/>
              <a:t>log</a:t>
            </a:r>
            <a:r>
              <a:rPr lang="en-US" sz="2400" b="1" baseline="-25000" dirty="0"/>
              <a:t>2 </a:t>
            </a:r>
            <a:r>
              <a:rPr lang="en-US" sz="2400" b="1" dirty="0"/>
              <a:t>n</a:t>
            </a:r>
            <a:r>
              <a:rPr lang="en-US" sz="2400" dirty="0"/>
              <a:t> steps to find the target value.</a:t>
            </a:r>
          </a:p>
        </p:txBody>
      </p:sp>
      <p:graphicFrame>
        <p:nvGraphicFramePr>
          <p:cNvPr id="5" name="Table 5">
            <a:extLst>
              <a:ext uri="{FF2B5EF4-FFF2-40B4-BE49-F238E27FC236}">
                <a16:creationId xmlns:a16="http://schemas.microsoft.com/office/drawing/2014/main" id="{E504F9D1-8EF3-4777-8D40-8A748B03E73E}"/>
              </a:ext>
            </a:extLst>
          </p:cNvPr>
          <p:cNvGraphicFramePr>
            <a:graphicFrameLocks noGrp="1"/>
          </p:cNvGraphicFramePr>
          <p:nvPr>
            <p:extLst>
              <p:ext uri="{D42A27DB-BD31-4B8C-83A1-F6EECF244321}">
                <p14:modId xmlns:p14="http://schemas.microsoft.com/office/powerpoint/2010/main" val="3513889636"/>
              </p:ext>
            </p:extLst>
          </p:nvPr>
        </p:nvGraphicFramePr>
        <p:xfrm>
          <a:off x="838200" y="2971800"/>
          <a:ext cx="4605992"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gridCol w="575749">
                  <a:extLst>
                    <a:ext uri="{9D8B030D-6E8A-4147-A177-3AD203B41FA5}">
                      <a16:colId xmlns:a16="http://schemas.microsoft.com/office/drawing/2014/main" val="1221567902"/>
                    </a:ext>
                  </a:extLst>
                </a:gridCol>
                <a:gridCol w="575749">
                  <a:extLst>
                    <a:ext uri="{9D8B030D-6E8A-4147-A177-3AD203B41FA5}">
                      <a16:colId xmlns:a16="http://schemas.microsoft.com/office/drawing/2014/main" val="3343447574"/>
                    </a:ext>
                  </a:extLst>
                </a:gridCol>
              </a:tblGrid>
              <a:tr h="370840">
                <a:tc>
                  <a:txBody>
                    <a:bodyPr/>
                    <a:lstStyle/>
                    <a:p>
                      <a:pPr algn="ctr"/>
                      <a:r>
                        <a:rPr lang="en-US" sz="2400" dirty="0"/>
                        <a:t>2</a:t>
                      </a:r>
                    </a:p>
                  </a:txBody>
                  <a:tcPr>
                    <a:solidFill>
                      <a:schemeClr val="accent5">
                        <a:lumMod val="75000"/>
                      </a:schemeClr>
                    </a:solidFill>
                  </a:tcPr>
                </a:tc>
                <a:tc>
                  <a:txBody>
                    <a:bodyPr/>
                    <a:lstStyle/>
                    <a:p>
                      <a:pPr algn="ctr"/>
                      <a:r>
                        <a:rPr lang="en-US" sz="2400" dirty="0"/>
                        <a:t>3</a:t>
                      </a:r>
                    </a:p>
                  </a:txBody>
                  <a:tcPr>
                    <a:solidFill>
                      <a:schemeClr val="accent5">
                        <a:lumMod val="75000"/>
                      </a:schemeClr>
                    </a:solidFill>
                  </a:tcPr>
                </a:tc>
                <a:tc>
                  <a:txBody>
                    <a:bodyPr/>
                    <a:lstStyle/>
                    <a:p>
                      <a:pPr algn="ctr"/>
                      <a:r>
                        <a:rPr lang="en-US" sz="2400" dirty="0"/>
                        <a:t>5</a:t>
                      </a:r>
                    </a:p>
                  </a:txBody>
                  <a:tcPr>
                    <a:solidFill>
                      <a:schemeClr val="accent5">
                        <a:lumMod val="75000"/>
                      </a:schemeClr>
                    </a:solidFill>
                  </a:tcPr>
                </a:tc>
                <a:tc>
                  <a:txBody>
                    <a:bodyPr/>
                    <a:lstStyle/>
                    <a:p>
                      <a:pPr algn="ctr"/>
                      <a:r>
                        <a:rPr lang="en-US" sz="2400" dirty="0"/>
                        <a:t>7</a:t>
                      </a:r>
                    </a:p>
                  </a:txBody>
                  <a:tcPr>
                    <a:solidFill>
                      <a:schemeClr val="accent5">
                        <a:lumMod val="75000"/>
                      </a:schemeClr>
                    </a:solidFill>
                  </a:tcPr>
                </a:tc>
                <a:tc>
                  <a:txBody>
                    <a:bodyPr/>
                    <a:lstStyle/>
                    <a:p>
                      <a:pPr algn="ctr"/>
                      <a:r>
                        <a:rPr lang="en-US" sz="2400" dirty="0">
                          <a:highlight>
                            <a:srgbClr val="800000"/>
                          </a:highlight>
                        </a:rPr>
                        <a:t>11</a:t>
                      </a:r>
                    </a:p>
                  </a:txBody>
                  <a:tcPr/>
                </a:tc>
                <a:tc>
                  <a:txBody>
                    <a:bodyPr/>
                    <a:lstStyle/>
                    <a:p>
                      <a:pPr algn="ctr"/>
                      <a:r>
                        <a:rPr lang="en-US" sz="2400" dirty="0"/>
                        <a:t>13</a:t>
                      </a:r>
                    </a:p>
                  </a:txBody>
                  <a:tcPr/>
                </a:tc>
                <a:tc>
                  <a:txBody>
                    <a:bodyPr/>
                    <a:lstStyle/>
                    <a:p>
                      <a:pPr algn="ctr"/>
                      <a:r>
                        <a:rPr lang="en-US" sz="2400" dirty="0"/>
                        <a:t>17</a:t>
                      </a:r>
                    </a:p>
                  </a:txBody>
                  <a:tcPr/>
                </a:tc>
                <a:tc>
                  <a:txBody>
                    <a:bodyPr/>
                    <a:lstStyle/>
                    <a:p>
                      <a:pPr algn="ctr"/>
                      <a:r>
                        <a:rPr lang="en-US" sz="2400" dirty="0"/>
                        <a:t>19</a:t>
                      </a:r>
                    </a:p>
                  </a:txBody>
                  <a:tcPr/>
                </a:tc>
                <a:extLst>
                  <a:ext uri="{0D108BD9-81ED-4DB2-BD59-A6C34878D82A}">
                    <a16:rowId xmlns:a16="http://schemas.microsoft.com/office/drawing/2014/main" val="3159969275"/>
                  </a:ext>
                </a:extLst>
              </a:tr>
            </a:tbl>
          </a:graphicData>
        </a:graphic>
      </p:graphicFrame>
      <p:graphicFrame>
        <p:nvGraphicFramePr>
          <p:cNvPr id="6" name="Table 5">
            <a:extLst>
              <a:ext uri="{FF2B5EF4-FFF2-40B4-BE49-F238E27FC236}">
                <a16:creationId xmlns:a16="http://schemas.microsoft.com/office/drawing/2014/main" id="{10C79845-12B7-423F-BB70-E2BB1F37B041}"/>
              </a:ext>
            </a:extLst>
          </p:cNvPr>
          <p:cNvGraphicFramePr>
            <a:graphicFrameLocks noGrp="1"/>
          </p:cNvGraphicFramePr>
          <p:nvPr>
            <p:extLst>
              <p:ext uri="{D42A27DB-BD31-4B8C-83A1-F6EECF244321}">
                <p14:modId xmlns:p14="http://schemas.microsoft.com/office/powerpoint/2010/main" val="3597101883"/>
              </p:ext>
            </p:extLst>
          </p:nvPr>
        </p:nvGraphicFramePr>
        <p:xfrm>
          <a:off x="838200" y="3519170"/>
          <a:ext cx="4605992"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gridCol w="575749">
                  <a:extLst>
                    <a:ext uri="{9D8B030D-6E8A-4147-A177-3AD203B41FA5}">
                      <a16:colId xmlns:a16="http://schemas.microsoft.com/office/drawing/2014/main" val="1221567902"/>
                    </a:ext>
                  </a:extLst>
                </a:gridCol>
                <a:gridCol w="575749">
                  <a:extLst>
                    <a:ext uri="{9D8B030D-6E8A-4147-A177-3AD203B41FA5}">
                      <a16:colId xmlns:a16="http://schemas.microsoft.com/office/drawing/2014/main" val="3343447574"/>
                    </a:ext>
                  </a:extLst>
                </a:gridCol>
              </a:tblGrid>
              <a:tr h="370840">
                <a:tc>
                  <a:txBody>
                    <a:bodyPr/>
                    <a:lstStyle/>
                    <a:p>
                      <a:pPr algn="ctr"/>
                      <a:r>
                        <a:rPr lang="en-US" sz="2400" dirty="0"/>
                        <a:t>2</a:t>
                      </a:r>
                    </a:p>
                  </a:txBody>
                  <a:tcPr>
                    <a:noFill/>
                  </a:tcPr>
                </a:tc>
                <a:tc>
                  <a:txBody>
                    <a:bodyPr/>
                    <a:lstStyle/>
                    <a:p>
                      <a:pPr algn="ctr"/>
                      <a:r>
                        <a:rPr lang="en-US" sz="2400" dirty="0"/>
                        <a:t>3</a:t>
                      </a:r>
                    </a:p>
                  </a:txBody>
                  <a:tcPr>
                    <a:noFill/>
                  </a:tcPr>
                </a:tc>
                <a:tc>
                  <a:txBody>
                    <a:bodyPr/>
                    <a:lstStyle/>
                    <a:p>
                      <a:pPr algn="ctr"/>
                      <a:r>
                        <a:rPr lang="en-US" sz="2400" dirty="0">
                          <a:highlight>
                            <a:srgbClr val="800000"/>
                          </a:highlight>
                        </a:rPr>
                        <a:t>5</a:t>
                      </a:r>
                    </a:p>
                  </a:txBody>
                  <a:tcPr>
                    <a:solidFill>
                      <a:schemeClr val="accent5">
                        <a:lumMod val="75000"/>
                      </a:schemeClr>
                    </a:solidFill>
                  </a:tcPr>
                </a:tc>
                <a:tc>
                  <a:txBody>
                    <a:bodyPr/>
                    <a:lstStyle/>
                    <a:p>
                      <a:pPr algn="ctr"/>
                      <a:r>
                        <a:rPr lang="en-US" sz="2400" dirty="0"/>
                        <a:t>7</a:t>
                      </a:r>
                    </a:p>
                  </a:txBody>
                  <a:tcPr>
                    <a:solidFill>
                      <a:schemeClr val="accent5">
                        <a:lumMod val="75000"/>
                      </a:schemeClr>
                    </a:solidFill>
                  </a:tcPr>
                </a:tc>
                <a:tc>
                  <a:txBody>
                    <a:bodyPr/>
                    <a:lstStyle/>
                    <a:p>
                      <a:pPr algn="ctr"/>
                      <a:r>
                        <a:rPr lang="en-US" sz="2400" dirty="0"/>
                        <a:t>11</a:t>
                      </a:r>
                    </a:p>
                  </a:txBody>
                  <a:tcPr/>
                </a:tc>
                <a:tc>
                  <a:txBody>
                    <a:bodyPr/>
                    <a:lstStyle/>
                    <a:p>
                      <a:pPr algn="ctr"/>
                      <a:r>
                        <a:rPr lang="en-US" sz="2400" dirty="0"/>
                        <a:t>13</a:t>
                      </a:r>
                    </a:p>
                  </a:txBody>
                  <a:tcPr/>
                </a:tc>
                <a:tc>
                  <a:txBody>
                    <a:bodyPr/>
                    <a:lstStyle/>
                    <a:p>
                      <a:pPr algn="ctr"/>
                      <a:r>
                        <a:rPr lang="en-US" sz="2400" dirty="0"/>
                        <a:t>17</a:t>
                      </a:r>
                    </a:p>
                  </a:txBody>
                  <a:tcPr/>
                </a:tc>
                <a:tc>
                  <a:txBody>
                    <a:bodyPr/>
                    <a:lstStyle/>
                    <a:p>
                      <a:pPr algn="ctr"/>
                      <a:r>
                        <a:rPr lang="en-US" sz="2400" dirty="0"/>
                        <a:t>19</a:t>
                      </a:r>
                    </a:p>
                  </a:txBody>
                  <a:tcPr/>
                </a:tc>
                <a:extLst>
                  <a:ext uri="{0D108BD9-81ED-4DB2-BD59-A6C34878D82A}">
                    <a16:rowId xmlns:a16="http://schemas.microsoft.com/office/drawing/2014/main" val="3159969275"/>
                  </a:ext>
                </a:extLst>
              </a:tr>
            </a:tbl>
          </a:graphicData>
        </a:graphic>
      </p:graphicFrame>
      <p:graphicFrame>
        <p:nvGraphicFramePr>
          <p:cNvPr id="7" name="Table 6">
            <a:extLst>
              <a:ext uri="{FF2B5EF4-FFF2-40B4-BE49-F238E27FC236}">
                <a16:creationId xmlns:a16="http://schemas.microsoft.com/office/drawing/2014/main" id="{5D73E630-93B6-483A-882B-4B69950CA0ED}"/>
              </a:ext>
            </a:extLst>
          </p:cNvPr>
          <p:cNvGraphicFramePr>
            <a:graphicFrameLocks noGrp="1"/>
          </p:cNvGraphicFramePr>
          <p:nvPr>
            <p:extLst>
              <p:ext uri="{D42A27DB-BD31-4B8C-83A1-F6EECF244321}">
                <p14:modId xmlns:p14="http://schemas.microsoft.com/office/powerpoint/2010/main" val="473719043"/>
              </p:ext>
            </p:extLst>
          </p:nvPr>
        </p:nvGraphicFramePr>
        <p:xfrm>
          <a:off x="838200" y="4066540"/>
          <a:ext cx="4605992"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gridCol w="575749">
                  <a:extLst>
                    <a:ext uri="{9D8B030D-6E8A-4147-A177-3AD203B41FA5}">
                      <a16:colId xmlns:a16="http://schemas.microsoft.com/office/drawing/2014/main" val="1221567902"/>
                    </a:ext>
                  </a:extLst>
                </a:gridCol>
                <a:gridCol w="575749">
                  <a:extLst>
                    <a:ext uri="{9D8B030D-6E8A-4147-A177-3AD203B41FA5}">
                      <a16:colId xmlns:a16="http://schemas.microsoft.com/office/drawing/2014/main" val="3343447574"/>
                    </a:ext>
                  </a:extLst>
                </a:gridCol>
              </a:tblGrid>
              <a:tr h="370840">
                <a:tc>
                  <a:txBody>
                    <a:bodyPr/>
                    <a:lstStyle/>
                    <a:p>
                      <a:pPr algn="ctr"/>
                      <a:r>
                        <a:rPr lang="en-US" sz="2400" dirty="0"/>
                        <a:t>2</a:t>
                      </a:r>
                    </a:p>
                  </a:txBody>
                  <a:tcPr>
                    <a:noFill/>
                  </a:tcPr>
                </a:tc>
                <a:tc>
                  <a:txBody>
                    <a:bodyPr/>
                    <a:lstStyle/>
                    <a:p>
                      <a:pPr algn="ctr"/>
                      <a:r>
                        <a:rPr lang="en-US" sz="2400" dirty="0"/>
                        <a:t>3</a:t>
                      </a:r>
                    </a:p>
                  </a:txBody>
                  <a:tcPr>
                    <a:noFill/>
                  </a:tcPr>
                </a:tc>
                <a:tc>
                  <a:txBody>
                    <a:bodyPr/>
                    <a:lstStyle/>
                    <a:p>
                      <a:pPr algn="ctr"/>
                      <a:r>
                        <a:rPr lang="en-US" sz="2400" dirty="0"/>
                        <a:t>5</a:t>
                      </a:r>
                    </a:p>
                  </a:txBody>
                  <a:tcPr>
                    <a:noFill/>
                  </a:tcPr>
                </a:tc>
                <a:tc>
                  <a:txBody>
                    <a:bodyPr/>
                    <a:lstStyle/>
                    <a:p>
                      <a:pPr algn="ctr"/>
                      <a:r>
                        <a:rPr lang="en-US" sz="2400" dirty="0">
                          <a:highlight>
                            <a:srgbClr val="800000"/>
                          </a:highlight>
                        </a:rPr>
                        <a:t>7</a:t>
                      </a:r>
                    </a:p>
                  </a:txBody>
                  <a:tcPr>
                    <a:solidFill>
                      <a:schemeClr val="accent5">
                        <a:lumMod val="75000"/>
                      </a:schemeClr>
                    </a:solidFill>
                  </a:tcPr>
                </a:tc>
                <a:tc>
                  <a:txBody>
                    <a:bodyPr/>
                    <a:lstStyle/>
                    <a:p>
                      <a:pPr algn="ctr"/>
                      <a:r>
                        <a:rPr lang="en-US" sz="2400" dirty="0"/>
                        <a:t>11</a:t>
                      </a:r>
                    </a:p>
                  </a:txBody>
                  <a:tcPr/>
                </a:tc>
                <a:tc>
                  <a:txBody>
                    <a:bodyPr/>
                    <a:lstStyle/>
                    <a:p>
                      <a:pPr algn="ctr"/>
                      <a:r>
                        <a:rPr lang="en-US" sz="2400" dirty="0"/>
                        <a:t>13</a:t>
                      </a:r>
                    </a:p>
                  </a:txBody>
                  <a:tcPr/>
                </a:tc>
                <a:tc>
                  <a:txBody>
                    <a:bodyPr/>
                    <a:lstStyle/>
                    <a:p>
                      <a:pPr algn="ctr"/>
                      <a:r>
                        <a:rPr lang="en-US" sz="2400" dirty="0"/>
                        <a:t>17</a:t>
                      </a:r>
                    </a:p>
                  </a:txBody>
                  <a:tcPr/>
                </a:tc>
                <a:tc>
                  <a:txBody>
                    <a:bodyPr/>
                    <a:lstStyle/>
                    <a:p>
                      <a:pPr algn="ctr"/>
                      <a:r>
                        <a:rPr lang="en-US" sz="2400" dirty="0"/>
                        <a:t>19</a:t>
                      </a:r>
                    </a:p>
                  </a:txBody>
                  <a:tcPr/>
                </a:tc>
                <a:extLst>
                  <a:ext uri="{0D108BD9-81ED-4DB2-BD59-A6C34878D82A}">
                    <a16:rowId xmlns:a16="http://schemas.microsoft.com/office/drawing/2014/main" val="3159969275"/>
                  </a:ext>
                </a:extLst>
              </a:tr>
            </a:tbl>
          </a:graphicData>
        </a:graphic>
      </p:graphicFrame>
    </p:spTree>
    <p:extLst>
      <p:ext uri="{BB962C8B-B14F-4D97-AF65-F5344CB8AC3E}">
        <p14:creationId xmlns:p14="http://schemas.microsoft.com/office/powerpoint/2010/main" val="32824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Array Access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459865"/>
            <a:ext cx="10515600" cy="5033010"/>
          </a:xfrm>
        </p:spPr>
        <p:txBody>
          <a:bodyPr anchor="t">
            <a:normAutofit/>
          </a:bodyPr>
          <a:lstStyle/>
          <a:p>
            <a:pPr marL="0" indent="0">
              <a:buNone/>
            </a:pPr>
            <a:r>
              <a:rPr lang="en-US" sz="2800" dirty="0"/>
              <a:t>Reading or writing every element of an array is </a:t>
            </a:r>
            <a:r>
              <a:rPr lang="en-US" sz="2800" b="1" dirty="0"/>
              <a:t>O(n)</a:t>
            </a:r>
            <a:r>
              <a:rPr lang="en-US" sz="2800" dirty="0"/>
              <a:t>.</a:t>
            </a:r>
          </a:p>
          <a:p>
            <a:pPr marL="0" indent="0">
              <a:buNone/>
            </a:pPr>
            <a:endParaRPr lang="en-US" sz="2800" dirty="0"/>
          </a:p>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createIndexArray</a:t>
            </a:r>
            <a:r>
              <a:rPr lang="en-US" sz="2800" dirty="0">
                <a:latin typeface="Courier New" panose="02070309020205020404" pitchFamily="49" charset="0"/>
                <a:cs typeface="Courier New" panose="02070309020205020404" pitchFamily="49" charset="0"/>
              </a:rPr>
              <a:t>(int n)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int[]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 = new int[n];</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n;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arr</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451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Sorting</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337733"/>
            <a:ext cx="10515600" cy="5033010"/>
          </a:xfrm>
        </p:spPr>
        <p:txBody>
          <a:bodyPr anchor="t">
            <a:noAutofit/>
          </a:bodyPr>
          <a:lstStyle/>
          <a:p>
            <a:pPr marL="0" indent="0">
              <a:buNone/>
            </a:pPr>
            <a:r>
              <a:rPr lang="en-US" sz="2800" dirty="0"/>
              <a:t>Sorting a list of values is generally </a:t>
            </a:r>
            <a:r>
              <a:rPr lang="en-US" sz="2800" b="1" dirty="0"/>
              <a:t>O(n log n)</a:t>
            </a:r>
            <a:r>
              <a:rPr lang="en-US" sz="2800" dirty="0"/>
              <a:t>.</a:t>
            </a:r>
          </a:p>
          <a:p>
            <a:pPr lvl="1">
              <a:buFont typeface="Wingdings" panose="05000000000000000000" pitchFamily="2" charset="2"/>
              <a:buChar char="Ø"/>
            </a:pPr>
            <a:r>
              <a:rPr lang="en-US" sz="2600" dirty="0"/>
              <a:t> Some special cases are as fast as O(n)</a:t>
            </a:r>
          </a:p>
          <a:p>
            <a:pPr marL="0" indent="0">
              <a:spcBef>
                <a:spcPts val="1200"/>
              </a:spcBef>
              <a:buNone/>
            </a:pPr>
            <a:r>
              <a:rPr lang="en-US" sz="2800" dirty="0"/>
              <a:t>Start with an empty output array, and insert a value.</a:t>
            </a:r>
          </a:p>
          <a:p>
            <a:pPr marL="0" indent="0">
              <a:buNone/>
            </a:pPr>
            <a:r>
              <a:rPr lang="en-US" sz="2800" dirty="0"/>
              <a:t>For each of the remaining (n - 1) values:</a:t>
            </a:r>
          </a:p>
          <a:p>
            <a:pPr marL="0" indent="0">
              <a:buNone/>
            </a:pPr>
            <a:r>
              <a:rPr lang="en-US" sz="2800" dirty="0"/>
              <a:t>	Binary search to find the correct insertion point. </a:t>
            </a:r>
            <a:r>
              <a:rPr lang="en-US" sz="2800" dirty="0">
                <a:sym typeface="Wingdings" panose="05000000000000000000" pitchFamily="2" charset="2"/>
              </a:rPr>
              <a:t> O(log n)</a:t>
            </a:r>
          </a:p>
          <a:p>
            <a:pPr marL="0" indent="0">
              <a:buNone/>
            </a:pPr>
            <a:r>
              <a:rPr lang="en-US" sz="2800" dirty="0">
                <a:sym typeface="Wingdings" panose="05000000000000000000" pitchFamily="2" charset="2"/>
              </a:rPr>
              <a:t>	Insert the value at that position.</a:t>
            </a:r>
          </a:p>
          <a:p>
            <a:pPr marL="0" indent="0">
              <a:buNone/>
            </a:pPr>
            <a:r>
              <a:rPr lang="en-US" sz="2800" dirty="0">
                <a:sym typeface="Wingdings" panose="05000000000000000000" pitchFamily="2" charset="2"/>
              </a:rPr>
              <a:t> Repeat binary search, an O(log n) operation, (n – 1) times, to get O(n log n)</a:t>
            </a:r>
          </a:p>
          <a:p>
            <a:pPr marL="0" indent="0">
              <a:spcBef>
                <a:spcPts val="1200"/>
              </a:spcBef>
              <a:buNone/>
            </a:pPr>
            <a:r>
              <a:rPr lang="en-US" sz="2800" dirty="0">
                <a:sym typeface="Wingdings" panose="05000000000000000000" pitchFamily="2" charset="2"/>
              </a:rPr>
              <a:t>Side note: In Java, </a:t>
            </a:r>
            <a:r>
              <a:rPr lang="en-US" sz="2800" dirty="0" err="1">
                <a:sym typeface="Wingdings" panose="05000000000000000000" pitchFamily="2" charset="2"/>
              </a:rPr>
              <a:t>Arrays.sort</a:t>
            </a:r>
            <a:r>
              <a:rPr lang="en-US" sz="2800" dirty="0">
                <a:sym typeface="Wingdings" panose="05000000000000000000" pitchFamily="2" charset="2"/>
              </a:rPr>
              <a:t>() has space complexity O(log n)</a:t>
            </a:r>
            <a:endParaRPr lang="en-US" sz="2800" dirty="0"/>
          </a:p>
        </p:txBody>
      </p:sp>
    </p:spTree>
    <p:extLst>
      <p:ext uri="{BB962C8B-B14F-4D97-AF65-F5344CB8AC3E}">
        <p14:creationId xmlns:p14="http://schemas.microsoft.com/office/powerpoint/2010/main" val="198960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Pairwise array operations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200" y="1337733"/>
            <a:ext cx="10515600" cy="5264492"/>
          </a:xfrm>
        </p:spPr>
        <p:txBody>
          <a:bodyPr anchor="t">
            <a:normAutofit/>
          </a:bodyPr>
          <a:lstStyle/>
          <a:p>
            <a:pPr marL="0" indent="0">
              <a:buNone/>
            </a:pPr>
            <a:r>
              <a:rPr lang="en-US" sz="2800" dirty="0"/>
              <a:t>Checking every possible combination of values in an array is </a:t>
            </a:r>
            <a:r>
              <a:rPr lang="en-US" sz="2800" b="1" dirty="0"/>
              <a:t>O(n</a:t>
            </a:r>
            <a:r>
              <a:rPr lang="en-US" sz="2800" b="1" baseline="30000" dirty="0"/>
              <a:t>2</a:t>
            </a:r>
            <a:r>
              <a:rPr lang="en-US" sz="2800" b="1" dirty="0"/>
              <a:t>)</a:t>
            </a:r>
            <a:r>
              <a:rPr lang="en-US" sz="2800" dirty="0"/>
              <a:t>.</a:t>
            </a:r>
          </a:p>
          <a:p>
            <a:pPr marL="0" indent="0">
              <a:spcBef>
                <a:spcPts val="1800"/>
              </a:spcBef>
              <a:buNone/>
            </a:pPr>
            <a:r>
              <a:rPr lang="en-US" sz="2800" dirty="0"/>
              <a:t>Suppose we need to find all possible pairwise sums of [2,3,5,7,11].</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800" dirty="0"/>
              <a:t>Reminder: Roughly ½ n</a:t>
            </a:r>
            <a:r>
              <a:rPr lang="en-US" sz="2800" baseline="30000" dirty="0"/>
              <a:t>2</a:t>
            </a:r>
            <a:r>
              <a:rPr lang="en-US" sz="2800" dirty="0"/>
              <a:t> array reads, but we drop the ½ </a:t>
            </a:r>
            <a:r>
              <a:rPr lang="en-US" sz="2800" dirty="0">
                <a:sym typeface="Wingdings" panose="05000000000000000000" pitchFamily="2" charset="2"/>
              </a:rPr>
              <a:t></a:t>
            </a:r>
            <a:r>
              <a:rPr lang="en-US" sz="2800" dirty="0"/>
              <a:t> O(n</a:t>
            </a:r>
            <a:r>
              <a:rPr lang="en-US" sz="2800" baseline="30000" dirty="0"/>
              <a:t>2</a:t>
            </a:r>
            <a:r>
              <a:rPr lang="en-US" sz="2800" dirty="0"/>
              <a:t>)</a:t>
            </a:r>
          </a:p>
        </p:txBody>
      </p:sp>
      <p:graphicFrame>
        <p:nvGraphicFramePr>
          <p:cNvPr id="4" name="Table 4">
            <a:extLst>
              <a:ext uri="{FF2B5EF4-FFF2-40B4-BE49-F238E27FC236}">
                <a16:creationId xmlns:a16="http://schemas.microsoft.com/office/drawing/2014/main" id="{530F8880-F303-468A-BA07-E93E837F541B}"/>
              </a:ext>
            </a:extLst>
          </p:cNvPr>
          <p:cNvGraphicFramePr>
            <a:graphicFrameLocks noGrp="1"/>
          </p:cNvGraphicFramePr>
          <p:nvPr>
            <p:extLst>
              <p:ext uri="{D42A27DB-BD31-4B8C-83A1-F6EECF244321}">
                <p14:modId xmlns:p14="http://schemas.microsoft.com/office/powerpoint/2010/main" val="3984950974"/>
              </p:ext>
            </p:extLst>
          </p:nvPr>
        </p:nvGraphicFramePr>
        <p:xfrm>
          <a:off x="3384060" y="2654935"/>
          <a:ext cx="5423880" cy="2743200"/>
        </p:xfrm>
        <a:graphic>
          <a:graphicData uri="http://schemas.openxmlformats.org/drawingml/2006/table">
            <a:tbl>
              <a:tblPr firstRow="1" bandRow="1">
                <a:tableStyleId>{5940675A-B579-460E-94D1-54222C63F5DA}</a:tableStyleId>
              </a:tblPr>
              <a:tblGrid>
                <a:gridCol w="903980">
                  <a:extLst>
                    <a:ext uri="{9D8B030D-6E8A-4147-A177-3AD203B41FA5}">
                      <a16:colId xmlns:a16="http://schemas.microsoft.com/office/drawing/2014/main" val="2131122429"/>
                    </a:ext>
                  </a:extLst>
                </a:gridCol>
                <a:gridCol w="903980">
                  <a:extLst>
                    <a:ext uri="{9D8B030D-6E8A-4147-A177-3AD203B41FA5}">
                      <a16:colId xmlns:a16="http://schemas.microsoft.com/office/drawing/2014/main" val="3623397452"/>
                    </a:ext>
                  </a:extLst>
                </a:gridCol>
                <a:gridCol w="903980">
                  <a:extLst>
                    <a:ext uri="{9D8B030D-6E8A-4147-A177-3AD203B41FA5}">
                      <a16:colId xmlns:a16="http://schemas.microsoft.com/office/drawing/2014/main" val="582808985"/>
                    </a:ext>
                  </a:extLst>
                </a:gridCol>
                <a:gridCol w="903980">
                  <a:extLst>
                    <a:ext uri="{9D8B030D-6E8A-4147-A177-3AD203B41FA5}">
                      <a16:colId xmlns:a16="http://schemas.microsoft.com/office/drawing/2014/main" val="1259449692"/>
                    </a:ext>
                  </a:extLst>
                </a:gridCol>
                <a:gridCol w="903980">
                  <a:extLst>
                    <a:ext uri="{9D8B030D-6E8A-4147-A177-3AD203B41FA5}">
                      <a16:colId xmlns:a16="http://schemas.microsoft.com/office/drawing/2014/main" val="4163510224"/>
                    </a:ext>
                  </a:extLst>
                </a:gridCol>
                <a:gridCol w="903980">
                  <a:extLst>
                    <a:ext uri="{9D8B030D-6E8A-4147-A177-3AD203B41FA5}">
                      <a16:colId xmlns:a16="http://schemas.microsoft.com/office/drawing/2014/main" val="1667727499"/>
                    </a:ext>
                  </a:extLst>
                </a:gridCol>
              </a:tblGrid>
              <a:tr h="370840">
                <a:tc>
                  <a:txBody>
                    <a:bodyPr/>
                    <a:lstStyle/>
                    <a:p>
                      <a:pPr algn="ctr"/>
                      <a:endParaRPr lang="en-US" sz="2400" dirty="0"/>
                    </a:p>
                  </a:txBody>
                  <a:tcPr/>
                </a:tc>
                <a:tc>
                  <a:txBody>
                    <a:bodyPr/>
                    <a:lstStyle/>
                    <a:p>
                      <a:pPr algn="ctr"/>
                      <a:r>
                        <a:rPr lang="en-US" sz="2400" dirty="0"/>
                        <a:t>2</a:t>
                      </a:r>
                    </a:p>
                  </a:txBody>
                  <a:tcPr>
                    <a:solidFill>
                      <a:schemeClr val="bg1">
                        <a:lumMod val="85000"/>
                      </a:schemeClr>
                    </a:solidFill>
                  </a:tcPr>
                </a:tc>
                <a:tc>
                  <a:txBody>
                    <a:bodyPr/>
                    <a:lstStyle/>
                    <a:p>
                      <a:pPr algn="ctr"/>
                      <a:r>
                        <a:rPr lang="en-US" sz="2400" dirty="0"/>
                        <a:t>3</a:t>
                      </a:r>
                    </a:p>
                  </a:txBody>
                  <a:tcPr>
                    <a:solidFill>
                      <a:schemeClr val="bg1">
                        <a:lumMod val="85000"/>
                      </a:schemeClr>
                    </a:solidFill>
                  </a:tcPr>
                </a:tc>
                <a:tc>
                  <a:txBody>
                    <a:bodyPr/>
                    <a:lstStyle/>
                    <a:p>
                      <a:pPr algn="ctr"/>
                      <a:r>
                        <a:rPr lang="en-US" sz="2400" dirty="0"/>
                        <a:t>5</a:t>
                      </a:r>
                    </a:p>
                  </a:txBody>
                  <a:tcPr>
                    <a:solidFill>
                      <a:schemeClr val="bg1">
                        <a:lumMod val="85000"/>
                      </a:schemeClr>
                    </a:solidFill>
                  </a:tcPr>
                </a:tc>
                <a:tc>
                  <a:txBody>
                    <a:bodyPr/>
                    <a:lstStyle/>
                    <a:p>
                      <a:pPr algn="ctr"/>
                      <a:r>
                        <a:rPr lang="en-US" sz="2400" dirty="0"/>
                        <a:t>7</a:t>
                      </a:r>
                    </a:p>
                  </a:txBody>
                  <a:tcPr>
                    <a:solidFill>
                      <a:schemeClr val="bg1">
                        <a:lumMod val="85000"/>
                      </a:schemeClr>
                    </a:solidFill>
                  </a:tcPr>
                </a:tc>
                <a:tc>
                  <a:txBody>
                    <a:bodyPr/>
                    <a:lstStyle/>
                    <a:p>
                      <a:pPr algn="ctr"/>
                      <a:r>
                        <a:rPr lang="en-US" sz="2400" dirty="0"/>
                        <a:t>11</a:t>
                      </a:r>
                    </a:p>
                  </a:txBody>
                  <a:tcPr>
                    <a:solidFill>
                      <a:schemeClr val="bg1">
                        <a:lumMod val="85000"/>
                      </a:schemeClr>
                    </a:solidFill>
                  </a:tcPr>
                </a:tc>
                <a:extLst>
                  <a:ext uri="{0D108BD9-81ED-4DB2-BD59-A6C34878D82A}">
                    <a16:rowId xmlns:a16="http://schemas.microsoft.com/office/drawing/2014/main" val="3281669883"/>
                  </a:ext>
                </a:extLst>
              </a:tr>
              <a:tr h="370840">
                <a:tc>
                  <a:txBody>
                    <a:bodyPr/>
                    <a:lstStyle/>
                    <a:p>
                      <a:pPr algn="ctr"/>
                      <a:r>
                        <a:rPr lang="en-US" sz="2400" dirty="0"/>
                        <a:t>2</a:t>
                      </a:r>
                    </a:p>
                  </a:txBody>
                  <a:tcPr>
                    <a:solidFill>
                      <a:schemeClr val="bg1">
                        <a:lumMod val="85000"/>
                      </a:schemeClr>
                    </a:solidFill>
                  </a:tcPr>
                </a:tc>
                <a:tc>
                  <a:txBody>
                    <a:bodyPr/>
                    <a:lstStyle/>
                    <a:p>
                      <a:pPr algn="ctr"/>
                      <a:r>
                        <a:rPr lang="en-US" sz="2400" dirty="0"/>
                        <a:t>4</a:t>
                      </a:r>
                    </a:p>
                  </a:txBody>
                  <a:tcPr/>
                </a:tc>
                <a:tc>
                  <a:txBody>
                    <a:bodyPr/>
                    <a:lstStyle/>
                    <a:p>
                      <a:pPr algn="ctr"/>
                      <a:r>
                        <a:rPr lang="en-US" sz="2400" dirty="0"/>
                        <a:t>5</a:t>
                      </a:r>
                    </a:p>
                  </a:txBody>
                  <a:tcPr/>
                </a:tc>
                <a:tc>
                  <a:txBody>
                    <a:bodyPr/>
                    <a:lstStyle/>
                    <a:p>
                      <a:pPr algn="ctr"/>
                      <a:r>
                        <a:rPr lang="en-US" sz="2400" dirty="0"/>
                        <a:t>7</a:t>
                      </a:r>
                    </a:p>
                  </a:txBody>
                  <a:tcPr/>
                </a:tc>
                <a:tc>
                  <a:txBody>
                    <a:bodyPr/>
                    <a:lstStyle/>
                    <a:p>
                      <a:pPr algn="ctr"/>
                      <a:r>
                        <a:rPr lang="en-US" sz="2400" dirty="0"/>
                        <a:t>9</a:t>
                      </a:r>
                    </a:p>
                  </a:txBody>
                  <a:tcPr/>
                </a:tc>
                <a:tc>
                  <a:txBody>
                    <a:bodyPr/>
                    <a:lstStyle/>
                    <a:p>
                      <a:pPr algn="ctr"/>
                      <a:r>
                        <a:rPr lang="en-US" sz="2400" dirty="0"/>
                        <a:t>13</a:t>
                      </a:r>
                    </a:p>
                  </a:txBody>
                  <a:tcPr/>
                </a:tc>
                <a:extLst>
                  <a:ext uri="{0D108BD9-81ED-4DB2-BD59-A6C34878D82A}">
                    <a16:rowId xmlns:a16="http://schemas.microsoft.com/office/drawing/2014/main" val="3640605483"/>
                  </a:ext>
                </a:extLst>
              </a:tr>
              <a:tr h="370840">
                <a:tc>
                  <a:txBody>
                    <a:bodyPr/>
                    <a:lstStyle/>
                    <a:p>
                      <a:pPr algn="ctr"/>
                      <a:r>
                        <a:rPr lang="en-US" sz="2400" dirty="0"/>
                        <a:t>3</a:t>
                      </a:r>
                    </a:p>
                  </a:txBody>
                  <a:tcPr>
                    <a:solidFill>
                      <a:schemeClr val="bg1">
                        <a:lumMod val="85000"/>
                      </a:schemeClr>
                    </a:solidFill>
                  </a:tcPr>
                </a:tc>
                <a:tc>
                  <a:txBody>
                    <a:bodyPr/>
                    <a:lstStyle/>
                    <a:p>
                      <a:pPr algn="ctr"/>
                      <a:endParaRPr lang="en-US" sz="2400" dirty="0"/>
                    </a:p>
                  </a:txBody>
                  <a:tcPr/>
                </a:tc>
                <a:tc>
                  <a:txBody>
                    <a:bodyPr/>
                    <a:lstStyle/>
                    <a:p>
                      <a:pPr algn="ctr"/>
                      <a:r>
                        <a:rPr lang="en-US" sz="2400" dirty="0"/>
                        <a:t>6</a:t>
                      </a:r>
                    </a:p>
                  </a:txBody>
                  <a:tcPr/>
                </a:tc>
                <a:tc>
                  <a:txBody>
                    <a:bodyPr/>
                    <a:lstStyle/>
                    <a:p>
                      <a:pPr algn="ctr"/>
                      <a:r>
                        <a:rPr lang="en-US" sz="2400" dirty="0"/>
                        <a:t>8</a:t>
                      </a:r>
                    </a:p>
                  </a:txBody>
                  <a:tcPr/>
                </a:tc>
                <a:tc>
                  <a:txBody>
                    <a:bodyPr/>
                    <a:lstStyle/>
                    <a:p>
                      <a:pPr algn="ctr"/>
                      <a:r>
                        <a:rPr lang="en-US" sz="2400" dirty="0"/>
                        <a:t>10</a:t>
                      </a:r>
                    </a:p>
                  </a:txBody>
                  <a:tcPr/>
                </a:tc>
                <a:tc>
                  <a:txBody>
                    <a:bodyPr/>
                    <a:lstStyle/>
                    <a:p>
                      <a:pPr algn="ctr"/>
                      <a:r>
                        <a:rPr lang="en-US" sz="2400" dirty="0"/>
                        <a:t>14</a:t>
                      </a:r>
                    </a:p>
                  </a:txBody>
                  <a:tcPr/>
                </a:tc>
                <a:extLst>
                  <a:ext uri="{0D108BD9-81ED-4DB2-BD59-A6C34878D82A}">
                    <a16:rowId xmlns:a16="http://schemas.microsoft.com/office/drawing/2014/main" val="90228299"/>
                  </a:ext>
                </a:extLst>
              </a:tr>
              <a:tr h="370840">
                <a:tc>
                  <a:txBody>
                    <a:bodyPr/>
                    <a:lstStyle/>
                    <a:p>
                      <a:pPr algn="ctr"/>
                      <a:r>
                        <a:rPr lang="en-US" sz="2400" dirty="0"/>
                        <a:t>5</a:t>
                      </a:r>
                    </a:p>
                  </a:txBody>
                  <a:tcPr>
                    <a:solidFill>
                      <a:schemeClr val="bg1">
                        <a:lumMod val="85000"/>
                      </a:schemeClr>
                    </a:solidFill>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10</a:t>
                      </a:r>
                    </a:p>
                  </a:txBody>
                  <a:tcPr/>
                </a:tc>
                <a:tc>
                  <a:txBody>
                    <a:bodyPr/>
                    <a:lstStyle/>
                    <a:p>
                      <a:pPr algn="ctr"/>
                      <a:r>
                        <a:rPr lang="en-US" sz="2400" dirty="0"/>
                        <a:t>12</a:t>
                      </a:r>
                    </a:p>
                  </a:txBody>
                  <a:tcPr/>
                </a:tc>
                <a:tc>
                  <a:txBody>
                    <a:bodyPr/>
                    <a:lstStyle/>
                    <a:p>
                      <a:pPr algn="ctr"/>
                      <a:r>
                        <a:rPr lang="en-US" sz="2400" dirty="0"/>
                        <a:t>16</a:t>
                      </a:r>
                    </a:p>
                  </a:txBody>
                  <a:tcPr/>
                </a:tc>
                <a:extLst>
                  <a:ext uri="{0D108BD9-81ED-4DB2-BD59-A6C34878D82A}">
                    <a16:rowId xmlns:a16="http://schemas.microsoft.com/office/drawing/2014/main" val="2215729026"/>
                  </a:ext>
                </a:extLst>
              </a:tr>
              <a:tr h="370840">
                <a:tc>
                  <a:txBody>
                    <a:bodyPr/>
                    <a:lstStyle/>
                    <a:p>
                      <a:pPr algn="ctr"/>
                      <a:r>
                        <a:rPr lang="en-US" sz="2400" dirty="0"/>
                        <a:t>7</a:t>
                      </a:r>
                    </a:p>
                  </a:txBody>
                  <a:tcPr>
                    <a:solidFill>
                      <a:schemeClr val="bg1">
                        <a:lumMod val="85000"/>
                      </a:schemeClr>
                    </a:solidFill>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14</a:t>
                      </a:r>
                    </a:p>
                  </a:txBody>
                  <a:tcPr/>
                </a:tc>
                <a:tc>
                  <a:txBody>
                    <a:bodyPr/>
                    <a:lstStyle/>
                    <a:p>
                      <a:pPr algn="ctr"/>
                      <a:r>
                        <a:rPr lang="en-US" sz="2400" dirty="0"/>
                        <a:t>18</a:t>
                      </a:r>
                    </a:p>
                  </a:txBody>
                  <a:tcPr/>
                </a:tc>
                <a:extLst>
                  <a:ext uri="{0D108BD9-81ED-4DB2-BD59-A6C34878D82A}">
                    <a16:rowId xmlns:a16="http://schemas.microsoft.com/office/drawing/2014/main" val="3535871766"/>
                  </a:ext>
                </a:extLst>
              </a:tr>
              <a:tr h="370840">
                <a:tc>
                  <a:txBody>
                    <a:bodyPr/>
                    <a:lstStyle/>
                    <a:p>
                      <a:pPr algn="ctr"/>
                      <a:r>
                        <a:rPr lang="en-US" sz="2400" dirty="0"/>
                        <a:t>11</a:t>
                      </a:r>
                    </a:p>
                  </a:txBody>
                  <a:tcPr>
                    <a:solidFill>
                      <a:schemeClr val="bg1">
                        <a:lumMod val="85000"/>
                      </a:schemeClr>
                    </a:solidFill>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22</a:t>
                      </a:r>
                    </a:p>
                  </a:txBody>
                  <a:tcPr/>
                </a:tc>
                <a:extLst>
                  <a:ext uri="{0D108BD9-81ED-4DB2-BD59-A6C34878D82A}">
                    <a16:rowId xmlns:a16="http://schemas.microsoft.com/office/drawing/2014/main" val="4027650114"/>
                  </a:ext>
                </a:extLst>
              </a:tr>
            </a:tbl>
          </a:graphicData>
        </a:graphic>
      </p:graphicFrame>
    </p:spTree>
    <p:extLst>
      <p:ext uri="{BB962C8B-B14F-4D97-AF65-F5344CB8AC3E}">
        <p14:creationId xmlns:p14="http://schemas.microsoft.com/office/powerpoint/2010/main" val="325476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Comparing “Big O” results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838199" y="1459865"/>
            <a:ext cx="11020865" cy="4351338"/>
          </a:xfrm>
        </p:spPr>
        <p:txBody>
          <a:bodyPr anchor="t">
            <a:normAutofit/>
          </a:bodyPr>
          <a:lstStyle/>
          <a:p>
            <a:r>
              <a:rPr lang="en-US" sz="2800" dirty="0"/>
              <a:t>Binary search on a sorted array is O(log n) – “logarithmic”</a:t>
            </a:r>
          </a:p>
          <a:p>
            <a:r>
              <a:rPr lang="en-US" sz="2800" dirty="0"/>
              <a:t>Reading every element of an array is O(n) – “linear”</a:t>
            </a:r>
          </a:p>
          <a:p>
            <a:r>
              <a:rPr lang="en-US" sz="2800" dirty="0"/>
              <a:t>Sorting is generally O(n log n)</a:t>
            </a:r>
          </a:p>
          <a:p>
            <a:r>
              <a:rPr lang="en-US" sz="2800" dirty="0"/>
              <a:t>Finding sums for every pair of elements in an array is O(n</a:t>
            </a:r>
            <a:r>
              <a:rPr lang="en-US" sz="2800" baseline="30000" dirty="0"/>
              <a:t>2</a:t>
            </a:r>
            <a:r>
              <a:rPr lang="en-US" sz="2800" dirty="0"/>
              <a:t>) – “quadratic”</a:t>
            </a:r>
          </a:p>
        </p:txBody>
      </p:sp>
      <p:graphicFrame>
        <p:nvGraphicFramePr>
          <p:cNvPr id="4" name="Table 3">
            <a:extLst>
              <a:ext uri="{FF2B5EF4-FFF2-40B4-BE49-F238E27FC236}">
                <a16:creationId xmlns:a16="http://schemas.microsoft.com/office/drawing/2014/main" id="{DF6FDB29-D110-42BB-8B52-5BC3F1A4F01E}"/>
              </a:ext>
            </a:extLst>
          </p:cNvPr>
          <p:cNvGraphicFramePr>
            <a:graphicFrameLocks noGrp="1"/>
          </p:cNvGraphicFramePr>
          <p:nvPr>
            <p:extLst>
              <p:ext uri="{D42A27DB-BD31-4B8C-83A1-F6EECF244321}">
                <p14:modId xmlns:p14="http://schemas.microsoft.com/office/powerpoint/2010/main" val="907064941"/>
              </p:ext>
            </p:extLst>
          </p:nvPr>
        </p:nvGraphicFramePr>
        <p:xfrm>
          <a:off x="1637713" y="3747370"/>
          <a:ext cx="8916573" cy="2501030"/>
        </p:xfrm>
        <a:graphic>
          <a:graphicData uri="http://schemas.openxmlformats.org/drawingml/2006/table">
            <a:tbl>
              <a:tblPr>
                <a:tableStyleId>{5C22544A-7EE6-4342-B048-85BDC9FD1C3A}</a:tableStyleId>
              </a:tblPr>
              <a:tblGrid>
                <a:gridCol w="1997613">
                  <a:extLst>
                    <a:ext uri="{9D8B030D-6E8A-4147-A177-3AD203B41FA5}">
                      <a16:colId xmlns:a16="http://schemas.microsoft.com/office/drawing/2014/main" val="3371832318"/>
                    </a:ext>
                  </a:extLst>
                </a:gridCol>
                <a:gridCol w="1294228">
                  <a:extLst>
                    <a:ext uri="{9D8B030D-6E8A-4147-A177-3AD203B41FA5}">
                      <a16:colId xmlns:a16="http://schemas.microsoft.com/office/drawing/2014/main" val="1377647632"/>
                    </a:ext>
                  </a:extLst>
                </a:gridCol>
                <a:gridCol w="1463040">
                  <a:extLst>
                    <a:ext uri="{9D8B030D-6E8A-4147-A177-3AD203B41FA5}">
                      <a16:colId xmlns:a16="http://schemas.microsoft.com/office/drawing/2014/main" val="3784760717"/>
                    </a:ext>
                  </a:extLst>
                </a:gridCol>
                <a:gridCol w="1679170">
                  <a:extLst>
                    <a:ext uri="{9D8B030D-6E8A-4147-A177-3AD203B41FA5}">
                      <a16:colId xmlns:a16="http://schemas.microsoft.com/office/drawing/2014/main" val="163950372"/>
                    </a:ext>
                  </a:extLst>
                </a:gridCol>
                <a:gridCol w="2482522">
                  <a:extLst>
                    <a:ext uri="{9D8B030D-6E8A-4147-A177-3AD203B41FA5}">
                      <a16:colId xmlns:a16="http://schemas.microsoft.com/office/drawing/2014/main" val="2753419319"/>
                    </a:ext>
                  </a:extLst>
                </a:gridCol>
              </a:tblGrid>
              <a:tr h="285963">
                <a:tc>
                  <a:txBody>
                    <a:bodyPr/>
                    <a:lstStyle/>
                    <a:p>
                      <a:pPr algn="ctr" fontAlgn="t"/>
                      <a:r>
                        <a:rPr lang="en-US" sz="2400" u="none" strike="noStrike" dirty="0">
                          <a:effectLst/>
                          <a:latin typeface="+mn-lt"/>
                          <a:cs typeface="Arial" panose="020B0604020202020204" pitchFamily="34" charset="0"/>
                        </a:rPr>
                        <a:t>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O(log 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O(n log n)</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t"/>
                      <a:r>
                        <a:rPr lang="en-US" sz="2400" u="none" strike="noStrike" dirty="0">
                          <a:effectLst/>
                          <a:latin typeface="+mn-lt"/>
                          <a:cs typeface="Arial" panose="020B0604020202020204" pitchFamily="34" charset="0"/>
                        </a:rPr>
                        <a:t>O(n</a:t>
                      </a:r>
                      <a:r>
                        <a:rPr lang="en-US" sz="2400" u="none" strike="noStrike" baseline="30000" dirty="0">
                          <a:effectLst/>
                          <a:latin typeface="+mn-lt"/>
                          <a:cs typeface="Arial" panose="020B0604020202020204" pitchFamily="34" charset="0"/>
                        </a:rPr>
                        <a:t>2</a:t>
                      </a:r>
                      <a:r>
                        <a:rPr lang="en-US" sz="2400" u="none" strike="noStrike" dirty="0">
                          <a:effectLst/>
                          <a:latin typeface="+mn-lt"/>
                          <a:cs typeface="Arial" panose="020B0604020202020204" pitchFamily="34" charset="0"/>
                        </a:rPr>
                        <a:t>)</a:t>
                      </a:r>
                      <a:endParaRPr lang="en-US" sz="2400" b="0" i="0" u="none" strike="noStrike" dirty="0">
                        <a:solidFill>
                          <a:srgbClr val="000000"/>
                        </a:solidFill>
                        <a:effectLst/>
                        <a:latin typeface="+mn-lt"/>
                        <a:cs typeface="Arial" panose="020B0604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3459995007"/>
                  </a:ext>
                </a:extLst>
              </a:tr>
              <a:tr h="425149">
                <a:tc>
                  <a:txBody>
                    <a:bodyPr/>
                    <a:lstStyle/>
                    <a:p>
                      <a:pPr algn="r" fontAlgn="b"/>
                      <a:r>
                        <a:rPr lang="en-US" sz="2400" u="none" strike="noStrike" dirty="0">
                          <a:effectLst/>
                          <a:latin typeface="+mn-lt"/>
                          <a:cs typeface="Arial" panose="020B0604020202020204" pitchFamily="34" charset="0"/>
                        </a:rPr>
                        <a:t>100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7</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700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919051"/>
                  </a:ext>
                </a:extLst>
              </a:tr>
              <a:tr h="425149">
                <a:tc>
                  <a:txBody>
                    <a:bodyPr/>
                    <a:lstStyle/>
                    <a:p>
                      <a:pPr algn="r" fontAlgn="b"/>
                      <a:r>
                        <a:rPr lang="en-US" sz="2400" u="none" strike="noStrike" dirty="0">
                          <a:effectLst/>
                          <a:latin typeface="+mn-lt"/>
                          <a:cs typeface="Arial" panose="020B0604020202020204" pitchFamily="34" charset="0"/>
                        </a:rPr>
                        <a:t>1,000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10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260828"/>
                  </a:ext>
                </a:extLst>
              </a:tr>
              <a:tr h="425149">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14</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140,000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04964"/>
                  </a:ext>
                </a:extLst>
              </a:tr>
              <a:tr h="425149">
                <a:tc>
                  <a:txBody>
                    <a:bodyPr/>
                    <a:lstStyle/>
                    <a:p>
                      <a:pPr algn="r" fontAlgn="b"/>
                      <a:r>
                        <a:rPr lang="en-US" sz="2400" u="none" strike="noStrike" dirty="0">
                          <a:effectLst/>
                          <a:latin typeface="+mn-lt"/>
                          <a:cs typeface="Arial" panose="020B0604020202020204" pitchFamily="34" charset="0"/>
                        </a:rPr>
                        <a:t>100,000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17</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1,700,000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8938997"/>
                  </a:ext>
                </a:extLst>
              </a:tr>
              <a:tr h="425149">
                <a:tc>
                  <a:txBody>
                    <a:bodyPr/>
                    <a:lstStyle/>
                    <a:p>
                      <a:pPr algn="r" fontAlgn="b"/>
                      <a:r>
                        <a:rPr lang="en-US" sz="2400" u="none" strike="noStrike" dirty="0">
                          <a:effectLst/>
                          <a:latin typeface="+mn-lt"/>
                          <a:cs typeface="Arial" panose="020B0604020202020204" pitchFamily="34" charset="0"/>
                        </a:rPr>
                        <a:t>1,000,000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latin typeface="+mn-lt"/>
                          <a:cs typeface="Arial" panose="020B0604020202020204" pitchFamily="34" charset="0"/>
                        </a:rPr>
                        <a:t>20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20,000,000</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latin typeface="+mn-lt"/>
                          <a:cs typeface="Arial" panose="020B0604020202020204" pitchFamily="34" charset="0"/>
                        </a:rPr>
                        <a:t>1,000,000,000,000 </a:t>
                      </a:r>
                      <a:endParaRPr lang="en-US" sz="2400" b="0" i="0" u="none" strike="noStrike" dirty="0">
                        <a:solidFill>
                          <a:srgbClr val="000000"/>
                        </a:solidFill>
                        <a:effectLst/>
                        <a:latin typeface="+mn-lt"/>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8723490"/>
                  </a:ext>
                </a:extLst>
              </a:tr>
            </a:tbl>
          </a:graphicData>
        </a:graphic>
      </p:graphicFrame>
    </p:spTree>
    <p:extLst>
      <p:ext uri="{BB962C8B-B14F-4D97-AF65-F5344CB8AC3E}">
        <p14:creationId xmlns:p14="http://schemas.microsoft.com/office/powerpoint/2010/main" val="302759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6DBCA3-E9B0-4993-941E-7C879190F94F}"/>
              </a:ext>
            </a:extLst>
          </p:cNvPr>
          <p:cNvPicPr>
            <a:picLocks noChangeAspect="1"/>
          </p:cNvPicPr>
          <p:nvPr/>
        </p:nvPicPr>
        <p:blipFill>
          <a:blip r:embed="rId3"/>
          <a:stretch>
            <a:fillRect/>
          </a:stretch>
        </p:blipFill>
        <p:spPr>
          <a:xfrm>
            <a:off x="1613480" y="145537"/>
            <a:ext cx="8965039" cy="6283381"/>
          </a:xfrm>
          <a:prstGeom prst="rect">
            <a:avLst/>
          </a:prstGeom>
        </p:spPr>
      </p:pic>
      <p:sp>
        <p:nvSpPr>
          <p:cNvPr id="8" name="TextBox 7">
            <a:extLst>
              <a:ext uri="{FF2B5EF4-FFF2-40B4-BE49-F238E27FC236}">
                <a16:creationId xmlns:a16="http://schemas.microsoft.com/office/drawing/2014/main" id="{F2354D70-3629-4FC7-A711-64A81FE2EB18}"/>
              </a:ext>
            </a:extLst>
          </p:cNvPr>
          <p:cNvSpPr txBox="1"/>
          <p:nvPr/>
        </p:nvSpPr>
        <p:spPr>
          <a:xfrm>
            <a:off x="4135120" y="6428918"/>
            <a:ext cx="3921760" cy="461665"/>
          </a:xfrm>
          <a:prstGeom prst="rect">
            <a:avLst/>
          </a:prstGeom>
          <a:noFill/>
        </p:spPr>
        <p:txBody>
          <a:bodyPr wrap="square" rtlCol="0">
            <a:spAutoFit/>
          </a:bodyPr>
          <a:lstStyle/>
          <a:p>
            <a:r>
              <a:rPr lang="en-US" sz="2400" dirty="0"/>
              <a:t>Source: bigocheatsheet.com</a:t>
            </a:r>
          </a:p>
        </p:txBody>
      </p:sp>
      <p:sp>
        <p:nvSpPr>
          <p:cNvPr id="3" name="Arrow: Right 2">
            <a:extLst>
              <a:ext uri="{FF2B5EF4-FFF2-40B4-BE49-F238E27FC236}">
                <a16:creationId xmlns:a16="http://schemas.microsoft.com/office/drawing/2014/main" id="{30BBDD35-1AC6-4D2B-B53B-BEE3E1F31F7D}"/>
              </a:ext>
            </a:extLst>
          </p:cNvPr>
          <p:cNvSpPr/>
          <p:nvPr/>
        </p:nvSpPr>
        <p:spPr>
          <a:xfrm rot="2239423">
            <a:off x="3754658" y="2881259"/>
            <a:ext cx="4682684" cy="215858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rPr>
              <a:t>BETTER</a:t>
            </a:r>
          </a:p>
        </p:txBody>
      </p:sp>
    </p:spTree>
    <p:extLst>
      <p:ext uri="{BB962C8B-B14F-4D97-AF65-F5344CB8AC3E}">
        <p14:creationId xmlns:p14="http://schemas.microsoft.com/office/powerpoint/2010/main" val="366145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“Big O” notation - Gotchas</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685801" y="1491175"/>
            <a:ext cx="10131425" cy="4300025"/>
          </a:xfrm>
        </p:spPr>
        <p:txBody>
          <a:bodyPr anchor="t">
            <a:noAutofit/>
          </a:bodyPr>
          <a:lstStyle/>
          <a:p>
            <a:r>
              <a:rPr lang="en-US" sz="2800" dirty="0"/>
              <a:t>Library routines are not necessarily constant time and space</a:t>
            </a:r>
          </a:p>
          <a:p>
            <a:pPr lvl="1">
              <a:buFont typeface="Wingdings" panose="05000000000000000000" pitchFamily="2" charset="2"/>
              <a:buChar char="Ø"/>
            </a:pPr>
            <a:r>
              <a:rPr lang="en-US" sz="2600" dirty="0"/>
              <a:t> </a:t>
            </a:r>
            <a:r>
              <a:rPr lang="en-US" sz="2600" dirty="0" err="1"/>
              <a:t>Arrays.sort</a:t>
            </a:r>
            <a:r>
              <a:rPr lang="en-US" sz="2600" dirty="0"/>
              <a:t>() appears to be “in place”, but uses O(log n) space</a:t>
            </a:r>
          </a:p>
          <a:p>
            <a:r>
              <a:rPr lang="en-US" sz="2800" dirty="0"/>
              <a:t>Recursion uses stack space that is transparent to the program</a:t>
            </a:r>
          </a:p>
          <a:p>
            <a:r>
              <a:rPr lang="en-US" sz="2800" dirty="0"/>
              <a:t>Consider </a:t>
            </a:r>
            <a:r>
              <a:rPr lang="en-US" sz="2800" i="1" dirty="0"/>
              <a:t>all</a:t>
            </a:r>
            <a:r>
              <a:rPr lang="en-US" sz="2800" dirty="0"/>
              <a:t> aspects of input that affect complexity.  Examples:</a:t>
            </a:r>
          </a:p>
          <a:p>
            <a:pPr lvl="1">
              <a:buFont typeface="Wingdings" panose="05000000000000000000" pitchFamily="2" charset="2"/>
              <a:buChar char="Ø"/>
            </a:pPr>
            <a:r>
              <a:rPr lang="en-US" sz="2800" dirty="0"/>
              <a:t> Count of input data elements</a:t>
            </a:r>
          </a:p>
          <a:p>
            <a:pPr lvl="1">
              <a:buFont typeface="Wingdings" panose="05000000000000000000" pitchFamily="2" charset="2"/>
              <a:buChar char="Ø"/>
            </a:pPr>
            <a:r>
              <a:rPr lang="en-US" sz="2800" dirty="0"/>
              <a:t> Lengths of strings</a:t>
            </a:r>
          </a:p>
          <a:p>
            <a:pPr lvl="1">
              <a:buFont typeface="Wingdings" panose="05000000000000000000" pitchFamily="2" charset="2"/>
              <a:buChar char="Ø"/>
            </a:pPr>
            <a:r>
              <a:rPr lang="en-US" sz="2800" dirty="0"/>
              <a:t> Minimum / maximum values</a:t>
            </a:r>
          </a:p>
          <a:p>
            <a:pPr lvl="1">
              <a:buFont typeface="Wingdings" panose="05000000000000000000" pitchFamily="2" charset="2"/>
              <a:buChar char="Ø"/>
            </a:pPr>
            <a:r>
              <a:rPr lang="en-US" sz="2800" dirty="0"/>
              <a:t> Tree depth (if using a tree)</a:t>
            </a:r>
          </a:p>
        </p:txBody>
      </p:sp>
    </p:spTree>
    <p:extLst>
      <p:ext uri="{BB962C8B-B14F-4D97-AF65-F5344CB8AC3E}">
        <p14:creationId xmlns:p14="http://schemas.microsoft.com/office/powerpoint/2010/main" val="257091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a:xfrm>
            <a:off x="675182" y="623341"/>
            <a:ext cx="10841635" cy="5611318"/>
          </a:xfrm>
        </p:spPr>
        <p:txBody>
          <a:bodyPr anchor="ctr">
            <a:normAutofit/>
          </a:bodyPr>
          <a:lstStyle/>
          <a:p>
            <a:pPr algn="ctr"/>
            <a:r>
              <a:rPr lang="en-US" sz="4800" dirty="0"/>
              <a:t>Let’s try it!</a:t>
            </a:r>
          </a:p>
        </p:txBody>
      </p:sp>
    </p:spTree>
    <p:extLst>
      <p:ext uri="{BB962C8B-B14F-4D97-AF65-F5344CB8AC3E}">
        <p14:creationId xmlns:p14="http://schemas.microsoft.com/office/powerpoint/2010/main" val="316325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33434" y="51636"/>
            <a:ext cx="3352801" cy="707886"/>
          </a:xfrm>
          <a:prstGeom prst="rect">
            <a:avLst/>
          </a:prstGeom>
          <a:noFill/>
        </p:spPr>
        <p:txBody>
          <a:bodyPr wrap="square" rtlCol="0">
            <a:spAutoFit/>
          </a:bodyPr>
          <a:lstStyle/>
          <a:p>
            <a:pPr algn="ctr"/>
            <a:r>
              <a:rPr lang="en-US" sz="4000" b="1" dirty="0"/>
              <a:t>Matt Norby</a:t>
            </a:r>
          </a:p>
        </p:txBody>
      </p:sp>
      <p:graphicFrame>
        <p:nvGraphicFramePr>
          <p:cNvPr id="3" name="Table 2"/>
          <p:cNvGraphicFramePr>
            <a:graphicFrameLocks noGrp="1"/>
          </p:cNvGraphicFramePr>
          <p:nvPr>
            <p:extLst>
              <p:ext uri="{D42A27DB-BD31-4B8C-83A1-F6EECF244321}">
                <p14:modId xmlns:p14="http://schemas.microsoft.com/office/powerpoint/2010/main" val="1276908070"/>
              </p:ext>
            </p:extLst>
          </p:nvPr>
        </p:nvGraphicFramePr>
        <p:xfrm>
          <a:off x="3876882" y="696570"/>
          <a:ext cx="5722391" cy="1503716"/>
        </p:xfrm>
        <a:graphic>
          <a:graphicData uri="http://schemas.openxmlformats.org/drawingml/2006/table">
            <a:tbl>
              <a:tblPr>
                <a:tableStyleId>{616DA210-FB5B-4158-B5E0-FEB733F419BA}</a:tableStyleId>
              </a:tblPr>
              <a:tblGrid>
                <a:gridCol w="1231957">
                  <a:extLst>
                    <a:ext uri="{9D8B030D-6E8A-4147-A177-3AD203B41FA5}">
                      <a16:colId xmlns:a16="http://schemas.microsoft.com/office/drawing/2014/main" val="2459836235"/>
                    </a:ext>
                  </a:extLst>
                </a:gridCol>
                <a:gridCol w="4490434">
                  <a:extLst>
                    <a:ext uri="{9D8B030D-6E8A-4147-A177-3AD203B41FA5}">
                      <a16:colId xmlns:a16="http://schemas.microsoft.com/office/drawing/2014/main" val="1179085572"/>
                    </a:ext>
                  </a:extLst>
                </a:gridCol>
              </a:tblGrid>
              <a:tr h="375929">
                <a:tc>
                  <a:txBody>
                    <a:bodyPr/>
                    <a:lstStyle/>
                    <a:p>
                      <a:pPr algn="r" rtl="0" fontAlgn="ctr"/>
                      <a:r>
                        <a:rPr lang="en-US" sz="1800" b="0" i="0" u="none" strike="noStrike" dirty="0">
                          <a:solidFill>
                            <a:schemeClr val="tx1"/>
                          </a:solidFill>
                          <a:effectLst/>
                          <a:latin typeface="+mn-lt"/>
                        </a:rPr>
                        <a:t>Email:</a:t>
                      </a:r>
                    </a:p>
                  </a:txBody>
                  <a:tcPr marL="7620" marR="45720" marT="7620" marB="0" anchor="ctr"/>
                </a:tc>
                <a:tc>
                  <a:txBody>
                    <a:bodyPr/>
                    <a:lstStyle/>
                    <a:p>
                      <a:pPr algn="l" rtl="0" fontAlgn="ctr"/>
                      <a:r>
                        <a:rPr lang="en-US" sz="1800" b="0" i="0" u="none" strike="noStrike" dirty="0">
                          <a:solidFill>
                            <a:schemeClr val="tx1"/>
                          </a:solidFill>
                          <a:effectLst/>
                          <a:latin typeface="Calibri" panose="020F0502020204030204" pitchFamily="34" charset="0"/>
                        </a:rPr>
                        <a:t>mnorby@manifestcorp.com</a:t>
                      </a:r>
                    </a:p>
                  </a:txBody>
                  <a:tcPr marL="45720" marR="7620" marT="7620" marB="0" anchor="ctr"/>
                </a:tc>
                <a:extLst>
                  <a:ext uri="{0D108BD9-81ED-4DB2-BD59-A6C34878D82A}">
                    <a16:rowId xmlns:a16="http://schemas.microsoft.com/office/drawing/2014/main" val="1432771609"/>
                  </a:ext>
                </a:extLst>
              </a:tr>
              <a:tr h="375929">
                <a:tc>
                  <a:txBody>
                    <a:bodyPr/>
                    <a:lstStyle/>
                    <a:p>
                      <a:pPr algn="r" rtl="0" fontAlgn="ctr"/>
                      <a:r>
                        <a:rPr lang="en-US" sz="1800" b="0" i="0" u="none" strike="noStrike" dirty="0">
                          <a:solidFill>
                            <a:schemeClr val="tx1"/>
                          </a:solidFill>
                          <a:effectLst/>
                          <a:latin typeface="+mn-lt"/>
                        </a:rPr>
                        <a:t>LinkedIn:</a:t>
                      </a:r>
                    </a:p>
                  </a:txBody>
                  <a:tcPr marL="7620" marR="45720" marT="7620" marB="0" anchor="ctr"/>
                </a:tc>
                <a:tc>
                  <a:txBody>
                    <a:bodyPr/>
                    <a:lstStyle/>
                    <a:p>
                      <a:pPr algn="l" rtl="0" fontAlgn="ctr"/>
                      <a:r>
                        <a:rPr lang="en-US" sz="1800" b="0" i="0" kern="1200" dirty="0">
                          <a:solidFill>
                            <a:schemeClr val="tx1"/>
                          </a:solidFill>
                          <a:effectLst/>
                          <a:latin typeface="+mn-lt"/>
                          <a:ea typeface="+mn-ea"/>
                          <a:cs typeface="+mn-cs"/>
                        </a:rPr>
                        <a:t>www.linkedin.com/in/matt-norby-6b385212</a:t>
                      </a:r>
                      <a:endParaRPr lang="en-US" sz="18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1867544468"/>
                  </a:ext>
                </a:extLst>
              </a:tr>
              <a:tr h="375929">
                <a:tc>
                  <a:txBody>
                    <a:bodyPr/>
                    <a:lstStyle/>
                    <a:p>
                      <a:pPr algn="r" rtl="0" fontAlgn="ctr"/>
                      <a:r>
                        <a:rPr lang="en-US" sz="1800" b="0" i="0" u="none" strike="noStrike" dirty="0">
                          <a:solidFill>
                            <a:schemeClr val="tx1"/>
                          </a:solidFill>
                          <a:effectLst/>
                          <a:latin typeface="+mn-lt"/>
                        </a:rPr>
                        <a:t>Twitter:</a:t>
                      </a:r>
                    </a:p>
                  </a:txBody>
                  <a:tcPr marL="7620" marR="45720" marT="7620" marB="0" anchor="ctr"/>
                </a:tc>
                <a:tc>
                  <a:txBody>
                    <a:bodyPr/>
                    <a:lstStyle/>
                    <a:p>
                      <a:pPr algn="l" rtl="0" fontAlgn="ctr"/>
                      <a:r>
                        <a:rPr lang="en-US" sz="1800" b="0" i="0" u="none" strike="noStrike" dirty="0">
                          <a:solidFill>
                            <a:schemeClr val="tx1"/>
                          </a:solidFill>
                          <a:effectLst/>
                          <a:latin typeface="Calibri" panose="020F0502020204030204" pitchFamily="34" charset="0"/>
                        </a:rPr>
                        <a:t>@matt_norby</a:t>
                      </a:r>
                    </a:p>
                  </a:txBody>
                  <a:tcPr marL="45720" marR="7620" marT="7620" marB="0" anchor="ctr"/>
                </a:tc>
                <a:extLst>
                  <a:ext uri="{0D108BD9-81ED-4DB2-BD59-A6C34878D82A}">
                    <a16:rowId xmlns:a16="http://schemas.microsoft.com/office/drawing/2014/main" val="2964844923"/>
                  </a:ext>
                </a:extLst>
              </a:tr>
              <a:tr h="375929">
                <a:tc>
                  <a:txBody>
                    <a:bodyPr/>
                    <a:lstStyle/>
                    <a:p>
                      <a:pPr algn="r" rtl="0" fontAlgn="ctr"/>
                      <a:r>
                        <a:rPr lang="en-US" sz="1800" b="0" i="0" u="none" strike="noStrike" dirty="0" err="1">
                          <a:solidFill>
                            <a:schemeClr val="tx1"/>
                          </a:solidFill>
                          <a:effectLst/>
                          <a:latin typeface="+mn-lt"/>
                        </a:rPr>
                        <a:t>Github</a:t>
                      </a:r>
                      <a:r>
                        <a:rPr lang="en-US" sz="1800" b="0" i="0" u="none" strike="noStrike" dirty="0">
                          <a:solidFill>
                            <a:schemeClr val="tx1"/>
                          </a:solidFill>
                          <a:effectLst/>
                          <a:latin typeface="+mn-lt"/>
                        </a:rPr>
                        <a:t>:</a:t>
                      </a:r>
                    </a:p>
                  </a:txBody>
                  <a:tcPr marL="7620" marR="45720" marT="7620" marB="0" anchor="ctr"/>
                </a:tc>
                <a:tc>
                  <a:txBody>
                    <a:bodyPr/>
                    <a:lstStyle/>
                    <a:p>
                      <a:pPr algn="l" rtl="0" fontAlgn="ctr"/>
                      <a:r>
                        <a:rPr lang="en-US" sz="1800" b="0" i="0" u="none" strike="noStrike" dirty="0">
                          <a:solidFill>
                            <a:schemeClr val="tx1"/>
                          </a:solidFill>
                          <a:effectLst/>
                          <a:latin typeface="Calibri" panose="020F0502020204030204" pitchFamily="34" charset="0"/>
                        </a:rPr>
                        <a:t>github.com/</a:t>
                      </a:r>
                      <a:r>
                        <a:rPr lang="en-US" sz="1800" b="0" i="0" u="none" strike="noStrike" dirty="0" err="1">
                          <a:solidFill>
                            <a:schemeClr val="tx1"/>
                          </a:solidFill>
                          <a:effectLst/>
                          <a:latin typeface="Calibri" panose="020F0502020204030204" pitchFamily="34" charset="0"/>
                        </a:rPr>
                        <a:t>mattnorby</a:t>
                      </a:r>
                      <a:endParaRPr lang="en-US" sz="18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94466896"/>
                  </a:ext>
                </a:extLst>
              </a:tr>
            </a:tbl>
          </a:graphicData>
        </a:graphic>
      </p:graphicFrame>
      <p:pic>
        <p:nvPicPr>
          <p:cNvPr id="6" name="Picture 5" descr="A picture containing text, person, player, crowd&#10;&#10;Description automatically generated">
            <a:extLst>
              <a:ext uri="{FF2B5EF4-FFF2-40B4-BE49-F238E27FC236}">
                <a16:creationId xmlns:a16="http://schemas.microsoft.com/office/drawing/2014/main" id="{C30F6E67-5147-4287-AEBA-9DC999FA1245}"/>
              </a:ext>
            </a:extLst>
          </p:cNvPr>
          <p:cNvPicPr>
            <a:picLocks noChangeAspect="1"/>
          </p:cNvPicPr>
          <p:nvPr/>
        </p:nvPicPr>
        <p:blipFill rotWithShape="1">
          <a:blip r:embed="rId2">
            <a:extLst>
              <a:ext uri="{28A0092B-C50C-407E-A947-70E740481C1C}">
                <a14:useLocalDpi xmlns:a14="http://schemas.microsoft.com/office/drawing/2010/main" val="0"/>
              </a:ext>
            </a:extLst>
          </a:blip>
          <a:srcRect b="9989"/>
          <a:stretch/>
        </p:blipFill>
        <p:spPr>
          <a:xfrm>
            <a:off x="42202" y="76199"/>
            <a:ext cx="3615397" cy="3496317"/>
          </a:xfrm>
          <a:prstGeom prst="rect">
            <a:avLst/>
          </a:prstGeom>
        </p:spPr>
      </p:pic>
      <p:pic>
        <p:nvPicPr>
          <p:cNvPr id="12" name="Picture 11" descr="A picture containing indoor&#10;&#10;Description automatically generated">
            <a:extLst>
              <a:ext uri="{FF2B5EF4-FFF2-40B4-BE49-F238E27FC236}">
                <a16:creationId xmlns:a16="http://schemas.microsoft.com/office/drawing/2014/main" id="{9BF84626-D958-48AA-B320-492083B8C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557" y="76199"/>
            <a:ext cx="2263005" cy="3441435"/>
          </a:xfrm>
          <a:prstGeom prst="rect">
            <a:avLst/>
          </a:prstGeom>
        </p:spPr>
      </p:pic>
      <p:pic>
        <p:nvPicPr>
          <p:cNvPr id="14" name="Picture 13" descr="A picture containing tree, outdoor, ground, chessman&#10;&#10;Description automatically generated">
            <a:extLst>
              <a:ext uri="{FF2B5EF4-FFF2-40B4-BE49-F238E27FC236}">
                <a16:creationId xmlns:a16="http://schemas.microsoft.com/office/drawing/2014/main" id="{F95780F8-1A74-47E6-88C0-999AB75103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0753" y="3572517"/>
            <a:ext cx="4279045" cy="3209284"/>
          </a:xfrm>
          <a:prstGeom prst="rect">
            <a:avLst/>
          </a:prstGeom>
        </p:spPr>
      </p:pic>
      <p:pic>
        <p:nvPicPr>
          <p:cNvPr id="16" name="Picture 15">
            <a:extLst>
              <a:ext uri="{FF2B5EF4-FFF2-40B4-BE49-F238E27FC236}">
                <a16:creationId xmlns:a16="http://schemas.microsoft.com/office/drawing/2014/main" id="{30039999-CE0D-4358-AE96-8F367B62D6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2" y="4282964"/>
            <a:ext cx="5306455" cy="2504388"/>
          </a:xfrm>
          <a:prstGeom prst="rect">
            <a:avLst/>
          </a:prstGeom>
        </p:spPr>
      </p:pic>
      <p:pic>
        <p:nvPicPr>
          <p:cNvPr id="18" name="Picture 17">
            <a:extLst>
              <a:ext uri="{FF2B5EF4-FFF2-40B4-BE49-F238E27FC236}">
                <a16:creationId xmlns:a16="http://schemas.microsoft.com/office/drawing/2014/main" id="{0CCB9FC6-1C00-481D-978F-CC2FF3EC24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8518" y="3578289"/>
            <a:ext cx="2402635" cy="3203512"/>
          </a:xfrm>
          <a:prstGeom prst="rect">
            <a:avLst/>
          </a:prstGeom>
        </p:spPr>
      </p:pic>
      <p:pic>
        <p:nvPicPr>
          <p:cNvPr id="20" name="Picture 19">
            <a:extLst>
              <a:ext uri="{FF2B5EF4-FFF2-40B4-BE49-F238E27FC236}">
                <a16:creationId xmlns:a16="http://schemas.microsoft.com/office/drawing/2014/main" id="{CD435FB8-C621-4B10-B96A-4CABF3421D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55" y="2379378"/>
            <a:ext cx="1800665" cy="1800665"/>
          </a:xfrm>
          <a:prstGeom prst="rect">
            <a:avLst/>
          </a:prstGeom>
        </p:spPr>
      </p:pic>
    </p:spTree>
    <p:extLst>
      <p:ext uri="{BB962C8B-B14F-4D97-AF65-F5344CB8AC3E}">
        <p14:creationId xmlns:p14="http://schemas.microsoft.com/office/powerpoint/2010/main" val="1125100074"/>
      </p:ext>
    </p:extLst>
  </p:cSld>
  <p:clrMapOvr>
    <a:masterClrMapping/>
  </p:clrMapOvr>
  <mc:AlternateContent xmlns:mc="http://schemas.openxmlformats.org/markup-compatibility/2006" xmlns:p14="http://schemas.microsoft.com/office/powerpoint/2010/main">
    <mc:Choice Requires="p14">
      <p:transition p14:dur="0" advClick="0" advTm="25000"/>
    </mc:Choice>
    <mc:Fallback xmlns="">
      <p:transition advClick="0" advTm="2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Triplets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436901" cy="5091202"/>
          </a:xfrm>
        </p:spPr>
        <p:txBody>
          <a:bodyPr anchor="t">
            <a:noAutofit/>
          </a:bodyPr>
          <a:lstStyle/>
          <a:p>
            <a:pPr marL="0" indent="0">
              <a:buNone/>
            </a:pPr>
            <a:r>
              <a:rPr lang="en-US" sz="2800" dirty="0"/>
              <a:t>Given an array of </a:t>
            </a:r>
            <a:r>
              <a:rPr lang="en-US" sz="2800" dirty="0" err="1"/>
              <a:t>ints</a:t>
            </a:r>
            <a:r>
              <a:rPr lang="en-US" sz="2800" dirty="0"/>
              <a:t> (32-bit integers).</a:t>
            </a:r>
          </a:p>
          <a:p>
            <a:pPr marL="0" indent="0">
              <a:buNone/>
            </a:pPr>
            <a:r>
              <a:rPr lang="en-US" sz="2800" dirty="0"/>
              <a:t>Find all triplets that add up to zero, and return as a list.</a:t>
            </a:r>
          </a:p>
          <a:p>
            <a:pPr marL="0" indent="0">
              <a:buNone/>
            </a:pPr>
            <a:endParaRPr lang="en-US" sz="2800" dirty="0"/>
          </a:p>
          <a:p>
            <a:pPr marL="0" indent="0">
              <a:buNone/>
            </a:pPr>
            <a:r>
              <a:rPr lang="en-US" sz="2800" dirty="0"/>
              <a:t>e.g. </a:t>
            </a:r>
            <a:r>
              <a:rPr lang="en-US" sz="2800" dirty="0" err="1"/>
              <a:t>nums</a:t>
            </a:r>
            <a:r>
              <a:rPr lang="en-US" sz="2800" dirty="0"/>
              <a:t> = [-1, 0, 1, 2, -1, 4] </a:t>
            </a:r>
            <a:r>
              <a:rPr lang="en-US" sz="2800" dirty="0">
                <a:sym typeface="Wingdings" panose="05000000000000000000" pitchFamily="2" charset="2"/>
              </a:rPr>
              <a:t> </a:t>
            </a:r>
            <a:r>
              <a:rPr lang="en-US" sz="2800" dirty="0"/>
              <a:t>return [-1, 0, 1] and [-1, 2, -1]</a:t>
            </a:r>
          </a:p>
          <a:p>
            <a:pPr marL="0" indent="0">
              <a:buNone/>
            </a:pPr>
            <a:endParaRPr lang="en-US" sz="2800" dirty="0"/>
          </a:p>
          <a:p>
            <a:pPr marL="0" indent="0">
              <a:buNone/>
            </a:pPr>
            <a:r>
              <a:rPr lang="en-US" sz="2400" dirty="0">
                <a:latin typeface="Courier New" panose="02070309020205020404" pitchFamily="49" charset="0"/>
                <a:cs typeface="Courier New" panose="02070309020205020404" pitchFamily="49" charset="0"/>
              </a:rPr>
              <a:t>class Foo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public List&lt;List&lt;Integer&gt;&gt; </a:t>
            </a:r>
            <a:r>
              <a:rPr lang="en-US" sz="2400" dirty="0" err="1">
                <a:latin typeface="Courier New" panose="02070309020205020404" pitchFamily="49" charset="0"/>
                <a:cs typeface="Courier New" panose="02070309020205020404" pitchFamily="49" charset="0"/>
              </a:rPr>
              <a:t>getTriplets</a:t>
            </a: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 TODO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2990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Triplets: Three Nested Loops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216389" cy="5029835"/>
          </a:xfrm>
        </p:spPr>
        <p:txBody>
          <a:bodyPr anchor="t">
            <a:noAutofit/>
          </a:bodyPr>
          <a:lstStyle/>
          <a:p>
            <a:pPr marL="0" indent="0">
              <a:buNone/>
            </a:pPr>
            <a:r>
              <a:rPr lang="en-US" sz="2400" dirty="0">
                <a:latin typeface="Courier New" panose="02070309020205020404" pitchFamily="49" charset="0"/>
                <a:cs typeface="Courier New" panose="02070309020205020404" pitchFamily="49" charset="0"/>
              </a:rPr>
              <a:t>public List&lt;List&lt;Integer&gt;&gt; </a:t>
            </a:r>
            <a:r>
              <a:rPr lang="en-US" sz="2400" dirty="0" err="1">
                <a:latin typeface="Courier New" panose="02070309020205020404" pitchFamily="49" charset="0"/>
                <a:cs typeface="Courier New" panose="02070309020205020404" pitchFamily="49" charset="0"/>
              </a:rPr>
              <a:t>getTriplets</a:t>
            </a: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List&lt;List&lt;Integer&gt;&gt; answer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new </a:t>
            </a:r>
            <a:r>
              <a:rPr lang="en-US" sz="2400" dirty="0" err="1">
                <a:latin typeface="Courier New" panose="02070309020205020404" pitchFamily="49" charset="0"/>
                <a:cs typeface="Courier New" panose="02070309020205020404" pitchFamily="49" charset="0"/>
              </a:rPr>
              <a:t>ArrayList</a:t>
            </a:r>
            <a:r>
              <a:rPr lang="en-US" sz="2400" dirty="0">
                <a:latin typeface="Courier New" panose="02070309020205020404" pitchFamily="49" charset="0"/>
                <a:cs typeface="Courier New" panose="02070309020205020404" pitchFamily="49" charset="0"/>
              </a:rPr>
              <a:t>&lt;List&lt;Integer&gt;&gt;();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- 2;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j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j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k = j + 1; k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k++)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[j]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[k] == 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answer.add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List.of</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[j],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[k]));</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return answer;</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6096000" y="5133350"/>
            <a:ext cx="4581378" cy="1384995"/>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Three nested loops over </a:t>
            </a:r>
            <a:r>
              <a:rPr lang="en-US" sz="2800" dirty="0" err="1">
                <a:solidFill>
                  <a:schemeClr val="bg1"/>
                </a:solidFill>
              </a:rPr>
              <a:t>nums</a:t>
            </a:r>
            <a:endParaRPr lang="en-US" sz="2800" dirty="0">
              <a:solidFill>
                <a:schemeClr val="bg1"/>
              </a:solidFill>
            </a:endParaRPr>
          </a:p>
          <a:p>
            <a:r>
              <a:rPr lang="en-US" sz="2800" dirty="0">
                <a:solidFill>
                  <a:schemeClr val="bg1"/>
                </a:solidFill>
              </a:rPr>
              <a:t>Runtime complexity = O(n</a:t>
            </a:r>
            <a:r>
              <a:rPr lang="en-US" sz="2800" baseline="30000" dirty="0">
                <a:solidFill>
                  <a:schemeClr val="bg1"/>
                </a:solidFill>
              </a:rPr>
              <a:t>3</a:t>
            </a:r>
            <a:r>
              <a:rPr lang="en-US" sz="2800" dirty="0">
                <a:solidFill>
                  <a:schemeClr val="bg1"/>
                </a:solidFill>
              </a:rPr>
              <a:t>)</a:t>
            </a:r>
          </a:p>
          <a:p>
            <a:r>
              <a:rPr lang="en-US" sz="2800" dirty="0">
                <a:solidFill>
                  <a:schemeClr val="bg1"/>
                </a:solidFill>
              </a:rPr>
              <a:t>Space complexity = O(1)</a:t>
            </a:r>
          </a:p>
        </p:txBody>
      </p:sp>
      <p:graphicFrame>
        <p:nvGraphicFramePr>
          <p:cNvPr id="5" name="Table 4">
            <a:extLst>
              <a:ext uri="{FF2B5EF4-FFF2-40B4-BE49-F238E27FC236}">
                <a16:creationId xmlns:a16="http://schemas.microsoft.com/office/drawing/2014/main" id="{EF7BE85B-627C-467D-80BC-B76FC1B113C4}"/>
              </a:ext>
            </a:extLst>
          </p:cNvPr>
          <p:cNvGraphicFramePr>
            <a:graphicFrameLocks noGrp="1"/>
          </p:cNvGraphicFramePr>
          <p:nvPr>
            <p:extLst>
              <p:ext uri="{D42A27DB-BD31-4B8C-83A1-F6EECF244321}">
                <p14:modId xmlns:p14="http://schemas.microsoft.com/office/powerpoint/2010/main" val="2420904638"/>
              </p:ext>
            </p:extLst>
          </p:nvPr>
        </p:nvGraphicFramePr>
        <p:xfrm>
          <a:off x="8051705" y="766000"/>
          <a:ext cx="3454494"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tblGrid>
              <a:tr h="370840">
                <a:tc>
                  <a:txBody>
                    <a:bodyPr/>
                    <a:lstStyle/>
                    <a:p>
                      <a:pPr algn="ctr"/>
                      <a:r>
                        <a:rPr lang="en-US" sz="2400" dirty="0"/>
                        <a:t>-7</a:t>
                      </a:r>
                    </a:p>
                  </a:txBody>
                  <a:tcPr>
                    <a:noFill/>
                  </a:tcPr>
                </a:tc>
                <a:tc>
                  <a:txBody>
                    <a:bodyPr/>
                    <a:lstStyle/>
                    <a:p>
                      <a:pPr algn="ctr"/>
                      <a:r>
                        <a:rPr lang="en-US" sz="2400" dirty="0"/>
                        <a:t>-3</a:t>
                      </a:r>
                    </a:p>
                  </a:txBody>
                  <a:tcPr>
                    <a:noFill/>
                  </a:tcPr>
                </a:tc>
                <a:tc>
                  <a:txBody>
                    <a:bodyPr/>
                    <a:lstStyle/>
                    <a:p>
                      <a:pPr algn="ctr"/>
                      <a:r>
                        <a:rPr lang="en-US" sz="2400" dirty="0"/>
                        <a:t>-2</a:t>
                      </a:r>
                    </a:p>
                  </a:txBody>
                  <a:tcPr>
                    <a:noFill/>
                  </a:tcPr>
                </a:tc>
                <a:tc>
                  <a:txBody>
                    <a:bodyPr/>
                    <a:lstStyle/>
                    <a:p>
                      <a:pPr algn="ctr"/>
                      <a:r>
                        <a:rPr lang="en-US" sz="2400" dirty="0"/>
                        <a:t>1</a:t>
                      </a:r>
                    </a:p>
                  </a:txBody>
                  <a:tcPr>
                    <a:noFill/>
                  </a:tcPr>
                </a:tc>
                <a:tc>
                  <a:txBody>
                    <a:bodyPr/>
                    <a:lstStyle/>
                    <a:p>
                      <a:pPr algn="ctr"/>
                      <a:r>
                        <a:rPr lang="en-US" sz="2400" dirty="0"/>
                        <a:t>5</a:t>
                      </a:r>
                    </a:p>
                  </a:txBody>
                  <a:tcPr/>
                </a:tc>
                <a:tc>
                  <a:txBody>
                    <a:bodyPr/>
                    <a:lstStyle/>
                    <a:p>
                      <a:pPr algn="ctr"/>
                      <a:r>
                        <a:rPr lang="en-US" sz="2400" dirty="0"/>
                        <a:t>6</a:t>
                      </a:r>
                    </a:p>
                  </a:txBody>
                  <a:tcPr/>
                </a:tc>
                <a:extLst>
                  <a:ext uri="{0D108BD9-81ED-4DB2-BD59-A6C34878D82A}">
                    <a16:rowId xmlns:a16="http://schemas.microsoft.com/office/drawing/2014/main" val="3159969275"/>
                  </a:ext>
                </a:extLst>
              </a:tr>
            </a:tbl>
          </a:graphicData>
        </a:graphic>
      </p:graphicFrame>
      <p:sp>
        <p:nvSpPr>
          <p:cNvPr id="6" name="Arrow: Down 5">
            <a:extLst>
              <a:ext uri="{FF2B5EF4-FFF2-40B4-BE49-F238E27FC236}">
                <a16:creationId xmlns:a16="http://schemas.microsoft.com/office/drawing/2014/main" id="{5EB8CEF0-3DB1-4F83-B752-BA98E16D2291}"/>
              </a:ext>
            </a:extLst>
          </p:cNvPr>
          <p:cNvSpPr/>
          <p:nvPr/>
        </p:nvSpPr>
        <p:spPr>
          <a:xfrm>
            <a:off x="8742189" y="214793"/>
            <a:ext cx="337625"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i</a:t>
            </a:r>
            <a:endParaRPr lang="en-US" sz="2800" dirty="0">
              <a:solidFill>
                <a:schemeClr val="tx1"/>
              </a:solidFill>
            </a:endParaRPr>
          </a:p>
        </p:txBody>
      </p:sp>
      <p:sp>
        <p:nvSpPr>
          <p:cNvPr id="11" name="Arrow: Down 10">
            <a:extLst>
              <a:ext uri="{FF2B5EF4-FFF2-40B4-BE49-F238E27FC236}">
                <a16:creationId xmlns:a16="http://schemas.microsoft.com/office/drawing/2014/main" id="{B7C8C868-C50A-4069-AADA-5CC36315BA39}"/>
              </a:ext>
            </a:extLst>
          </p:cNvPr>
          <p:cNvSpPr/>
          <p:nvPr/>
        </p:nvSpPr>
        <p:spPr>
          <a:xfrm>
            <a:off x="9284670" y="214793"/>
            <a:ext cx="337625"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t>
            </a:r>
          </a:p>
        </p:txBody>
      </p:sp>
      <p:sp>
        <p:nvSpPr>
          <p:cNvPr id="12" name="Arrow: Down 11">
            <a:extLst>
              <a:ext uri="{FF2B5EF4-FFF2-40B4-BE49-F238E27FC236}">
                <a16:creationId xmlns:a16="http://schemas.microsoft.com/office/drawing/2014/main" id="{50307934-5F50-4663-AA68-87D6D7706E26}"/>
              </a:ext>
            </a:extLst>
          </p:cNvPr>
          <p:cNvSpPr/>
          <p:nvPr/>
        </p:nvSpPr>
        <p:spPr>
          <a:xfrm>
            <a:off x="10413217" y="231319"/>
            <a:ext cx="404009"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a:t>
            </a:r>
          </a:p>
        </p:txBody>
      </p:sp>
    </p:spTree>
    <p:extLst>
      <p:ext uri="{BB962C8B-B14F-4D97-AF65-F5344CB8AC3E}">
        <p14:creationId xmlns:p14="http://schemas.microsoft.com/office/powerpoint/2010/main" val="94869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B16F-5F0B-4F17-BB30-400779CD6C25}"/>
              </a:ext>
            </a:extLst>
          </p:cNvPr>
          <p:cNvSpPr>
            <a:spLocks noGrp="1"/>
          </p:cNvSpPr>
          <p:nvPr>
            <p:ph type="title"/>
          </p:nvPr>
        </p:nvSpPr>
        <p:spPr/>
        <p:txBody>
          <a:bodyPr anchor="t"/>
          <a:lstStyle/>
          <a:p>
            <a:r>
              <a:rPr lang="en-US" dirty="0"/>
              <a:t>TRIPLETS: Can we do better?</a:t>
            </a:r>
          </a:p>
        </p:txBody>
      </p:sp>
      <p:sp>
        <p:nvSpPr>
          <p:cNvPr id="3" name="Content Placeholder 2">
            <a:extLst>
              <a:ext uri="{FF2B5EF4-FFF2-40B4-BE49-F238E27FC236}">
                <a16:creationId xmlns:a16="http://schemas.microsoft.com/office/drawing/2014/main" id="{46E753FB-D207-459F-9418-DB2DC834D5A6}"/>
              </a:ext>
            </a:extLst>
          </p:cNvPr>
          <p:cNvSpPr>
            <a:spLocks noGrp="1"/>
          </p:cNvSpPr>
          <p:nvPr>
            <p:ph idx="1"/>
          </p:nvPr>
        </p:nvSpPr>
        <p:spPr>
          <a:xfrm>
            <a:off x="685801" y="1491175"/>
            <a:ext cx="10131425" cy="4300025"/>
          </a:xfrm>
        </p:spPr>
        <p:txBody>
          <a:bodyPr anchor="t">
            <a:noAutofit/>
          </a:bodyPr>
          <a:lstStyle/>
          <a:p>
            <a:pPr marL="0" indent="0">
              <a:buNone/>
            </a:pPr>
            <a:r>
              <a:rPr lang="en-US" sz="2800" dirty="0"/>
              <a:t>O(n</a:t>
            </a:r>
            <a:r>
              <a:rPr lang="en-US" sz="2800" baseline="30000" dirty="0"/>
              <a:t>3</a:t>
            </a:r>
            <a:r>
              <a:rPr lang="en-US" sz="2800" dirty="0"/>
              <a:t>) runtime is not great.</a:t>
            </a:r>
          </a:p>
          <a:p>
            <a:pPr marL="0" indent="0">
              <a:buNone/>
            </a:pPr>
            <a:r>
              <a:rPr lang="en-US" sz="2800" dirty="0"/>
              <a:t>Is there any way to avoid checking all possible triplets?</a:t>
            </a:r>
          </a:p>
          <a:p>
            <a:pPr marL="0" indent="0">
              <a:buNone/>
            </a:pPr>
            <a:r>
              <a:rPr lang="en-US" sz="2800" dirty="0"/>
              <a:t>Would it help if the list were sorted?</a:t>
            </a:r>
          </a:p>
        </p:txBody>
      </p:sp>
    </p:spTree>
    <p:extLst>
      <p:ext uri="{BB962C8B-B14F-4D97-AF65-F5344CB8AC3E}">
        <p14:creationId xmlns:p14="http://schemas.microsoft.com/office/powerpoint/2010/main" val="120142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Triplets: Sort and Two Pointer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251045" y="1420092"/>
            <a:ext cx="11000935" cy="5275385"/>
          </a:xfrm>
        </p:spPr>
        <p:txBody>
          <a:bodyPr anchor="t">
            <a:noAutofit/>
          </a:bodyPr>
          <a:lstStyle/>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Arrays.sort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- 2;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int lo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int hi = </a:t>
            </a:r>
            <a:r>
              <a:rPr lang="en-US" sz="2400" dirty="0" err="1">
                <a:latin typeface="Courier New" panose="02070309020205020404" pitchFamily="49" charset="0"/>
                <a:cs typeface="Courier New" panose="02070309020205020404" pitchFamily="49" charset="0"/>
              </a:rPr>
              <a:t>nums.length</a:t>
            </a:r>
            <a:r>
              <a:rPr lang="en-US" sz="2400" dirty="0">
                <a:latin typeface="Courier New" panose="02070309020205020404" pitchFamily="49" charset="0"/>
                <a:cs typeface="Courier New" panose="02070309020205020404" pitchFamily="49" charset="0"/>
              </a:rPr>
              <a:t> –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while (lo &lt; hi)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[lo]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[hi] &lt;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else if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[lo] +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[hi] &gt;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hi--;</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else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answer.add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List.of</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[j],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[k]));</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lo++;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hi--;</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89CCF4B2-A105-4003-B53D-CC103FC79FDD}"/>
              </a:ext>
            </a:extLst>
          </p:cNvPr>
          <p:cNvSpPr txBox="1"/>
          <p:nvPr/>
        </p:nvSpPr>
        <p:spPr>
          <a:xfrm>
            <a:off x="5120640" y="4810578"/>
            <a:ext cx="5568462" cy="1815882"/>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Sort = O(n log n) time, O(log n) space</a:t>
            </a:r>
          </a:p>
          <a:p>
            <a:r>
              <a:rPr lang="en-US" sz="2800" dirty="0">
                <a:solidFill>
                  <a:schemeClr val="bg1"/>
                </a:solidFill>
              </a:rPr>
              <a:t>For and While = O(n</a:t>
            </a:r>
            <a:r>
              <a:rPr lang="en-US" sz="2800" baseline="30000" dirty="0">
                <a:solidFill>
                  <a:schemeClr val="bg1"/>
                </a:solidFill>
              </a:rPr>
              <a:t>2</a:t>
            </a:r>
            <a:r>
              <a:rPr lang="en-US" sz="2800" dirty="0">
                <a:solidFill>
                  <a:schemeClr val="bg1"/>
                </a:solidFill>
              </a:rPr>
              <a:t>) time</a:t>
            </a:r>
          </a:p>
          <a:p>
            <a:r>
              <a:rPr lang="en-US" sz="2800" dirty="0">
                <a:solidFill>
                  <a:schemeClr val="bg1"/>
                </a:solidFill>
              </a:rPr>
              <a:t>Runtime complexity = O(n</a:t>
            </a:r>
            <a:r>
              <a:rPr lang="en-US" sz="2800" baseline="30000" dirty="0">
                <a:solidFill>
                  <a:schemeClr val="bg1"/>
                </a:solidFill>
              </a:rPr>
              <a:t>2</a:t>
            </a:r>
            <a:r>
              <a:rPr lang="en-US" sz="2800" dirty="0">
                <a:solidFill>
                  <a:schemeClr val="bg1"/>
                </a:solidFill>
              </a:rPr>
              <a:t>)</a:t>
            </a:r>
          </a:p>
          <a:p>
            <a:r>
              <a:rPr lang="en-US" sz="2800" dirty="0">
                <a:solidFill>
                  <a:schemeClr val="bg1"/>
                </a:solidFill>
              </a:rPr>
              <a:t>Space complexity = O(log n)</a:t>
            </a:r>
          </a:p>
        </p:txBody>
      </p:sp>
      <p:graphicFrame>
        <p:nvGraphicFramePr>
          <p:cNvPr id="5" name="Table 4">
            <a:extLst>
              <a:ext uri="{FF2B5EF4-FFF2-40B4-BE49-F238E27FC236}">
                <a16:creationId xmlns:a16="http://schemas.microsoft.com/office/drawing/2014/main" id="{69A3A723-4024-43D5-9087-B90DC1CBE7A0}"/>
              </a:ext>
            </a:extLst>
          </p:cNvPr>
          <p:cNvGraphicFramePr>
            <a:graphicFrameLocks noGrp="1"/>
          </p:cNvGraphicFramePr>
          <p:nvPr>
            <p:extLst>
              <p:ext uri="{D42A27DB-BD31-4B8C-83A1-F6EECF244321}">
                <p14:modId xmlns:p14="http://schemas.microsoft.com/office/powerpoint/2010/main" val="2175547778"/>
              </p:ext>
            </p:extLst>
          </p:nvPr>
        </p:nvGraphicFramePr>
        <p:xfrm>
          <a:off x="8051705" y="1005840"/>
          <a:ext cx="3454494" cy="457200"/>
        </p:xfrm>
        <a:graphic>
          <a:graphicData uri="http://schemas.openxmlformats.org/drawingml/2006/table">
            <a:tbl>
              <a:tblPr firstRow="1" bandRow="1">
                <a:tableStyleId>{5940675A-B579-460E-94D1-54222C63F5DA}</a:tableStyleId>
              </a:tblPr>
              <a:tblGrid>
                <a:gridCol w="575749">
                  <a:extLst>
                    <a:ext uri="{9D8B030D-6E8A-4147-A177-3AD203B41FA5}">
                      <a16:colId xmlns:a16="http://schemas.microsoft.com/office/drawing/2014/main" val="1485715401"/>
                    </a:ext>
                  </a:extLst>
                </a:gridCol>
                <a:gridCol w="575749">
                  <a:extLst>
                    <a:ext uri="{9D8B030D-6E8A-4147-A177-3AD203B41FA5}">
                      <a16:colId xmlns:a16="http://schemas.microsoft.com/office/drawing/2014/main" val="1024658957"/>
                    </a:ext>
                  </a:extLst>
                </a:gridCol>
                <a:gridCol w="575749">
                  <a:extLst>
                    <a:ext uri="{9D8B030D-6E8A-4147-A177-3AD203B41FA5}">
                      <a16:colId xmlns:a16="http://schemas.microsoft.com/office/drawing/2014/main" val="226011890"/>
                    </a:ext>
                  </a:extLst>
                </a:gridCol>
                <a:gridCol w="575749">
                  <a:extLst>
                    <a:ext uri="{9D8B030D-6E8A-4147-A177-3AD203B41FA5}">
                      <a16:colId xmlns:a16="http://schemas.microsoft.com/office/drawing/2014/main" val="95243032"/>
                    </a:ext>
                  </a:extLst>
                </a:gridCol>
                <a:gridCol w="575749">
                  <a:extLst>
                    <a:ext uri="{9D8B030D-6E8A-4147-A177-3AD203B41FA5}">
                      <a16:colId xmlns:a16="http://schemas.microsoft.com/office/drawing/2014/main" val="3953281016"/>
                    </a:ext>
                  </a:extLst>
                </a:gridCol>
                <a:gridCol w="575749">
                  <a:extLst>
                    <a:ext uri="{9D8B030D-6E8A-4147-A177-3AD203B41FA5}">
                      <a16:colId xmlns:a16="http://schemas.microsoft.com/office/drawing/2014/main" val="1988365234"/>
                    </a:ext>
                  </a:extLst>
                </a:gridCol>
              </a:tblGrid>
              <a:tr h="370840">
                <a:tc>
                  <a:txBody>
                    <a:bodyPr/>
                    <a:lstStyle/>
                    <a:p>
                      <a:pPr algn="ctr"/>
                      <a:r>
                        <a:rPr lang="en-US" sz="2400" dirty="0"/>
                        <a:t>-7</a:t>
                      </a:r>
                    </a:p>
                  </a:txBody>
                  <a:tcPr>
                    <a:noFill/>
                  </a:tcPr>
                </a:tc>
                <a:tc>
                  <a:txBody>
                    <a:bodyPr/>
                    <a:lstStyle/>
                    <a:p>
                      <a:pPr algn="ctr"/>
                      <a:r>
                        <a:rPr lang="en-US" sz="2400" dirty="0"/>
                        <a:t>-3</a:t>
                      </a:r>
                    </a:p>
                  </a:txBody>
                  <a:tcPr>
                    <a:noFill/>
                  </a:tcPr>
                </a:tc>
                <a:tc>
                  <a:txBody>
                    <a:bodyPr/>
                    <a:lstStyle/>
                    <a:p>
                      <a:pPr algn="ctr"/>
                      <a:r>
                        <a:rPr lang="en-US" sz="2400" dirty="0"/>
                        <a:t>-2</a:t>
                      </a:r>
                    </a:p>
                  </a:txBody>
                  <a:tcPr>
                    <a:noFill/>
                  </a:tcPr>
                </a:tc>
                <a:tc>
                  <a:txBody>
                    <a:bodyPr/>
                    <a:lstStyle/>
                    <a:p>
                      <a:pPr algn="ctr"/>
                      <a:r>
                        <a:rPr lang="en-US" sz="2400" dirty="0"/>
                        <a:t>1</a:t>
                      </a:r>
                    </a:p>
                  </a:txBody>
                  <a:tcPr>
                    <a:noFill/>
                  </a:tcPr>
                </a:tc>
                <a:tc>
                  <a:txBody>
                    <a:bodyPr/>
                    <a:lstStyle/>
                    <a:p>
                      <a:pPr algn="ctr"/>
                      <a:r>
                        <a:rPr lang="en-US" sz="2400" dirty="0"/>
                        <a:t>5</a:t>
                      </a:r>
                    </a:p>
                  </a:txBody>
                  <a:tcPr/>
                </a:tc>
                <a:tc>
                  <a:txBody>
                    <a:bodyPr/>
                    <a:lstStyle/>
                    <a:p>
                      <a:pPr algn="ctr"/>
                      <a:r>
                        <a:rPr lang="en-US" sz="2400" dirty="0"/>
                        <a:t>6</a:t>
                      </a:r>
                    </a:p>
                  </a:txBody>
                  <a:tcPr/>
                </a:tc>
                <a:extLst>
                  <a:ext uri="{0D108BD9-81ED-4DB2-BD59-A6C34878D82A}">
                    <a16:rowId xmlns:a16="http://schemas.microsoft.com/office/drawing/2014/main" val="3159969275"/>
                  </a:ext>
                </a:extLst>
              </a:tr>
            </a:tbl>
          </a:graphicData>
        </a:graphic>
      </p:graphicFrame>
      <p:sp>
        <p:nvSpPr>
          <p:cNvPr id="6" name="Arrow: Down 5">
            <a:extLst>
              <a:ext uri="{FF2B5EF4-FFF2-40B4-BE49-F238E27FC236}">
                <a16:creationId xmlns:a16="http://schemas.microsoft.com/office/drawing/2014/main" id="{DC68D302-F3D1-466D-98D5-82866941A572}"/>
              </a:ext>
            </a:extLst>
          </p:cNvPr>
          <p:cNvSpPr/>
          <p:nvPr/>
        </p:nvSpPr>
        <p:spPr>
          <a:xfrm>
            <a:off x="8742189" y="454633"/>
            <a:ext cx="337625" cy="55120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i</a:t>
            </a:r>
            <a:endParaRPr lang="en-US" sz="2800" dirty="0">
              <a:solidFill>
                <a:schemeClr val="tx1"/>
              </a:solidFill>
            </a:endParaRPr>
          </a:p>
        </p:txBody>
      </p:sp>
      <p:cxnSp>
        <p:nvCxnSpPr>
          <p:cNvPr id="10" name="Straight Arrow Connector 9">
            <a:extLst>
              <a:ext uri="{FF2B5EF4-FFF2-40B4-BE49-F238E27FC236}">
                <a16:creationId xmlns:a16="http://schemas.microsoft.com/office/drawing/2014/main" id="{02244101-B794-4A13-A6EA-1FF23FBE8A80}"/>
              </a:ext>
            </a:extLst>
          </p:cNvPr>
          <p:cNvCxnSpPr/>
          <p:nvPr/>
        </p:nvCxnSpPr>
        <p:spPr>
          <a:xfrm>
            <a:off x="9487777" y="730235"/>
            <a:ext cx="0" cy="275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07AAB1-4225-4B7B-8371-58EECEDC20E1}"/>
              </a:ext>
            </a:extLst>
          </p:cNvPr>
          <p:cNvCxnSpPr/>
          <p:nvPr/>
        </p:nvCxnSpPr>
        <p:spPr>
          <a:xfrm>
            <a:off x="11215759" y="733328"/>
            <a:ext cx="0" cy="275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0D8E2-2DBF-4C03-B112-545FF3481A90}"/>
              </a:ext>
            </a:extLst>
          </p:cNvPr>
          <p:cNvSpPr txBox="1"/>
          <p:nvPr/>
        </p:nvSpPr>
        <p:spPr>
          <a:xfrm>
            <a:off x="9239263" y="356768"/>
            <a:ext cx="591993" cy="461665"/>
          </a:xfrm>
          <a:prstGeom prst="rect">
            <a:avLst/>
          </a:prstGeom>
          <a:noFill/>
        </p:spPr>
        <p:txBody>
          <a:bodyPr wrap="square" rtlCol="0">
            <a:spAutoFit/>
          </a:bodyPr>
          <a:lstStyle/>
          <a:p>
            <a:pPr algn="ctr"/>
            <a:r>
              <a:rPr lang="en-US" sz="2400" dirty="0"/>
              <a:t>lo</a:t>
            </a:r>
          </a:p>
        </p:txBody>
      </p:sp>
      <p:sp>
        <p:nvSpPr>
          <p:cNvPr id="13" name="TextBox 12">
            <a:extLst>
              <a:ext uri="{FF2B5EF4-FFF2-40B4-BE49-F238E27FC236}">
                <a16:creationId xmlns:a16="http://schemas.microsoft.com/office/drawing/2014/main" id="{40C16DBA-46C3-4625-AFFA-A096D2E69FBC}"/>
              </a:ext>
            </a:extLst>
          </p:cNvPr>
          <p:cNvSpPr txBox="1"/>
          <p:nvPr/>
        </p:nvSpPr>
        <p:spPr>
          <a:xfrm>
            <a:off x="10919762" y="343058"/>
            <a:ext cx="591993" cy="461665"/>
          </a:xfrm>
          <a:prstGeom prst="rect">
            <a:avLst/>
          </a:prstGeom>
          <a:noFill/>
        </p:spPr>
        <p:txBody>
          <a:bodyPr wrap="square" rtlCol="0">
            <a:spAutoFit/>
          </a:bodyPr>
          <a:lstStyle/>
          <a:p>
            <a:pPr algn="ctr"/>
            <a:r>
              <a:rPr lang="en-US" sz="2400" dirty="0"/>
              <a:t>hi</a:t>
            </a:r>
          </a:p>
        </p:txBody>
      </p:sp>
    </p:spTree>
    <p:extLst>
      <p:ext uri="{BB962C8B-B14F-4D97-AF65-F5344CB8AC3E}">
        <p14:creationId xmlns:p14="http://schemas.microsoft.com/office/powerpoint/2010/main" val="210332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Triplets: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1452750"/>
            <a:ext cx="10131425" cy="3649133"/>
          </a:xfrm>
        </p:spPr>
        <p:txBody>
          <a:bodyPr anchor="t">
            <a:norm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“Sort and Two Pointer” approach should be faster for large n.</a:t>
            </a:r>
          </a:p>
          <a:p>
            <a:pPr marL="0" indent="0">
              <a:buNone/>
            </a:pPr>
            <a:r>
              <a:rPr lang="en-US" sz="2800" dirty="0"/>
              <a:t>It will use a bit more space than the Triple Nested Loop approach.</a:t>
            </a:r>
          </a:p>
        </p:txBody>
      </p:sp>
      <p:graphicFrame>
        <p:nvGraphicFramePr>
          <p:cNvPr id="4" name="Table 3">
            <a:extLst>
              <a:ext uri="{FF2B5EF4-FFF2-40B4-BE49-F238E27FC236}">
                <a16:creationId xmlns:a16="http://schemas.microsoft.com/office/drawing/2014/main" id="{08951548-36C2-49EB-89D0-56F2EAE0B8A4}"/>
              </a:ext>
            </a:extLst>
          </p:cNvPr>
          <p:cNvGraphicFramePr>
            <a:graphicFrameLocks noGrp="1"/>
          </p:cNvGraphicFramePr>
          <p:nvPr>
            <p:extLst>
              <p:ext uri="{D42A27DB-BD31-4B8C-83A1-F6EECF244321}">
                <p14:modId xmlns:p14="http://schemas.microsoft.com/office/powerpoint/2010/main" val="3383429888"/>
              </p:ext>
            </p:extLst>
          </p:nvPr>
        </p:nvGraphicFramePr>
        <p:xfrm>
          <a:off x="685801" y="1411499"/>
          <a:ext cx="9771744" cy="1308735"/>
        </p:xfrm>
        <a:graphic>
          <a:graphicData uri="http://schemas.openxmlformats.org/drawingml/2006/table">
            <a:tbl>
              <a:tblPr>
                <a:tableStyleId>{5C22544A-7EE6-4342-B048-85BDC9FD1C3A}</a:tableStyleId>
              </a:tblPr>
              <a:tblGrid>
                <a:gridCol w="3840766">
                  <a:extLst>
                    <a:ext uri="{9D8B030D-6E8A-4147-A177-3AD203B41FA5}">
                      <a16:colId xmlns:a16="http://schemas.microsoft.com/office/drawing/2014/main" val="183472162"/>
                    </a:ext>
                  </a:extLst>
                </a:gridCol>
                <a:gridCol w="2900170">
                  <a:extLst>
                    <a:ext uri="{9D8B030D-6E8A-4147-A177-3AD203B41FA5}">
                      <a16:colId xmlns:a16="http://schemas.microsoft.com/office/drawing/2014/main" val="3248210069"/>
                    </a:ext>
                  </a:extLst>
                </a:gridCol>
                <a:gridCol w="3030808">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a:effectLst/>
                        </a:rPr>
                        <a:t>Triple Nested Loop</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3</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a:effectLst/>
                        </a:rPr>
                        <a:t>Sort and Two Pointer</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203146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Single Value</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503318" cy="4910667"/>
          </a:xfrm>
        </p:spPr>
        <p:txBody>
          <a:bodyPr anchor="t">
            <a:noAutofit/>
          </a:bodyPr>
          <a:lstStyle/>
          <a:p>
            <a:pPr marL="0" indent="0">
              <a:buNone/>
            </a:pPr>
            <a:r>
              <a:rPr lang="en-US" sz="2800" dirty="0"/>
              <a:t>Given an array of 32-bit integers.</a:t>
            </a:r>
          </a:p>
          <a:p>
            <a:pPr marL="0" indent="0">
              <a:buNone/>
            </a:pPr>
            <a:r>
              <a:rPr lang="en-US" sz="2800" dirty="0"/>
              <a:t>All of its values appear exactly twice except one, which appears once.</a:t>
            </a:r>
          </a:p>
          <a:p>
            <a:pPr marL="0" indent="0">
              <a:buNone/>
            </a:pPr>
            <a:r>
              <a:rPr lang="en-US" sz="2800" dirty="0"/>
              <a:t>Find and return the value that appears once.</a:t>
            </a:r>
          </a:p>
          <a:p>
            <a:pPr marL="0" indent="0">
              <a:spcBef>
                <a:spcPts val="1200"/>
              </a:spcBef>
              <a:buNone/>
            </a:pPr>
            <a:r>
              <a:rPr lang="en-US" sz="2800" dirty="0"/>
              <a:t>e.g. </a:t>
            </a:r>
            <a:r>
              <a:rPr lang="en-US" sz="2800" dirty="0" err="1"/>
              <a:t>nums</a:t>
            </a:r>
            <a:r>
              <a:rPr lang="en-US" sz="2800" dirty="0"/>
              <a:t> = [2,7,3,5,7,3,2] </a:t>
            </a:r>
            <a:r>
              <a:rPr lang="en-US" sz="2800" dirty="0">
                <a:sym typeface="Wingdings" panose="05000000000000000000" pitchFamily="2" charset="2"/>
              </a:rPr>
              <a:t> </a:t>
            </a:r>
            <a:r>
              <a:rPr lang="en-US" sz="2800" dirty="0"/>
              <a:t>return 5</a:t>
            </a:r>
            <a:endParaRPr lang="en-US" sz="2400" dirty="0"/>
          </a:p>
          <a:p>
            <a:pPr marL="0" indent="0">
              <a:spcBef>
                <a:spcPts val="1200"/>
              </a:spcBef>
              <a:buNone/>
            </a:pPr>
            <a:r>
              <a:rPr lang="en-US" sz="2800" dirty="0">
                <a:latin typeface="Courier New" panose="02070309020205020404" pitchFamily="49" charset="0"/>
                <a:cs typeface="Courier New" panose="02070309020205020404" pitchFamily="49" charset="0"/>
              </a:rPr>
              <a:t>class Foo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 TODO</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441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Single Value: Sort and Scan</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3329094"/>
          </a:xfrm>
        </p:spPr>
        <p:txBody>
          <a:bodyPr anchor="t">
            <a:noAutofit/>
          </a:bodyPr>
          <a:lstStyle/>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Arrays.sort</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- 1;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2)</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[i+1]) return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 1];</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3402767" y="3773364"/>
            <a:ext cx="8436368" cy="1815882"/>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Sort = O(n log n) time, O(log n) space</a:t>
            </a:r>
          </a:p>
          <a:p>
            <a:r>
              <a:rPr lang="en-US" sz="2800" dirty="0">
                <a:solidFill>
                  <a:schemeClr val="bg1"/>
                </a:solidFill>
              </a:rPr>
              <a:t>For loop = O(n)</a:t>
            </a:r>
          </a:p>
          <a:p>
            <a:r>
              <a:rPr lang="en-US" sz="2800" dirty="0">
                <a:solidFill>
                  <a:schemeClr val="bg1"/>
                </a:solidFill>
              </a:rPr>
              <a:t>Runtime complexity = O(n log n)</a:t>
            </a:r>
          </a:p>
          <a:p>
            <a:r>
              <a:rPr lang="en-US" sz="2800" dirty="0">
                <a:solidFill>
                  <a:schemeClr val="bg1"/>
                </a:solidFill>
              </a:rPr>
              <a:t>Space complexity = O(log n)</a:t>
            </a:r>
          </a:p>
        </p:txBody>
      </p:sp>
      <p:sp>
        <p:nvSpPr>
          <p:cNvPr id="5" name="TextBox 4">
            <a:extLst>
              <a:ext uri="{FF2B5EF4-FFF2-40B4-BE49-F238E27FC236}">
                <a16:creationId xmlns:a16="http://schemas.microsoft.com/office/drawing/2014/main" id="{CAFBEF36-1C3F-4782-9E06-939B19DD7C11}"/>
              </a:ext>
            </a:extLst>
          </p:cNvPr>
          <p:cNvSpPr txBox="1"/>
          <p:nvPr/>
        </p:nvSpPr>
        <p:spPr>
          <a:xfrm>
            <a:off x="3402767" y="5645574"/>
            <a:ext cx="8436368" cy="1031051"/>
          </a:xfrm>
          <a:prstGeom prst="rect">
            <a:avLst/>
          </a:prstGeom>
          <a:solidFill>
            <a:srgbClr val="FFFF00"/>
          </a:solidFill>
          <a:ln>
            <a:solidFill>
              <a:schemeClr val="tx1"/>
            </a:solidFill>
          </a:ln>
        </p:spPr>
        <p:txBody>
          <a:bodyPr wrap="square" rtlCol="0">
            <a:spAutoFit/>
          </a:bodyPr>
          <a:lstStyle/>
          <a:p>
            <a:pPr>
              <a:spcBef>
                <a:spcPts val="600"/>
              </a:spcBef>
            </a:pPr>
            <a:r>
              <a:rPr lang="en-US" sz="2800" dirty="0">
                <a:solidFill>
                  <a:schemeClr val="bg1"/>
                </a:solidFill>
              </a:rPr>
              <a:t>Note, binary search would be faster than the for loop.</a:t>
            </a:r>
          </a:p>
          <a:p>
            <a:pPr>
              <a:spcBef>
                <a:spcPts val="600"/>
              </a:spcBef>
            </a:pPr>
            <a:r>
              <a:rPr lang="en-US" sz="2800" dirty="0">
                <a:solidFill>
                  <a:schemeClr val="bg1"/>
                </a:solidFill>
              </a:rPr>
              <a:t>But overall runtime complexity would still be O(n log n).</a:t>
            </a:r>
          </a:p>
        </p:txBody>
      </p:sp>
    </p:spTree>
    <p:extLst>
      <p:ext uri="{BB962C8B-B14F-4D97-AF65-F5344CB8AC3E}">
        <p14:creationId xmlns:p14="http://schemas.microsoft.com/office/powerpoint/2010/main" val="1922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Single Value: HashSet</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5029835"/>
          </a:xfrm>
        </p:spPr>
        <p:txBody>
          <a:bodyPr anchor="t">
            <a:normAutofit/>
          </a:bodyPr>
          <a:lstStyle/>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HashSet&lt;Integer&gt; set = new HashSet&lt;Integer&gt;();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a:t>
            </a:r>
            <a:r>
              <a:rPr lang="en-US" sz="2800" dirty="0" err="1">
                <a:latin typeface="Courier New" panose="02070309020205020404" pitchFamily="49" charset="0"/>
                <a:cs typeface="Courier New" panose="02070309020205020404" pitchFamily="49" charset="0"/>
              </a:rPr>
              <a:t>set.contains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set.add</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else </a:t>
            </a:r>
            <a:r>
              <a:rPr lang="en-US" sz="2800" dirty="0" err="1">
                <a:latin typeface="Courier New" panose="02070309020205020404" pitchFamily="49" charset="0"/>
                <a:cs typeface="Courier New" panose="02070309020205020404" pitchFamily="49" charset="0"/>
              </a:rPr>
              <a:t>set.remove</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set.iterator</a:t>
            </a:r>
            <a:r>
              <a:rPr lang="en-US" sz="2800" dirty="0">
                <a:latin typeface="Courier New" panose="02070309020205020404" pitchFamily="49" charset="0"/>
                <a:cs typeface="Courier New" panose="02070309020205020404" pitchFamily="49" charset="0"/>
              </a:rPr>
              <a:t>().next();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2488367" y="4598777"/>
            <a:ext cx="8328859" cy="1384995"/>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Runtime complexity = O(n)… or is it?</a:t>
            </a:r>
          </a:p>
          <a:p>
            <a:r>
              <a:rPr lang="en-US" sz="2800" dirty="0">
                <a:solidFill>
                  <a:schemeClr val="bg1"/>
                </a:solidFill>
              </a:rPr>
              <a:t>Space complexity = O(n)</a:t>
            </a:r>
          </a:p>
          <a:p>
            <a:r>
              <a:rPr lang="en-US" sz="2800" dirty="0">
                <a:solidFill>
                  <a:schemeClr val="bg1"/>
                </a:solidFill>
              </a:rPr>
              <a:t>Need to check HashSet add, remove, contains, iterator!</a:t>
            </a:r>
          </a:p>
        </p:txBody>
      </p:sp>
    </p:spTree>
    <p:extLst>
      <p:ext uri="{BB962C8B-B14F-4D97-AF65-F5344CB8AC3E}">
        <p14:creationId xmlns:p14="http://schemas.microsoft.com/office/powerpoint/2010/main" val="303452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9D14-F2F1-4348-B0ED-A3184D5751E3}"/>
              </a:ext>
            </a:extLst>
          </p:cNvPr>
          <p:cNvSpPr>
            <a:spLocks noGrp="1"/>
          </p:cNvSpPr>
          <p:nvPr>
            <p:ph type="title"/>
          </p:nvPr>
        </p:nvSpPr>
        <p:spPr/>
        <p:txBody>
          <a:bodyPr anchor="t"/>
          <a:lstStyle/>
          <a:p>
            <a:r>
              <a:rPr lang="en-US" dirty="0"/>
              <a:t>HashSet: RTFM</a:t>
            </a:r>
          </a:p>
        </p:txBody>
      </p:sp>
      <p:pic>
        <p:nvPicPr>
          <p:cNvPr id="5" name="Content Placeholder 4">
            <a:extLst>
              <a:ext uri="{FF2B5EF4-FFF2-40B4-BE49-F238E27FC236}">
                <a16:creationId xmlns:a16="http://schemas.microsoft.com/office/drawing/2014/main" id="{8B10A1A7-D3A4-453E-8BEA-B0A57EC9C7A7}"/>
              </a:ext>
            </a:extLst>
          </p:cNvPr>
          <p:cNvPicPr>
            <a:picLocks noGrp="1" noChangeAspect="1"/>
          </p:cNvPicPr>
          <p:nvPr>
            <p:ph idx="1"/>
          </p:nvPr>
        </p:nvPicPr>
        <p:blipFill>
          <a:blip r:embed="rId3"/>
          <a:stretch>
            <a:fillRect/>
          </a:stretch>
        </p:blipFill>
        <p:spPr>
          <a:xfrm>
            <a:off x="154829" y="1690688"/>
            <a:ext cx="11880132" cy="2870200"/>
          </a:xfrm>
        </p:spPr>
      </p:pic>
      <p:sp>
        <p:nvSpPr>
          <p:cNvPr id="6" name="Rectangle 5">
            <a:extLst>
              <a:ext uri="{FF2B5EF4-FFF2-40B4-BE49-F238E27FC236}">
                <a16:creationId xmlns:a16="http://schemas.microsoft.com/office/drawing/2014/main" id="{C6EF97CD-1F1A-4AED-B4B0-E6AC3927AD1F}"/>
              </a:ext>
            </a:extLst>
          </p:cNvPr>
          <p:cNvSpPr/>
          <p:nvPr/>
        </p:nvSpPr>
        <p:spPr>
          <a:xfrm>
            <a:off x="154829" y="3521273"/>
            <a:ext cx="11880132" cy="10396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92FCD9-A482-463E-BF49-2D50BCA49743}"/>
              </a:ext>
            </a:extLst>
          </p:cNvPr>
          <p:cNvSpPr txBox="1"/>
          <p:nvPr/>
        </p:nvSpPr>
        <p:spPr>
          <a:xfrm>
            <a:off x="1461315" y="4856576"/>
            <a:ext cx="9267159" cy="1815882"/>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Within reason, add(), remove() and contains() are O(1).</a:t>
            </a:r>
          </a:p>
          <a:p>
            <a:r>
              <a:rPr lang="en-US" sz="2800" dirty="0">
                <a:solidFill>
                  <a:schemeClr val="bg1"/>
                </a:solidFill>
              </a:rPr>
              <a:t>HashSet capacity grows with size, max size could reach n/2.</a:t>
            </a:r>
          </a:p>
          <a:p>
            <a:r>
              <a:rPr lang="en-US" sz="2800" dirty="0">
                <a:solidFill>
                  <a:schemeClr val="bg1"/>
                </a:solidFill>
              </a:rPr>
              <a:t>Upshot: </a:t>
            </a:r>
            <a:r>
              <a:rPr lang="en-US" sz="2800" dirty="0" err="1">
                <a:solidFill>
                  <a:schemeClr val="bg1"/>
                </a:solidFill>
              </a:rPr>
              <a:t>set.iterator</a:t>
            </a:r>
            <a:r>
              <a:rPr lang="en-US" sz="2800" dirty="0">
                <a:solidFill>
                  <a:schemeClr val="bg1"/>
                </a:solidFill>
              </a:rPr>
              <a:t>() is O(n), but we only call it once.</a:t>
            </a:r>
          </a:p>
          <a:p>
            <a:r>
              <a:rPr lang="en-US" sz="2800" dirty="0">
                <a:solidFill>
                  <a:schemeClr val="bg1"/>
                </a:solidFill>
              </a:rPr>
              <a:t>Solution runtime complexity is O(n).</a:t>
            </a:r>
          </a:p>
        </p:txBody>
      </p:sp>
    </p:spTree>
    <p:extLst>
      <p:ext uri="{BB962C8B-B14F-4D97-AF65-F5344CB8AC3E}">
        <p14:creationId xmlns:p14="http://schemas.microsoft.com/office/powerpoint/2010/main" val="55893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Single Value: bitwise XOR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5029835"/>
          </a:xfrm>
        </p:spPr>
        <p:txBody>
          <a:bodyPr anchor="t">
            <a:normAutofit/>
          </a:bodyPr>
          <a:lstStyle/>
          <a:p>
            <a:pPr marL="0" indent="0">
              <a:buNone/>
            </a:pPr>
            <a:r>
              <a:rPr lang="en-US" sz="2800" dirty="0">
                <a:latin typeface="Courier New" panose="02070309020205020404" pitchFamily="49" charset="0"/>
                <a:cs typeface="Courier New" panose="02070309020205020404" pitchFamily="49" charset="0"/>
              </a:rPr>
              <a:t>public int </a:t>
            </a:r>
            <a:r>
              <a:rPr lang="en-US" sz="2800" dirty="0" err="1">
                <a:latin typeface="Courier New" panose="02070309020205020404" pitchFamily="49" charset="0"/>
                <a:cs typeface="Courier New" panose="02070309020205020404" pitchFamily="49" charset="0"/>
              </a:rPr>
              <a:t>getSingleValue</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int answer = 0;</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for (int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0;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&lt; </a:t>
            </a:r>
            <a:r>
              <a:rPr lang="en-US" sz="2800" dirty="0" err="1">
                <a:latin typeface="Courier New" panose="02070309020205020404" pitchFamily="49" charset="0"/>
                <a:cs typeface="Courier New" panose="02070309020205020404" pitchFamily="49" charset="0"/>
              </a:rPr>
              <a:t>nums.length</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answer ^=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answer;</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6096000" y="4598777"/>
            <a:ext cx="4089010" cy="1384995"/>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For loop = O(n)</a:t>
            </a:r>
          </a:p>
          <a:p>
            <a:r>
              <a:rPr lang="en-US" sz="2800" dirty="0">
                <a:solidFill>
                  <a:schemeClr val="bg1"/>
                </a:solidFill>
              </a:rPr>
              <a:t>Runtime complexity = O(n)</a:t>
            </a:r>
          </a:p>
          <a:p>
            <a:r>
              <a:rPr lang="en-US" sz="2800" dirty="0">
                <a:solidFill>
                  <a:schemeClr val="bg1"/>
                </a:solidFill>
              </a:rPr>
              <a:t>Space complexity = O(1)</a:t>
            </a:r>
          </a:p>
        </p:txBody>
      </p:sp>
    </p:spTree>
    <p:extLst>
      <p:ext uri="{BB962C8B-B14F-4D97-AF65-F5344CB8AC3E}">
        <p14:creationId xmlns:p14="http://schemas.microsoft.com/office/powerpoint/2010/main" val="17223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B10-8093-4608-BB45-91056BC899E5}"/>
              </a:ext>
            </a:extLst>
          </p:cNvPr>
          <p:cNvSpPr>
            <a:spLocks noGrp="1"/>
          </p:cNvSpPr>
          <p:nvPr>
            <p:ph type="title"/>
          </p:nvPr>
        </p:nvSpPr>
        <p:spPr/>
        <p:txBody>
          <a:bodyPr/>
          <a:lstStyle/>
          <a:p>
            <a:r>
              <a:rPr lang="en-US" dirty="0"/>
              <a:t>Introduction (to do)</a:t>
            </a:r>
          </a:p>
        </p:txBody>
      </p:sp>
      <p:sp>
        <p:nvSpPr>
          <p:cNvPr id="3" name="Content Placeholder 2">
            <a:extLst>
              <a:ext uri="{FF2B5EF4-FFF2-40B4-BE49-F238E27FC236}">
                <a16:creationId xmlns:a16="http://schemas.microsoft.com/office/drawing/2014/main" id="{E02C06E3-E34F-45B8-995C-15207D89B99F}"/>
              </a:ext>
            </a:extLst>
          </p:cNvPr>
          <p:cNvSpPr>
            <a:spLocks noGrp="1"/>
          </p:cNvSpPr>
          <p:nvPr>
            <p:ph idx="1"/>
          </p:nvPr>
        </p:nvSpPr>
        <p:spPr/>
        <p:txBody>
          <a:bodyPr anchor="t">
            <a:normAutofit/>
          </a:bodyPr>
          <a:lstStyle/>
          <a:p>
            <a:r>
              <a:rPr lang="en-US" sz="2800" dirty="0"/>
              <a:t>About Manifest Solutions</a:t>
            </a:r>
          </a:p>
        </p:txBody>
      </p:sp>
    </p:spTree>
    <p:extLst>
      <p:ext uri="{BB962C8B-B14F-4D97-AF65-F5344CB8AC3E}">
        <p14:creationId xmlns:p14="http://schemas.microsoft.com/office/powerpoint/2010/main" val="2376152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Single Value: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838200" y="3893195"/>
            <a:ext cx="10515600" cy="1325563"/>
          </a:xfrm>
        </p:spPr>
        <p:txBody>
          <a:bodyPr anchor="t">
            <a:normAutofit/>
          </a:bodyPr>
          <a:lstStyle/>
          <a:p>
            <a:pPr marL="0" indent="0">
              <a:buNone/>
            </a:pPr>
            <a:r>
              <a:rPr lang="en-US" sz="2800" dirty="0"/>
              <a:t>Expect the “bitwise XOR” approach to be fastest for large n.</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28660139"/>
              </p:ext>
            </p:extLst>
          </p:nvPr>
        </p:nvGraphicFramePr>
        <p:xfrm>
          <a:off x="838200" y="1337733"/>
          <a:ext cx="9771744" cy="2181225"/>
        </p:xfrm>
        <a:graphic>
          <a:graphicData uri="http://schemas.openxmlformats.org/drawingml/2006/table">
            <a:tbl>
              <a:tblPr>
                <a:tableStyleId>{5C22544A-7EE6-4342-B048-85BDC9FD1C3A}</a:tableStyleId>
              </a:tblPr>
              <a:tblGrid>
                <a:gridCol w="3840766">
                  <a:extLst>
                    <a:ext uri="{9D8B030D-6E8A-4147-A177-3AD203B41FA5}">
                      <a16:colId xmlns:a16="http://schemas.microsoft.com/office/drawing/2014/main" val="183472162"/>
                    </a:ext>
                  </a:extLst>
                </a:gridCol>
                <a:gridCol w="2900170">
                  <a:extLst>
                    <a:ext uri="{9D8B030D-6E8A-4147-A177-3AD203B41FA5}">
                      <a16:colId xmlns:a16="http://schemas.microsoft.com/office/drawing/2014/main" val="3248210069"/>
                    </a:ext>
                  </a:extLst>
                </a:gridCol>
                <a:gridCol w="3030808">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a:effectLst/>
                        </a:rPr>
                        <a:t>Sort and scan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 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a:effectLst/>
                        </a:rPr>
                        <a:t>Sort and binary search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 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r h="416605">
                <a:tc>
                  <a:txBody>
                    <a:bodyPr/>
                    <a:lstStyle/>
                    <a:p>
                      <a:pPr algn="l" fontAlgn="b"/>
                      <a:r>
                        <a:rPr lang="en-US" sz="2800" u="none" strike="noStrike">
                          <a:effectLst/>
                        </a:rPr>
                        <a:t>HashSet</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829854"/>
                  </a:ext>
                </a:extLst>
              </a:tr>
              <a:tr h="416605">
                <a:tc>
                  <a:txBody>
                    <a:bodyPr/>
                    <a:lstStyle/>
                    <a:p>
                      <a:pPr algn="l" fontAlgn="b"/>
                      <a:r>
                        <a:rPr lang="en-US" sz="2800" u="none" strike="noStrike">
                          <a:effectLst/>
                        </a:rPr>
                        <a:t>Bitwise XOR</a:t>
                      </a:r>
                      <a:endParaRPr lang="en-US" sz="2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808399"/>
                  </a:ext>
                </a:extLst>
              </a:tr>
            </a:tbl>
          </a:graphicData>
        </a:graphic>
      </p:graphicFrame>
    </p:spTree>
    <p:extLst>
      <p:ext uri="{BB962C8B-B14F-4D97-AF65-F5344CB8AC3E}">
        <p14:creationId xmlns:p14="http://schemas.microsoft.com/office/powerpoint/2010/main" val="2470893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MEDIAN OF STREAM</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156429" cy="4910667"/>
          </a:xfrm>
        </p:spPr>
        <p:txBody>
          <a:bodyPr anchor="t">
            <a:normAutofit/>
          </a:bodyPr>
          <a:lstStyle/>
          <a:p>
            <a:pPr marL="0" indent="0">
              <a:buNone/>
            </a:pPr>
            <a:r>
              <a:rPr lang="en-US" sz="2800" dirty="0"/>
              <a:t>Write a class to receive a stream of </a:t>
            </a:r>
            <a:r>
              <a:rPr lang="en-US" sz="2800" dirty="0" err="1"/>
              <a:t>ints</a:t>
            </a:r>
            <a:r>
              <a:rPr lang="en-US" sz="2800" dirty="0"/>
              <a:t>, and find its median.</a:t>
            </a:r>
          </a:p>
          <a:p>
            <a:pPr marL="0" indent="0">
              <a:buNone/>
            </a:pPr>
            <a:r>
              <a:rPr lang="en-US" sz="2800" dirty="0"/>
              <a:t>Values range between -100,000 and 100,000.</a:t>
            </a:r>
          </a:p>
          <a:p>
            <a:pPr marL="0" indent="0">
              <a:buNone/>
            </a:pPr>
            <a:r>
              <a:rPr lang="en-US" sz="2800" dirty="0"/>
              <a:t>There will be up to 50,000 calls to </a:t>
            </a:r>
            <a:r>
              <a:rPr lang="en-US" sz="2800" dirty="0" err="1"/>
              <a:t>addNum</a:t>
            </a:r>
            <a:r>
              <a:rPr lang="en-US" sz="2800" dirty="0"/>
              <a:t>() and </a:t>
            </a:r>
            <a:r>
              <a:rPr lang="en-US" sz="2800" dirty="0" err="1"/>
              <a:t>findMedian</a:t>
            </a:r>
            <a:r>
              <a:rPr lang="en-US" sz="2800" dirty="0"/>
              <a:t>().</a:t>
            </a:r>
          </a:p>
          <a:p>
            <a:pPr marL="0" indent="0">
              <a:buNone/>
            </a:pPr>
            <a:r>
              <a:rPr lang="en-US" sz="2800" dirty="0"/>
              <a:t>Caller may add more numbers, or request the current median, at any time.</a:t>
            </a:r>
          </a:p>
          <a:p>
            <a:pPr marL="0" indent="0">
              <a:buNone/>
            </a:pPr>
            <a:r>
              <a:rPr lang="en-US" sz="2800" dirty="0">
                <a:latin typeface="Courier New" panose="02070309020205020404" pitchFamily="49" charset="0"/>
                <a:cs typeface="Courier New" panose="02070309020205020404" pitchFamily="49" charset="0"/>
              </a:rPr>
              <a:t>class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void </a:t>
            </a:r>
            <a:r>
              <a:rPr lang="en-US" sz="2800" dirty="0" err="1">
                <a:latin typeface="Courier New" panose="02070309020205020404" pitchFamily="49" charset="0"/>
                <a:cs typeface="Courier New" panose="02070309020205020404" pitchFamily="49" charset="0"/>
              </a:rPr>
              <a:t>addNum</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double </a:t>
            </a:r>
            <a:r>
              <a:rPr lang="en-US" sz="2800" dirty="0" err="1">
                <a:latin typeface="Courier New" panose="02070309020205020404" pitchFamily="49" charset="0"/>
                <a:cs typeface="Courier New" panose="02070309020205020404" pitchFamily="49" charset="0"/>
              </a:rPr>
              <a:t>findMedian</a:t>
            </a:r>
            <a:r>
              <a:rPr lang="en-US" sz="2800" dirty="0">
                <a:latin typeface="Courier New" panose="02070309020205020404" pitchFamily="49" charset="0"/>
                <a:cs typeface="Courier New" panose="02070309020205020404" pitchFamily="49" charset="0"/>
              </a:rPr>
              <a:t>() {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0463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TREEMAP with Counts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131425" cy="4910667"/>
          </a:xfrm>
        </p:spPr>
        <p:txBody>
          <a:bodyPr anchor="t">
            <a:normAutofit/>
          </a:bodyPr>
          <a:lstStyle/>
          <a:p>
            <a:pPr marL="0" indent="0">
              <a:buNone/>
            </a:pPr>
            <a:r>
              <a:rPr lang="en-US" sz="2800" dirty="0"/>
              <a:t>Create a </a:t>
            </a:r>
            <a:r>
              <a:rPr lang="en-US" sz="2800" dirty="0" err="1"/>
              <a:t>TreeMap</a:t>
            </a:r>
            <a:r>
              <a:rPr lang="en-US" sz="2800" dirty="0"/>
              <a:t>&lt;</a:t>
            </a:r>
            <a:r>
              <a:rPr lang="en-US" sz="2800" dirty="0" err="1"/>
              <a:t>Integer,Integer</a:t>
            </a:r>
            <a:r>
              <a:rPr lang="en-US" sz="2800" dirty="0"/>
              <a:t>&gt; as an instance variable</a:t>
            </a:r>
          </a:p>
          <a:p>
            <a:pPr lvl="1">
              <a:buFont typeface="Wingdings" panose="05000000000000000000" pitchFamily="2" charset="2"/>
              <a:buChar char="Ø"/>
            </a:pPr>
            <a:r>
              <a:rPr lang="en-US" sz="2600" dirty="0"/>
              <a:t> key = number from </a:t>
            </a:r>
            <a:r>
              <a:rPr lang="en-US" sz="2600" dirty="0" err="1"/>
              <a:t>addNum</a:t>
            </a:r>
            <a:r>
              <a:rPr lang="en-US" sz="2600" dirty="0"/>
              <a:t>()</a:t>
            </a:r>
          </a:p>
          <a:p>
            <a:pPr lvl="1">
              <a:buFont typeface="Wingdings" panose="05000000000000000000" pitchFamily="2" charset="2"/>
              <a:buChar char="Ø"/>
            </a:pPr>
            <a:r>
              <a:rPr lang="en-US" sz="2600" dirty="0"/>
              <a:t> value = counts how many of that number were added</a:t>
            </a:r>
          </a:p>
          <a:p>
            <a:pPr marL="0" indent="0">
              <a:buNone/>
            </a:pPr>
            <a:r>
              <a:rPr lang="en-US" sz="2800" dirty="0" err="1"/>
              <a:t>addNum</a:t>
            </a:r>
            <a:r>
              <a:rPr lang="en-US" sz="2800" dirty="0"/>
              <a:t>():</a:t>
            </a:r>
          </a:p>
          <a:p>
            <a:pPr lvl="1"/>
            <a:r>
              <a:rPr lang="en-US" sz="2600" dirty="0"/>
              <a:t>“Put” the value in the tree (or increment count)</a:t>
            </a:r>
          </a:p>
          <a:p>
            <a:pPr lvl="1"/>
            <a:r>
              <a:rPr lang="en-US" sz="2600" dirty="0"/>
              <a:t>Increment an overall count</a:t>
            </a:r>
          </a:p>
          <a:p>
            <a:pPr marL="0" indent="0">
              <a:buNone/>
            </a:pPr>
            <a:r>
              <a:rPr lang="en-US" sz="2800" dirty="0" err="1"/>
              <a:t>findMedian</a:t>
            </a:r>
            <a:r>
              <a:rPr lang="en-US" sz="2800" dirty="0"/>
              <a:t>():</a:t>
            </a:r>
          </a:p>
          <a:p>
            <a:pPr lvl="1"/>
            <a:r>
              <a:rPr lang="en-US" sz="2600" dirty="0"/>
              <a:t>Calculate the position of the median value(s)</a:t>
            </a:r>
          </a:p>
          <a:p>
            <a:pPr lvl="1"/>
            <a:r>
              <a:rPr lang="en-US" sz="2600" dirty="0"/>
              <a:t>Iterate to find the value(s) in the tree</a:t>
            </a:r>
          </a:p>
        </p:txBody>
      </p:sp>
      <p:sp>
        <p:nvSpPr>
          <p:cNvPr id="4" name="TextBox 3">
            <a:extLst>
              <a:ext uri="{FF2B5EF4-FFF2-40B4-BE49-F238E27FC236}">
                <a16:creationId xmlns:a16="http://schemas.microsoft.com/office/drawing/2014/main" id="{68CBF244-6037-44D2-899B-DE67A9BFC4D1}"/>
              </a:ext>
            </a:extLst>
          </p:cNvPr>
          <p:cNvSpPr txBox="1"/>
          <p:nvPr/>
        </p:nvSpPr>
        <p:spPr>
          <a:xfrm>
            <a:off x="8214610" y="3376362"/>
            <a:ext cx="3672590" cy="2831544"/>
          </a:xfrm>
          <a:prstGeom prst="rect">
            <a:avLst/>
          </a:prstGeom>
          <a:solidFill>
            <a:srgbClr val="FFFF00"/>
          </a:solidFill>
          <a:ln>
            <a:solidFill>
              <a:schemeClr val="tx1"/>
            </a:solidFill>
          </a:ln>
        </p:spPr>
        <p:txBody>
          <a:bodyPr wrap="square" rtlCol="0">
            <a:spAutoFit/>
          </a:bodyPr>
          <a:lstStyle/>
          <a:p>
            <a:r>
              <a:rPr lang="en-US" sz="2800" dirty="0" err="1">
                <a:solidFill>
                  <a:schemeClr val="bg1"/>
                </a:solidFill>
              </a:rPr>
              <a:t>TreeMap</a:t>
            </a:r>
            <a:endParaRPr lang="en-US" sz="2800" dirty="0">
              <a:solidFill>
                <a:schemeClr val="bg1"/>
              </a:solidFill>
            </a:endParaRPr>
          </a:p>
          <a:p>
            <a:r>
              <a:rPr lang="en-US" sz="2800" dirty="0">
                <a:solidFill>
                  <a:schemeClr val="bg1"/>
                </a:solidFill>
              </a:rPr>
              <a:t>put: O(log n)</a:t>
            </a:r>
          </a:p>
          <a:p>
            <a:pPr>
              <a:spcBef>
                <a:spcPts val="1200"/>
              </a:spcBef>
            </a:pPr>
            <a:r>
              <a:rPr lang="en-US" sz="2800" dirty="0">
                <a:solidFill>
                  <a:schemeClr val="bg1"/>
                </a:solidFill>
              </a:rPr>
              <a:t>Runtime complexity:</a:t>
            </a:r>
          </a:p>
          <a:p>
            <a:r>
              <a:rPr lang="en-US" sz="2800" dirty="0" err="1">
                <a:solidFill>
                  <a:schemeClr val="bg1"/>
                </a:solidFill>
              </a:rPr>
              <a:t>addNum</a:t>
            </a:r>
            <a:r>
              <a:rPr lang="en-US" sz="2800" dirty="0">
                <a:solidFill>
                  <a:schemeClr val="bg1"/>
                </a:solidFill>
              </a:rPr>
              <a:t>: O(log n)</a:t>
            </a:r>
          </a:p>
          <a:p>
            <a:r>
              <a:rPr lang="en-US" sz="2800" dirty="0" err="1">
                <a:solidFill>
                  <a:schemeClr val="bg1"/>
                </a:solidFill>
              </a:rPr>
              <a:t>findMedian</a:t>
            </a:r>
            <a:r>
              <a:rPr lang="en-US" sz="2800" dirty="0">
                <a:solidFill>
                  <a:schemeClr val="bg1"/>
                </a:solidFill>
              </a:rPr>
              <a:t>: O(n)</a:t>
            </a:r>
          </a:p>
          <a:p>
            <a:r>
              <a:rPr lang="en-US" sz="2800" dirty="0">
                <a:solidFill>
                  <a:schemeClr val="bg1"/>
                </a:solidFill>
              </a:rPr>
              <a:t>Overall: O(n</a:t>
            </a:r>
            <a:r>
              <a:rPr lang="en-US" sz="2800" baseline="30000" dirty="0">
                <a:solidFill>
                  <a:schemeClr val="bg1"/>
                </a:solidFill>
              </a:rPr>
              <a:t>2</a:t>
            </a:r>
            <a:r>
              <a:rPr lang="en-US" sz="2800" dirty="0">
                <a:solidFill>
                  <a:schemeClr val="bg1"/>
                </a:solidFill>
              </a:rPr>
              <a:t>)</a:t>
            </a:r>
          </a:p>
        </p:txBody>
      </p:sp>
    </p:spTree>
    <p:extLst>
      <p:ext uri="{BB962C8B-B14F-4D97-AF65-F5344CB8AC3E}">
        <p14:creationId xmlns:p14="http://schemas.microsoft.com/office/powerpoint/2010/main" val="211666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can we do better?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131425" cy="4910667"/>
          </a:xfrm>
        </p:spPr>
        <p:txBody>
          <a:bodyPr anchor="t">
            <a:normAutofit/>
          </a:bodyPr>
          <a:lstStyle/>
          <a:p>
            <a:pPr marL="0" indent="0">
              <a:buNone/>
            </a:pPr>
            <a:r>
              <a:rPr lang="en-US" sz="2800" dirty="0" err="1"/>
              <a:t>TreeMap</a:t>
            </a:r>
            <a:r>
              <a:rPr lang="en-US" sz="2800" dirty="0"/>
              <a:t> works, but </a:t>
            </a:r>
            <a:r>
              <a:rPr lang="en-US" sz="2800" dirty="0" err="1"/>
              <a:t>findMedian</a:t>
            </a:r>
            <a:r>
              <a:rPr lang="en-US" sz="2800" dirty="0"/>
              <a:t>() is slow: O(n) per call</a:t>
            </a:r>
          </a:p>
          <a:p>
            <a:pPr lvl="1">
              <a:buFont typeface="Wingdings" panose="05000000000000000000" pitchFamily="2" charset="2"/>
              <a:buChar char="Ø"/>
            </a:pPr>
            <a:r>
              <a:rPr lang="en-US" sz="2600" dirty="0"/>
              <a:t> Requires iterating over half of the values</a:t>
            </a:r>
          </a:p>
          <a:p>
            <a:pPr marL="0" indent="0">
              <a:spcBef>
                <a:spcPts val="1200"/>
              </a:spcBef>
              <a:buNone/>
            </a:pPr>
            <a:r>
              <a:rPr lang="en-US" sz="2800" dirty="0"/>
              <a:t>Could we discard values from both ends?</a:t>
            </a:r>
          </a:p>
          <a:p>
            <a:pPr lvl="1">
              <a:buFont typeface="Wingdings" panose="05000000000000000000" pitchFamily="2" charset="2"/>
              <a:buChar char="Ø"/>
            </a:pPr>
            <a:r>
              <a:rPr lang="en-US" sz="2600" dirty="0"/>
              <a:t> No, </a:t>
            </a:r>
            <a:r>
              <a:rPr lang="en-US" sz="2600" dirty="0" err="1"/>
              <a:t>addNum</a:t>
            </a:r>
            <a:r>
              <a:rPr lang="en-US" sz="2600" dirty="0"/>
              <a:t>() could add enough values to make them relevant</a:t>
            </a:r>
          </a:p>
          <a:p>
            <a:pPr marL="0" indent="0">
              <a:spcBef>
                <a:spcPts val="1200"/>
              </a:spcBef>
              <a:buNone/>
            </a:pPr>
            <a:r>
              <a:rPr lang="en-US" sz="2800" dirty="0"/>
              <a:t>No Java library data structure gives us the median directly.</a:t>
            </a:r>
          </a:p>
          <a:p>
            <a:pPr marL="0" indent="0">
              <a:buNone/>
            </a:pPr>
            <a:r>
              <a:rPr lang="en-US" sz="2800" dirty="0"/>
              <a:t>Maybe we could use two sorted collections…  One for each half.</a:t>
            </a:r>
          </a:p>
          <a:p>
            <a:pPr marL="0" indent="0">
              <a:buNone/>
            </a:pPr>
            <a:r>
              <a:rPr lang="en-US" sz="2800" dirty="0"/>
              <a:t>In </a:t>
            </a:r>
            <a:r>
              <a:rPr lang="en-US" sz="2800" dirty="0" err="1"/>
              <a:t>addNum</a:t>
            </a:r>
            <a:r>
              <a:rPr lang="en-US" sz="2800" dirty="0"/>
              <a:t>(), rebalance the lists to equal or nearly equal length.</a:t>
            </a:r>
          </a:p>
        </p:txBody>
      </p:sp>
    </p:spTree>
    <p:extLst>
      <p:ext uri="{BB962C8B-B14F-4D97-AF65-F5344CB8AC3E}">
        <p14:creationId xmlns:p14="http://schemas.microsoft.com/office/powerpoint/2010/main" val="869810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a:t>
            </a:r>
            <a:r>
              <a:rPr lang="en-US" dirty="0" err="1"/>
              <a:t>PriorityQueue</a:t>
            </a:r>
            <a:endParaRPr lang="en-US" dirty="0"/>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321320" cy="4910667"/>
          </a:xfrm>
        </p:spPr>
        <p:txBody>
          <a:bodyPr anchor="t">
            <a:normAutofit/>
          </a:bodyPr>
          <a:lstStyle/>
          <a:p>
            <a:pPr marL="0" indent="0">
              <a:buNone/>
            </a:pPr>
            <a:r>
              <a:rPr lang="en-US" sz="2800" dirty="0"/>
              <a:t>A </a:t>
            </a:r>
            <a:r>
              <a:rPr lang="en-US" sz="2800" dirty="0" err="1"/>
              <a:t>PriorityQueue</a:t>
            </a:r>
            <a:r>
              <a:rPr lang="en-US" sz="2800" dirty="0"/>
              <a:t> puts values in sorted order as they are added.</a:t>
            </a:r>
          </a:p>
          <a:p>
            <a:pPr marL="0" indent="0">
              <a:buNone/>
            </a:pPr>
            <a:r>
              <a:rPr lang="en-US" sz="2800" dirty="0"/>
              <a:t>Balance between 2 </a:t>
            </a:r>
            <a:r>
              <a:rPr lang="en-US" sz="2800" dirty="0" err="1"/>
              <a:t>PriorityQueues</a:t>
            </a:r>
            <a:r>
              <a:rPr lang="en-US" sz="2800" dirty="0"/>
              <a:t> in </a:t>
            </a:r>
            <a:r>
              <a:rPr lang="en-US" sz="2800" dirty="0" err="1"/>
              <a:t>asc</a:t>
            </a:r>
            <a:r>
              <a:rPr lang="en-US" sz="2800" dirty="0"/>
              <a:t>/desc order.</a:t>
            </a:r>
          </a:p>
          <a:p>
            <a:pPr marL="0" indent="0">
              <a:buNone/>
            </a:pPr>
            <a:r>
              <a:rPr lang="en-US" sz="2800" dirty="0">
                <a:latin typeface="Courier New" panose="02070309020205020404" pitchFamily="49" charset="0"/>
                <a:cs typeface="Courier New" panose="02070309020205020404" pitchFamily="49" charset="0"/>
              </a:rPr>
              <a:t>class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PriorityQueue</a:t>
            </a:r>
            <a:r>
              <a:rPr lang="en-US" sz="2800" dirty="0">
                <a:latin typeface="Courier New" panose="02070309020205020404" pitchFamily="49" charset="0"/>
                <a:cs typeface="Courier New" panose="02070309020205020404" pitchFamily="49" charset="0"/>
              </a:rPr>
              <a:t>&lt;Integer&gt; q1, q2;</a:t>
            </a:r>
            <a:br>
              <a:rPr lang="en-US" sz="2800" dirty="0">
                <a:latin typeface="Courier New" panose="02070309020205020404" pitchFamily="49" charset="0"/>
                <a:cs typeface="Courier New" panose="02070309020205020404" pitchFamily="49" charset="0"/>
              </a:rPr>
            </a:b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a:t>
            </a:r>
            <a:r>
              <a:rPr lang="en-US" sz="2800" dirty="0" err="1">
                <a:latin typeface="Courier New" panose="02070309020205020404" pitchFamily="49" charset="0"/>
                <a:cs typeface="Courier New" panose="02070309020205020404" pitchFamily="49" charset="0"/>
              </a:rPr>
              <a:t>MedianFinder</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q1 = new </a:t>
            </a:r>
            <a:r>
              <a:rPr lang="en-US" sz="2800" dirty="0" err="1">
                <a:latin typeface="Courier New" panose="02070309020205020404" pitchFamily="49" charset="0"/>
                <a:cs typeface="Courier New" panose="02070309020205020404" pitchFamily="49" charset="0"/>
              </a:rPr>
              <a:t>PriorityQueue</a:t>
            </a:r>
            <a:r>
              <a:rPr lang="en-US" sz="2800" dirty="0">
                <a:latin typeface="Courier New" panose="02070309020205020404" pitchFamily="49" charset="0"/>
                <a:cs typeface="Courier New" panose="02070309020205020404" pitchFamily="49" charset="0"/>
              </a:rPr>
              <a:t>&lt;Integer&gt;();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q2 = new </a:t>
            </a:r>
            <a:r>
              <a:rPr lang="en-US" sz="2800" dirty="0" err="1">
                <a:latin typeface="Courier New" panose="02070309020205020404" pitchFamily="49" charset="0"/>
                <a:cs typeface="Courier New" panose="02070309020205020404" pitchFamily="49" charset="0"/>
              </a:rPr>
              <a:t>PriorityQueue</a:t>
            </a:r>
            <a:r>
              <a:rPr lang="en-US" sz="2800" dirty="0">
                <a:latin typeface="Courier New" panose="02070309020205020404" pitchFamily="49" charset="0"/>
                <a:cs typeface="Courier New" panose="02070309020205020404" pitchFamily="49" charset="0"/>
              </a:rPr>
              <a:t>&lt;Integer&gt;((</a:t>
            </a:r>
            <a:r>
              <a:rPr lang="en-US" sz="2800" dirty="0" err="1">
                <a:latin typeface="Courier New" panose="02070309020205020404" pitchFamily="49" charset="0"/>
                <a:cs typeface="Courier New" panose="02070309020205020404" pitchFamily="49" charset="0"/>
              </a:rPr>
              <a:t>a,b</a:t>
            </a:r>
            <a:r>
              <a:rPr lang="en-US" sz="2800" dirty="0">
                <a:latin typeface="Courier New" panose="02070309020205020404" pitchFamily="49" charset="0"/>
                <a:cs typeface="Courier New" panose="02070309020205020404" pitchFamily="49" charset="0"/>
              </a:rPr>
              <a:t>) -&gt; b - a);</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DFD356C9-40A8-44AA-9B7E-E93B44FB0EDD}"/>
              </a:ext>
            </a:extLst>
          </p:cNvPr>
          <p:cNvSpPr txBox="1"/>
          <p:nvPr/>
        </p:nvSpPr>
        <p:spPr>
          <a:xfrm>
            <a:off x="2598920" y="5294293"/>
            <a:ext cx="7495082" cy="954107"/>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q1 sorts the larger half in ascending order</a:t>
            </a:r>
          </a:p>
          <a:p>
            <a:r>
              <a:rPr lang="en-US" sz="2800" dirty="0">
                <a:solidFill>
                  <a:schemeClr val="bg1"/>
                </a:solidFill>
              </a:rPr>
              <a:t>q2 sorts the smaller half in descending order</a:t>
            </a:r>
          </a:p>
        </p:txBody>
      </p:sp>
    </p:spTree>
    <p:extLst>
      <p:ext uri="{BB962C8B-B14F-4D97-AF65-F5344CB8AC3E}">
        <p14:creationId xmlns:p14="http://schemas.microsoft.com/office/powerpoint/2010/main" val="40158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MEDIAN OF STREAM - </a:t>
            </a:r>
            <a:r>
              <a:rPr lang="en-US" dirty="0" err="1"/>
              <a:t>PriorityQueue</a:t>
            </a:r>
            <a:endParaRPr lang="en-US" dirty="0"/>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131425" cy="4910667"/>
          </a:xfrm>
        </p:spPr>
        <p:txBody>
          <a:bodyPr anchor="t">
            <a:normAutofit fontScale="92500"/>
          </a:bodyPr>
          <a:lstStyle/>
          <a:p>
            <a:pPr marL="0" indent="0">
              <a:buNone/>
            </a:pPr>
            <a:r>
              <a:rPr lang="en-US" sz="2800" dirty="0">
                <a:latin typeface="Courier New" panose="02070309020205020404" pitchFamily="49" charset="0"/>
                <a:cs typeface="Courier New" panose="02070309020205020404" pitchFamily="49" charset="0"/>
              </a:rPr>
              <a:t>	public void </a:t>
            </a:r>
            <a:r>
              <a:rPr lang="en-US" sz="2800" dirty="0" err="1">
                <a:latin typeface="Courier New" panose="02070309020205020404" pitchFamily="49" charset="0"/>
                <a:cs typeface="Courier New" panose="02070309020205020404" pitchFamily="49" charset="0"/>
              </a:rPr>
              <a:t>addNum</a:t>
            </a:r>
            <a:r>
              <a:rPr lang="en-US" sz="2800" dirty="0">
                <a:latin typeface="Courier New" panose="02070309020205020404" pitchFamily="49" charset="0"/>
                <a:cs typeface="Courier New" panose="02070309020205020404" pitchFamily="49" charset="0"/>
              </a:rPr>
              <a:t>(int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q1.add(</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q2.add(q1.poll());</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(q1.size() &lt; q2.size()) q1.add(q2.poll());</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public double </a:t>
            </a:r>
            <a:r>
              <a:rPr lang="en-US" sz="2800" dirty="0" err="1">
                <a:latin typeface="Courier New" panose="02070309020205020404" pitchFamily="49" charset="0"/>
                <a:cs typeface="Courier New" panose="02070309020205020404" pitchFamily="49" charset="0"/>
              </a:rPr>
              <a:t>findMedian</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if (q1.size() &gt; q2.size()) return q1.peek();</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(q2.peek() – q1.peek()) / 2.0;</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9F7984EF-0D31-47C4-AC6B-51736FC2AD4C}"/>
              </a:ext>
            </a:extLst>
          </p:cNvPr>
          <p:cNvSpPr txBox="1"/>
          <p:nvPr/>
        </p:nvSpPr>
        <p:spPr>
          <a:xfrm>
            <a:off x="8394491" y="2842610"/>
            <a:ext cx="3387777" cy="3539430"/>
          </a:xfrm>
          <a:prstGeom prst="rect">
            <a:avLst/>
          </a:prstGeom>
          <a:solidFill>
            <a:srgbClr val="FFFF00"/>
          </a:solidFill>
          <a:ln>
            <a:solidFill>
              <a:schemeClr val="tx1"/>
            </a:solidFill>
          </a:ln>
        </p:spPr>
        <p:txBody>
          <a:bodyPr wrap="square" rtlCol="0">
            <a:spAutoFit/>
          </a:bodyPr>
          <a:lstStyle/>
          <a:p>
            <a:r>
              <a:rPr lang="en-US" sz="2800" dirty="0" err="1">
                <a:solidFill>
                  <a:schemeClr val="bg1"/>
                </a:solidFill>
              </a:rPr>
              <a:t>PriorityQueue</a:t>
            </a:r>
            <a:endParaRPr lang="en-US" sz="2800" dirty="0">
              <a:solidFill>
                <a:schemeClr val="bg1"/>
              </a:solidFill>
            </a:endParaRPr>
          </a:p>
          <a:p>
            <a:r>
              <a:rPr lang="en-US" sz="2800" dirty="0">
                <a:solidFill>
                  <a:schemeClr val="bg1"/>
                </a:solidFill>
              </a:rPr>
              <a:t>add, poll: O(log n)</a:t>
            </a:r>
          </a:p>
          <a:p>
            <a:r>
              <a:rPr lang="en-US" sz="2800" dirty="0">
                <a:solidFill>
                  <a:schemeClr val="bg1"/>
                </a:solidFill>
              </a:rPr>
              <a:t>peek, size: O(1)</a:t>
            </a:r>
          </a:p>
          <a:p>
            <a:endParaRPr lang="en-US" sz="2800" dirty="0">
              <a:solidFill>
                <a:schemeClr val="bg1"/>
              </a:solidFill>
            </a:endParaRPr>
          </a:p>
          <a:p>
            <a:r>
              <a:rPr lang="en-US" sz="2800" dirty="0">
                <a:solidFill>
                  <a:schemeClr val="bg1"/>
                </a:solidFill>
              </a:rPr>
              <a:t>Runtime complexity:</a:t>
            </a:r>
          </a:p>
          <a:p>
            <a:r>
              <a:rPr lang="en-US" sz="2800" dirty="0" err="1">
                <a:solidFill>
                  <a:schemeClr val="bg1"/>
                </a:solidFill>
              </a:rPr>
              <a:t>addNum</a:t>
            </a:r>
            <a:r>
              <a:rPr lang="en-US" sz="2800" dirty="0">
                <a:solidFill>
                  <a:schemeClr val="bg1"/>
                </a:solidFill>
              </a:rPr>
              <a:t>: O(log n)</a:t>
            </a:r>
          </a:p>
          <a:p>
            <a:r>
              <a:rPr lang="en-US" sz="2800" dirty="0" err="1">
                <a:solidFill>
                  <a:schemeClr val="bg1"/>
                </a:solidFill>
              </a:rPr>
              <a:t>findMedian</a:t>
            </a:r>
            <a:r>
              <a:rPr lang="en-US" sz="2800" dirty="0">
                <a:solidFill>
                  <a:schemeClr val="bg1"/>
                </a:solidFill>
              </a:rPr>
              <a:t>: O(1)</a:t>
            </a:r>
          </a:p>
          <a:p>
            <a:r>
              <a:rPr lang="en-US" sz="2800" dirty="0">
                <a:solidFill>
                  <a:schemeClr val="bg1"/>
                </a:solidFill>
              </a:rPr>
              <a:t>Overall: O(n log n)</a:t>
            </a:r>
          </a:p>
        </p:txBody>
      </p:sp>
    </p:spTree>
    <p:extLst>
      <p:ext uri="{BB962C8B-B14F-4D97-AF65-F5344CB8AC3E}">
        <p14:creationId xmlns:p14="http://schemas.microsoft.com/office/powerpoint/2010/main" val="383357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MEDIAN OF STREAM: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3080549"/>
            <a:ext cx="10515600" cy="2338753"/>
          </a:xfrm>
        </p:spPr>
        <p:txBody>
          <a:bodyPr anchor="t">
            <a:noAutofit/>
          </a:bodyPr>
          <a:lstStyle/>
          <a:p>
            <a:pPr marL="0" indent="0">
              <a:buNone/>
            </a:pPr>
            <a:r>
              <a:rPr lang="en-US" sz="2800" dirty="0"/>
              <a:t>Expect the </a:t>
            </a:r>
            <a:r>
              <a:rPr lang="en-US" sz="2800" dirty="0" err="1"/>
              <a:t>PriorityQueue</a:t>
            </a:r>
            <a:r>
              <a:rPr lang="en-US" sz="2800" dirty="0"/>
              <a:t> to be faster than the </a:t>
            </a:r>
            <a:r>
              <a:rPr lang="en-US" sz="2800" dirty="0" err="1"/>
              <a:t>TreeMap</a:t>
            </a:r>
            <a:r>
              <a:rPr lang="en-US" sz="2800" dirty="0"/>
              <a:t>.</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1886779566"/>
              </p:ext>
            </p:extLst>
          </p:nvPr>
        </p:nvGraphicFramePr>
        <p:xfrm>
          <a:off x="838200" y="1438698"/>
          <a:ext cx="9771744" cy="1308735"/>
        </p:xfrm>
        <a:graphic>
          <a:graphicData uri="http://schemas.openxmlformats.org/drawingml/2006/table">
            <a:tbl>
              <a:tblPr>
                <a:tableStyleId>{5C22544A-7EE6-4342-B048-85BDC9FD1C3A}</a:tableStyleId>
              </a:tblPr>
              <a:tblGrid>
                <a:gridCol w="3179164">
                  <a:extLst>
                    <a:ext uri="{9D8B030D-6E8A-4147-A177-3AD203B41FA5}">
                      <a16:colId xmlns:a16="http://schemas.microsoft.com/office/drawing/2014/main" val="183472162"/>
                    </a:ext>
                  </a:extLst>
                </a:gridCol>
                <a:gridCol w="3607325">
                  <a:extLst>
                    <a:ext uri="{9D8B030D-6E8A-4147-A177-3AD203B41FA5}">
                      <a16:colId xmlns:a16="http://schemas.microsoft.com/office/drawing/2014/main" val="3248210069"/>
                    </a:ext>
                  </a:extLst>
                </a:gridCol>
                <a:gridCol w="2985255">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err="1">
                          <a:effectLst/>
                        </a:rPr>
                        <a:t>TreeMap</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err="1">
                          <a:effectLst/>
                        </a:rPr>
                        <a:t>PriorityQueue</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 log 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1835942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Word Search</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515600" cy="4959497"/>
          </a:xfrm>
        </p:spPr>
        <p:txBody>
          <a:bodyPr anchor="t">
            <a:noAutofit/>
          </a:bodyPr>
          <a:lstStyle/>
          <a:p>
            <a:pPr marL="0" indent="0">
              <a:buNone/>
            </a:pPr>
            <a:r>
              <a:rPr lang="en-US" sz="2400" dirty="0"/>
              <a:t>Given a grid (m x n array, up to 12x12) of uppercase letters, and an array of up to 30,000 uppercase strings of up to 10 characters each.</a:t>
            </a:r>
          </a:p>
          <a:p>
            <a:pPr marL="0" indent="0">
              <a:buNone/>
            </a:pPr>
            <a:r>
              <a:rPr lang="en-US" sz="2400" dirty="0"/>
              <a:t>Return a list of strings that can be found in the grid, moving horizontally or vertically between letters.  Words do </a:t>
            </a:r>
            <a:r>
              <a:rPr lang="en-US" sz="2400" i="1" dirty="0"/>
              <a:t>not</a:t>
            </a:r>
            <a:r>
              <a:rPr lang="en-US" sz="2400" dirty="0"/>
              <a:t> need to appear in a straight line.</a:t>
            </a:r>
          </a:p>
          <a:p>
            <a:pPr marL="0" indent="0">
              <a:buNone/>
            </a:pPr>
            <a:endParaRPr lang="en-US" sz="2400" dirty="0"/>
          </a:p>
          <a:p>
            <a:pPr marL="0" indent="0">
              <a:buNone/>
            </a:pPr>
            <a:r>
              <a:rPr lang="en-US" sz="2400" dirty="0"/>
              <a:t>e.g. grid = 						    , words = [‘</a:t>
            </a:r>
            <a:r>
              <a:rPr lang="en-US" sz="2400" u="sng" dirty="0"/>
              <a:t>CODEMASH</a:t>
            </a:r>
            <a:r>
              <a:rPr lang="en-US" sz="2400" dirty="0"/>
              <a:t>’, ’</a:t>
            </a:r>
            <a:r>
              <a:rPr lang="en-US" sz="2400" u="sng" dirty="0"/>
              <a:t>BACON</a:t>
            </a:r>
            <a:r>
              <a:rPr lang="en-US" sz="2400" dirty="0"/>
              <a:t>’, ‘BAND’]</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class Foo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public List&lt;String&gt; </a:t>
            </a:r>
            <a:r>
              <a:rPr lang="en-US" sz="2400" dirty="0" err="1">
                <a:latin typeface="Courier New" panose="02070309020205020404" pitchFamily="49" charset="0"/>
                <a:cs typeface="Courier New" panose="02070309020205020404" pitchFamily="49" charset="0"/>
              </a:rPr>
              <a:t>findWords</a:t>
            </a:r>
            <a:r>
              <a:rPr lang="en-US" sz="2400" dirty="0">
                <a:latin typeface="Courier New" panose="02070309020205020404" pitchFamily="49" charset="0"/>
                <a:cs typeface="Courier New" panose="02070309020205020404" pitchFamily="49" charset="0"/>
              </a:rPr>
              <a:t>(char[][] grid, String[] words) { /* TODO */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graphicFrame>
        <p:nvGraphicFramePr>
          <p:cNvPr id="4" name="Table 4">
            <a:extLst>
              <a:ext uri="{FF2B5EF4-FFF2-40B4-BE49-F238E27FC236}">
                <a16:creationId xmlns:a16="http://schemas.microsoft.com/office/drawing/2014/main" id="{BF92F972-0BCF-4222-8CF8-2C0A3A7DAF70}"/>
              </a:ext>
            </a:extLst>
          </p:cNvPr>
          <p:cNvGraphicFramePr>
            <a:graphicFrameLocks noGrp="1"/>
          </p:cNvGraphicFramePr>
          <p:nvPr>
            <p:extLst>
              <p:ext uri="{D42A27DB-BD31-4B8C-83A1-F6EECF244321}">
                <p14:modId xmlns:p14="http://schemas.microsoft.com/office/powerpoint/2010/main" val="1399656350"/>
              </p:ext>
            </p:extLst>
          </p:nvPr>
        </p:nvGraphicFramePr>
        <p:xfrm>
          <a:off x="2144542" y="3223121"/>
          <a:ext cx="2483728" cy="1188720"/>
        </p:xfrm>
        <a:graphic>
          <a:graphicData uri="http://schemas.openxmlformats.org/drawingml/2006/table">
            <a:tbl>
              <a:tblPr firstRow="1" bandRow="1">
                <a:tableStyleId>{2D5ABB26-0587-4C30-8999-92F81FD0307C}</a:tableStyleId>
              </a:tblPr>
              <a:tblGrid>
                <a:gridCol w="620932">
                  <a:extLst>
                    <a:ext uri="{9D8B030D-6E8A-4147-A177-3AD203B41FA5}">
                      <a16:colId xmlns:a16="http://schemas.microsoft.com/office/drawing/2014/main" val="798379869"/>
                    </a:ext>
                  </a:extLst>
                </a:gridCol>
                <a:gridCol w="620932">
                  <a:extLst>
                    <a:ext uri="{9D8B030D-6E8A-4147-A177-3AD203B41FA5}">
                      <a16:colId xmlns:a16="http://schemas.microsoft.com/office/drawing/2014/main" val="1991452301"/>
                    </a:ext>
                  </a:extLst>
                </a:gridCol>
                <a:gridCol w="620932">
                  <a:extLst>
                    <a:ext uri="{9D8B030D-6E8A-4147-A177-3AD203B41FA5}">
                      <a16:colId xmlns:a16="http://schemas.microsoft.com/office/drawing/2014/main" val="1980065877"/>
                    </a:ext>
                  </a:extLst>
                </a:gridCol>
                <a:gridCol w="620932">
                  <a:extLst>
                    <a:ext uri="{9D8B030D-6E8A-4147-A177-3AD203B41FA5}">
                      <a16:colId xmlns:a16="http://schemas.microsoft.com/office/drawing/2014/main" val="1972572088"/>
                    </a:ext>
                  </a:extLst>
                </a:gridCol>
              </a:tblGrid>
              <a:tr h="370840">
                <a:tc>
                  <a:txBody>
                    <a:bodyPr/>
                    <a:lstStyle/>
                    <a:p>
                      <a:pPr algn="ctr"/>
                      <a:r>
                        <a:rPr lang="en-US" sz="2000"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770378"/>
                  </a:ext>
                </a:extLst>
              </a:tr>
              <a:tr h="370840">
                <a:tc>
                  <a:txBody>
                    <a:bodyPr/>
                    <a:lstStyle/>
                    <a:p>
                      <a:pPr algn="ctr"/>
                      <a:r>
                        <a:rPr lang="en-US" sz="2000"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948825"/>
                  </a:ext>
                </a:extLst>
              </a:tr>
              <a:tr h="370840">
                <a:tc>
                  <a:txBody>
                    <a:bodyPr/>
                    <a:lstStyle/>
                    <a:p>
                      <a:pPr algn="ctr"/>
                      <a:r>
                        <a:rPr lang="en-US" sz="2000" b="1"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9197693"/>
                  </a:ext>
                </a:extLst>
              </a:tr>
            </a:tbl>
          </a:graphicData>
        </a:graphic>
      </p:graphicFrame>
    </p:spTree>
    <p:extLst>
      <p:ext uri="{BB962C8B-B14F-4D97-AF65-F5344CB8AC3E}">
        <p14:creationId xmlns:p14="http://schemas.microsoft.com/office/powerpoint/2010/main" val="1577081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Word Search: Brute force search</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000935" cy="5029835"/>
          </a:xfrm>
        </p:spPr>
        <p:txBody>
          <a:bodyPr anchor="t">
            <a:noAutofit/>
          </a:bodyPr>
          <a:lstStyle/>
          <a:p>
            <a:pPr marL="0" indent="0">
              <a:buNone/>
            </a:pPr>
            <a:r>
              <a:rPr lang="en-US" sz="2400" dirty="0">
                <a:latin typeface="Courier New" panose="02070309020205020404" pitchFamily="49" charset="0"/>
                <a:cs typeface="Courier New" panose="02070309020205020404" pitchFamily="49" charset="0"/>
              </a:rPr>
              <a:t>public List&lt;String&gt; </a:t>
            </a:r>
            <a:r>
              <a:rPr lang="en-US" sz="2400" dirty="0" err="1">
                <a:latin typeface="Courier New" panose="02070309020205020404" pitchFamily="49" charset="0"/>
                <a:cs typeface="Courier New" panose="02070309020205020404" pitchFamily="49" charset="0"/>
              </a:rPr>
              <a:t>findWords</a:t>
            </a:r>
            <a:r>
              <a:rPr lang="en-US" sz="2400" dirty="0">
                <a:latin typeface="Courier New" panose="02070309020205020404" pitchFamily="49" charset="0"/>
                <a:cs typeface="Courier New" panose="02070309020205020404" pitchFamily="49" charset="0"/>
              </a:rPr>
              <a:t>(char[][] grid, String[] words)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List&lt;String&gt; answers = new </a:t>
            </a:r>
            <a:r>
              <a:rPr lang="en-US" sz="2400" dirty="0" err="1">
                <a:latin typeface="Courier New" panose="02070309020205020404" pitchFamily="49" charset="0"/>
                <a:cs typeface="Courier New" panose="02070309020205020404" pitchFamily="49" charset="0"/>
              </a:rPr>
              <a:t>ArrayList</a:t>
            </a:r>
            <a:r>
              <a:rPr lang="en-US" sz="2400" dirty="0">
                <a:latin typeface="Courier New" panose="02070309020205020404" pitchFamily="49" charset="0"/>
                <a:cs typeface="Courier New" panose="02070309020205020404" pitchFamily="49" charset="0"/>
              </a:rPr>
              <a:t>&lt;String&gt;();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a:t>
            </a:r>
            <a:r>
              <a:rPr lang="en-US" sz="2400" dirty="0" err="1">
                <a:latin typeface="Courier New" panose="02070309020205020404" pitchFamily="49" charset="0"/>
                <a:cs typeface="Courier New" panose="02070309020205020404" pitchFamily="49" charset="0"/>
              </a:rPr>
              <a:t>grid.length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j = 0; j &lt; grid[0].length;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u = 0; u &lt; </a:t>
            </a:r>
            <a:r>
              <a:rPr lang="en-US" sz="2400" dirty="0" err="1">
                <a:latin typeface="Courier New" panose="02070309020205020404" pitchFamily="49" charset="0"/>
                <a:cs typeface="Courier New" panose="02070309020205020404" pitchFamily="49" charset="0"/>
              </a:rPr>
              <a:t>words.length</a:t>
            </a:r>
            <a:r>
              <a:rPr lang="en-US" sz="2400" dirty="0">
                <a:latin typeface="Courier New" panose="02070309020205020404" pitchFamily="49" charset="0"/>
                <a:cs typeface="Courier New" panose="02070309020205020404" pitchFamily="49" charset="0"/>
              </a:rPr>
              <a:t>; u++)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for (int v = 0; v &lt; words[u].length(); v++)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 TODO check 4 directions for matching chars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return answers;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9CCF4B2-A105-4003-B53D-CC103FC79FDD}"/>
              </a:ext>
            </a:extLst>
          </p:cNvPr>
          <p:cNvSpPr txBox="1"/>
          <p:nvPr/>
        </p:nvSpPr>
        <p:spPr>
          <a:xfrm>
            <a:off x="3927423" y="4271575"/>
            <a:ext cx="7678423" cy="2246769"/>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Runtime complexity = O(m * n * w * 3</a:t>
            </a:r>
            <a:r>
              <a:rPr lang="en-US" sz="2800" baseline="30000" dirty="0">
                <a:solidFill>
                  <a:schemeClr val="bg1"/>
                </a:solidFill>
              </a:rPr>
              <a:t>len</a:t>
            </a:r>
            <a:r>
              <a:rPr lang="en-US" sz="2800" dirty="0">
                <a:solidFill>
                  <a:schemeClr val="bg1"/>
                </a:solidFill>
              </a:rPr>
              <a:t>)</a:t>
            </a:r>
          </a:p>
          <a:p>
            <a:r>
              <a:rPr lang="en-US" sz="2800" dirty="0">
                <a:solidFill>
                  <a:schemeClr val="bg1"/>
                </a:solidFill>
              </a:rPr>
              <a:t>where m, n are grid dimensions,</a:t>
            </a:r>
          </a:p>
          <a:p>
            <a:r>
              <a:rPr lang="en-US" sz="2800" dirty="0">
                <a:solidFill>
                  <a:schemeClr val="bg1"/>
                </a:solidFill>
              </a:rPr>
              <a:t>w is the number of words in the list,</a:t>
            </a:r>
          </a:p>
          <a:p>
            <a:r>
              <a:rPr lang="en-US" sz="2800" dirty="0" err="1">
                <a:solidFill>
                  <a:schemeClr val="bg1"/>
                </a:solidFill>
              </a:rPr>
              <a:t>len</a:t>
            </a:r>
            <a:r>
              <a:rPr lang="en-US" sz="2800" dirty="0">
                <a:solidFill>
                  <a:schemeClr val="bg1"/>
                </a:solidFill>
              </a:rPr>
              <a:t> is the length of the longest word</a:t>
            </a:r>
          </a:p>
          <a:p>
            <a:r>
              <a:rPr lang="en-US" sz="2800" dirty="0">
                <a:solidFill>
                  <a:schemeClr val="bg1"/>
                </a:solidFill>
              </a:rPr>
              <a:t>Space complexity = O(1)</a:t>
            </a:r>
          </a:p>
        </p:txBody>
      </p:sp>
    </p:spTree>
    <p:extLst>
      <p:ext uri="{BB962C8B-B14F-4D97-AF65-F5344CB8AC3E}">
        <p14:creationId xmlns:p14="http://schemas.microsoft.com/office/powerpoint/2010/main" val="42282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Word Search – Can we do better?</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0515600" cy="4959497"/>
          </a:xfrm>
        </p:spPr>
        <p:txBody>
          <a:bodyPr anchor="t">
            <a:normAutofit/>
          </a:bodyPr>
          <a:lstStyle/>
          <a:p>
            <a:pPr marL="0" indent="0">
              <a:buNone/>
            </a:pPr>
            <a:r>
              <a:rPr lang="en-US" sz="2800" dirty="0"/>
              <a:t>Once we find a word, no need to keep checking for it</a:t>
            </a:r>
          </a:p>
          <a:p>
            <a:pPr marL="0" indent="0">
              <a:buNone/>
            </a:pPr>
            <a:r>
              <a:rPr lang="en-US" sz="2800" dirty="0"/>
              <a:t>If any word on the list is not in the grid, we need to visit every cell</a:t>
            </a:r>
          </a:p>
          <a:p>
            <a:pPr marL="0" indent="0">
              <a:buNone/>
            </a:pPr>
            <a:r>
              <a:rPr lang="en-US" sz="2800" dirty="0"/>
              <a:t>Is there a more efficient approach?</a:t>
            </a:r>
          </a:p>
          <a:p>
            <a:pPr marL="0" indent="0">
              <a:buNone/>
            </a:pPr>
            <a:r>
              <a:rPr lang="en-US" sz="2800" dirty="0"/>
              <a:t>Could we organize the word list differently?</a:t>
            </a:r>
          </a:p>
        </p:txBody>
      </p:sp>
    </p:spTree>
    <p:extLst>
      <p:ext uri="{BB962C8B-B14F-4D97-AF65-F5344CB8AC3E}">
        <p14:creationId xmlns:p14="http://schemas.microsoft.com/office/powerpoint/2010/main" val="234475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B10-8093-4608-BB45-91056BC899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02C06E3-E34F-45B8-995C-15207D89B99F}"/>
              </a:ext>
            </a:extLst>
          </p:cNvPr>
          <p:cNvSpPr>
            <a:spLocks noGrp="1"/>
          </p:cNvSpPr>
          <p:nvPr>
            <p:ph idx="1"/>
          </p:nvPr>
        </p:nvSpPr>
        <p:spPr/>
        <p:txBody>
          <a:bodyPr anchor="t">
            <a:normAutofit/>
          </a:bodyPr>
          <a:lstStyle/>
          <a:p>
            <a:r>
              <a:rPr lang="en-US" sz="2800" dirty="0"/>
              <a:t>Why did I start studying algorithms?</a:t>
            </a:r>
          </a:p>
          <a:p>
            <a:r>
              <a:rPr lang="en-US" sz="2800" dirty="0"/>
              <a:t>What makes a hard problem hard?</a:t>
            </a:r>
          </a:p>
          <a:p>
            <a:r>
              <a:rPr lang="en-US" sz="2800" dirty="0"/>
              <a:t>Comparing solutions using “big O” notation</a:t>
            </a:r>
          </a:p>
          <a:p>
            <a:r>
              <a:rPr lang="en-US" sz="2800" dirty="0"/>
              <a:t>Sample problems</a:t>
            </a:r>
          </a:p>
          <a:p>
            <a:r>
              <a:rPr lang="en-US" sz="2800" dirty="0"/>
              <a:t>How to practice and get better</a:t>
            </a:r>
          </a:p>
        </p:txBody>
      </p:sp>
    </p:spTree>
    <p:extLst>
      <p:ext uri="{BB962C8B-B14F-4D97-AF65-F5344CB8AC3E}">
        <p14:creationId xmlns:p14="http://schemas.microsoft.com/office/powerpoint/2010/main" val="3751573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0D56-39D0-400E-833F-F5508A3811F4}"/>
              </a:ext>
            </a:extLst>
          </p:cNvPr>
          <p:cNvSpPr>
            <a:spLocks noGrp="1"/>
          </p:cNvSpPr>
          <p:nvPr>
            <p:ph type="title"/>
          </p:nvPr>
        </p:nvSpPr>
        <p:spPr/>
        <p:txBody>
          <a:bodyPr anchor="t"/>
          <a:lstStyle/>
          <a:p>
            <a:r>
              <a:rPr lang="en-US" dirty="0" err="1"/>
              <a:t>Trie</a:t>
            </a:r>
            <a:r>
              <a:rPr lang="en-US" dirty="0"/>
              <a:t> structure</a:t>
            </a:r>
          </a:p>
        </p:txBody>
      </p:sp>
      <p:sp>
        <p:nvSpPr>
          <p:cNvPr id="3" name="Content Placeholder 2">
            <a:extLst>
              <a:ext uri="{FF2B5EF4-FFF2-40B4-BE49-F238E27FC236}">
                <a16:creationId xmlns:a16="http://schemas.microsoft.com/office/drawing/2014/main" id="{1519FA09-05CC-47F4-802A-1E7320249C4B}"/>
              </a:ext>
            </a:extLst>
          </p:cNvPr>
          <p:cNvSpPr>
            <a:spLocks noGrp="1"/>
          </p:cNvSpPr>
          <p:nvPr>
            <p:ph idx="1"/>
          </p:nvPr>
        </p:nvSpPr>
        <p:spPr>
          <a:xfrm>
            <a:off x="719455" y="1380625"/>
            <a:ext cx="10131425" cy="4977972"/>
          </a:xfrm>
        </p:spPr>
        <p:txBody>
          <a:bodyPr anchor="t">
            <a:noAutofit/>
          </a:bodyPr>
          <a:lstStyle/>
          <a:p>
            <a:pPr marL="0" indent="0">
              <a:buNone/>
            </a:pPr>
            <a:r>
              <a:rPr lang="en-US" sz="2800" dirty="0"/>
              <a:t>Pronounced “try”</a:t>
            </a:r>
          </a:p>
          <a:p>
            <a:pPr marL="0" indent="0">
              <a:buNone/>
            </a:pPr>
            <a:r>
              <a:rPr lang="en-US" sz="2800" dirty="0"/>
              <a:t>A tree-like structure for sequence searching</a:t>
            </a:r>
          </a:p>
          <a:p>
            <a:pPr marL="0" indent="0">
              <a:buNone/>
            </a:pPr>
            <a:r>
              <a:rPr lang="en-US" sz="2800" dirty="0"/>
              <a:t>Root does not represent a value, other nodes do</a:t>
            </a:r>
          </a:p>
          <a:p>
            <a:pPr marL="0" indent="0">
              <a:buNone/>
            </a:pPr>
            <a:r>
              <a:rPr lang="en-US" sz="2800" dirty="0"/>
              <a:t>Top down: Nodes reference children (not parents)</a:t>
            </a:r>
          </a:p>
          <a:p>
            <a:pPr marL="0" indent="0">
              <a:spcBef>
                <a:spcPts val="1200"/>
              </a:spcBef>
              <a:buNone/>
            </a:pPr>
            <a:r>
              <a:rPr lang="en-US" sz="2800" dirty="0"/>
              <a:t>A good fit for the Word Search problem!</a:t>
            </a:r>
          </a:p>
          <a:p>
            <a:r>
              <a:rPr lang="en-US" sz="2800" dirty="0"/>
              <a:t>Faster matching at each grid cell</a:t>
            </a:r>
          </a:p>
          <a:p>
            <a:pPr lvl="1">
              <a:buFont typeface="Wingdings" panose="05000000000000000000" pitchFamily="2" charset="2"/>
              <a:buChar char="Ø"/>
            </a:pPr>
            <a:r>
              <a:rPr lang="en-US" sz="2600" dirty="0"/>
              <a:t> No need to loop over the given word list</a:t>
            </a:r>
          </a:p>
          <a:p>
            <a:r>
              <a:rPr lang="en-US" sz="2800" dirty="0"/>
              <a:t>Remove words from the </a:t>
            </a:r>
            <a:r>
              <a:rPr lang="en-US" sz="2800" dirty="0" err="1"/>
              <a:t>trie</a:t>
            </a:r>
            <a:r>
              <a:rPr lang="en-US" sz="2800" dirty="0"/>
              <a:t>, once we find them</a:t>
            </a:r>
          </a:p>
        </p:txBody>
      </p:sp>
      <p:sp>
        <p:nvSpPr>
          <p:cNvPr id="4" name="Flowchart: Connector 3">
            <a:extLst>
              <a:ext uri="{FF2B5EF4-FFF2-40B4-BE49-F238E27FC236}">
                <a16:creationId xmlns:a16="http://schemas.microsoft.com/office/drawing/2014/main" id="{CE779D79-2439-47C8-A61E-1251CCDE7A05}"/>
              </a:ext>
            </a:extLst>
          </p:cNvPr>
          <p:cNvSpPr/>
          <p:nvPr/>
        </p:nvSpPr>
        <p:spPr>
          <a:xfrm>
            <a:off x="9225281"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5" name="Flowchart: Connector 4">
            <a:extLst>
              <a:ext uri="{FF2B5EF4-FFF2-40B4-BE49-F238E27FC236}">
                <a16:creationId xmlns:a16="http://schemas.microsoft.com/office/drawing/2014/main" id="{8A9F2179-7C94-4EE6-98CD-870EB6C88F66}"/>
              </a:ext>
            </a:extLst>
          </p:cNvPr>
          <p:cNvSpPr/>
          <p:nvPr/>
        </p:nvSpPr>
        <p:spPr>
          <a:xfrm>
            <a:off x="9914709" y="1730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741D9610-93A6-49BC-B99F-2F958580E19C}"/>
              </a:ext>
            </a:extLst>
          </p:cNvPr>
          <p:cNvSpPr/>
          <p:nvPr/>
        </p:nvSpPr>
        <p:spPr>
          <a:xfrm>
            <a:off x="10582366"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Flowchart: Connector 6">
            <a:extLst>
              <a:ext uri="{FF2B5EF4-FFF2-40B4-BE49-F238E27FC236}">
                <a16:creationId xmlns:a16="http://schemas.microsoft.com/office/drawing/2014/main" id="{48EA1147-75A1-45B7-AAE6-2F4E1E1D1186}"/>
              </a:ext>
            </a:extLst>
          </p:cNvPr>
          <p:cNvSpPr/>
          <p:nvPr/>
        </p:nvSpPr>
        <p:spPr>
          <a:xfrm>
            <a:off x="9225281"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Flowchart: Connector 7">
            <a:extLst>
              <a:ext uri="{FF2B5EF4-FFF2-40B4-BE49-F238E27FC236}">
                <a16:creationId xmlns:a16="http://schemas.microsoft.com/office/drawing/2014/main" id="{9512AC6A-84A4-40FB-ABA5-A100BBC6A20A}"/>
              </a:ext>
            </a:extLst>
          </p:cNvPr>
          <p:cNvSpPr/>
          <p:nvPr/>
        </p:nvSpPr>
        <p:spPr>
          <a:xfrm>
            <a:off x="10582366"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9" name="Flowchart: Connector 8">
            <a:extLst>
              <a:ext uri="{FF2B5EF4-FFF2-40B4-BE49-F238E27FC236}">
                <a16:creationId xmlns:a16="http://schemas.microsoft.com/office/drawing/2014/main" id="{07EEE60C-B429-41B9-8C8C-6684875E503C}"/>
              </a:ext>
            </a:extLst>
          </p:cNvPr>
          <p:cNvSpPr/>
          <p:nvPr/>
        </p:nvSpPr>
        <p:spPr>
          <a:xfrm>
            <a:off x="8710024"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Flowchart: Connector 9">
            <a:extLst>
              <a:ext uri="{FF2B5EF4-FFF2-40B4-BE49-F238E27FC236}">
                <a16:creationId xmlns:a16="http://schemas.microsoft.com/office/drawing/2014/main" id="{EF08D599-5E15-44B7-B0DB-1FE75DFA962C}"/>
              </a:ext>
            </a:extLst>
          </p:cNvPr>
          <p:cNvSpPr/>
          <p:nvPr/>
        </p:nvSpPr>
        <p:spPr>
          <a:xfrm>
            <a:off x="8710024"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1" name="Flowchart: Connector 10">
            <a:extLst>
              <a:ext uri="{FF2B5EF4-FFF2-40B4-BE49-F238E27FC236}">
                <a16:creationId xmlns:a16="http://schemas.microsoft.com/office/drawing/2014/main" id="{3DFE3CC7-B531-48E5-8A61-D3575A9F1FF7}"/>
              </a:ext>
            </a:extLst>
          </p:cNvPr>
          <p:cNvSpPr/>
          <p:nvPr/>
        </p:nvSpPr>
        <p:spPr>
          <a:xfrm>
            <a:off x="9646195"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2" name="Flowchart: Connector 11">
            <a:extLst>
              <a:ext uri="{FF2B5EF4-FFF2-40B4-BE49-F238E27FC236}">
                <a16:creationId xmlns:a16="http://schemas.microsoft.com/office/drawing/2014/main" id="{D714F8E6-C5F5-481A-ADA2-5268717C7CDA}"/>
              </a:ext>
            </a:extLst>
          </p:cNvPr>
          <p:cNvSpPr/>
          <p:nvPr/>
        </p:nvSpPr>
        <p:spPr>
          <a:xfrm>
            <a:off x="9646195"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3" name="Flowchart: Connector 12">
            <a:extLst>
              <a:ext uri="{FF2B5EF4-FFF2-40B4-BE49-F238E27FC236}">
                <a16:creationId xmlns:a16="http://schemas.microsoft.com/office/drawing/2014/main" id="{46BA8E90-B07C-40E3-9FF8-45251A6D8A98}"/>
              </a:ext>
            </a:extLst>
          </p:cNvPr>
          <p:cNvSpPr/>
          <p:nvPr/>
        </p:nvSpPr>
        <p:spPr>
          <a:xfrm>
            <a:off x="10582366"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4" name="Flowchart: Connector 13">
            <a:extLst>
              <a:ext uri="{FF2B5EF4-FFF2-40B4-BE49-F238E27FC236}">
                <a16:creationId xmlns:a16="http://schemas.microsoft.com/office/drawing/2014/main" id="{2537816A-AE1E-4B90-A616-1E05D920458E}"/>
              </a:ext>
            </a:extLst>
          </p:cNvPr>
          <p:cNvSpPr/>
          <p:nvPr/>
        </p:nvSpPr>
        <p:spPr>
          <a:xfrm>
            <a:off x="8710024" y="38939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5" name="Flowchart: Connector 14">
            <a:extLst>
              <a:ext uri="{FF2B5EF4-FFF2-40B4-BE49-F238E27FC236}">
                <a16:creationId xmlns:a16="http://schemas.microsoft.com/office/drawing/2014/main" id="{1C16F1A6-AA34-4C40-A9E3-7D83A96F310D}"/>
              </a:ext>
            </a:extLst>
          </p:cNvPr>
          <p:cNvSpPr/>
          <p:nvPr/>
        </p:nvSpPr>
        <p:spPr>
          <a:xfrm>
            <a:off x="10582366"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6" name="Flowchart: Connector 15">
            <a:extLst>
              <a:ext uri="{FF2B5EF4-FFF2-40B4-BE49-F238E27FC236}">
                <a16:creationId xmlns:a16="http://schemas.microsoft.com/office/drawing/2014/main" id="{300C7E1F-973C-40AB-9531-67C5A942A5D4}"/>
              </a:ext>
            </a:extLst>
          </p:cNvPr>
          <p:cNvSpPr/>
          <p:nvPr/>
        </p:nvSpPr>
        <p:spPr>
          <a:xfrm>
            <a:off x="10582366" y="3883452"/>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7" name="Flowchart: Connector 16">
            <a:extLst>
              <a:ext uri="{FF2B5EF4-FFF2-40B4-BE49-F238E27FC236}">
                <a16:creationId xmlns:a16="http://schemas.microsoft.com/office/drawing/2014/main" id="{56865BC8-B2A2-4267-BBCC-DB478C7362FE}"/>
              </a:ext>
            </a:extLst>
          </p:cNvPr>
          <p:cNvSpPr/>
          <p:nvPr/>
        </p:nvSpPr>
        <p:spPr>
          <a:xfrm>
            <a:off x="10582366" y="4607383"/>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8" name="Flowchart: Connector 17">
            <a:extLst>
              <a:ext uri="{FF2B5EF4-FFF2-40B4-BE49-F238E27FC236}">
                <a16:creationId xmlns:a16="http://schemas.microsoft.com/office/drawing/2014/main" id="{67D77162-B916-468F-8D53-2BD03D490DFB}"/>
              </a:ext>
            </a:extLst>
          </p:cNvPr>
          <p:cNvSpPr/>
          <p:nvPr/>
        </p:nvSpPr>
        <p:spPr>
          <a:xfrm>
            <a:off x="10582366" y="532026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9" name="Flowchart: Connector 18">
            <a:extLst>
              <a:ext uri="{FF2B5EF4-FFF2-40B4-BE49-F238E27FC236}">
                <a16:creationId xmlns:a16="http://schemas.microsoft.com/office/drawing/2014/main" id="{0B599939-3FA8-4618-AE2E-A2689577DAAF}"/>
              </a:ext>
            </a:extLst>
          </p:cNvPr>
          <p:cNvSpPr/>
          <p:nvPr/>
        </p:nvSpPr>
        <p:spPr>
          <a:xfrm>
            <a:off x="10582366" y="60331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0" name="Straight Arrow Connector 19">
            <a:extLst>
              <a:ext uri="{FF2B5EF4-FFF2-40B4-BE49-F238E27FC236}">
                <a16:creationId xmlns:a16="http://schemas.microsoft.com/office/drawing/2014/main" id="{D3E8E0ED-B198-468D-946A-C6762240E168}"/>
              </a:ext>
            </a:extLst>
          </p:cNvPr>
          <p:cNvCxnSpPr>
            <a:cxnSpLocks/>
            <a:stCxn id="5" idx="3"/>
            <a:endCxn id="4" idx="0"/>
          </p:cNvCxnSpPr>
          <p:nvPr/>
        </p:nvCxnSpPr>
        <p:spPr>
          <a:xfrm flipH="1">
            <a:off x="9493795" y="606642"/>
            <a:ext cx="499560"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A6302A-850D-4124-A8D1-32EF797D2C80}"/>
              </a:ext>
            </a:extLst>
          </p:cNvPr>
          <p:cNvCxnSpPr>
            <a:cxnSpLocks/>
            <a:stCxn id="5" idx="5"/>
            <a:endCxn id="6" idx="0"/>
          </p:cNvCxnSpPr>
          <p:nvPr/>
        </p:nvCxnSpPr>
        <p:spPr>
          <a:xfrm>
            <a:off x="10373091" y="606642"/>
            <a:ext cx="477789"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53E1BD-001A-4BBB-AC49-F9DA835B96C0}"/>
              </a:ext>
            </a:extLst>
          </p:cNvPr>
          <p:cNvCxnSpPr>
            <a:stCxn id="4" idx="4"/>
            <a:endCxn id="7" idx="0"/>
          </p:cNvCxnSpPr>
          <p:nvPr/>
        </p:nvCxnSpPr>
        <p:spPr>
          <a:xfrm>
            <a:off x="9493795"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94FC81-F07C-4988-A16A-976FD58EF63D}"/>
              </a:ext>
            </a:extLst>
          </p:cNvPr>
          <p:cNvCxnSpPr>
            <a:cxnSpLocks/>
            <a:stCxn id="7" idx="3"/>
            <a:endCxn id="9" idx="0"/>
          </p:cNvCxnSpPr>
          <p:nvPr/>
        </p:nvCxnSpPr>
        <p:spPr>
          <a:xfrm flipH="1">
            <a:off x="8978538" y="2140020"/>
            <a:ext cx="325389"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77AECF-13C7-47D1-AA64-8EE1BDAB5ECB}"/>
              </a:ext>
            </a:extLst>
          </p:cNvPr>
          <p:cNvCxnSpPr>
            <a:stCxn id="7" idx="5"/>
            <a:endCxn id="11" idx="0"/>
          </p:cNvCxnSpPr>
          <p:nvPr/>
        </p:nvCxnSpPr>
        <p:spPr>
          <a:xfrm>
            <a:off x="9683663" y="2140020"/>
            <a:ext cx="231046"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7C254E-2D2A-4410-B134-32491263AD39}"/>
              </a:ext>
            </a:extLst>
          </p:cNvPr>
          <p:cNvCxnSpPr>
            <a:stCxn id="6" idx="4"/>
            <a:endCxn id="8" idx="0"/>
          </p:cNvCxnSpPr>
          <p:nvPr/>
        </p:nvCxnSpPr>
        <p:spPr>
          <a:xfrm>
            <a:off x="10850880"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60780A-1168-4139-89DB-CB347B45A0D9}"/>
              </a:ext>
            </a:extLst>
          </p:cNvPr>
          <p:cNvCxnSpPr>
            <a:stCxn id="8" idx="4"/>
            <a:endCxn id="13" idx="0"/>
          </p:cNvCxnSpPr>
          <p:nvPr/>
        </p:nvCxnSpPr>
        <p:spPr>
          <a:xfrm>
            <a:off x="10850880" y="2214415"/>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28F497-4B86-447F-858A-271D5769F5D6}"/>
              </a:ext>
            </a:extLst>
          </p:cNvPr>
          <p:cNvCxnSpPr>
            <a:stCxn id="13" idx="4"/>
            <a:endCxn id="15" idx="0"/>
          </p:cNvCxnSpPr>
          <p:nvPr/>
        </p:nvCxnSpPr>
        <p:spPr>
          <a:xfrm>
            <a:off x="10850880"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F6AF936-71D1-49EC-A467-761BCD354B33}"/>
              </a:ext>
            </a:extLst>
          </p:cNvPr>
          <p:cNvCxnSpPr>
            <a:stCxn id="15" idx="4"/>
            <a:endCxn id="16" idx="0"/>
          </p:cNvCxnSpPr>
          <p:nvPr/>
        </p:nvCxnSpPr>
        <p:spPr>
          <a:xfrm>
            <a:off x="10850880" y="3667521"/>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1E7DB9-81B1-464E-B78D-E56AD8FC00BE}"/>
              </a:ext>
            </a:extLst>
          </p:cNvPr>
          <p:cNvCxnSpPr>
            <a:stCxn id="16" idx="4"/>
            <a:endCxn id="17" idx="0"/>
          </p:cNvCxnSpPr>
          <p:nvPr/>
        </p:nvCxnSpPr>
        <p:spPr>
          <a:xfrm>
            <a:off x="10850880" y="4391452"/>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B645E1-91F9-4066-A16E-99439B837A4A}"/>
              </a:ext>
            </a:extLst>
          </p:cNvPr>
          <p:cNvCxnSpPr>
            <a:stCxn id="17" idx="4"/>
            <a:endCxn id="18" idx="0"/>
          </p:cNvCxnSpPr>
          <p:nvPr/>
        </p:nvCxnSpPr>
        <p:spPr>
          <a:xfrm>
            <a:off x="10850880" y="5115383"/>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506EE9-EC17-4AAC-B891-2597F1E0ABCC}"/>
              </a:ext>
            </a:extLst>
          </p:cNvPr>
          <p:cNvCxnSpPr>
            <a:stCxn id="18" idx="4"/>
            <a:endCxn id="19" idx="0"/>
          </p:cNvCxnSpPr>
          <p:nvPr/>
        </p:nvCxnSpPr>
        <p:spPr>
          <a:xfrm>
            <a:off x="10850880" y="5828260"/>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18D48E9-2B61-4BBC-870A-31DED54FC52E}"/>
              </a:ext>
            </a:extLst>
          </p:cNvPr>
          <p:cNvCxnSpPr>
            <a:stCxn id="11" idx="4"/>
            <a:endCxn id="12" idx="0"/>
          </p:cNvCxnSpPr>
          <p:nvPr/>
        </p:nvCxnSpPr>
        <p:spPr>
          <a:xfrm>
            <a:off x="9914709"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AA035E-E883-4E6B-8F13-3C93BB680B49}"/>
              </a:ext>
            </a:extLst>
          </p:cNvPr>
          <p:cNvCxnSpPr>
            <a:stCxn id="9" idx="4"/>
            <a:endCxn id="10" idx="0"/>
          </p:cNvCxnSpPr>
          <p:nvPr/>
        </p:nvCxnSpPr>
        <p:spPr>
          <a:xfrm>
            <a:off x="8978538"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450110A-EFC0-46F9-904D-0322E5327B24}"/>
              </a:ext>
            </a:extLst>
          </p:cNvPr>
          <p:cNvCxnSpPr>
            <a:stCxn id="10" idx="4"/>
            <a:endCxn id="14" idx="0"/>
          </p:cNvCxnSpPr>
          <p:nvPr/>
        </p:nvCxnSpPr>
        <p:spPr>
          <a:xfrm>
            <a:off x="8978538" y="3667521"/>
            <a:ext cx="0" cy="2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54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TRIE – SAMPLE CODE</a:t>
            </a:r>
          </a:p>
        </p:txBody>
      </p:sp>
      <p:sp>
        <p:nvSpPr>
          <p:cNvPr id="6" name="Flowchart: Connector 5">
            <a:extLst>
              <a:ext uri="{FF2B5EF4-FFF2-40B4-BE49-F238E27FC236}">
                <a16:creationId xmlns:a16="http://schemas.microsoft.com/office/drawing/2014/main" id="{451D81F3-A4F1-47D1-93CD-C01AEEDE47EA}"/>
              </a:ext>
            </a:extLst>
          </p:cNvPr>
          <p:cNvSpPr/>
          <p:nvPr/>
        </p:nvSpPr>
        <p:spPr>
          <a:xfrm>
            <a:off x="9225281"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Flowchart: Connector 6">
            <a:extLst>
              <a:ext uri="{FF2B5EF4-FFF2-40B4-BE49-F238E27FC236}">
                <a16:creationId xmlns:a16="http://schemas.microsoft.com/office/drawing/2014/main" id="{22C40E51-6012-400B-8F51-27A1EED593AB}"/>
              </a:ext>
            </a:extLst>
          </p:cNvPr>
          <p:cNvSpPr/>
          <p:nvPr/>
        </p:nvSpPr>
        <p:spPr>
          <a:xfrm>
            <a:off x="9914709" y="1730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D31450BC-B7BD-4F73-AE2E-164BA7CECD28}"/>
              </a:ext>
            </a:extLst>
          </p:cNvPr>
          <p:cNvSpPr/>
          <p:nvPr/>
        </p:nvSpPr>
        <p:spPr>
          <a:xfrm>
            <a:off x="10582366"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9" name="Flowchart: Connector 8">
            <a:extLst>
              <a:ext uri="{FF2B5EF4-FFF2-40B4-BE49-F238E27FC236}">
                <a16:creationId xmlns:a16="http://schemas.microsoft.com/office/drawing/2014/main" id="{257CE4DB-6CDE-47BD-8031-E62FEBE0582F}"/>
              </a:ext>
            </a:extLst>
          </p:cNvPr>
          <p:cNvSpPr/>
          <p:nvPr/>
        </p:nvSpPr>
        <p:spPr>
          <a:xfrm>
            <a:off x="9225281"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 name="Flowchart: Connector 9">
            <a:extLst>
              <a:ext uri="{FF2B5EF4-FFF2-40B4-BE49-F238E27FC236}">
                <a16:creationId xmlns:a16="http://schemas.microsoft.com/office/drawing/2014/main" id="{EB7DE354-F01E-4AF3-9CF2-C8BABCEA0820}"/>
              </a:ext>
            </a:extLst>
          </p:cNvPr>
          <p:cNvSpPr/>
          <p:nvPr/>
        </p:nvSpPr>
        <p:spPr>
          <a:xfrm>
            <a:off x="10582366"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1" name="Flowchart: Connector 10">
            <a:extLst>
              <a:ext uri="{FF2B5EF4-FFF2-40B4-BE49-F238E27FC236}">
                <a16:creationId xmlns:a16="http://schemas.microsoft.com/office/drawing/2014/main" id="{DBB464A7-DC43-49E2-ADE1-D21D707BEA2F}"/>
              </a:ext>
            </a:extLst>
          </p:cNvPr>
          <p:cNvSpPr/>
          <p:nvPr/>
        </p:nvSpPr>
        <p:spPr>
          <a:xfrm>
            <a:off x="8710024"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 name="Flowchart: Connector 11">
            <a:extLst>
              <a:ext uri="{FF2B5EF4-FFF2-40B4-BE49-F238E27FC236}">
                <a16:creationId xmlns:a16="http://schemas.microsoft.com/office/drawing/2014/main" id="{FACCD199-0921-4635-859B-DE3B22491516}"/>
              </a:ext>
            </a:extLst>
          </p:cNvPr>
          <p:cNvSpPr/>
          <p:nvPr/>
        </p:nvSpPr>
        <p:spPr>
          <a:xfrm>
            <a:off x="8710024"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3" name="Flowchart: Connector 12">
            <a:extLst>
              <a:ext uri="{FF2B5EF4-FFF2-40B4-BE49-F238E27FC236}">
                <a16:creationId xmlns:a16="http://schemas.microsoft.com/office/drawing/2014/main" id="{0F43C065-24A9-49B6-A70F-1ABB458746DC}"/>
              </a:ext>
            </a:extLst>
          </p:cNvPr>
          <p:cNvSpPr/>
          <p:nvPr/>
        </p:nvSpPr>
        <p:spPr>
          <a:xfrm>
            <a:off x="9646195"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4" name="Flowchart: Connector 13">
            <a:extLst>
              <a:ext uri="{FF2B5EF4-FFF2-40B4-BE49-F238E27FC236}">
                <a16:creationId xmlns:a16="http://schemas.microsoft.com/office/drawing/2014/main" id="{97BAF628-AA34-43B2-9F78-EA12E6A135F3}"/>
              </a:ext>
            </a:extLst>
          </p:cNvPr>
          <p:cNvSpPr/>
          <p:nvPr/>
        </p:nvSpPr>
        <p:spPr>
          <a:xfrm>
            <a:off x="9646195"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5" name="Flowchart: Connector 14">
            <a:extLst>
              <a:ext uri="{FF2B5EF4-FFF2-40B4-BE49-F238E27FC236}">
                <a16:creationId xmlns:a16="http://schemas.microsoft.com/office/drawing/2014/main" id="{4F6CEC9F-288C-4452-A3E2-9F124BE8176F}"/>
              </a:ext>
            </a:extLst>
          </p:cNvPr>
          <p:cNvSpPr/>
          <p:nvPr/>
        </p:nvSpPr>
        <p:spPr>
          <a:xfrm>
            <a:off x="10582366"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6" name="Flowchart: Connector 15">
            <a:extLst>
              <a:ext uri="{FF2B5EF4-FFF2-40B4-BE49-F238E27FC236}">
                <a16:creationId xmlns:a16="http://schemas.microsoft.com/office/drawing/2014/main" id="{12D55DB1-390E-49B8-8246-25E1B034E261}"/>
              </a:ext>
            </a:extLst>
          </p:cNvPr>
          <p:cNvSpPr/>
          <p:nvPr/>
        </p:nvSpPr>
        <p:spPr>
          <a:xfrm>
            <a:off x="8710024" y="38939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7" name="Flowchart: Connector 16">
            <a:extLst>
              <a:ext uri="{FF2B5EF4-FFF2-40B4-BE49-F238E27FC236}">
                <a16:creationId xmlns:a16="http://schemas.microsoft.com/office/drawing/2014/main" id="{9C28258B-19AD-4758-97D6-16BB9EB1436F}"/>
              </a:ext>
            </a:extLst>
          </p:cNvPr>
          <p:cNvSpPr/>
          <p:nvPr/>
        </p:nvSpPr>
        <p:spPr>
          <a:xfrm>
            <a:off x="10582366"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8" name="Flowchart: Connector 17">
            <a:extLst>
              <a:ext uri="{FF2B5EF4-FFF2-40B4-BE49-F238E27FC236}">
                <a16:creationId xmlns:a16="http://schemas.microsoft.com/office/drawing/2014/main" id="{5660F094-A9D5-49E9-8A02-6669F59EC97B}"/>
              </a:ext>
            </a:extLst>
          </p:cNvPr>
          <p:cNvSpPr/>
          <p:nvPr/>
        </p:nvSpPr>
        <p:spPr>
          <a:xfrm>
            <a:off x="10582366" y="3883452"/>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9" name="Flowchart: Connector 18">
            <a:extLst>
              <a:ext uri="{FF2B5EF4-FFF2-40B4-BE49-F238E27FC236}">
                <a16:creationId xmlns:a16="http://schemas.microsoft.com/office/drawing/2014/main" id="{206BAF40-4ABD-4AF5-9B74-C3F0586E6AD9}"/>
              </a:ext>
            </a:extLst>
          </p:cNvPr>
          <p:cNvSpPr/>
          <p:nvPr/>
        </p:nvSpPr>
        <p:spPr>
          <a:xfrm>
            <a:off x="10582366" y="4607383"/>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0" name="Flowchart: Connector 19">
            <a:extLst>
              <a:ext uri="{FF2B5EF4-FFF2-40B4-BE49-F238E27FC236}">
                <a16:creationId xmlns:a16="http://schemas.microsoft.com/office/drawing/2014/main" id="{38363369-5F57-432C-A549-3615EF99AEE8}"/>
              </a:ext>
            </a:extLst>
          </p:cNvPr>
          <p:cNvSpPr/>
          <p:nvPr/>
        </p:nvSpPr>
        <p:spPr>
          <a:xfrm>
            <a:off x="10582366" y="532026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21" name="Flowchart: Connector 20">
            <a:extLst>
              <a:ext uri="{FF2B5EF4-FFF2-40B4-BE49-F238E27FC236}">
                <a16:creationId xmlns:a16="http://schemas.microsoft.com/office/drawing/2014/main" id="{17FC78AC-CCCC-41FB-8632-160B97AB040E}"/>
              </a:ext>
            </a:extLst>
          </p:cNvPr>
          <p:cNvSpPr/>
          <p:nvPr/>
        </p:nvSpPr>
        <p:spPr>
          <a:xfrm>
            <a:off x="10582366" y="60331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2" name="Straight Arrow Connector 21">
            <a:extLst>
              <a:ext uri="{FF2B5EF4-FFF2-40B4-BE49-F238E27FC236}">
                <a16:creationId xmlns:a16="http://schemas.microsoft.com/office/drawing/2014/main" id="{B353C288-EEB2-47BF-8D6E-DEAA3E18DD6C}"/>
              </a:ext>
            </a:extLst>
          </p:cNvPr>
          <p:cNvCxnSpPr>
            <a:cxnSpLocks/>
            <a:stCxn id="7" idx="3"/>
            <a:endCxn id="6" idx="0"/>
          </p:cNvCxnSpPr>
          <p:nvPr/>
        </p:nvCxnSpPr>
        <p:spPr>
          <a:xfrm flipH="1">
            <a:off x="9493795" y="606642"/>
            <a:ext cx="499560"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582579-5F47-415C-B738-E7687F06021F}"/>
              </a:ext>
            </a:extLst>
          </p:cNvPr>
          <p:cNvCxnSpPr>
            <a:cxnSpLocks/>
            <a:stCxn id="7" idx="5"/>
            <a:endCxn id="8" idx="0"/>
          </p:cNvCxnSpPr>
          <p:nvPr/>
        </p:nvCxnSpPr>
        <p:spPr>
          <a:xfrm>
            <a:off x="10373091" y="606642"/>
            <a:ext cx="477789"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F6753E-4B27-441C-8226-A69C7EF97C9A}"/>
              </a:ext>
            </a:extLst>
          </p:cNvPr>
          <p:cNvCxnSpPr>
            <a:stCxn id="6" idx="4"/>
            <a:endCxn id="9" idx="0"/>
          </p:cNvCxnSpPr>
          <p:nvPr/>
        </p:nvCxnSpPr>
        <p:spPr>
          <a:xfrm>
            <a:off x="9493795"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0115B2-90D8-457B-A62E-406D43E11082}"/>
              </a:ext>
            </a:extLst>
          </p:cNvPr>
          <p:cNvCxnSpPr>
            <a:cxnSpLocks/>
            <a:stCxn id="9" idx="3"/>
            <a:endCxn id="11" idx="0"/>
          </p:cNvCxnSpPr>
          <p:nvPr/>
        </p:nvCxnSpPr>
        <p:spPr>
          <a:xfrm flipH="1">
            <a:off x="8978538" y="2140020"/>
            <a:ext cx="325389"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EACCD0-98D9-43C8-8B7A-243CB3C089FE}"/>
              </a:ext>
            </a:extLst>
          </p:cNvPr>
          <p:cNvCxnSpPr>
            <a:stCxn id="9" idx="5"/>
            <a:endCxn id="13" idx="0"/>
          </p:cNvCxnSpPr>
          <p:nvPr/>
        </p:nvCxnSpPr>
        <p:spPr>
          <a:xfrm>
            <a:off x="9683663" y="2140020"/>
            <a:ext cx="231046"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010763-D8C0-4DEE-A9EC-AC6B9A96A124}"/>
              </a:ext>
            </a:extLst>
          </p:cNvPr>
          <p:cNvCxnSpPr>
            <a:stCxn id="8" idx="4"/>
            <a:endCxn id="10" idx="0"/>
          </p:cNvCxnSpPr>
          <p:nvPr/>
        </p:nvCxnSpPr>
        <p:spPr>
          <a:xfrm>
            <a:off x="10850880"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727E69-46A8-48D5-B7BB-32292ED1E86B}"/>
              </a:ext>
            </a:extLst>
          </p:cNvPr>
          <p:cNvCxnSpPr>
            <a:stCxn id="10" idx="4"/>
            <a:endCxn id="15" idx="0"/>
          </p:cNvCxnSpPr>
          <p:nvPr/>
        </p:nvCxnSpPr>
        <p:spPr>
          <a:xfrm>
            <a:off x="10850880" y="2214415"/>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C180F7-040A-4AF0-BC5B-2CEC3295A926}"/>
              </a:ext>
            </a:extLst>
          </p:cNvPr>
          <p:cNvCxnSpPr>
            <a:stCxn id="15" idx="4"/>
            <a:endCxn id="17" idx="0"/>
          </p:cNvCxnSpPr>
          <p:nvPr/>
        </p:nvCxnSpPr>
        <p:spPr>
          <a:xfrm>
            <a:off x="10850880"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C9287B7-ECEE-4F92-B6D0-91B88355FC76}"/>
              </a:ext>
            </a:extLst>
          </p:cNvPr>
          <p:cNvCxnSpPr>
            <a:stCxn id="17" idx="4"/>
            <a:endCxn id="18" idx="0"/>
          </p:cNvCxnSpPr>
          <p:nvPr/>
        </p:nvCxnSpPr>
        <p:spPr>
          <a:xfrm>
            <a:off x="10850880" y="3667521"/>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F1347D-D67D-4B58-95ED-25D9285BF7AE}"/>
              </a:ext>
            </a:extLst>
          </p:cNvPr>
          <p:cNvCxnSpPr>
            <a:stCxn id="18" idx="4"/>
            <a:endCxn id="19" idx="0"/>
          </p:cNvCxnSpPr>
          <p:nvPr/>
        </p:nvCxnSpPr>
        <p:spPr>
          <a:xfrm>
            <a:off x="10850880" y="4391452"/>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0775DB-ECBF-439B-BD30-E3E05AA52BAD}"/>
              </a:ext>
            </a:extLst>
          </p:cNvPr>
          <p:cNvCxnSpPr>
            <a:stCxn id="19" idx="4"/>
            <a:endCxn id="20" idx="0"/>
          </p:cNvCxnSpPr>
          <p:nvPr/>
        </p:nvCxnSpPr>
        <p:spPr>
          <a:xfrm>
            <a:off x="10850880" y="5115383"/>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4112595-C0AC-4192-8AD3-1F99211DA5B1}"/>
              </a:ext>
            </a:extLst>
          </p:cNvPr>
          <p:cNvCxnSpPr>
            <a:stCxn id="20" idx="4"/>
            <a:endCxn id="21" idx="0"/>
          </p:cNvCxnSpPr>
          <p:nvPr/>
        </p:nvCxnSpPr>
        <p:spPr>
          <a:xfrm>
            <a:off x="10850880" y="5828260"/>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A4B8415-C887-46C5-9298-8EAE5D727634}"/>
              </a:ext>
            </a:extLst>
          </p:cNvPr>
          <p:cNvCxnSpPr>
            <a:stCxn id="13" idx="4"/>
            <a:endCxn id="14" idx="0"/>
          </p:cNvCxnSpPr>
          <p:nvPr/>
        </p:nvCxnSpPr>
        <p:spPr>
          <a:xfrm>
            <a:off x="9914709"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FD70009-5145-40DD-A8CA-42677DB94631}"/>
              </a:ext>
            </a:extLst>
          </p:cNvPr>
          <p:cNvCxnSpPr>
            <a:stCxn id="11" idx="4"/>
            <a:endCxn id="12" idx="0"/>
          </p:cNvCxnSpPr>
          <p:nvPr/>
        </p:nvCxnSpPr>
        <p:spPr>
          <a:xfrm>
            <a:off x="8978538"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1494664-D044-4E21-9890-CEA093A09050}"/>
              </a:ext>
            </a:extLst>
          </p:cNvPr>
          <p:cNvCxnSpPr>
            <a:stCxn id="12" idx="4"/>
            <a:endCxn id="16" idx="0"/>
          </p:cNvCxnSpPr>
          <p:nvPr/>
        </p:nvCxnSpPr>
        <p:spPr>
          <a:xfrm>
            <a:off x="8978538" y="3667521"/>
            <a:ext cx="0" cy="2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03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0D56-39D0-400E-833F-F5508A3811F4}"/>
              </a:ext>
            </a:extLst>
          </p:cNvPr>
          <p:cNvSpPr>
            <a:spLocks noGrp="1"/>
          </p:cNvSpPr>
          <p:nvPr>
            <p:ph type="title"/>
          </p:nvPr>
        </p:nvSpPr>
        <p:spPr/>
        <p:txBody>
          <a:bodyPr anchor="t"/>
          <a:lstStyle/>
          <a:p>
            <a:r>
              <a:rPr lang="en-US" dirty="0" err="1"/>
              <a:t>Trie</a:t>
            </a:r>
            <a:r>
              <a:rPr lang="en-US" dirty="0"/>
              <a:t> + BACKTRACKING: Complexity</a:t>
            </a:r>
          </a:p>
        </p:txBody>
      </p:sp>
      <p:sp>
        <p:nvSpPr>
          <p:cNvPr id="3" name="Content Placeholder 2">
            <a:extLst>
              <a:ext uri="{FF2B5EF4-FFF2-40B4-BE49-F238E27FC236}">
                <a16:creationId xmlns:a16="http://schemas.microsoft.com/office/drawing/2014/main" id="{1519FA09-05CC-47F4-802A-1E7320249C4B}"/>
              </a:ext>
            </a:extLst>
          </p:cNvPr>
          <p:cNvSpPr>
            <a:spLocks noGrp="1"/>
          </p:cNvSpPr>
          <p:nvPr>
            <p:ph idx="1"/>
          </p:nvPr>
        </p:nvSpPr>
        <p:spPr>
          <a:xfrm>
            <a:off x="685801" y="1384208"/>
            <a:ext cx="10515600" cy="5002524"/>
          </a:xfrm>
        </p:spPr>
        <p:txBody>
          <a:bodyPr anchor="t">
            <a:noAutofit/>
          </a:bodyPr>
          <a:lstStyle/>
          <a:p>
            <a:pPr marL="0" indent="0">
              <a:buNone/>
            </a:pPr>
            <a:r>
              <a:rPr lang="en-US" sz="2800" dirty="0"/>
              <a:t>Time complexity: O(m * n * 3</a:t>
            </a:r>
            <a:r>
              <a:rPr lang="en-US" sz="2800" baseline="30000" dirty="0"/>
              <a:t>len</a:t>
            </a:r>
            <a:r>
              <a:rPr lang="en-US" sz="2800" dirty="0"/>
              <a:t> + w * </a:t>
            </a:r>
            <a:r>
              <a:rPr lang="en-US" sz="2800" dirty="0" err="1"/>
              <a:t>len</a:t>
            </a:r>
            <a:r>
              <a:rPr lang="en-US" sz="2800" dirty="0"/>
              <a:t>)</a:t>
            </a:r>
          </a:p>
          <a:p>
            <a:pPr lvl="1"/>
            <a:r>
              <a:rPr lang="en-US" sz="2600" dirty="0"/>
              <a:t>Construct the </a:t>
            </a:r>
            <a:r>
              <a:rPr lang="en-US" sz="2600" dirty="0" err="1"/>
              <a:t>trie</a:t>
            </a:r>
            <a:r>
              <a:rPr lang="en-US" sz="2600" dirty="0"/>
              <a:t>: O(w * </a:t>
            </a:r>
            <a:r>
              <a:rPr lang="en-US" sz="2600" dirty="0" err="1"/>
              <a:t>len</a:t>
            </a:r>
            <a:r>
              <a:rPr lang="en-US" sz="2600" dirty="0"/>
              <a:t>)</a:t>
            </a:r>
          </a:p>
          <a:p>
            <a:pPr lvl="1"/>
            <a:r>
              <a:rPr lang="en-US" sz="2600" dirty="0"/>
              <a:t>Check matches at each cell: O(m * n * 3</a:t>
            </a:r>
            <a:r>
              <a:rPr lang="en-US" sz="2600" baseline="30000" dirty="0"/>
              <a:t>len</a:t>
            </a:r>
            <a:r>
              <a:rPr lang="en-US" sz="2600" dirty="0"/>
              <a:t>)</a:t>
            </a:r>
          </a:p>
          <a:p>
            <a:pPr lvl="2">
              <a:buFont typeface="Wingdings" panose="05000000000000000000" pitchFamily="2" charset="2"/>
              <a:buChar char="Ø"/>
            </a:pPr>
            <a:r>
              <a:rPr lang="en-US" sz="2400" dirty="0"/>
              <a:t> At each cell, 4 choices for 2</a:t>
            </a:r>
            <a:r>
              <a:rPr lang="en-US" sz="2400" baseline="30000" dirty="0"/>
              <a:t>nd</a:t>
            </a:r>
            <a:r>
              <a:rPr lang="en-US" sz="2400" dirty="0"/>
              <a:t> char, 3 for the rest</a:t>
            </a:r>
          </a:p>
          <a:p>
            <a:pPr lvl="1"/>
            <a:r>
              <a:rPr lang="en-US" sz="2600" dirty="0"/>
              <a:t>Word removals: O(w * </a:t>
            </a:r>
            <a:r>
              <a:rPr lang="en-US" sz="2600" dirty="0" err="1"/>
              <a:t>len</a:t>
            </a:r>
            <a:r>
              <a:rPr lang="en-US" sz="2600" dirty="0"/>
              <a:t>)</a:t>
            </a:r>
          </a:p>
          <a:p>
            <a:pPr marL="0" indent="0">
              <a:spcBef>
                <a:spcPts val="1200"/>
              </a:spcBef>
              <a:buNone/>
            </a:pPr>
            <a:r>
              <a:rPr lang="en-US" sz="2800" dirty="0"/>
              <a:t>…where m, n are grid dimensions</a:t>
            </a:r>
            <a:br>
              <a:rPr lang="en-US" sz="2800" dirty="0"/>
            </a:br>
            <a:r>
              <a:rPr lang="en-US" sz="2800" dirty="0"/>
              <a:t>w is the length of the word list</a:t>
            </a:r>
            <a:br>
              <a:rPr lang="en-US" sz="2800" dirty="0"/>
            </a:br>
            <a:r>
              <a:rPr lang="en-US" sz="2800" dirty="0" err="1"/>
              <a:t>len</a:t>
            </a:r>
            <a:r>
              <a:rPr lang="en-US" sz="2800" dirty="0"/>
              <a:t> is the maximum word length</a:t>
            </a:r>
          </a:p>
          <a:p>
            <a:pPr marL="0" indent="0">
              <a:spcBef>
                <a:spcPts val="1200"/>
              </a:spcBef>
              <a:buNone/>
            </a:pPr>
            <a:r>
              <a:rPr lang="en-US" sz="2800" dirty="0"/>
              <a:t>Space complexity: O(w * </a:t>
            </a:r>
            <a:r>
              <a:rPr lang="en-US" sz="2800" dirty="0" err="1"/>
              <a:t>len</a:t>
            </a:r>
            <a:r>
              <a:rPr lang="en-US" sz="2800" dirty="0"/>
              <a:t>)</a:t>
            </a:r>
          </a:p>
        </p:txBody>
      </p:sp>
      <p:sp>
        <p:nvSpPr>
          <p:cNvPr id="4" name="Flowchart: Connector 3">
            <a:extLst>
              <a:ext uri="{FF2B5EF4-FFF2-40B4-BE49-F238E27FC236}">
                <a16:creationId xmlns:a16="http://schemas.microsoft.com/office/drawing/2014/main" id="{CE779D79-2439-47C8-A61E-1251CCDE7A05}"/>
              </a:ext>
            </a:extLst>
          </p:cNvPr>
          <p:cNvSpPr/>
          <p:nvPr/>
        </p:nvSpPr>
        <p:spPr>
          <a:xfrm>
            <a:off x="9225281"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5" name="Flowchart: Connector 4">
            <a:extLst>
              <a:ext uri="{FF2B5EF4-FFF2-40B4-BE49-F238E27FC236}">
                <a16:creationId xmlns:a16="http://schemas.microsoft.com/office/drawing/2014/main" id="{8A9F2179-7C94-4EE6-98CD-870EB6C88F66}"/>
              </a:ext>
            </a:extLst>
          </p:cNvPr>
          <p:cNvSpPr/>
          <p:nvPr/>
        </p:nvSpPr>
        <p:spPr>
          <a:xfrm>
            <a:off x="9914709" y="1730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741D9610-93A6-49BC-B99F-2F958580E19C}"/>
              </a:ext>
            </a:extLst>
          </p:cNvPr>
          <p:cNvSpPr/>
          <p:nvPr/>
        </p:nvSpPr>
        <p:spPr>
          <a:xfrm>
            <a:off x="10582366" y="9772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Flowchart: Connector 6">
            <a:extLst>
              <a:ext uri="{FF2B5EF4-FFF2-40B4-BE49-F238E27FC236}">
                <a16:creationId xmlns:a16="http://schemas.microsoft.com/office/drawing/2014/main" id="{48EA1147-75A1-45B7-AAE6-2F4E1E1D1186}"/>
              </a:ext>
            </a:extLst>
          </p:cNvPr>
          <p:cNvSpPr/>
          <p:nvPr/>
        </p:nvSpPr>
        <p:spPr>
          <a:xfrm>
            <a:off x="9225281"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Flowchart: Connector 7">
            <a:extLst>
              <a:ext uri="{FF2B5EF4-FFF2-40B4-BE49-F238E27FC236}">
                <a16:creationId xmlns:a16="http://schemas.microsoft.com/office/drawing/2014/main" id="{9512AC6A-84A4-40FB-ABA5-A100BBC6A20A}"/>
              </a:ext>
            </a:extLst>
          </p:cNvPr>
          <p:cNvSpPr/>
          <p:nvPr/>
        </p:nvSpPr>
        <p:spPr>
          <a:xfrm>
            <a:off x="10582366" y="1706415"/>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9" name="Flowchart: Connector 8">
            <a:extLst>
              <a:ext uri="{FF2B5EF4-FFF2-40B4-BE49-F238E27FC236}">
                <a16:creationId xmlns:a16="http://schemas.microsoft.com/office/drawing/2014/main" id="{07EEE60C-B429-41B9-8C8C-6684875E503C}"/>
              </a:ext>
            </a:extLst>
          </p:cNvPr>
          <p:cNvSpPr/>
          <p:nvPr/>
        </p:nvSpPr>
        <p:spPr>
          <a:xfrm>
            <a:off x="8710024"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Flowchart: Connector 9">
            <a:extLst>
              <a:ext uri="{FF2B5EF4-FFF2-40B4-BE49-F238E27FC236}">
                <a16:creationId xmlns:a16="http://schemas.microsoft.com/office/drawing/2014/main" id="{EF08D599-5E15-44B7-B0DB-1FE75DFA962C}"/>
              </a:ext>
            </a:extLst>
          </p:cNvPr>
          <p:cNvSpPr/>
          <p:nvPr/>
        </p:nvSpPr>
        <p:spPr>
          <a:xfrm>
            <a:off x="8710024"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11" name="Flowchart: Connector 10">
            <a:extLst>
              <a:ext uri="{FF2B5EF4-FFF2-40B4-BE49-F238E27FC236}">
                <a16:creationId xmlns:a16="http://schemas.microsoft.com/office/drawing/2014/main" id="{3DFE3CC7-B531-48E5-8A61-D3575A9F1FF7}"/>
              </a:ext>
            </a:extLst>
          </p:cNvPr>
          <p:cNvSpPr/>
          <p:nvPr/>
        </p:nvSpPr>
        <p:spPr>
          <a:xfrm>
            <a:off x="9646195"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2" name="Flowchart: Connector 11">
            <a:extLst>
              <a:ext uri="{FF2B5EF4-FFF2-40B4-BE49-F238E27FC236}">
                <a16:creationId xmlns:a16="http://schemas.microsoft.com/office/drawing/2014/main" id="{D714F8E6-C5F5-481A-ADA2-5268717C7CDA}"/>
              </a:ext>
            </a:extLst>
          </p:cNvPr>
          <p:cNvSpPr/>
          <p:nvPr/>
        </p:nvSpPr>
        <p:spPr>
          <a:xfrm>
            <a:off x="9646195"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3" name="Flowchart: Connector 12">
            <a:extLst>
              <a:ext uri="{FF2B5EF4-FFF2-40B4-BE49-F238E27FC236}">
                <a16:creationId xmlns:a16="http://schemas.microsoft.com/office/drawing/2014/main" id="{46BA8E90-B07C-40E3-9FF8-45251A6D8A98}"/>
              </a:ext>
            </a:extLst>
          </p:cNvPr>
          <p:cNvSpPr/>
          <p:nvPr/>
        </p:nvSpPr>
        <p:spPr>
          <a:xfrm>
            <a:off x="10582366" y="243559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4" name="Flowchart: Connector 13">
            <a:extLst>
              <a:ext uri="{FF2B5EF4-FFF2-40B4-BE49-F238E27FC236}">
                <a16:creationId xmlns:a16="http://schemas.microsoft.com/office/drawing/2014/main" id="{2537816A-AE1E-4B90-A616-1E05D920458E}"/>
              </a:ext>
            </a:extLst>
          </p:cNvPr>
          <p:cNvSpPr/>
          <p:nvPr/>
        </p:nvSpPr>
        <p:spPr>
          <a:xfrm>
            <a:off x="8710024" y="389394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5" name="Flowchart: Connector 14">
            <a:extLst>
              <a:ext uri="{FF2B5EF4-FFF2-40B4-BE49-F238E27FC236}">
                <a16:creationId xmlns:a16="http://schemas.microsoft.com/office/drawing/2014/main" id="{1C16F1A6-AA34-4C40-A9E3-7D83A96F310D}"/>
              </a:ext>
            </a:extLst>
          </p:cNvPr>
          <p:cNvSpPr/>
          <p:nvPr/>
        </p:nvSpPr>
        <p:spPr>
          <a:xfrm>
            <a:off x="10582366" y="3159521"/>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6" name="Flowchart: Connector 15">
            <a:extLst>
              <a:ext uri="{FF2B5EF4-FFF2-40B4-BE49-F238E27FC236}">
                <a16:creationId xmlns:a16="http://schemas.microsoft.com/office/drawing/2014/main" id="{300C7E1F-973C-40AB-9531-67C5A942A5D4}"/>
              </a:ext>
            </a:extLst>
          </p:cNvPr>
          <p:cNvSpPr/>
          <p:nvPr/>
        </p:nvSpPr>
        <p:spPr>
          <a:xfrm>
            <a:off x="10582366" y="3883452"/>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7" name="Flowchart: Connector 16">
            <a:extLst>
              <a:ext uri="{FF2B5EF4-FFF2-40B4-BE49-F238E27FC236}">
                <a16:creationId xmlns:a16="http://schemas.microsoft.com/office/drawing/2014/main" id="{56865BC8-B2A2-4267-BBCC-DB478C7362FE}"/>
              </a:ext>
            </a:extLst>
          </p:cNvPr>
          <p:cNvSpPr/>
          <p:nvPr/>
        </p:nvSpPr>
        <p:spPr>
          <a:xfrm>
            <a:off x="10582366" y="4607383"/>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8" name="Flowchart: Connector 17">
            <a:extLst>
              <a:ext uri="{FF2B5EF4-FFF2-40B4-BE49-F238E27FC236}">
                <a16:creationId xmlns:a16="http://schemas.microsoft.com/office/drawing/2014/main" id="{67D77162-B916-468F-8D53-2BD03D490DFB}"/>
              </a:ext>
            </a:extLst>
          </p:cNvPr>
          <p:cNvSpPr/>
          <p:nvPr/>
        </p:nvSpPr>
        <p:spPr>
          <a:xfrm>
            <a:off x="10582366" y="5320260"/>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9" name="Flowchart: Connector 18">
            <a:extLst>
              <a:ext uri="{FF2B5EF4-FFF2-40B4-BE49-F238E27FC236}">
                <a16:creationId xmlns:a16="http://schemas.microsoft.com/office/drawing/2014/main" id="{0B599939-3FA8-4618-AE2E-A2689577DAAF}"/>
              </a:ext>
            </a:extLst>
          </p:cNvPr>
          <p:cNvSpPr/>
          <p:nvPr/>
        </p:nvSpPr>
        <p:spPr>
          <a:xfrm>
            <a:off x="10582366" y="6033137"/>
            <a:ext cx="537028" cy="508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cxnSp>
        <p:nvCxnSpPr>
          <p:cNvPr id="20" name="Straight Arrow Connector 19">
            <a:extLst>
              <a:ext uri="{FF2B5EF4-FFF2-40B4-BE49-F238E27FC236}">
                <a16:creationId xmlns:a16="http://schemas.microsoft.com/office/drawing/2014/main" id="{D3E8E0ED-B198-468D-946A-C6762240E168}"/>
              </a:ext>
            </a:extLst>
          </p:cNvPr>
          <p:cNvCxnSpPr>
            <a:cxnSpLocks/>
            <a:stCxn id="5" idx="3"/>
            <a:endCxn id="4" idx="0"/>
          </p:cNvCxnSpPr>
          <p:nvPr/>
        </p:nvCxnSpPr>
        <p:spPr>
          <a:xfrm flipH="1">
            <a:off x="9493795" y="606642"/>
            <a:ext cx="499560"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A6302A-850D-4124-A8D1-32EF797D2C80}"/>
              </a:ext>
            </a:extLst>
          </p:cNvPr>
          <p:cNvCxnSpPr>
            <a:cxnSpLocks/>
            <a:stCxn id="5" idx="5"/>
            <a:endCxn id="6" idx="0"/>
          </p:cNvCxnSpPr>
          <p:nvPr/>
        </p:nvCxnSpPr>
        <p:spPr>
          <a:xfrm>
            <a:off x="10373091" y="606642"/>
            <a:ext cx="477789" cy="37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53E1BD-001A-4BBB-AC49-F9DA835B96C0}"/>
              </a:ext>
            </a:extLst>
          </p:cNvPr>
          <p:cNvCxnSpPr>
            <a:stCxn id="4" idx="4"/>
            <a:endCxn id="7" idx="0"/>
          </p:cNvCxnSpPr>
          <p:nvPr/>
        </p:nvCxnSpPr>
        <p:spPr>
          <a:xfrm>
            <a:off x="9493795"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94FC81-F07C-4988-A16A-976FD58EF63D}"/>
              </a:ext>
            </a:extLst>
          </p:cNvPr>
          <p:cNvCxnSpPr>
            <a:cxnSpLocks/>
            <a:stCxn id="7" idx="3"/>
            <a:endCxn id="9" idx="0"/>
          </p:cNvCxnSpPr>
          <p:nvPr/>
        </p:nvCxnSpPr>
        <p:spPr>
          <a:xfrm flipH="1">
            <a:off x="8978538" y="2140020"/>
            <a:ext cx="325389"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77AECF-13C7-47D1-AA64-8EE1BDAB5ECB}"/>
              </a:ext>
            </a:extLst>
          </p:cNvPr>
          <p:cNvCxnSpPr>
            <a:stCxn id="7" idx="5"/>
            <a:endCxn id="11" idx="0"/>
          </p:cNvCxnSpPr>
          <p:nvPr/>
        </p:nvCxnSpPr>
        <p:spPr>
          <a:xfrm>
            <a:off x="9683663" y="2140020"/>
            <a:ext cx="231046" cy="2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7C254E-2D2A-4410-B134-32491263AD39}"/>
              </a:ext>
            </a:extLst>
          </p:cNvPr>
          <p:cNvCxnSpPr>
            <a:stCxn id="6" idx="4"/>
            <a:endCxn id="8" idx="0"/>
          </p:cNvCxnSpPr>
          <p:nvPr/>
        </p:nvCxnSpPr>
        <p:spPr>
          <a:xfrm>
            <a:off x="10850880" y="1485240"/>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60780A-1168-4139-89DB-CB347B45A0D9}"/>
              </a:ext>
            </a:extLst>
          </p:cNvPr>
          <p:cNvCxnSpPr>
            <a:stCxn id="8" idx="4"/>
            <a:endCxn id="13" idx="0"/>
          </p:cNvCxnSpPr>
          <p:nvPr/>
        </p:nvCxnSpPr>
        <p:spPr>
          <a:xfrm>
            <a:off x="10850880" y="2214415"/>
            <a:ext cx="0" cy="2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28F497-4B86-447F-858A-271D5769F5D6}"/>
              </a:ext>
            </a:extLst>
          </p:cNvPr>
          <p:cNvCxnSpPr>
            <a:stCxn id="13" idx="4"/>
            <a:endCxn id="15" idx="0"/>
          </p:cNvCxnSpPr>
          <p:nvPr/>
        </p:nvCxnSpPr>
        <p:spPr>
          <a:xfrm>
            <a:off x="10850880"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F6AF936-71D1-49EC-A467-761BCD354B33}"/>
              </a:ext>
            </a:extLst>
          </p:cNvPr>
          <p:cNvCxnSpPr>
            <a:stCxn id="15" idx="4"/>
            <a:endCxn id="16" idx="0"/>
          </p:cNvCxnSpPr>
          <p:nvPr/>
        </p:nvCxnSpPr>
        <p:spPr>
          <a:xfrm>
            <a:off x="10850880" y="3667521"/>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1E7DB9-81B1-464E-B78D-E56AD8FC00BE}"/>
              </a:ext>
            </a:extLst>
          </p:cNvPr>
          <p:cNvCxnSpPr>
            <a:stCxn id="16" idx="4"/>
            <a:endCxn id="17" idx="0"/>
          </p:cNvCxnSpPr>
          <p:nvPr/>
        </p:nvCxnSpPr>
        <p:spPr>
          <a:xfrm>
            <a:off x="10850880" y="4391452"/>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B645E1-91F9-4066-A16E-99439B837A4A}"/>
              </a:ext>
            </a:extLst>
          </p:cNvPr>
          <p:cNvCxnSpPr>
            <a:stCxn id="17" idx="4"/>
            <a:endCxn id="18" idx="0"/>
          </p:cNvCxnSpPr>
          <p:nvPr/>
        </p:nvCxnSpPr>
        <p:spPr>
          <a:xfrm>
            <a:off x="10850880" y="5115383"/>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506EE9-EC17-4AAC-B891-2597F1E0ABCC}"/>
              </a:ext>
            </a:extLst>
          </p:cNvPr>
          <p:cNvCxnSpPr>
            <a:stCxn id="18" idx="4"/>
            <a:endCxn id="19" idx="0"/>
          </p:cNvCxnSpPr>
          <p:nvPr/>
        </p:nvCxnSpPr>
        <p:spPr>
          <a:xfrm>
            <a:off x="10850880" y="5828260"/>
            <a:ext cx="0" cy="2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18D48E9-2B61-4BBC-870A-31DED54FC52E}"/>
              </a:ext>
            </a:extLst>
          </p:cNvPr>
          <p:cNvCxnSpPr>
            <a:stCxn id="11" idx="4"/>
            <a:endCxn id="12" idx="0"/>
          </p:cNvCxnSpPr>
          <p:nvPr/>
        </p:nvCxnSpPr>
        <p:spPr>
          <a:xfrm>
            <a:off x="9914709"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AA035E-E883-4E6B-8F13-3C93BB680B49}"/>
              </a:ext>
            </a:extLst>
          </p:cNvPr>
          <p:cNvCxnSpPr>
            <a:stCxn id="9" idx="4"/>
            <a:endCxn id="10" idx="0"/>
          </p:cNvCxnSpPr>
          <p:nvPr/>
        </p:nvCxnSpPr>
        <p:spPr>
          <a:xfrm>
            <a:off x="8978538" y="2943590"/>
            <a:ext cx="0" cy="21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450110A-EFC0-46F9-904D-0322E5327B24}"/>
              </a:ext>
            </a:extLst>
          </p:cNvPr>
          <p:cNvCxnSpPr>
            <a:stCxn id="10" idx="4"/>
            <a:endCxn id="14" idx="0"/>
          </p:cNvCxnSpPr>
          <p:nvPr/>
        </p:nvCxnSpPr>
        <p:spPr>
          <a:xfrm>
            <a:off x="8978538" y="3667521"/>
            <a:ext cx="0" cy="22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26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Word Search: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3080549"/>
            <a:ext cx="10515600" cy="2338753"/>
          </a:xfrm>
        </p:spPr>
        <p:txBody>
          <a:bodyPr anchor="t">
            <a:noAutofit/>
          </a:bodyPr>
          <a:lstStyle/>
          <a:p>
            <a:pPr marL="0" indent="0">
              <a:buNone/>
            </a:pPr>
            <a:r>
              <a:rPr lang="en-US" sz="2800" dirty="0"/>
              <a:t>Expect the </a:t>
            </a:r>
            <a:r>
              <a:rPr lang="en-US" sz="2800" dirty="0" err="1"/>
              <a:t>Trie</a:t>
            </a:r>
            <a:r>
              <a:rPr lang="en-US" sz="2800" dirty="0"/>
              <a:t> approach to be faster for larger m, n, w, </a:t>
            </a:r>
            <a:r>
              <a:rPr lang="en-US" sz="2800" dirty="0" err="1"/>
              <a:t>len</a:t>
            </a:r>
            <a:r>
              <a:rPr lang="en-US" sz="2800" dirty="0"/>
              <a:t>.</a:t>
            </a:r>
          </a:p>
          <a:p>
            <a:pPr marL="0" indent="0">
              <a:buNone/>
            </a:pPr>
            <a:r>
              <a:rPr lang="en-US" sz="2800" dirty="0"/>
              <a:t>Why? The </a:t>
            </a:r>
            <a:r>
              <a:rPr lang="en-US" sz="2800" dirty="0" err="1"/>
              <a:t>Trie</a:t>
            </a:r>
            <a:r>
              <a:rPr lang="en-US" sz="2800" dirty="0"/>
              <a:t> matches the entire word list at once.</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578396623"/>
              </p:ext>
            </p:extLst>
          </p:nvPr>
        </p:nvGraphicFramePr>
        <p:xfrm>
          <a:off x="838200" y="1438698"/>
          <a:ext cx="9771744" cy="1308735"/>
        </p:xfrm>
        <a:graphic>
          <a:graphicData uri="http://schemas.openxmlformats.org/drawingml/2006/table">
            <a:tbl>
              <a:tblPr>
                <a:tableStyleId>{5C22544A-7EE6-4342-B048-85BDC9FD1C3A}</a:tableStyleId>
              </a:tblPr>
              <a:tblGrid>
                <a:gridCol w="3179164">
                  <a:extLst>
                    <a:ext uri="{9D8B030D-6E8A-4147-A177-3AD203B41FA5}">
                      <a16:colId xmlns:a16="http://schemas.microsoft.com/office/drawing/2014/main" val="183472162"/>
                    </a:ext>
                  </a:extLst>
                </a:gridCol>
                <a:gridCol w="3607325">
                  <a:extLst>
                    <a:ext uri="{9D8B030D-6E8A-4147-A177-3AD203B41FA5}">
                      <a16:colId xmlns:a16="http://schemas.microsoft.com/office/drawing/2014/main" val="3248210069"/>
                    </a:ext>
                  </a:extLst>
                </a:gridCol>
                <a:gridCol w="2985255">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94938824"/>
                  </a:ext>
                </a:extLst>
              </a:tr>
              <a:tr h="416605">
                <a:tc>
                  <a:txBody>
                    <a:bodyPr/>
                    <a:lstStyle/>
                    <a:p>
                      <a:pPr algn="l" fontAlgn="b"/>
                      <a:r>
                        <a:rPr lang="en-US" sz="2800" u="none" strike="noStrike" dirty="0">
                          <a:effectLst/>
                        </a:rPr>
                        <a:t>Brute force</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O(m * n * w * 3</a:t>
                      </a:r>
                      <a:r>
                        <a:rPr lang="en-US" sz="2800" u="none" strike="noStrike" baseline="30000" dirty="0">
                          <a:effectLst/>
                        </a:rPr>
                        <a:t>len</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O(1)</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u="none" strike="noStrike" dirty="0" err="1">
                          <a:effectLst/>
                        </a:rPr>
                        <a:t>Trie</a:t>
                      </a:r>
                      <a:r>
                        <a:rPr lang="en-US" sz="2800" u="none" strike="noStrike" dirty="0">
                          <a:effectLst/>
                        </a:rPr>
                        <a:t> / backtracking</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O(m * n * 3</a:t>
                      </a:r>
                      <a:r>
                        <a:rPr lang="en-US" sz="2800" u="none" strike="noStrike" baseline="30000" dirty="0">
                          <a:effectLst/>
                        </a:rPr>
                        <a:t>len</a:t>
                      </a:r>
                      <a:r>
                        <a:rPr lang="en-US" sz="2800" u="none" strike="noStrike" dirty="0">
                          <a:effectLst/>
                        </a:rPr>
                        <a:t> + w * </a:t>
                      </a:r>
                      <a:r>
                        <a:rPr lang="en-US" sz="2800" u="none" strike="noStrike" dirty="0" err="1">
                          <a:effectLst/>
                        </a:rPr>
                        <a:t>len</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O(w * </a:t>
                      </a:r>
                      <a:r>
                        <a:rPr lang="en-US" sz="2800" u="none" strike="noStrike" dirty="0" err="1">
                          <a:effectLst/>
                        </a:rPr>
                        <a:t>len</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3600547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How would you solve…?  Largest Subgraph</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401278"/>
            <a:ext cx="10515600" cy="4643585"/>
          </a:xfrm>
        </p:spPr>
        <p:txBody>
          <a:bodyPr anchor="t">
            <a:noAutofit/>
          </a:bodyPr>
          <a:lstStyle/>
          <a:p>
            <a:pPr marL="0" indent="0">
              <a:buNone/>
            </a:pPr>
            <a:r>
              <a:rPr lang="en-US" sz="2600" dirty="0"/>
              <a:t>Given an array of up to 20,000 distinct integers between 1 and 100,000.</a:t>
            </a:r>
          </a:p>
          <a:p>
            <a:pPr marL="0" indent="0">
              <a:buNone/>
            </a:pPr>
            <a:r>
              <a:rPr lang="en-US" sz="2600" dirty="0"/>
              <a:t>Imagine a graph, where the integers are nodes.</a:t>
            </a:r>
          </a:p>
          <a:p>
            <a:pPr marL="0" indent="0">
              <a:buNone/>
            </a:pPr>
            <a:r>
              <a:rPr lang="en-US" sz="2600" dirty="0"/>
              <a:t>Nodes are connected by an edge if they have a common factor larger than 1.</a:t>
            </a:r>
          </a:p>
          <a:p>
            <a:pPr marL="0" indent="0">
              <a:buNone/>
            </a:pPr>
            <a:r>
              <a:rPr lang="en-US" sz="2600" dirty="0"/>
              <a:t>Find the size of the largest connected subgraph.</a:t>
            </a:r>
          </a:p>
          <a:p>
            <a:pPr marL="0" indent="0">
              <a:spcBef>
                <a:spcPts val="1200"/>
              </a:spcBef>
              <a:buNone/>
            </a:pPr>
            <a:r>
              <a:rPr lang="en-US" sz="2600" dirty="0"/>
              <a:t>e.g. </a:t>
            </a:r>
            <a:r>
              <a:rPr lang="en-US" sz="2600" dirty="0" err="1"/>
              <a:t>nums</a:t>
            </a:r>
            <a:r>
              <a:rPr lang="en-US" sz="2600" dirty="0"/>
              <a:t> = [8, 44, 6, 49, 15] </a:t>
            </a:r>
            <a:r>
              <a:rPr lang="en-US" sz="2600" dirty="0">
                <a:sym typeface="Wingdings" panose="05000000000000000000" pitchFamily="2" charset="2"/>
              </a:rPr>
              <a:t> </a:t>
            </a:r>
            <a:r>
              <a:rPr lang="en-US" sz="2600" dirty="0"/>
              <a:t>return 4</a:t>
            </a:r>
          </a:p>
          <a:p>
            <a:pPr marL="0" indent="0">
              <a:spcBef>
                <a:spcPts val="1200"/>
              </a:spcBef>
              <a:buNone/>
            </a:pPr>
            <a:r>
              <a:rPr lang="en-US" sz="2400" dirty="0">
                <a:latin typeface="Courier New" panose="02070309020205020404" pitchFamily="49" charset="0"/>
                <a:cs typeface="Courier New" panose="02070309020205020404" pitchFamily="49" charset="0"/>
              </a:rPr>
              <a:t>class Foo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public int </a:t>
            </a:r>
            <a:r>
              <a:rPr lang="en-US" sz="2400" dirty="0" err="1">
                <a:latin typeface="Courier New" panose="02070309020205020404" pitchFamily="49" charset="0"/>
                <a:cs typeface="Courier New" panose="02070309020205020404" pitchFamily="49" charset="0"/>
              </a:rPr>
              <a:t>getSubgraphSize</a:t>
            </a: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 TODO</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t>
            </a:r>
          </a:p>
        </p:txBody>
      </p:sp>
      <p:sp>
        <p:nvSpPr>
          <p:cNvPr id="4" name="Flowchart: Connector 3">
            <a:extLst>
              <a:ext uri="{FF2B5EF4-FFF2-40B4-BE49-F238E27FC236}">
                <a16:creationId xmlns:a16="http://schemas.microsoft.com/office/drawing/2014/main" id="{0FAAE6FC-A101-44D2-AA79-6643249475F7}"/>
              </a:ext>
            </a:extLst>
          </p:cNvPr>
          <p:cNvSpPr/>
          <p:nvPr/>
        </p:nvSpPr>
        <p:spPr>
          <a:xfrm>
            <a:off x="9090141" y="4234070"/>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sp>
        <p:nvSpPr>
          <p:cNvPr id="5" name="Flowchart: Connector 4">
            <a:extLst>
              <a:ext uri="{FF2B5EF4-FFF2-40B4-BE49-F238E27FC236}">
                <a16:creationId xmlns:a16="http://schemas.microsoft.com/office/drawing/2014/main" id="{B7AFE29B-B2E0-4199-9085-FECFFDF6B219}"/>
              </a:ext>
            </a:extLst>
          </p:cNvPr>
          <p:cNvSpPr/>
          <p:nvPr/>
        </p:nvSpPr>
        <p:spPr>
          <a:xfrm>
            <a:off x="9903639" y="3428999"/>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6" name="Flowchart: Connector 5">
            <a:extLst>
              <a:ext uri="{FF2B5EF4-FFF2-40B4-BE49-F238E27FC236}">
                <a16:creationId xmlns:a16="http://schemas.microsoft.com/office/drawing/2014/main" id="{033FAD20-3F40-4196-B8E2-F125C0D1B1F0}"/>
              </a:ext>
            </a:extLst>
          </p:cNvPr>
          <p:cNvSpPr/>
          <p:nvPr/>
        </p:nvSpPr>
        <p:spPr>
          <a:xfrm>
            <a:off x="10758594" y="4218110"/>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44</a:t>
            </a:r>
          </a:p>
        </p:txBody>
      </p:sp>
      <p:sp>
        <p:nvSpPr>
          <p:cNvPr id="7" name="Flowchart: Connector 6">
            <a:extLst>
              <a:ext uri="{FF2B5EF4-FFF2-40B4-BE49-F238E27FC236}">
                <a16:creationId xmlns:a16="http://schemas.microsoft.com/office/drawing/2014/main" id="{B81ACF55-9C6F-42D5-AC66-F3E347C87C17}"/>
              </a:ext>
            </a:extLst>
          </p:cNvPr>
          <p:cNvSpPr/>
          <p:nvPr/>
        </p:nvSpPr>
        <p:spPr>
          <a:xfrm>
            <a:off x="9903639" y="5062008"/>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1" name="Flowchart: Connector 10">
            <a:extLst>
              <a:ext uri="{FF2B5EF4-FFF2-40B4-BE49-F238E27FC236}">
                <a16:creationId xmlns:a16="http://schemas.microsoft.com/office/drawing/2014/main" id="{888692F6-B573-4553-962B-296DC4D47AD2}"/>
              </a:ext>
            </a:extLst>
          </p:cNvPr>
          <p:cNvSpPr/>
          <p:nvPr/>
        </p:nvSpPr>
        <p:spPr>
          <a:xfrm>
            <a:off x="8191878" y="3428999"/>
            <a:ext cx="746277" cy="743531"/>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49</a:t>
            </a:r>
          </a:p>
        </p:txBody>
      </p:sp>
      <p:cxnSp>
        <p:nvCxnSpPr>
          <p:cNvPr id="24" name="Straight Connector 23">
            <a:extLst>
              <a:ext uri="{FF2B5EF4-FFF2-40B4-BE49-F238E27FC236}">
                <a16:creationId xmlns:a16="http://schemas.microsoft.com/office/drawing/2014/main" id="{7D2B3F4B-07C2-4C44-8360-C639EED48B1C}"/>
              </a:ext>
            </a:extLst>
          </p:cNvPr>
          <p:cNvCxnSpPr>
            <a:cxnSpLocks/>
            <a:stCxn id="4" idx="7"/>
            <a:endCxn id="5" idx="3"/>
          </p:cNvCxnSpPr>
          <p:nvPr/>
        </p:nvCxnSpPr>
        <p:spPr>
          <a:xfrm flipV="1">
            <a:off x="9727128" y="4063642"/>
            <a:ext cx="285801" cy="27931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7FA32F-FB9E-4E38-83AE-55A1A16E9F13}"/>
              </a:ext>
            </a:extLst>
          </p:cNvPr>
          <p:cNvCxnSpPr>
            <a:cxnSpLocks/>
            <a:stCxn id="5" idx="5"/>
            <a:endCxn id="6" idx="1"/>
          </p:cNvCxnSpPr>
          <p:nvPr/>
        </p:nvCxnSpPr>
        <p:spPr>
          <a:xfrm>
            <a:off x="10540626" y="4063642"/>
            <a:ext cx="327258" cy="263356"/>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632469-97B7-4996-ACA3-0A02C8889D6F}"/>
              </a:ext>
            </a:extLst>
          </p:cNvPr>
          <p:cNvCxnSpPr>
            <a:cxnSpLocks/>
            <a:stCxn id="4" idx="5"/>
            <a:endCxn id="7" idx="1"/>
          </p:cNvCxnSpPr>
          <p:nvPr/>
        </p:nvCxnSpPr>
        <p:spPr>
          <a:xfrm>
            <a:off x="9727128" y="4868713"/>
            <a:ext cx="285801" cy="302183"/>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900226-9F4C-4BBB-8847-5649D7A46CB2}"/>
              </a:ext>
            </a:extLst>
          </p:cNvPr>
          <p:cNvCxnSpPr>
            <a:cxnSpLocks/>
            <a:stCxn id="4" idx="6"/>
            <a:endCxn id="6" idx="2"/>
          </p:cNvCxnSpPr>
          <p:nvPr/>
        </p:nvCxnSpPr>
        <p:spPr>
          <a:xfrm flipV="1">
            <a:off x="9836418" y="4589876"/>
            <a:ext cx="922176" cy="1596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165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Subgraph size: Construct Graph and BFS/DFS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685801" y="1337733"/>
            <a:ext cx="11000935" cy="5029835"/>
          </a:xfrm>
        </p:spPr>
        <p:txBody>
          <a:bodyPr anchor="t">
            <a:noAutofit/>
          </a:bodyPr>
          <a:lstStyle/>
          <a:p>
            <a:r>
              <a:rPr lang="en-US" sz="2800" dirty="0"/>
              <a:t>Construct the graph in memory, e.g. in a Map&lt;</a:t>
            </a:r>
            <a:r>
              <a:rPr lang="en-US" sz="2800" dirty="0" err="1"/>
              <a:t>Integer,List</a:t>
            </a:r>
            <a:r>
              <a:rPr lang="en-US" sz="2800" dirty="0"/>
              <a:t>&lt;Integer&gt;&gt;</a:t>
            </a:r>
          </a:p>
          <a:p>
            <a:r>
              <a:rPr lang="en-US" sz="2800" dirty="0"/>
              <a:t>Choose an integer, and find all other “connected” integers</a:t>
            </a:r>
          </a:p>
          <a:p>
            <a:r>
              <a:rPr lang="en-US" sz="2800" dirty="0"/>
              <a:t>Find all integers that are connected to those integers, and so on</a:t>
            </a:r>
          </a:p>
          <a:p>
            <a:pPr lvl="1">
              <a:buFont typeface="Wingdings" panose="05000000000000000000" pitchFamily="2" charset="2"/>
              <a:buChar char="Ø"/>
            </a:pPr>
            <a:r>
              <a:rPr lang="en-US" sz="2800" dirty="0"/>
              <a:t> “Breadth-first search”, or BFS</a:t>
            </a:r>
          </a:p>
          <a:p>
            <a:pPr lvl="1">
              <a:buFont typeface="Wingdings" panose="05000000000000000000" pitchFamily="2" charset="2"/>
              <a:buChar char="Ø"/>
            </a:pPr>
            <a:r>
              <a:rPr lang="en-US" sz="2800" dirty="0"/>
              <a:t> “Depth-first search”, or DFS</a:t>
            </a:r>
          </a:p>
          <a:p>
            <a:r>
              <a:rPr lang="en-US" sz="2800" dirty="0"/>
              <a:t>Merge lists, keep track of max list size, return max size at the end</a:t>
            </a:r>
          </a:p>
          <a:p>
            <a:pPr marL="0" indent="0">
              <a:spcBef>
                <a:spcPts val="1200"/>
              </a:spcBef>
              <a:buNone/>
            </a:pPr>
            <a:r>
              <a:rPr lang="en-US" sz="2800" dirty="0"/>
              <a:t>Time complexity: O(n</a:t>
            </a:r>
            <a:r>
              <a:rPr lang="en-US" sz="2800" baseline="30000" dirty="0"/>
              <a:t>2</a:t>
            </a:r>
            <a:r>
              <a:rPr lang="en-US" sz="2800" dirty="0"/>
              <a:t> log n)  (worst case: not connected at all)</a:t>
            </a:r>
          </a:p>
          <a:p>
            <a:pPr lvl="1">
              <a:buFont typeface="Wingdings" panose="05000000000000000000" pitchFamily="2" charset="2"/>
              <a:buChar char="Ø"/>
            </a:pPr>
            <a:r>
              <a:rPr lang="en-US" sz="2800" dirty="0"/>
              <a:t> Calculating GCD is O(log n), repeated O(n</a:t>
            </a:r>
            <a:r>
              <a:rPr lang="en-US" sz="2800" baseline="30000" dirty="0"/>
              <a:t>2</a:t>
            </a:r>
            <a:r>
              <a:rPr lang="en-US" sz="2800" dirty="0"/>
              <a:t>) times</a:t>
            </a:r>
          </a:p>
          <a:p>
            <a:pPr marL="0" indent="0">
              <a:buNone/>
            </a:pPr>
            <a:r>
              <a:rPr lang="en-US" sz="2800" dirty="0"/>
              <a:t>Space complexity: O(n</a:t>
            </a:r>
            <a:r>
              <a:rPr lang="en-US" sz="2800" baseline="30000" dirty="0"/>
              <a:t>2</a:t>
            </a:r>
            <a:r>
              <a:rPr lang="en-US" sz="2800" dirty="0"/>
              <a:t>) for the Map (worst case: fully connected)</a:t>
            </a:r>
          </a:p>
        </p:txBody>
      </p:sp>
    </p:spTree>
    <p:extLst>
      <p:ext uri="{BB962C8B-B14F-4D97-AF65-F5344CB8AC3E}">
        <p14:creationId xmlns:p14="http://schemas.microsoft.com/office/powerpoint/2010/main" val="1287247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p:txBody>
          <a:bodyPr anchor="t"/>
          <a:lstStyle/>
          <a:p>
            <a:r>
              <a:rPr lang="en-US" dirty="0"/>
              <a:t>Subgraph size</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463040"/>
            <a:ext cx="11000935" cy="5029835"/>
          </a:xfrm>
        </p:spPr>
        <p:txBody>
          <a:bodyPr anchor="t">
            <a:normAutofit/>
          </a:bodyPr>
          <a:lstStyle/>
          <a:p>
            <a:pPr marL="0" indent="0">
              <a:buNone/>
            </a:pPr>
            <a:r>
              <a:rPr lang="en-US" sz="2800" dirty="0"/>
              <a:t>Some drawbacks</a:t>
            </a:r>
          </a:p>
          <a:p>
            <a:pPr lvl="1">
              <a:buFont typeface="Wingdings" panose="05000000000000000000" pitchFamily="2" charset="2"/>
              <a:buChar char="Ø"/>
            </a:pPr>
            <a:r>
              <a:rPr lang="en-US" sz="2800" dirty="0"/>
              <a:t> Constructing the entire graph uses a lot of memory </a:t>
            </a:r>
          </a:p>
          <a:p>
            <a:pPr lvl="1">
              <a:buFont typeface="Wingdings" panose="05000000000000000000" pitchFamily="2" charset="2"/>
              <a:buChar char="Ø"/>
            </a:pPr>
            <a:r>
              <a:rPr lang="en-US" sz="2800" dirty="0"/>
              <a:t> Calculates GCD for every pair of values</a:t>
            </a:r>
          </a:p>
          <a:p>
            <a:pPr lvl="1">
              <a:buFont typeface="Wingdings" panose="05000000000000000000" pitchFamily="2" charset="2"/>
              <a:buChar char="Ø"/>
            </a:pPr>
            <a:r>
              <a:rPr lang="en-US" sz="2800" dirty="0"/>
              <a:t> Copies a lot of values around</a:t>
            </a:r>
          </a:p>
          <a:p>
            <a:pPr marL="0" indent="0">
              <a:buNone/>
            </a:pPr>
            <a:r>
              <a:rPr lang="en-US" sz="2800" dirty="0"/>
              <a:t>Can we identify the subgraphs more efficiently?</a:t>
            </a:r>
          </a:p>
        </p:txBody>
      </p:sp>
    </p:spTree>
    <p:extLst>
      <p:ext uri="{BB962C8B-B14F-4D97-AF65-F5344CB8AC3E}">
        <p14:creationId xmlns:p14="http://schemas.microsoft.com/office/powerpoint/2010/main" val="590255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247A-40C2-4532-9E98-B5BF4EEC8AB3}"/>
              </a:ext>
            </a:extLst>
          </p:cNvPr>
          <p:cNvSpPr>
            <a:spLocks noGrp="1"/>
          </p:cNvSpPr>
          <p:nvPr>
            <p:ph type="title"/>
          </p:nvPr>
        </p:nvSpPr>
        <p:spPr/>
        <p:txBody>
          <a:bodyPr anchor="t"/>
          <a:lstStyle/>
          <a:p>
            <a:r>
              <a:rPr lang="en-US" dirty="0"/>
              <a:t>Union Find algorithm</a:t>
            </a:r>
          </a:p>
        </p:txBody>
      </p:sp>
      <p:sp>
        <p:nvSpPr>
          <p:cNvPr id="3" name="Content Placeholder 2">
            <a:extLst>
              <a:ext uri="{FF2B5EF4-FFF2-40B4-BE49-F238E27FC236}">
                <a16:creationId xmlns:a16="http://schemas.microsoft.com/office/drawing/2014/main" id="{35AC6590-95A2-48C5-B1CF-DCE129B54A17}"/>
              </a:ext>
            </a:extLst>
          </p:cNvPr>
          <p:cNvSpPr>
            <a:spLocks noGrp="1"/>
          </p:cNvSpPr>
          <p:nvPr>
            <p:ph idx="1"/>
          </p:nvPr>
        </p:nvSpPr>
        <p:spPr>
          <a:xfrm>
            <a:off x="838200" y="1403593"/>
            <a:ext cx="10515600" cy="5454407"/>
          </a:xfrm>
        </p:spPr>
        <p:txBody>
          <a:bodyPr anchor="t">
            <a:normAutofit/>
          </a:bodyPr>
          <a:lstStyle/>
          <a:p>
            <a:pPr marL="0" indent="0">
              <a:buNone/>
            </a:pPr>
            <a:r>
              <a:rPr lang="en-US" sz="2400" dirty="0"/>
              <a:t>Start by assuming that nothing is connected: n distinct sets</a:t>
            </a:r>
          </a:p>
          <a:p>
            <a:pPr>
              <a:buFont typeface="Wingdings" panose="05000000000000000000" pitchFamily="2" charset="2"/>
              <a:buChar char="Ø"/>
            </a:pPr>
            <a:r>
              <a:rPr lang="en-US" sz="2400" dirty="0"/>
              <a:t>Create an index array of parent sets: parent[</a:t>
            </a:r>
            <a:r>
              <a:rPr lang="en-US" sz="2400" dirty="0" err="1"/>
              <a:t>i</a:t>
            </a:r>
            <a:r>
              <a:rPr lang="en-US" sz="2400" dirty="0"/>
              <a:t>] = </a:t>
            </a:r>
            <a:r>
              <a:rPr lang="en-US" sz="2400" dirty="0" err="1"/>
              <a:t>i</a:t>
            </a:r>
            <a:endParaRPr lang="en-US" sz="2400" dirty="0"/>
          </a:p>
          <a:p>
            <a:pPr marL="0" indent="0">
              <a:buNone/>
            </a:pPr>
            <a:endParaRPr lang="en-US" sz="2400" dirty="0"/>
          </a:p>
          <a:p>
            <a:pPr marL="0" indent="0">
              <a:buNone/>
            </a:pPr>
            <a:endParaRPr lang="en-US" sz="2400" dirty="0"/>
          </a:p>
          <a:p>
            <a:pPr marL="0" indent="0">
              <a:buNone/>
            </a:pPr>
            <a:r>
              <a:rPr lang="en-US" sz="2400" dirty="0"/>
              <a:t>As we find connections, “unite” them into a common set (“union”).</a:t>
            </a:r>
          </a:p>
          <a:p>
            <a:pPr>
              <a:buFont typeface="Wingdings" panose="05000000000000000000" pitchFamily="2" charset="2"/>
              <a:buChar char="Ø"/>
            </a:pPr>
            <a:r>
              <a:rPr lang="en-US" sz="2400" dirty="0"/>
              <a:t>Change the parent to the other: parent[j] = </a:t>
            </a:r>
            <a:r>
              <a:rPr lang="en-US" sz="2400" dirty="0" err="1"/>
              <a:t>i</a:t>
            </a:r>
            <a:endParaRPr lang="en-US" sz="2400" dirty="0"/>
          </a:p>
          <a:p>
            <a:pPr marL="0" indent="0">
              <a:buNone/>
            </a:pPr>
            <a:r>
              <a:rPr lang="en-US" sz="2400" dirty="0"/>
              <a:t>								</a:t>
            </a:r>
            <a:r>
              <a:rPr lang="en-US" sz="2400" dirty="0" err="1"/>
              <a:t>nums</a:t>
            </a:r>
            <a:r>
              <a:rPr lang="en-US" sz="2400" dirty="0"/>
              <a:t> = [</a:t>
            </a:r>
            <a:r>
              <a:rPr lang="en-US" sz="2400" dirty="0">
                <a:solidFill>
                  <a:schemeClr val="bg1"/>
                </a:solidFill>
                <a:highlight>
                  <a:srgbClr val="FFFF00"/>
                </a:highlight>
              </a:rPr>
              <a:t>8</a:t>
            </a:r>
            <a:r>
              <a:rPr lang="en-US" sz="2400" dirty="0"/>
              <a:t>, </a:t>
            </a:r>
            <a:r>
              <a:rPr lang="en-US" sz="2400" dirty="0">
                <a:solidFill>
                  <a:schemeClr val="bg1"/>
                </a:solidFill>
                <a:highlight>
                  <a:srgbClr val="FFFF00"/>
                </a:highlight>
              </a:rPr>
              <a:t>44</a:t>
            </a:r>
            <a:r>
              <a:rPr lang="en-US" sz="2400" dirty="0"/>
              <a:t>, 6, 49, 15]</a:t>
            </a:r>
          </a:p>
          <a:p>
            <a:pPr marL="0" indent="0">
              <a:buNone/>
            </a:pPr>
            <a:endParaRPr lang="en-US" sz="2400" dirty="0"/>
          </a:p>
          <a:p>
            <a:pPr marL="0" indent="0">
              <a:buNone/>
            </a:pPr>
            <a:r>
              <a:rPr lang="en-US" sz="2400" dirty="0"/>
              <a:t>								</a:t>
            </a:r>
            <a:r>
              <a:rPr lang="en-US" sz="2400" dirty="0" err="1"/>
              <a:t>nums</a:t>
            </a:r>
            <a:r>
              <a:rPr lang="en-US" sz="2400" dirty="0"/>
              <a:t> = [8, </a:t>
            </a:r>
            <a:r>
              <a:rPr lang="en-US" sz="2400" dirty="0">
                <a:solidFill>
                  <a:schemeClr val="bg1"/>
                </a:solidFill>
                <a:highlight>
                  <a:srgbClr val="FFFF00"/>
                </a:highlight>
              </a:rPr>
              <a:t>44</a:t>
            </a:r>
            <a:r>
              <a:rPr lang="en-US" sz="2400" dirty="0"/>
              <a:t>, </a:t>
            </a:r>
            <a:r>
              <a:rPr lang="en-US" sz="2400" dirty="0">
                <a:solidFill>
                  <a:schemeClr val="bg1"/>
                </a:solidFill>
                <a:highlight>
                  <a:srgbClr val="FFFF00"/>
                </a:highlight>
              </a:rPr>
              <a:t>6</a:t>
            </a:r>
            <a:r>
              <a:rPr lang="en-US" sz="2400" dirty="0"/>
              <a:t>, 49, 15]</a:t>
            </a:r>
          </a:p>
          <a:p>
            <a:pPr marL="0" indent="0">
              <a:buNone/>
            </a:pPr>
            <a:endParaRPr lang="en-US" sz="2400" dirty="0"/>
          </a:p>
        </p:txBody>
      </p:sp>
      <p:graphicFrame>
        <p:nvGraphicFramePr>
          <p:cNvPr id="4" name="Table 4">
            <a:extLst>
              <a:ext uri="{FF2B5EF4-FFF2-40B4-BE49-F238E27FC236}">
                <a16:creationId xmlns:a16="http://schemas.microsoft.com/office/drawing/2014/main" id="{8D243FE2-264D-45BB-8639-8E0CA1033A5D}"/>
              </a:ext>
            </a:extLst>
          </p:cNvPr>
          <p:cNvGraphicFramePr>
            <a:graphicFrameLocks noGrp="1"/>
          </p:cNvGraphicFramePr>
          <p:nvPr>
            <p:extLst>
              <p:ext uri="{D42A27DB-BD31-4B8C-83A1-F6EECF244321}">
                <p14:modId xmlns:p14="http://schemas.microsoft.com/office/powerpoint/2010/main" val="780756868"/>
              </p:ext>
            </p:extLst>
          </p:nvPr>
        </p:nvGraphicFramePr>
        <p:xfrm>
          <a:off x="1232096" y="2418470"/>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274622748"/>
                  </a:ext>
                </a:extLst>
              </a:tr>
            </a:tbl>
          </a:graphicData>
        </a:graphic>
      </p:graphicFrame>
      <p:graphicFrame>
        <p:nvGraphicFramePr>
          <p:cNvPr id="5" name="Table 4">
            <a:extLst>
              <a:ext uri="{FF2B5EF4-FFF2-40B4-BE49-F238E27FC236}">
                <a16:creationId xmlns:a16="http://schemas.microsoft.com/office/drawing/2014/main" id="{9D2E9D11-C3CF-404D-A6F6-E9F96F4AF886}"/>
              </a:ext>
            </a:extLst>
          </p:cNvPr>
          <p:cNvGraphicFramePr>
            <a:graphicFrameLocks noGrp="1"/>
          </p:cNvGraphicFramePr>
          <p:nvPr>
            <p:extLst>
              <p:ext uri="{D42A27DB-BD31-4B8C-83A1-F6EECF244321}">
                <p14:modId xmlns:p14="http://schemas.microsoft.com/office/powerpoint/2010/main" val="2679408051"/>
              </p:ext>
            </p:extLst>
          </p:nvPr>
        </p:nvGraphicFramePr>
        <p:xfrm>
          <a:off x="1232096" y="4439530"/>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solidFill>
                            <a:schemeClr val="bg1"/>
                          </a:solidFill>
                        </a:rPr>
                        <a:t>0</a:t>
                      </a:r>
                    </a:p>
                  </a:txBody>
                  <a:tcPr>
                    <a:solidFill>
                      <a:srgbClr val="FFFF00"/>
                    </a:solidFill>
                  </a:tcPr>
                </a:tc>
                <a:tc>
                  <a:txBody>
                    <a:bodyPr/>
                    <a:lstStyle/>
                    <a:p>
                      <a:r>
                        <a:rPr lang="en-US" sz="2000" dirty="0"/>
                        <a:t>2</a:t>
                      </a:r>
                    </a:p>
                  </a:txBody>
                  <a:tcPr>
                    <a:noFill/>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274622748"/>
                  </a:ext>
                </a:extLst>
              </a:tr>
            </a:tbl>
          </a:graphicData>
        </a:graphic>
      </p:graphicFrame>
      <p:graphicFrame>
        <p:nvGraphicFramePr>
          <p:cNvPr id="6" name="Table 4">
            <a:extLst>
              <a:ext uri="{FF2B5EF4-FFF2-40B4-BE49-F238E27FC236}">
                <a16:creationId xmlns:a16="http://schemas.microsoft.com/office/drawing/2014/main" id="{E41985D5-BD70-4061-809C-7722171372C8}"/>
              </a:ext>
            </a:extLst>
          </p:cNvPr>
          <p:cNvGraphicFramePr>
            <a:graphicFrameLocks noGrp="1"/>
          </p:cNvGraphicFramePr>
          <p:nvPr>
            <p:extLst>
              <p:ext uri="{D42A27DB-BD31-4B8C-83A1-F6EECF244321}">
                <p14:modId xmlns:p14="http://schemas.microsoft.com/office/powerpoint/2010/main" val="103669120"/>
              </p:ext>
            </p:extLst>
          </p:nvPr>
        </p:nvGraphicFramePr>
        <p:xfrm>
          <a:off x="1232096" y="5454407"/>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solidFill>
                            <a:schemeClr val="bg1"/>
                          </a:solidFill>
                        </a:rPr>
                        <a:t>1</a:t>
                      </a:r>
                    </a:p>
                  </a:txBody>
                  <a:tcPr>
                    <a:solidFill>
                      <a:srgbClr val="FFFF00"/>
                    </a:solidFill>
                  </a:tcPr>
                </a:tc>
                <a:tc>
                  <a:txBody>
                    <a:bodyPr/>
                    <a:lstStyle/>
                    <a:p>
                      <a:r>
                        <a:rPr lang="en-US" sz="2000" dirty="0"/>
                        <a:t>3</a:t>
                      </a:r>
                    </a:p>
                  </a:txBody>
                  <a:tcPr/>
                </a:tc>
                <a:tc>
                  <a:txBody>
                    <a:bodyPr/>
                    <a:lstStyle/>
                    <a:p>
                      <a:r>
                        <a:rPr lang="en-US" sz="2000" dirty="0"/>
                        <a:t>4</a:t>
                      </a:r>
                    </a:p>
                  </a:txBody>
                  <a:tcPr>
                    <a:noFill/>
                  </a:tcPr>
                </a:tc>
                <a:extLst>
                  <a:ext uri="{0D108BD9-81ED-4DB2-BD59-A6C34878D82A}">
                    <a16:rowId xmlns:a16="http://schemas.microsoft.com/office/drawing/2014/main" val="3274622748"/>
                  </a:ext>
                </a:extLst>
              </a:tr>
            </a:tbl>
          </a:graphicData>
        </a:graphic>
      </p:graphicFrame>
    </p:spTree>
    <p:extLst>
      <p:ext uri="{BB962C8B-B14F-4D97-AF65-F5344CB8AC3E}">
        <p14:creationId xmlns:p14="http://schemas.microsoft.com/office/powerpoint/2010/main" val="25181675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247A-40C2-4532-9E98-B5BF4EEC8AB3}"/>
              </a:ext>
            </a:extLst>
          </p:cNvPr>
          <p:cNvSpPr>
            <a:spLocks noGrp="1"/>
          </p:cNvSpPr>
          <p:nvPr>
            <p:ph type="title"/>
          </p:nvPr>
        </p:nvSpPr>
        <p:spPr/>
        <p:txBody>
          <a:bodyPr anchor="t"/>
          <a:lstStyle/>
          <a:p>
            <a:r>
              <a:rPr lang="en-US" dirty="0"/>
              <a:t>Union Find algorithm</a:t>
            </a:r>
          </a:p>
        </p:txBody>
      </p:sp>
      <p:sp>
        <p:nvSpPr>
          <p:cNvPr id="3" name="Content Placeholder 2">
            <a:extLst>
              <a:ext uri="{FF2B5EF4-FFF2-40B4-BE49-F238E27FC236}">
                <a16:creationId xmlns:a16="http://schemas.microsoft.com/office/drawing/2014/main" id="{35AC6590-95A2-48C5-B1CF-DCE129B54A17}"/>
              </a:ext>
            </a:extLst>
          </p:cNvPr>
          <p:cNvSpPr>
            <a:spLocks noGrp="1"/>
          </p:cNvSpPr>
          <p:nvPr>
            <p:ph idx="1"/>
          </p:nvPr>
        </p:nvSpPr>
        <p:spPr>
          <a:xfrm>
            <a:off x="685801" y="1337733"/>
            <a:ext cx="10515600" cy="5454407"/>
          </a:xfrm>
        </p:spPr>
        <p:txBody>
          <a:bodyPr anchor="t">
            <a:normAutofit/>
          </a:bodyPr>
          <a:lstStyle/>
          <a:p>
            <a:pPr marL="0" indent="0">
              <a:buNone/>
            </a:pPr>
            <a:r>
              <a:rPr lang="en-US" sz="2800" dirty="0"/>
              <a:t>So far, we are building a parent </a:t>
            </a:r>
            <a:r>
              <a:rPr lang="en-US" sz="2800" i="1" dirty="0"/>
              <a:t>tree</a:t>
            </a:r>
            <a:r>
              <a:rPr lang="en-US" sz="2800" dirty="0"/>
              <a:t>, but we only need the top ancestor.</a:t>
            </a:r>
          </a:p>
          <a:p>
            <a:pPr marL="0" indent="0">
              <a:buNone/>
            </a:pPr>
            <a:r>
              <a:rPr lang="en-US" sz="2800" dirty="0"/>
              <a:t>When finding a node’s parent, go all the way to the top ancestor.</a:t>
            </a:r>
          </a:p>
          <a:p>
            <a:pPr marL="0" indent="0">
              <a:buNone/>
            </a:pPr>
            <a:r>
              <a:rPr lang="en-US" sz="2800" dirty="0"/>
              <a:t>Flatten the tree, and point all parents to that ancestor. (“find”)</a:t>
            </a:r>
          </a:p>
          <a:p>
            <a:pPr marL="0" indent="0">
              <a:buNone/>
            </a:pPr>
            <a:endParaRPr lang="en-US" sz="2800" dirty="0"/>
          </a:p>
          <a:p>
            <a:pPr marL="0" indent="0">
              <a:buNone/>
            </a:pPr>
            <a:r>
              <a:rPr lang="en-US" sz="2800" dirty="0"/>
              <a:t>								</a:t>
            </a:r>
            <a:r>
              <a:rPr lang="en-US" sz="2800" dirty="0" err="1"/>
              <a:t>nums</a:t>
            </a:r>
            <a:r>
              <a:rPr lang="en-US" sz="2800" dirty="0"/>
              <a:t> = [8, </a:t>
            </a:r>
            <a:r>
              <a:rPr lang="en-US" sz="2800" dirty="0">
                <a:solidFill>
                  <a:schemeClr val="bg1"/>
                </a:solidFill>
                <a:highlight>
                  <a:srgbClr val="FFFF00"/>
                </a:highlight>
              </a:rPr>
              <a:t>44</a:t>
            </a:r>
            <a:r>
              <a:rPr lang="en-US" sz="2800" dirty="0"/>
              <a:t>, </a:t>
            </a:r>
            <a:r>
              <a:rPr lang="en-US" sz="2800" dirty="0">
                <a:solidFill>
                  <a:schemeClr val="bg1"/>
                </a:solidFill>
                <a:highlight>
                  <a:srgbClr val="FFFF00"/>
                </a:highlight>
              </a:rPr>
              <a:t>6</a:t>
            </a:r>
            <a:r>
              <a:rPr lang="en-US" sz="2800" dirty="0"/>
              <a:t>, 49, 15]</a:t>
            </a:r>
          </a:p>
          <a:p>
            <a:pPr marL="0" indent="0">
              <a:buNone/>
            </a:pPr>
            <a:endParaRPr lang="en-US" sz="2800" dirty="0"/>
          </a:p>
          <a:p>
            <a:pPr marL="0" indent="0">
              <a:buNone/>
            </a:pPr>
            <a:r>
              <a:rPr lang="en-US" sz="2800" dirty="0"/>
              <a:t>								</a:t>
            </a:r>
            <a:r>
              <a:rPr lang="en-US" sz="2800" dirty="0" err="1"/>
              <a:t>nums</a:t>
            </a:r>
            <a:r>
              <a:rPr lang="en-US" sz="2800" dirty="0"/>
              <a:t> = [8, 44, </a:t>
            </a:r>
            <a:r>
              <a:rPr lang="en-US" sz="2800" dirty="0">
                <a:solidFill>
                  <a:schemeClr val="bg1"/>
                </a:solidFill>
                <a:highlight>
                  <a:srgbClr val="FFFF00"/>
                </a:highlight>
              </a:rPr>
              <a:t>6</a:t>
            </a:r>
            <a:r>
              <a:rPr lang="en-US" sz="2800" dirty="0"/>
              <a:t>, 49, </a:t>
            </a:r>
            <a:r>
              <a:rPr lang="en-US" sz="2800" dirty="0">
                <a:solidFill>
                  <a:schemeClr val="bg1"/>
                </a:solidFill>
                <a:highlight>
                  <a:srgbClr val="FFFF00"/>
                </a:highlight>
              </a:rPr>
              <a:t>15</a:t>
            </a:r>
            <a:r>
              <a:rPr lang="en-US" sz="2800" dirty="0"/>
              <a:t>]</a:t>
            </a:r>
          </a:p>
          <a:p>
            <a:pPr marL="0" indent="0">
              <a:buNone/>
            </a:pPr>
            <a:endParaRPr lang="en-US" sz="2800" dirty="0"/>
          </a:p>
        </p:txBody>
      </p:sp>
      <p:graphicFrame>
        <p:nvGraphicFramePr>
          <p:cNvPr id="5" name="Table 4">
            <a:extLst>
              <a:ext uri="{FF2B5EF4-FFF2-40B4-BE49-F238E27FC236}">
                <a16:creationId xmlns:a16="http://schemas.microsoft.com/office/drawing/2014/main" id="{A4B805A9-6ED2-48F0-9149-5E687215384C}"/>
              </a:ext>
            </a:extLst>
          </p:cNvPr>
          <p:cNvGraphicFramePr>
            <a:graphicFrameLocks noGrp="1"/>
          </p:cNvGraphicFramePr>
          <p:nvPr>
            <p:extLst>
              <p:ext uri="{D42A27DB-BD31-4B8C-83A1-F6EECF244321}">
                <p14:modId xmlns:p14="http://schemas.microsoft.com/office/powerpoint/2010/main" val="2630516477"/>
              </p:ext>
            </p:extLst>
          </p:nvPr>
        </p:nvGraphicFramePr>
        <p:xfrm>
          <a:off x="1288366" y="3429000"/>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solidFill>
                            <a:schemeClr val="bg1"/>
                          </a:solidFill>
                        </a:rPr>
                        <a:t>0</a:t>
                      </a:r>
                    </a:p>
                  </a:txBody>
                  <a:tcPr>
                    <a:solidFill>
                      <a:srgbClr val="FFFF00"/>
                    </a:solidFill>
                  </a:tcPr>
                </a:tc>
                <a:tc>
                  <a:txBody>
                    <a:bodyPr/>
                    <a:lstStyle/>
                    <a:p>
                      <a:r>
                        <a:rPr lang="en-US" sz="2000" dirty="0"/>
                        <a:t>3</a:t>
                      </a:r>
                    </a:p>
                  </a:txBody>
                  <a:tcPr/>
                </a:tc>
                <a:tc>
                  <a:txBody>
                    <a:bodyPr/>
                    <a:lstStyle/>
                    <a:p>
                      <a:r>
                        <a:rPr lang="en-US" sz="2000" dirty="0"/>
                        <a:t>4</a:t>
                      </a:r>
                    </a:p>
                  </a:txBody>
                  <a:tcPr>
                    <a:noFill/>
                  </a:tcPr>
                </a:tc>
                <a:extLst>
                  <a:ext uri="{0D108BD9-81ED-4DB2-BD59-A6C34878D82A}">
                    <a16:rowId xmlns:a16="http://schemas.microsoft.com/office/drawing/2014/main" val="3274622748"/>
                  </a:ext>
                </a:extLst>
              </a:tr>
            </a:tbl>
          </a:graphicData>
        </a:graphic>
      </p:graphicFrame>
      <p:graphicFrame>
        <p:nvGraphicFramePr>
          <p:cNvPr id="6" name="Table 5">
            <a:extLst>
              <a:ext uri="{FF2B5EF4-FFF2-40B4-BE49-F238E27FC236}">
                <a16:creationId xmlns:a16="http://schemas.microsoft.com/office/drawing/2014/main" id="{B8984F4B-50F0-4CEA-B8F8-C22F82DE2957}"/>
              </a:ext>
            </a:extLst>
          </p:cNvPr>
          <p:cNvGraphicFramePr>
            <a:graphicFrameLocks noGrp="1"/>
          </p:cNvGraphicFramePr>
          <p:nvPr>
            <p:extLst>
              <p:ext uri="{D42A27DB-BD31-4B8C-83A1-F6EECF244321}">
                <p14:modId xmlns:p14="http://schemas.microsoft.com/office/powerpoint/2010/main" val="4056759378"/>
              </p:ext>
            </p:extLst>
          </p:nvPr>
        </p:nvGraphicFramePr>
        <p:xfrm>
          <a:off x="1288366" y="4467468"/>
          <a:ext cx="2875670" cy="792480"/>
        </p:xfrm>
        <a:graphic>
          <a:graphicData uri="http://schemas.openxmlformats.org/drawingml/2006/table">
            <a:tbl>
              <a:tblPr firstRow="1" bandRow="1">
                <a:tableStyleId>{5940675A-B579-460E-94D1-54222C63F5DA}</a:tableStyleId>
              </a:tblPr>
              <a:tblGrid>
                <a:gridCol w="1131276">
                  <a:extLst>
                    <a:ext uri="{9D8B030D-6E8A-4147-A177-3AD203B41FA5}">
                      <a16:colId xmlns:a16="http://schemas.microsoft.com/office/drawing/2014/main" val="3081937390"/>
                    </a:ext>
                  </a:extLst>
                </a:gridCol>
                <a:gridCol w="337625">
                  <a:extLst>
                    <a:ext uri="{9D8B030D-6E8A-4147-A177-3AD203B41FA5}">
                      <a16:colId xmlns:a16="http://schemas.microsoft.com/office/drawing/2014/main" val="2923185208"/>
                    </a:ext>
                  </a:extLst>
                </a:gridCol>
                <a:gridCol w="351692">
                  <a:extLst>
                    <a:ext uri="{9D8B030D-6E8A-4147-A177-3AD203B41FA5}">
                      <a16:colId xmlns:a16="http://schemas.microsoft.com/office/drawing/2014/main" val="3563773332"/>
                    </a:ext>
                  </a:extLst>
                </a:gridCol>
                <a:gridCol w="351693">
                  <a:extLst>
                    <a:ext uri="{9D8B030D-6E8A-4147-A177-3AD203B41FA5}">
                      <a16:colId xmlns:a16="http://schemas.microsoft.com/office/drawing/2014/main" val="3391584808"/>
                    </a:ext>
                  </a:extLst>
                </a:gridCol>
                <a:gridCol w="337624">
                  <a:extLst>
                    <a:ext uri="{9D8B030D-6E8A-4147-A177-3AD203B41FA5}">
                      <a16:colId xmlns:a16="http://schemas.microsoft.com/office/drawing/2014/main" val="2568116941"/>
                    </a:ext>
                  </a:extLst>
                </a:gridCol>
                <a:gridCol w="365760">
                  <a:extLst>
                    <a:ext uri="{9D8B030D-6E8A-4147-A177-3AD203B41FA5}">
                      <a16:colId xmlns:a16="http://schemas.microsoft.com/office/drawing/2014/main" val="1198191367"/>
                    </a:ext>
                  </a:extLst>
                </a:gridCol>
              </a:tblGrid>
              <a:tr h="370840">
                <a:tc>
                  <a:txBody>
                    <a:bodyPr/>
                    <a:lstStyle/>
                    <a:p>
                      <a:r>
                        <a:rPr lang="en-US" sz="2000" dirty="0" err="1"/>
                        <a:t>i</a:t>
                      </a:r>
                      <a:endParaRPr lang="en-US" sz="2000" dirty="0"/>
                    </a:p>
                  </a:txBody>
                  <a:tcPr/>
                </a:tc>
                <a:tc>
                  <a:txBody>
                    <a:bodyPr/>
                    <a:lstStyle/>
                    <a:p>
                      <a:r>
                        <a:rPr lang="en-US" sz="2000" dirty="0"/>
                        <a:t>0</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extLst>
                  <a:ext uri="{0D108BD9-81ED-4DB2-BD59-A6C34878D82A}">
                    <a16:rowId xmlns:a16="http://schemas.microsoft.com/office/drawing/2014/main" val="3563337432"/>
                  </a:ext>
                </a:extLst>
              </a:tr>
              <a:tr h="370840">
                <a:tc>
                  <a:txBody>
                    <a:bodyPr/>
                    <a:lstStyle/>
                    <a:p>
                      <a:r>
                        <a:rPr lang="en-US" sz="2000" dirty="0"/>
                        <a:t>parent[</a:t>
                      </a:r>
                      <a:r>
                        <a:rPr lang="en-US" sz="2000" dirty="0" err="1"/>
                        <a:t>i</a:t>
                      </a:r>
                      <a:r>
                        <a:rPr lang="en-US" sz="2000" dirty="0"/>
                        <a:t>]</a:t>
                      </a:r>
                    </a:p>
                  </a:txBody>
                  <a:tcPr/>
                </a:tc>
                <a:tc>
                  <a:txBody>
                    <a:bodyPr/>
                    <a:lstStyle/>
                    <a:p>
                      <a:r>
                        <a:rPr lang="en-US" sz="2000" dirty="0"/>
                        <a:t>0</a:t>
                      </a:r>
                    </a:p>
                  </a:txBody>
                  <a:tcPr/>
                </a:tc>
                <a:tc>
                  <a:txBody>
                    <a:bodyPr/>
                    <a:lstStyle/>
                    <a:p>
                      <a:r>
                        <a:rPr lang="en-US" sz="2000" dirty="0"/>
                        <a:t>0</a:t>
                      </a:r>
                    </a:p>
                  </a:txBody>
                  <a:tcPr/>
                </a:tc>
                <a:tc>
                  <a:txBody>
                    <a:bodyPr/>
                    <a:lstStyle/>
                    <a:p>
                      <a:r>
                        <a:rPr lang="en-US" sz="2000" dirty="0"/>
                        <a:t>0</a:t>
                      </a:r>
                    </a:p>
                  </a:txBody>
                  <a:tcPr>
                    <a:noFill/>
                  </a:tcPr>
                </a:tc>
                <a:tc>
                  <a:txBody>
                    <a:bodyPr/>
                    <a:lstStyle/>
                    <a:p>
                      <a:r>
                        <a:rPr lang="en-US" sz="2000" dirty="0"/>
                        <a:t>3</a:t>
                      </a:r>
                    </a:p>
                  </a:txBody>
                  <a:tcPr/>
                </a:tc>
                <a:tc>
                  <a:txBody>
                    <a:bodyPr/>
                    <a:lstStyle/>
                    <a:p>
                      <a:r>
                        <a:rPr lang="en-US" sz="2000" dirty="0">
                          <a:solidFill>
                            <a:schemeClr val="bg1"/>
                          </a:solidFill>
                        </a:rPr>
                        <a:t>0</a:t>
                      </a:r>
                    </a:p>
                  </a:txBody>
                  <a:tcPr>
                    <a:solidFill>
                      <a:srgbClr val="FFFF00"/>
                    </a:solidFill>
                  </a:tcPr>
                </a:tc>
                <a:extLst>
                  <a:ext uri="{0D108BD9-81ED-4DB2-BD59-A6C34878D82A}">
                    <a16:rowId xmlns:a16="http://schemas.microsoft.com/office/drawing/2014/main" val="3274622748"/>
                  </a:ext>
                </a:extLst>
              </a:tr>
            </a:tbl>
          </a:graphicData>
        </a:graphic>
      </p:graphicFrame>
      <p:sp>
        <p:nvSpPr>
          <p:cNvPr id="7" name="TextBox 6">
            <a:extLst>
              <a:ext uri="{FF2B5EF4-FFF2-40B4-BE49-F238E27FC236}">
                <a16:creationId xmlns:a16="http://schemas.microsoft.com/office/drawing/2014/main" id="{E17E2F8A-F6B6-4DF8-8FE1-06F5A41D4A94}"/>
              </a:ext>
            </a:extLst>
          </p:cNvPr>
          <p:cNvSpPr txBox="1"/>
          <p:nvPr/>
        </p:nvSpPr>
        <p:spPr>
          <a:xfrm>
            <a:off x="2414712" y="5698182"/>
            <a:ext cx="7362576" cy="523220"/>
          </a:xfrm>
          <a:prstGeom prst="rect">
            <a:avLst/>
          </a:prstGeom>
          <a:solidFill>
            <a:srgbClr val="FFFF00"/>
          </a:solidFill>
          <a:ln>
            <a:solidFill>
              <a:schemeClr val="tx1"/>
            </a:solidFill>
          </a:ln>
        </p:spPr>
        <p:txBody>
          <a:bodyPr wrap="square" rtlCol="0">
            <a:spAutoFit/>
          </a:bodyPr>
          <a:lstStyle/>
          <a:p>
            <a:r>
              <a:rPr lang="en-US" sz="2800" dirty="0">
                <a:solidFill>
                  <a:schemeClr val="bg1"/>
                </a:solidFill>
              </a:rPr>
              <a:t>The term for this flattening is “path optimization”.</a:t>
            </a:r>
          </a:p>
        </p:txBody>
      </p:sp>
    </p:spTree>
    <p:extLst>
      <p:ext uri="{BB962C8B-B14F-4D97-AF65-F5344CB8AC3E}">
        <p14:creationId xmlns:p14="http://schemas.microsoft.com/office/powerpoint/2010/main" val="21543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247A-40C2-4532-9E98-B5BF4EEC8AB3}"/>
              </a:ext>
            </a:extLst>
          </p:cNvPr>
          <p:cNvSpPr>
            <a:spLocks noGrp="1"/>
          </p:cNvSpPr>
          <p:nvPr>
            <p:ph type="title"/>
          </p:nvPr>
        </p:nvSpPr>
        <p:spPr>
          <a:xfrm>
            <a:off x="685800" y="444708"/>
            <a:ext cx="10131425" cy="1456267"/>
          </a:xfrm>
        </p:spPr>
        <p:txBody>
          <a:bodyPr anchor="t"/>
          <a:lstStyle/>
          <a:p>
            <a:r>
              <a:rPr lang="en-US" dirty="0"/>
              <a:t>Union Find algorithm</a:t>
            </a:r>
          </a:p>
        </p:txBody>
      </p:sp>
      <p:sp>
        <p:nvSpPr>
          <p:cNvPr id="3" name="Content Placeholder 2">
            <a:extLst>
              <a:ext uri="{FF2B5EF4-FFF2-40B4-BE49-F238E27FC236}">
                <a16:creationId xmlns:a16="http://schemas.microsoft.com/office/drawing/2014/main" id="{35AC6590-95A2-48C5-B1CF-DCE129B54A17}"/>
              </a:ext>
            </a:extLst>
          </p:cNvPr>
          <p:cNvSpPr>
            <a:spLocks noGrp="1"/>
          </p:cNvSpPr>
          <p:nvPr>
            <p:ph idx="1"/>
          </p:nvPr>
        </p:nvSpPr>
        <p:spPr>
          <a:xfrm>
            <a:off x="685800" y="1112881"/>
            <a:ext cx="10991537" cy="5454407"/>
          </a:xfrm>
        </p:spPr>
        <p:txBody>
          <a:bodyPr anchor="t">
            <a:normAutofit/>
          </a:bodyPr>
          <a:lstStyle/>
          <a:p>
            <a:pPr marL="0" indent="0">
              <a:buNone/>
            </a:pPr>
            <a:r>
              <a:rPr lang="en-US" sz="2400" dirty="0"/>
              <a:t>Requires three operations:</a:t>
            </a:r>
          </a:p>
          <a:p>
            <a:pPr marL="514350" indent="-514350">
              <a:buFont typeface="+mj-lt"/>
              <a:buAutoNum type="arabicPeriod"/>
            </a:pPr>
            <a:r>
              <a:rPr lang="en-US" sz="2400" dirty="0"/>
              <a:t>Create parents for data elements.</a:t>
            </a:r>
          </a:p>
          <a:p>
            <a:pPr marL="457200" lvl="1" indent="0">
              <a:buNone/>
            </a:pPr>
            <a:r>
              <a:rPr lang="en-US" sz="2000" dirty="0">
                <a:latin typeface="Courier New" panose="02070309020205020404" pitchFamily="49" charset="0"/>
                <a:cs typeface="Courier New" panose="02070309020205020404" pitchFamily="49" charset="0"/>
              </a:rPr>
              <a:t>parent[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a:t>
            </a:r>
            <a:endParaRPr lang="en-US" sz="2000" dirty="0">
              <a:latin typeface="Courier New" panose="02070309020205020404" pitchFamily="49" charset="0"/>
              <a:cs typeface="Courier New" panose="02070309020205020404" pitchFamily="49" charset="0"/>
            </a:endParaRPr>
          </a:p>
          <a:p>
            <a:pPr marL="514350" indent="-514350">
              <a:buFont typeface="+mj-lt"/>
              <a:buAutoNum type="arabicPeriod"/>
            </a:pPr>
            <a:r>
              <a:rPr lang="en-US" sz="2400" dirty="0"/>
              <a:t>“</a:t>
            </a:r>
            <a:r>
              <a:rPr lang="en-US" sz="2400" b="1" dirty="0"/>
              <a:t>Find</a:t>
            </a:r>
            <a:r>
              <a:rPr lang="en-US" sz="2400" dirty="0"/>
              <a:t>” the top-level parent of a given index.  Set its parent to the top-level parent.</a:t>
            </a:r>
          </a:p>
          <a:p>
            <a:pPr marL="457200" lvl="1" indent="0">
              <a:buNone/>
            </a:pPr>
            <a:r>
              <a:rPr lang="en-US" sz="2000" dirty="0">
                <a:latin typeface="Courier New" panose="02070309020205020404" pitchFamily="49" charset="0"/>
                <a:cs typeface="Courier New" panose="02070309020205020404" pitchFamily="49" charset="0"/>
              </a:rPr>
              <a:t>public int find(int x)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(x == parent[x]) return 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parent[x] = find(parent[x]);  // path compression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a:p>
            <a:pPr marL="514350" indent="-514350">
              <a:buFont typeface="+mj-lt"/>
              <a:buAutoNum type="arabicPeriod"/>
            </a:pPr>
            <a:r>
              <a:rPr lang="en-US" sz="2400" dirty="0"/>
              <a:t>“</a:t>
            </a:r>
            <a:r>
              <a:rPr lang="en-US" sz="2400" b="1" dirty="0"/>
              <a:t>Union</a:t>
            </a:r>
            <a:r>
              <a:rPr lang="en-US" sz="2400" dirty="0"/>
              <a:t>” two sets by pointing them to a common parent.</a:t>
            </a:r>
          </a:p>
          <a:p>
            <a:pPr marL="457200" lvl="1" indent="0">
              <a:buNone/>
            </a:pPr>
            <a:r>
              <a:rPr lang="en-US" sz="2000" dirty="0">
                <a:latin typeface="Courier New" panose="02070309020205020404" pitchFamily="49" charset="0"/>
                <a:cs typeface="Courier New" panose="02070309020205020404" pitchFamily="49" charset="0"/>
              </a:rPr>
              <a:t>public void union(int x, int y)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int </a:t>
            </a:r>
            <a:r>
              <a:rPr lang="en-US" sz="2000" dirty="0" err="1">
                <a:latin typeface="Courier New" panose="02070309020205020404" pitchFamily="49" charset="0"/>
                <a:cs typeface="Courier New" panose="02070309020205020404" pitchFamily="49" charset="0"/>
              </a:rPr>
              <a:t>topX</a:t>
            </a:r>
            <a:r>
              <a:rPr lang="en-US" sz="2000" dirty="0">
                <a:latin typeface="Courier New" panose="02070309020205020404" pitchFamily="49" charset="0"/>
                <a:cs typeface="Courier New" panose="02070309020205020404" pitchFamily="49" charset="0"/>
              </a:rPr>
              <a:t> = find(x);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int </a:t>
            </a:r>
            <a:r>
              <a:rPr lang="en-US" sz="2000" dirty="0" err="1">
                <a:latin typeface="Courier New" panose="02070309020205020404" pitchFamily="49" charset="0"/>
                <a:cs typeface="Courier New" panose="02070309020205020404" pitchFamily="49" charset="0"/>
              </a:rPr>
              <a:t>topY</a:t>
            </a:r>
            <a:r>
              <a:rPr lang="en-US" sz="2000" dirty="0">
                <a:latin typeface="Courier New" panose="02070309020205020404" pitchFamily="49" charset="0"/>
                <a:cs typeface="Courier New" panose="02070309020205020404" pitchFamily="49" charset="0"/>
              </a:rPr>
              <a:t> = find(y);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topX</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topY</a:t>
            </a:r>
            <a:r>
              <a:rPr lang="en-US" sz="2000" dirty="0">
                <a:latin typeface="Courier New" panose="02070309020205020404" pitchFamily="49" charset="0"/>
                <a:cs typeface="Courier New" panose="02070309020205020404" pitchFamily="49" charset="0"/>
              </a:rPr>
              <a:t>) parent[</a:t>
            </a:r>
            <a:r>
              <a:rPr lang="en-US" sz="2000" dirty="0" err="1">
                <a:latin typeface="Courier New" panose="02070309020205020404" pitchFamily="49" charset="0"/>
                <a:cs typeface="Courier New" panose="02070309020205020404" pitchFamily="49" charset="0"/>
              </a:rPr>
              <a:t>topX</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topY</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5024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B10-8093-4608-BB45-91056BC899E5}"/>
              </a:ext>
            </a:extLst>
          </p:cNvPr>
          <p:cNvSpPr>
            <a:spLocks noGrp="1"/>
          </p:cNvSpPr>
          <p:nvPr>
            <p:ph type="title"/>
          </p:nvPr>
        </p:nvSpPr>
        <p:spPr/>
        <p:txBody>
          <a:bodyPr/>
          <a:lstStyle/>
          <a:p>
            <a:r>
              <a:rPr lang="en-US" dirty="0"/>
              <a:t>Flashback to April 2020</a:t>
            </a:r>
          </a:p>
        </p:txBody>
      </p:sp>
      <p:sp>
        <p:nvSpPr>
          <p:cNvPr id="3" name="Content Placeholder 2">
            <a:extLst>
              <a:ext uri="{FF2B5EF4-FFF2-40B4-BE49-F238E27FC236}">
                <a16:creationId xmlns:a16="http://schemas.microsoft.com/office/drawing/2014/main" id="{E02C06E3-E34F-45B8-995C-15207D89B99F}"/>
              </a:ext>
            </a:extLst>
          </p:cNvPr>
          <p:cNvSpPr>
            <a:spLocks noGrp="1"/>
          </p:cNvSpPr>
          <p:nvPr>
            <p:ph idx="1"/>
          </p:nvPr>
        </p:nvSpPr>
        <p:spPr/>
        <p:txBody>
          <a:bodyPr anchor="t">
            <a:normAutofit/>
          </a:bodyPr>
          <a:lstStyle/>
          <a:p>
            <a:pPr marL="0" indent="0">
              <a:buNone/>
            </a:pPr>
            <a:r>
              <a:rPr lang="en-US" sz="2800" dirty="0"/>
              <a:t>Four-week furlough from my client</a:t>
            </a:r>
          </a:p>
          <a:p>
            <a:pPr marL="0" indent="0">
              <a:buNone/>
            </a:pPr>
            <a:r>
              <a:rPr lang="en-US" sz="2800" dirty="0"/>
              <a:t>To stay sharp… and to keep my mind off the news</a:t>
            </a:r>
          </a:p>
          <a:p>
            <a:pPr marL="0" indent="0">
              <a:buNone/>
            </a:pPr>
            <a:r>
              <a:rPr lang="en-US" sz="2800" dirty="0" err="1"/>
              <a:t>LeetCode’s</a:t>
            </a:r>
            <a:r>
              <a:rPr lang="en-US" sz="2800" dirty="0"/>
              <a:t> daily programming challenges</a:t>
            </a:r>
          </a:p>
        </p:txBody>
      </p:sp>
    </p:spTree>
    <p:extLst>
      <p:ext uri="{BB962C8B-B14F-4D97-AF65-F5344CB8AC3E}">
        <p14:creationId xmlns:p14="http://schemas.microsoft.com/office/powerpoint/2010/main" val="143275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a:xfrm>
            <a:off x="838200" y="365125"/>
            <a:ext cx="11000934" cy="1325563"/>
          </a:xfrm>
        </p:spPr>
        <p:txBody>
          <a:bodyPr anchor="t"/>
          <a:lstStyle/>
          <a:p>
            <a:r>
              <a:rPr lang="en-US" dirty="0"/>
              <a:t>Subgraph size: Union find, directly with </a:t>
            </a:r>
            <a:r>
              <a:rPr lang="en-US" dirty="0" err="1"/>
              <a:t>nums</a:t>
            </a:r>
            <a:endParaRPr lang="en-US" dirty="0"/>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200" y="1027906"/>
            <a:ext cx="11000935" cy="5029835"/>
          </a:xfrm>
        </p:spPr>
        <p:txBody>
          <a:bodyPr anchor="t">
            <a:noAutofit/>
          </a:bodyPr>
          <a:lstStyle/>
          <a:p>
            <a:r>
              <a:rPr lang="en-US" sz="2400" dirty="0"/>
              <a:t>Create a count array corresponding to each number.  (count[</a:t>
            </a:r>
            <a:r>
              <a:rPr lang="en-US" sz="2400" dirty="0" err="1"/>
              <a:t>i</a:t>
            </a:r>
            <a:r>
              <a:rPr lang="en-US" sz="2400" dirty="0"/>
              <a:t>] = 1)</a:t>
            </a:r>
          </a:p>
          <a:p>
            <a:r>
              <a:rPr lang="en-US" sz="2400" dirty="0"/>
              <a:t>Create a parent index array into </a:t>
            </a:r>
            <a:r>
              <a:rPr lang="en-US" sz="2400" dirty="0" err="1"/>
              <a:t>nums</a:t>
            </a:r>
            <a:r>
              <a:rPr lang="en-US" sz="2400" dirty="0"/>
              <a:t>.  (parent[</a:t>
            </a:r>
            <a:r>
              <a:rPr lang="en-US" sz="2400" dirty="0" err="1"/>
              <a:t>i</a:t>
            </a:r>
            <a:r>
              <a:rPr lang="en-US" sz="2400" dirty="0"/>
              <a:t>] = </a:t>
            </a:r>
            <a:r>
              <a:rPr lang="en-US" sz="2400" dirty="0" err="1"/>
              <a:t>i</a:t>
            </a:r>
            <a:r>
              <a:rPr lang="en-US" sz="2400" dirty="0"/>
              <a:t>)</a:t>
            </a:r>
          </a:p>
          <a:p>
            <a:r>
              <a:rPr lang="en-US" sz="2400" dirty="0"/>
              <a:t>For each value in </a:t>
            </a:r>
            <a:r>
              <a:rPr lang="en-US" sz="2400" dirty="0" err="1"/>
              <a:t>nums</a:t>
            </a:r>
            <a:r>
              <a:rPr lang="en-US" sz="2400" dirty="0"/>
              <a:t>, calculate GCD with every other value.</a:t>
            </a:r>
          </a:p>
          <a:p>
            <a:r>
              <a:rPr lang="en-US" sz="2400" dirty="0"/>
              <a:t>If GCD &gt; 1:</a:t>
            </a:r>
          </a:p>
          <a:p>
            <a:pPr lvl="1">
              <a:buFont typeface="Wingdings" panose="05000000000000000000" pitchFamily="2" charset="2"/>
              <a:buChar char="Ø"/>
            </a:pPr>
            <a:r>
              <a:rPr lang="en-US" sz="2000" b="1" dirty="0"/>
              <a:t> Find</a:t>
            </a:r>
            <a:r>
              <a:rPr lang="en-US" sz="2000" dirty="0"/>
              <a:t> the parent for one of them, and set its parent to the other.</a:t>
            </a:r>
          </a:p>
          <a:p>
            <a:pPr lvl="1">
              <a:buFont typeface="Wingdings" panose="05000000000000000000" pitchFamily="2" charset="2"/>
              <a:buChar char="Ø"/>
            </a:pPr>
            <a:r>
              <a:rPr lang="en-US" sz="2000" b="1" dirty="0"/>
              <a:t> Union</a:t>
            </a:r>
            <a:r>
              <a:rPr lang="en-US" sz="2000" dirty="0"/>
              <a:t> the two sets, and transfer the count to the new common parent.</a:t>
            </a:r>
          </a:p>
          <a:p>
            <a:r>
              <a:rPr lang="en-US" sz="2400" dirty="0"/>
              <a:t>Keep track of the maximum count, and return it at the end.</a:t>
            </a:r>
          </a:p>
          <a:p>
            <a:pPr marL="0" indent="0">
              <a:spcBef>
                <a:spcPts val="1200"/>
              </a:spcBef>
              <a:buNone/>
            </a:pPr>
            <a:r>
              <a:rPr lang="en-US" sz="2400" dirty="0"/>
              <a:t>Time complexity: O(n</a:t>
            </a:r>
            <a:r>
              <a:rPr lang="en-US" sz="2400" baseline="30000" dirty="0"/>
              <a:t>2</a:t>
            </a:r>
            <a:r>
              <a:rPr lang="en-US" sz="2400" dirty="0"/>
              <a:t> log n)</a:t>
            </a:r>
          </a:p>
          <a:p>
            <a:pPr lvl="1">
              <a:buFont typeface="Wingdings" panose="05000000000000000000" pitchFamily="2" charset="2"/>
              <a:buChar char="Ø"/>
            </a:pPr>
            <a:r>
              <a:rPr lang="en-US" sz="2000" dirty="0"/>
              <a:t>Calculating GCD is O(log n), repeated ½ n</a:t>
            </a:r>
            <a:r>
              <a:rPr lang="en-US" sz="2000" baseline="30000" dirty="0"/>
              <a:t>2</a:t>
            </a:r>
            <a:r>
              <a:rPr lang="en-US" sz="2000" dirty="0"/>
              <a:t> times </a:t>
            </a:r>
            <a:r>
              <a:rPr lang="en-US" sz="2000" dirty="0">
                <a:sym typeface="Wingdings" panose="05000000000000000000" pitchFamily="2" charset="2"/>
              </a:rPr>
              <a:t> O(n</a:t>
            </a:r>
            <a:r>
              <a:rPr lang="en-US" sz="2000" baseline="30000" dirty="0">
                <a:sym typeface="Wingdings" panose="05000000000000000000" pitchFamily="2" charset="2"/>
              </a:rPr>
              <a:t>2</a:t>
            </a:r>
            <a:r>
              <a:rPr lang="en-US" sz="2000" dirty="0">
                <a:sym typeface="Wingdings" panose="05000000000000000000" pitchFamily="2" charset="2"/>
              </a:rPr>
              <a:t> log n)</a:t>
            </a:r>
            <a:endParaRPr lang="en-US" sz="2000" dirty="0"/>
          </a:p>
          <a:p>
            <a:pPr lvl="1">
              <a:buFont typeface="Wingdings" panose="05000000000000000000" pitchFamily="2" charset="2"/>
              <a:buChar char="Ø"/>
            </a:pPr>
            <a:r>
              <a:rPr lang="en-US" sz="2000" dirty="0"/>
              <a:t>Union find is O(log n), repeated n times </a:t>
            </a:r>
            <a:r>
              <a:rPr lang="en-US" sz="2000" dirty="0">
                <a:sym typeface="Wingdings" panose="05000000000000000000" pitchFamily="2" charset="2"/>
              </a:rPr>
              <a:t> O(n log n)</a:t>
            </a:r>
            <a:endParaRPr lang="en-US" sz="2000" dirty="0"/>
          </a:p>
          <a:p>
            <a:pPr marL="0" indent="0">
              <a:buNone/>
            </a:pPr>
            <a:r>
              <a:rPr lang="en-US" sz="2400" dirty="0"/>
              <a:t>Space complexity: O(n) for the count and parent arrays</a:t>
            </a:r>
          </a:p>
        </p:txBody>
      </p:sp>
    </p:spTree>
    <p:extLst>
      <p:ext uri="{BB962C8B-B14F-4D97-AF65-F5344CB8AC3E}">
        <p14:creationId xmlns:p14="http://schemas.microsoft.com/office/powerpoint/2010/main" val="3700541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Subgraph size: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685801" y="3013023"/>
            <a:ext cx="10515600" cy="3447738"/>
          </a:xfrm>
        </p:spPr>
        <p:txBody>
          <a:bodyPr anchor="t">
            <a:noAutofit/>
          </a:bodyPr>
          <a:lstStyle/>
          <a:p>
            <a:pPr marL="0" indent="0">
              <a:buNone/>
            </a:pPr>
            <a:r>
              <a:rPr lang="en-US" sz="2800" dirty="0"/>
              <a:t>That’s better space usage, but time complexity is still a problem.</a:t>
            </a:r>
          </a:p>
          <a:p>
            <a:pPr marL="0" indent="0">
              <a:buNone/>
            </a:pPr>
            <a:r>
              <a:rPr lang="en-US" sz="2800" dirty="0"/>
              <a:t>n can be as large as 20,000.  That’s 6 billion operations!</a:t>
            </a:r>
          </a:p>
          <a:p>
            <a:pPr marL="0" indent="0">
              <a:buNone/>
            </a:pPr>
            <a:r>
              <a:rPr lang="en-US" sz="2800" dirty="0"/>
              <a:t>Can we work with a smaller set of numbers?</a:t>
            </a:r>
          </a:p>
          <a:p>
            <a:pPr marL="0" indent="0">
              <a:buNone/>
            </a:pPr>
            <a:r>
              <a:rPr lang="en-US" sz="2800" dirty="0"/>
              <a:t>What about primes?</a:t>
            </a:r>
          </a:p>
          <a:p>
            <a:pPr lvl="1">
              <a:buFont typeface="Wingdings" panose="05000000000000000000" pitchFamily="2" charset="2"/>
              <a:buChar char="Ø"/>
            </a:pPr>
            <a:r>
              <a:rPr lang="en-US" sz="2600" dirty="0"/>
              <a:t> 2 x 3 x 5 x 7 x 11 x 13 &lt; 100K, 2 x 3 x 5 x 7 x 11 x 13 x 17 &gt; 100K</a:t>
            </a:r>
          </a:p>
          <a:p>
            <a:pPr lvl="1">
              <a:buFont typeface="Wingdings" panose="05000000000000000000" pitchFamily="2" charset="2"/>
              <a:buChar char="Ø"/>
            </a:pPr>
            <a:r>
              <a:rPr lang="en-US" sz="2600" dirty="0"/>
              <a:t> If we know primes up to sqrt(max), any other factor is prime</a:t>
            </a:r>
          </a:p>
          <a:p>
            <a:pPr marL="0" indent="0">
              <a:buNone/>
            </a:pPr>
            <a:endParaRPr lang="en-US" sz="2800" dirty="0"/>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3661371789"/>
              </p:ext>
            </p:extLst>
          </p:nvPr>
        </p:nvGraphicFramePr>
        <p:xfrm>
          <a:off x="838200" y="1337733"/>
          <a:ext cx="9771744" cy="1308735"/>
        </p:xfrm>
        <a:graphic>
          <a:graphicData uri="http://schemas.openxmlformats.org/drawingml/2006/table">
            <a:tbl>
              <a:tblPr>
                <a:tableStyleId>{5C22544A-7EE6-4342-B048-85BDC9FD1C3A}</a:tableStyleId>
              </a:tblPr>
              <a:tblGrid>
                <a:gridCol w="3550920">
                  <a:extLst>
                    <a:ext uri="{9D8B030D-6E8A-4147-A177-3AD203B41FA5}">
                      <a16:colId xmlns:a16="http://schemas.microsoft.com/office/drawing/2014/main" val="183472162"/>
                    </a:ext>
                  </a:extLst>
                </a:gridCol>
                <a:gridCol w="3150932">
                  <a:extLst>
                    <a:ext uri="{9D8B030D-6E8A-4147-A177-3AD203B41FA5}">
                      <a16:colId xmlns:a16="http://schemas.microsoft.com/office/drawing/2014/main" val="3248210069"/>
                    </a:ext>
                  </a:extLst>
                </a:gridCol>
                <a:gridCol w="3069892">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994938824"/>
                  </a:ext>
                </a:extLst>
              </a:tr>
              <a:tr h="416605">
                <a:tc>
                  <a:txBody>
                    <a:bodyPr/>
                    <a:lstStyle/>
                    <a:p>
                      <a:pPr algn="l" fontAlgn="b"/>
                      <a:r>
                        <a:rPr lang="en-US" sz="2800" b="0" i="0" u="none" strike="noStrike" dirty="0">
                          <a:solidFill>
                            <a:srgbClr val="000000"/>
                          </a:solidFill>
                          <a:effectLst/>
                          <a:latin typeface="Calibri" panose="020F0502020204030204" pitchFamily="34" charset="0"/>
                        </a:rPr>
                        <a:t>BFS / DFS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b="0" i="0" u="none" strike="noStrike" dirty="0">
                          <a:solidFill>
                            <a:srgbClr val="000000"/>
                          </a:solidFill>
                          <a:effectLst/>
                          <a:latin typeface="Calibri" panose="020F0502020204030204" pitchFamily="34" charset="0"/>
                        </a:rPr>
                        <a:t>Union Find on </a:t>
                      </a:r>
                      <a:r>
                        <a:rPr lang="en-US" sz="2800" b="0" i="0" u="none" strike="noStrike" dirty="0" err="1">
                          <a:solidFill>
                            <a:srgbClr val="000000"/>
                          </a:solidFill>
                          <a:effectLst/>
                          <a:latin typeface="Calibri" panose="020F0502020204030204" pitchFamily="34" charset="0"/>
                        </a:rPr>
                        <a:t>nums</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bl>
          </a:graphicData>
        </a:graphic>
      </p:graphicFrame>
    </p:spTree>
    <p:extLst>
      <p:ext uri="{BB962C8B-B14F-4D97-AF65-F5344CB8AC3E}">
        <p14:creationId xmlns:p14="http://schemas.microsoft.com/office/powerpoint/2010/main" val="1721669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27AE-23B4-4897-8D2F-709050B5C45B}"/>
              </a:ext>
            </a:extLst>
          </p:cNvPr>
          <p:cNvSpPr>
            <a:spLocks noGrp="1"/>
          </p:cNvSpPr>
          <p:nvPr>
            <p:ph type="title"/>
          </p:nvPr>
        </p:nvSpPr>
        <p:spPr>
          <a:xfrm>
            <a:off x="838200" y="365125"/>
            <a:ext cx="11000934" cy="1325563"/>
          </a:xfrm>
        </p:spPr>
        <p:txBody>
          <a:bodyPr anchor="t"/>
          <a:lstStyle/>
          <a:p>
            <a:r>
              <a:rPr lang="en-US" dirty="0"/>
              <a:t>Subgraph size: Union find, prime factors</a:t>
            </a:r>
          </a:p>
        </p:txBody>
      </p:sp>
      <p:sp>
        <p:nvSpPr>
          <p:cNvPr id="3" name="Content Placeholder 2">
            <a:extLst>
              <a:ext uri="{FF2B5EF4-FFF2-40B4-BE49-F238E27FC236}">
                <a16:creationId xmlns:a16="http://schemas.microsoft.com/office/drawing/2014/main" id="{28199AAA-01AF-4551-B410-CA2297F85B28}"/>
              </a:ext>
            </a:extLst>
          </p:cNvPr>
          <p:cNvSpPr>
            <a:spLocks noGrp="1"/>
          </p:cNvSpPr>
          <p:nvPr>
            <p:ph idx="1"/>
          </p:nvPr>
        </p:nvSpPr>
        <p:spPr>
          <a:xfrm>
            <a:off x="838199" y="1027906"/>
            <a:ext cx="11000935" cy="5357904"/>
          </a:xfrm>
        </p:spPr>
        <p:txBody>
          <a:bodyPr anchor="t">
            <a:noAutofit/>
          </a:bodyPr>
          <a:lstStyle/>
          <a:p>
            <a:r>
              <a:rPr lang="en-US" sz="2400" dirty="0"/>
              <a:t>Calculate an array of primes, up to sqrt(max(</a:t>
            </a:r>
            <a:r>
              <a:rPr lang="en-US" sz="2400" dirty="0" err="1"/>
              <a:t>nums</a:t>
            </a:r>
            <a:r>
              <a:rPr lang="en-US" sz="2400" dirty="0"/>
              <a:t>))</a:t>
            </a:r>
          </a:p>
          <a:p>
            <a:r>
              <a:rPr lang="en-US" sz="2400" dirty="0"/>
              <a:t>Create count and parent arrays (count[</a:t>
            </a:r>
            <a:r>
              <a:rPr lang="en-US" sz="2400" dirty="0" err="1"/>
              <a:t>i</a:t>
            </a:r>
            <a:r>
              <a:rPr lang="en-US" sz="2400" dirty="0"/>
              <a:t>] = 0, parent[</a:t>
            </a:r>
            <a:r>
              <a:rPr lang="en-US" sz="2400" dirty="0" err="1"/>
              <a:t>i</a:t>
            </a:r>
            <a:r>
              <a:rPr lang="en-US" sz="2400" dirty="0"/>
              <a:t>] = </a:t>
            </a:r>
            <a:r>
              <a:rPr lang="en-US" sz="2400" dirty="0" err="1"/>
              <a:t>i</a:t>
            </a:r>
            <a:r>
              <a:rPr lang="en-US" sz="2400" dirty="0"/>
              <a:t>)</a:t>
            </a:r>
          </a:p>
          <a:p>
            <a:r>
              <a:rPr lang="en-US" sz="2400" dirty="0"/>
              <a:t>For each value in </a:t>
            </a:r>
            <a:r>
              <a:rPr lang="en-US" sz="2400" dirty="0" err="1"/>
              <a:t>nums</a:t>
            </a:r>
            <a:r>
              <a:rPr lang="en-US" sz="2400" dirty="0"/>
              <a:t>, calculate its distinct prime factors. (up to 6)</a:t>
            </a:r>
          </a:p>
          <a:p>
            <a:r>
              <a:rPr lang="en-US" sz="2400" b="1" dirty="0"/>
              <a:t>Find</a:t>
            </a:r>
            <a:r>
              <a:rPr lang="en-US" sz="2400" dirty="0"/>
              <a:t> the parent for the first prime factor, and increment its count by 1.</a:t>
            </a:r>
          </a:p>
          <a:p>
            <a:r>
              <a:rPr lang="en-US" sz="2400" b="1" dirty="0"/>
              <a:t>Union</a:t>
            </a:r>
            <a:r>
              <a:rPr lang="en-US" sz="2400" dirty="0"/>
              <a:t> the sets for the other prime factors.  Transfer counts to the new parent.</a:t>
            </a:r>
          </a:p>
          <a:p>
            <a:r>
              <a:rPr lang="en-US" sz="2400" dirty="0"/>
              <a:t>Keep track of the maximum count, and return it at the end.</a:t>
            </a:r>
          </a:p>
          <a:p>
            <a:pPr marL="0" indent="0">
              <a:buNone/>
            </a:pPr>
            <a:r>
              <a:rPr lang="en-US" sz="2400" dirty="0"/>
              <a:t>Time complexity: O(sqrt(max) log </a:t>
            </a:r>
            <a:r>
              <a:rPr lang="en-US" sz="2400" dirty="0" err="1"/>
              <a:t>log</a:t>
            </a:r>
            <a:r>
              <a:rPr lang="en-US" sz="2400" dirty="0"/>
              <a:t> sqrt(max) + n * Pi(sqrt(max)) + n log n)</a:t>
            </a:r>
          </a:p>
          <a:p>
            <a:pPr lvl="1">
              <a:buFont typeface="Wingdings" panose="05000000000000000000" pitchFamily="2" charset="2"/>
              <a:buChar char="Ø"/>
            </a:pPr>
            <a:r>
              <a:rPr lang="en-US" sz="2000" dirty="0"/>
              <a:t> Calculating primes is O(x log </a:t>
            </a:r>
            <a:r>
              <a:rPr lang="en-US" sz="2000" dirty="0" err="1"/>
              <a:t>log</a:t>
            </a:r>
            <a:r>
              <a:rPr lang="en-US" sz="2000" dirty="0"/>
              <a:t> x) for Sieve of Eratosthenes</a:t>
            </a:r>
          </a:p>
          <a:p>
            <a:pPr lvl="1">
              <a:buFont typeface="Wingdings" panose="05000000000000000000" pitchFamily="2" charset="2"/>
              <a:buChar char="Ø"/>
            </a:pPr>
            <a:r>
              <a:rPr lang="en-US" sz="2000" dirty="0"/>
              <a:t> Calculating prime factors is O(Pi(sqrt(max))), repeated n times  (Pi(x) = # primes less than x)</a:t>
            </a:r>
          </a:p>
          <a:p>
            <a:pPr lvl="1">
              <a:buFont typeface="Wingdings" panose="05000000000000000000" pitchFamily="2" charset="2"/>
              <a:buChar char="Ø"/>
            </a:pPr>
            <a:r>
              <a:rPr lang="en-US" sz="2000" dirty="0"/>
              <a:t> O(log n) per union find, repeated n times</a:t>
            </a:r>
          </a:p>
          <a:p>
            <a:pPr marL="0" indent="0">
              <a:buNone/>
            </a:pPr>
            <a:r>
              <a:rPr lang="en-US" sz="2400" dirty="0"/>
              <a:t>Space complexity: O(6n) = O(n) for the prime-related arrays</a:t>
            </a:r>
          </a:p>
        </p:txBody>
      </p:sp>
    </p:spTree>
    <p:extLst>
      <p:ext uri="{BB962C8B-B14F-4D97-AF65-F5344CB8AC3E}">
        <p14:creationId xmlns:p14="http://schemas.microsoft.com/office/powerpoint/2010/main" val="3960750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p:txBody>
          <a:bodyPr anchor="t"/>
          <a:lstStyle/>
          <a:p>
            <a:r>
              <a:rPr lang="en-US" dirty="0"/>
              <a:t>Subgraph size: summary</a:t>
            </a:r>
          </a:p>
        </p:txBody>
      </p:sp>
      <p:sp>
        <p:nvSpPr>
          <p:cNvPr id="3" name="Content Placeholder 2">
            <a:extLst>
              <a:ext uri="{FF2B5EF4-FFF2-40B4-BE49-F238E27FC236}">
                <a16:creationId xmlns:a16="http://schemas.microsoft.com/office/drawing/2014/main" id="{5DEC0A4B-D8B7-4FDF-80F5-3A2E4605B72C}"/>
              </a:ext>
            </a:extLst>
          </p:cNvPr>
          <p:cNvSpPr>
            <a:spLocks noGrp="1"/>
          </p:cNvSpPr>
          <p:nvPr>
            <p:ph idx="1"/>
          </p:nvPr>
        </p:nvSpPr>
        <p:spPr>
          <a:xfrm>
            <a:off x="714532" y="3657600"/>
            <a:ext cx="10515600" cy="2835275"/>
          </a:xfrm>
        </p:spPr>
        <p:txBody>
          <a:bodyPr anchor="t">
            <a:noAutofit/>
          </a:bodyPr>
          <a:lstStyle/>
          <a:p>
            <a:pPr marL="0" indent="0">
              <a:buNone/>
            </a:pPr>
            <a:r>
              <a:rPr lang="en-US" sz="2800" dirty="0"/>
              <a:t>Expect the “Union Find on primes” approach to be fastest for large n.</a:t>
            </a:r>
          </a:p>
        </p:txBody>
      </p:sp>
      <p:graphicFrame>
        <p:nvGraphicFramePr>
          <p:cNvPr id="4" name="Table 3">
            <a:extLst>
              <a:ext uri="{FF2B5EF4-FFF2-40B4-BE49-F238E27FC236}">
                <a16:creationId xmlns:a16="http://schemas.microsoft.com/office/drawing/2014/main" id="{356635FD-E220-42BF-B9B7-5A347B0FD873}"/>
              </a:ext>
            </a:extLst>
          </p:cNvPr>
          <p:cNvGraphicFramePr>
            <a:graphicFrameLocks noGrp="1"/>
          </p:cNvGraphicFramePr>
          <p:nvPr>
            <p:extLst>
              <p:ext uri="{D42A27DB-BD31-4B8C-83A1-F6EECF244321}">
                <p14:modId xmlns:p14="http://schemas.microsoft.com/office/powerpoint/2010/main" val="1785793029"/>
              </p:ext>
            </p:extLst>
          </p:nvPr>
        </p:nvGraphicFramePr>
        <p:xfrm>
          <a:off x="838200" y="1337733"/>
          <a:ext cx="10869119" cy="2171700"/>
        </p:xfrm>
        <a:graphic>
          <a:graphicData uri="http://schemas.openxmlformats.org/drawingml/2006/table">
            <a:tbl>
              <a:tblPr>
                <a:tableStyleId>{5C22544A-7EE6-4342-B048-85BDC9FD1C3A}</a:tableStyleId>
              </a:tblPr>
              <a:tblGrid>
                <a:gridCol w="3463977">
                  <a:extLst>
                    <a:ext uri="{9D8B030D-6E8A-4147-A177-3AD203B41FA5}">
                      <a16:colId xmlns:a16="http://schemas.microsoft.com/office/drawing/2014/main" val="183472162"/>
                    </a:ext>
                  </a:extLst>
                </a:gridCol>
                <a:gridCol w="4467069">
                  <a:extLst>
                    <a:ext uri="{9D8B030D-6E8A-4147-A177-3AD203B41FA5}">
                      <a16:colId xmlns:a16="http://schemas.microsoft.com/office/drawing/2014/main" val="3248210069"/>
                    </a:ext>
                  </a:extLst>
                </a:gridCol>
                <a:gridCol w="2938073">
                  <a:extLst>
                    <a:ext uri="{9D8B030D-6E8A-4147-A177-3AD203B41FA5}">
                      <a16:colId xmlns:a16="http://schemas.microsoft.com/office/drawing/2014/main" val="1504388892"/>
                    </a:ext>
                  </a:extLst>
                </a:gridCol>
              </a:tblGrid>
              <a:tr h="416605">
                <a:tc>
                  <a:txBody>
                    <a:bodyPr/>
                    <a:lstStyle/>
                    <a:p>
                      <a:pPr algn="l" fontAlgn="b"/>
                      <a:r>
                        <a:rPr lang="en-US" sz="2800" u="none" strike="noStrike" dirty="0">
                          <a:effectLst/>
                        </a:rPr>
                        <a:t>Approach</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Time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ctr" fontAlgn="b"/>
                      <a:r>
                        <a:rPr lang="en-US" sz="2800" u="none" strike="noStrike" dirty="0">
                          <a:effectLst/>
                        </a:rPr>
                        <a:t>Space complexity</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994938824"/>
                  </a:ext>
                </a:extLst>
              </a:tr>
              <a:tr h="416605">
                <a:tc>
                  <a:txBody>
                    <a:bodyPr/>
                    <a:lstStyle/>
                    <a:p>
                      <a:pPr algn="l" fontAlgn="b"/>
                      <a:r>
                        <a:rPr lang="en-US" sz="2800" b="0" i="0" u="none" strike="noStrike" dirty="0">
                          <a:solidFill>
                            <a:srgbClr val="000000"/>
                          </a:solidFill>
                          <a:effectLst/>
                          <a:latin typeface="Calibri" panose="020F0502020204030204" pitchFamily="34" charset="0"/>
                        </a:rPr>
                        <a:t>BFS / DFS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63032"/>
                  </a:ext>
                </a:extLst>
              </a:tr>
              <a:tr h="416605">
                <a:tc>
                  <a:txBody>
                    <a:bodyPr/>
                    <a:lstStyle/>
                    <a:p>
                      <a:pPr algn="l" fontAlgn="b"/>
                      <a:r>
                        <a:rPr lang="en-US" sz="2800" b="0" i="0" u="none" strike="noStrike" dirty="0">
                          <a:solidFill>
                            <a:srgbClr val="000000"/>
                          </a:solidFill>
                          <a:effectLst/>
                          <a:latin typeface="Calibri" panose="020F0502020204030204" pitchFamily="34" charset="0"/>
                        </a:rPr>
                        <a:t>Union Find on </a:t>
                      </a:r>
                      <a:r>
                        <a:rPr lang="en-US" sz="2800" b="0" i="0" u="none" strike="noStrike" dirty="0" err="1">
                          <a:solidFill>
                            <a:srgbClr val="000000"/>
                          </a:solidFill>
                          <a:effectLst/>
                          <a:latin typeface="Calibri" panose="020F0502020204030204" pitchFamily="34" charset="0"/>
                        </a:rPr>
                        <a:t>nums</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r>
                        <a:rPr lang="en-US" sz="2800" u="none" strike="noStrike" baseline="30000" dirty="0">
                          <a:effectLst/>
                        </a:rPr>
                        <a:t>2</a:t>
                      </a:r>
                      <a:r>
                        <a:rPr lang="en-US" sz="2800" u="none" strike="noStrike" dirty="0">
                          <a:effectLst/>
                        </a:rPr>
                        <a:t> log 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u="none" strike="noStrike" dirty="0">
                          <a:effectLst/>
                        </a:rPr>
                        <a:t>O(n)</a:t>
                      </a:r>
                      <a:endParaRPr lang="en-US" sz="2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901447"/>
                  </a:ext>
                </a:extLst>
              </a:tr>
              <a:tr h="416605">
                <a:tc>
                  <a:txBody>
                    <a:bodyPr/>
                    <a:lstStyle/>
                    <a:p>
                      <a:pPr algn="l" fontAlgn="b"/>
                      <a:r>
                        <a:rPr lang="en-US" sz="2800" b="0" i="0" u="none" strike="noStrike" dirty="0">
                          <a:solidFill>
                            <a:srgbClr val="000000"/>
                          </a:solidFill>
                          <a:effectLst/>
                          <a:latin typeface="Calibri" panose="020F0502020204030204" pitchFamily="34" charset="0"/>
                        </a:rPr>
                        <a:t>Union Find on primes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panose="020F0502020204030204" pitchFamily="34" charset="0"/>
                        </a:rPr>
                        <a:t>O(sqrt(max) log </a:t>
                      </a:r>
                      <a:r>
                        <a:rPr lang="en-US" sz="2800" b="0" i="0" u="none" strike="noStrike" dirty="0" err="1">
                          <a:solidFill>
                            <a:srgbClr val="000000"/>
                          </a:solidFill>
                          <a:effectLst/>
                          <a:latin typeface="Calibri" panose="020F0502020204030204" pitchFamily="34" charset="0"/>
                        </a:rPr>
                        <a:t>log</a:t>
                      </a:r>
                      <a:r>
                        <a:rPr lang="en-US" sz="2800" b="0" i="0" u="none" strike="noStrike" dirty="0">
                          <a:solidFill>
                            <a:srgbClr val="000000"/>
                          </a:solidFill>
                          <a:effectLst/>
                          <a:latin typeface="Calibri" panose="020F0502020204030204" pitchFamily="34" charset="0"/>
                        </a:rPr>
                        <a:t> sqrt(max) + n Pi(sqrt(max)) + n log 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Calibri" panose="020F0502020204030204" pitchFamily="34" charset="0"/>
                        </a:rPr>
                        <a:t>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4808596"/>
                  </a:ext>
                </a:extLst>
              </a:tr>
            </a:tbl>
          </a:graphicData>
        </a:graphic>
      </p:graphicFrame>
    </p:spTree>
    <p:extLst>
      <p:ext uri="{BB962C8B-B14F-4D97-AF65-F5344CB8AC3E}">
        <p14:creationId xmlns:p14="http://schemas.microsoft.com/office/powerpoint/2010/main" val="3122888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C63A-2FE7-488E-BF88-CE1A36A16114}"/>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C3D28F3A-88E0-4823-A560-6BD450E9EA50}"/>
              </a:ext>
            </a:extLst>
          </p:cNvPr>
          <p:cNvSpPr>
            <a:spLocks noGrp="1"/>
          </p:cNvSpPr>
          <p:nvPr>
            <p:ph idx="1"/>
          </p:nvPr>
        </p:nvSpPr>
        <p:spPr>
          <a:xfrm>
            <a:off x="685801" y="1604433"/>
            <a:ext cx="10131425" cy="4751397"/>
          </a:xfrm>
        </p:spPr>
        <p:txBody>
          <a:bodyPr anchor="t">
            <a:normAutofit/>
          </a:bodyPr>
          <a:lstStyle/>
          <a:p>
            <a:pPr marL="0" indent="0">
              <a:buNone/>
            </a:pPr>
            <a:r>
              <a:rPr lang="en-US" sz="2800" dirty="0"/>
              <a:t>Many problems have multiple solutions</a:t>
            </a:r>
          </a:p>
          <a:p>
            <a:pPr marL="0" indent="0">
              <a:buNone/>
            </a:pPr>
            <a:r>
              <a:rPr lang="en-US" sz="2800" dirty="0"/>
              <a:t>Most developers can think of at least one way to solve a problem</a:t>
            </a:r>
          </a:p>
          <a:p>
            <a:pPr lvl="1">
              <a:buFont typeface="Wingdings" panose="05000000000000000000" pitchFamily="2" charset="2"/>
              <a:buChar char="Ø"/>
            </a:pPr>
            <a:r>
              <a:rPr lang="en-US" sz="2600" dirty="0"/>
              <a:t> Our first instinct might not lead us to the best approach</a:t>
            </a:r>
          </a:p>
          <a:p>
            <a:pPr lvl="1">
              <a:buFont typeface="Wingdings" panose="05000000000000000000" pitchFamily="2" charset="2"/>
              <a:buChar char="Ø"/>
            </a:pPr>
            <a:r>
              <a:rPr lang="en-US" sz="2600" dirty="0"/>
              <a:t> We can always learn more approaches</a:t>
            </a:r>
            <a:endParaRPr lang="en-US" sz="2400" dirty="0"/>
          </a:p>
          <a:p>
            <a:pPr marL="0" indent="0">
              <a:buNone/>
            </a:pPr>
            <a:r>
              <a:rPr lang="en-US" sz="2800" dirty="0"/>
              <a:t>Use “big O” analysis to compare performance for each approach</a:t>
            </a:r>
          </a:p>
          <a:p>
            <a:pPr lvl="1">
              <a:buFont typeface="Wingdings" panose="05000000000000000000" pitchFamily="2" charset="2"/>
              <a:buChar char="Ø"/>
            </a:pPr>
            <a:r>
              <a:rPr lang="en-US" sz="2600" dirty="0"/>
              <a:t> Growth rates of runtime and space requirements</a:t>
            </a:r>
          </a:p>
          <a:p>
            <a:pPr marL="0" indent="0">
              <a:buNone/>
            </a:pPr>
            <a:r>
              <a:rPr lang="en-US" sz="2800" dirty="0"/>
              <a:t>Ultimate goal:  Compare approaches </a:t>
            </a:r>
            <a:r>
              <a:rPr lang="en-US" sz="2800" i="1" dirty="0"/>
              <a:t>before</a:t>
            </a:r>
            <a:r>
              <a:rPr lang="en-US" sz="2800" dirty="0"/>
              <a:t> coding</a:t>
            </a:r>
          </a:p>
        </p:txBody>
      </p:sp>
    </p:spTree>
    <p:extLst>
      <p:ext uri="{BB962C8B-B14F-4D97-AF65-F5344CB8AC3E}">
        <p14:creationId xmlns:p14="http://schemas.microsoft.com/office/powerpoint/2010/main" val="1221872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C63A-2FE7-488E-BF88-CE1A36A16114}"/>
              </a:ext>
            </a:extLst>
          </p:cNvPr>
          <p:cNvSpPr>
            <a:spLocks noGrp="1"/>
          </p:cNvSpPr>
          <p:nvPr>
            <p:ph type="title"/>
          </p:nvPr>
        </p:nvSpPr>
        <p:spPr/>
        <p:txBody>
          <a:bodyPr anchor="t"/>
          <a:lstStyle/>
          <a:p>
            <a:r>
              <a:rPr lang="en-US" dirty="0"/>
              <a:t>Putting Algorithms into Practice</a:t>
            </a:r>
          </a:p>
        </p:txBody>
      </p:sp>
      <p:sp>
        <p:nvSpPr>
          <p:cNvPr id="3" name="Content Placeholder 2">
            <a:extLst>
              <a:ext uri="{FF2B5EF4-FFF2-40B4-BE49-F238E27FC236}">
                <a16:creationId xmlns:a16="http://schemas.microsoft.com/office/drawing/2014/main" id="{C3D28F3A-88E0-4823-A560-6BD450E9EA50}"/>
              </a:ext>
            </a:extLst>
          </p:cNvPr>
          <p:cNvSpPr>
            <a:spLocks noGrp="1"/>
          </p:cNvSpPr>
          <p:nvPr>
            <p:ph idx="1"/>
          </p:nvPr>
        </p:nvSpPr>
        <p:spPr>
          <a:xfrm>
            <a:off x="685801" y="1604433"/>
            <a:ext cx="10131425" cy="4751397"/>
          </a:xfrm>
        </p:spPr>
        <p:txBody>
          <a:bodyPr anchor="t">
            <a:normAutofit/>
          </a:bodyPr>
          <a:lstStyle/>
          <a:p>
            <a:pPr marL="0" indent="0">
              <a:buNone/>
            </a:pPr>
            <a:r>
              <a:rPr lang="en-US" sz="2800" dirty="0" err="1"/>
              <a:t>LeetCode</a:t>
            </a:r>
            <a:endParaRPr lang="en-US" sz="2800" dirty="0"/>
          </a:p>
          <a:p>
            <a:pPr lvl="1">
              <a:buFont typeface="Wingdings" panose="05000000000000000000" pitchFamily="2" charset="2"/>
              <a:buChar char="Ø"/>
            </a:pPr>
            <a:r>
              <a:rPr lang="en-US" sz="2600" dirty="0"/>
              <a:t> Over 2,000 problems to work on, ranked Easy, Medium, Hard</a:t>
            </a:r>
          </a:p>
          <a:p>
            <a:pPr lvl="1">
              <a:buFont typeface="Wingdings" panose="05000000000000000000" pitchFamily="2" charset="2"/>
              <a:buChar char="Ø"/>
            </a:pPr>
            <a:r>
              <a:rPr lang="en-US" sz="2600" dirty="0"/>
              <a:t> Discussion forum for each problem</a:t>
            </a:r>
          </a:p>
          <a:p>
            <a:pPr lvl="1">
              <a:buFont typeface="Wingdings" panose="05000000000000000000" pitchFamily="2" charset="2"/>
              <a:buChar char="Ø"/>
            </a:pPr>
            <a:r>
              <a:rPr lang="en-US" sz="2600" dirty="0"/>
              <a:t> Daily challenges, weekly contests</a:t>
            </a:r>
          </a:p>
          <a:p>
            <a:pPr marL="0" indent="0">
              <a:buNone/>
            </a:pPr>
            <a:r>
              <a:rPr lang="en-US" sz="2800" dirty="0"/>
              <a:t>Some alternatives</a:t>
            </a:r>
          </a:p>
          <a:p>
            <a:pPr lvl="1">
              <a:buFont typeface="Wingdings" panose="05000000000000000000" pitchFamily="2" charset="2"/>
              <a:buChar char="Ø"/>
            </a:pPr>
            <a:r>
              <a:rPr lang="en-US" sz="2600" dirty="0"/>
              <a:t> AlgoExpert.io, Interview Kickstart (interview prep) - $$</a:t>
            </a:r>
          </a:p>
          <a:p>
            <a:pPr lvl="1">
              <a:buFont typeface="Wingdings" panose="05000000000000000000" pitchFamily="2" charset="2"/>
              <a:buChar char="Ø"/>
            </a:pPr>
            <a:r>
              <a:rPr lang="en-US" sz="2600" dirty="0"/>
              <a:t> Khan Academy</a:t>
            </a:r>
          </a:p>
          <a:p>
            <a:pPr marL="0" indent="0">
              <a:buNone/>
            </a:pPr>
            <a:r>
              <a:rPr lang="en-US" sz="2800" dirty="0"/>
              <a:t>Better to learn </a:t>
            </a:r>
            <a:r>
              <a:rPr lang="en-US" sz="2800" i="1" dirty="0"/>
              <a:t>before</a:t>
            </a:r>
            <a:r>
              <a:rPr lang="en-US" sz="2800" dirty="0"/>
              <a:t> you need to know!</a:t>
            </a:r>
          </a:p>
        </p:txBody>
      </p:sp>
    </p:spTree>
    <p:extLst>
      <p:ext uri="{BB962C8B-B14F-4D97-AF65-F5344CB8AC3E}">
        <p14:creationId xmlns:p14="http://schemas.microsoft.com/office/powerpoint/2010/main" val="2198715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C63A-2FE7-488E-BF88-CE1A36A16114}"/>
              </a:ext>
            </a:extLst>
          </p:cNvPr>
          <p:cNvSpPr>
            <a:spLocks noGrp="1"/>
          </p:cNvSpPr>
          <p:nvPr>
            <p:ph type="title"/>
          </p:nvPr>
        </p:nvSpPr>
        <p:spPr/>
        <p:txBody>
          <a:bodyPr anchor="t"/>
          <a:lstStyle/>
          <a:p>
            <a:r>
              <a:rPr lang="en-US" dirty="0"/>
              <a:t>Some final advice</a:t>
            </a:r>
          </a:p>
        </p:txBody>
      </p:sp>
      <p:sp>
        <p:nvSpPr>
          <p:cNvPr id="3" name="Content Placeholder 2">
            <a:extLst>
              <a:ext uri="{FF2B5EF4-FFF2-40B4-BE49-F238E27FC236}">
                <a16:creationId xmlns:a16="http://schemas.microsoft.com/office/drawing/2014/main" id="{C3D28F3A-88E0-4823-A560-6BD450E9EA50}"/>
              </a:ext>
            </a:extLst>
          </p:cNvPr>
          <p:cNvSpPr>
            <a:spLocks noGrp="1"/>
          </p:cNvSpPr>
          <p:nvPr>
            <p:ph idx="1"/>
          </p:nvPr>
        </p:nvSpPr>
        <p:spPr>
          <a:xfrm>
            <a:off x="685801" y="1337733"/>
            <a:ext cx="10131425" cy="5197978"/>
          </a:xfrm>
        </p:spPr>
        <p:txBody>
          <a:bodyPr anchor="t">
            <a:normAutofit lnSpcReduction="10000"/>
          </a:bodyPr>
          <a:lstStyle/>
          <a:p>
            <a:pPr marL="0" indent="0">
              <a:buNone/>
            </a:pPr>
            <a:r>
              <a:rPr lang="en-US" sz="2800" dirty="0"/>
              <a:t>Make observations before writing any code</a:t>
            </a:r>
          </a:p>
          <a:p>
            <a:pPr marL="0" indent="0">
              <a:buNone/>
            </a:pPr>
            <a:r>
              <a:rPr lang="en-US" sz="2800" dirty="0"/>
              <a:t>If you get stuck, use hints</a:t>
            </a:r>
          </a:p>
          <a:p>
            <a:pPr marL="0" indent="0">
              <a:buNone/>
            </a:pPr>
            <a:r>
              <a:rPr lang="en-US" sz="2800" dirty="0"/>
              <a:t>Aim for the most efficient approach, not the fastest execution time</a:t>
            </a:r>
          </a:p>
          <a:p>
            <a:pPr lvl="1">
              <a:buFont typeface="Wingdings" panose="05000000000000000000" pitchFamily="2" charset="2"/>
              <a:buChar char="Ø"/>
            </a:pPr>
            <a:r>
              <a:rPr lang="en-US" sz="2600" dirty="0"/>
              <a:t> Language-specific performance optimizations are not the point</a:t>
            </a:r>
          </a:p>
          <a:p>
            <a:pPr lvl="1">
              <a:buFont typeface="Wingdings" panose="05000000000000000000" pitchFamily="2" charset="2"/>
              <a:buChar char="Ø"/>
            </a:pPr>
            <a:r>
              <a:rPr lang="en-US" sz="2600" dirty="0"/>
              <a:t> The “real life” test</a:t>
            </a:r>
          </a:p>
          <a:p>
            <a:pPr marL="0" indent="0">
              <a:buNone/>
            </a:pPr>
            <a:r>
              <a:rPr lang="en-US" sz="2800" dirty="0"/>
              <a:t>When done, analyze your solution, in “big O” terms</a:t>
            </a:r>
          </a:p>
          <a:p>
            <a:pPr lvl="1">
              <a:buFont typeface="Wingdings" panose="05000000000000000000" pitchFamily="2" charset="2"/>
              <a:buChar char="Ø"/>
            </a:pPr>
            <a:r>
              <a:rPr lang="en-US" sz="2600" dirty="0"/>
              <a:t> Is it possible there is a better approach?</a:t>
            </a:r>
          </a:p>
          <a:p>
            <a:pPr marL="0" indent="0">
              <a:buNone/>
            </a:pPr>
            <a:r>
              <a:rPr lang="en-US" sz="2800" dirty="0"/>
              <a:t>Learn from others’ solutions when you are done</a:t>
            </a:r>
          </a:p>
          <a:p>
            <a:pPr marL="0" indent="0">
              <a:buNone/>
            </a:pPr>
            <a:r>
              <a:rPr lang="en-US" sz="2800" dirty="0"/>
              <a:t>Post and explain your solution in the discussion forum</a:t>
            </a:r>
          </a:p>
          <a:p>
            <a:pPr lvl="1">
              <a:buFont typeface="Wingdings" panose="05000000000000000000" pitchFamily="2" charset="2"/>
              <a:buChar char="Ø"/>
            </a:pPr>
            <a:r>
              <a:rPr lang="en-US" sz="2600" dirty="0"/>
              <a:t> With “big O”, if possible</a:t>
            </a:r>
          </a:p>
        </p:txBody>
      </p:sp>
    </p:spTree>
    <p:extLst>
      <p:ext uri="{BB962C8B-B14F-4D97-AF65-F5344CB8AC3E}">
        <p14:creationId xmlns:p14="http://schemas.microsoft.com/office/powerpoint/2010/main" val="3472061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a:xfrm>
            <a:off x="685801" y="609600"/>
            <a:ext cx="10781674" cy="5656289"/>
          </a:xfrm>
        </p:spPr>
        <p:txBody>
          <a:bodyPr anchor="ctr">
            <a:normAutofit/>
          </a:bodyPr>
          <a:lstStyle/>
          <a:p>
            <a:pPr algn="ctr"/>
            <a:r>
              <a:rPr lang="en-US" sz="5400" dirty="0"/>
              <a:t>Questions?</a:t>
            </a:r>
          </a:p>
        </p:txBody>
      </p:sp>
      <p:graphicFrame>
        <p:nvGraphicFramePr>
          <p:cNvPr id="3" name="Table 2">
            <a:extLst>
              <a:ext uri="{FF2B5EF4-FFF2-40B4-BE49-F238E27FC236}">
                <a16:creationId xmlns:a16="http://schemas.microsoft.com/office/drawing/2014/main" id="{828F177D-87A2-4C7A-96FE-676485BB892A}"/>
              </a:ext>
            </a:extLst>
          </p:cNvPr>
          <p:cNvGraphicFramePr>
            <a:graphicFrameLocks noGrp="1"/>
          </p:cNvGraphicFramePr>
          <p:nvPr>
            <p:extLst>
              <p:ext uri="{D42A27DB-BD31-4B8C-83A1-F6EECF244321}">
                <p14:modId xmlns:p14="http://schemas.microsoft.com/office/powerpoint/2010/main" val="3371295960"/>
              </p:ext>
            </p:extLst>
          </p:nvPr>
        </p:nvGraphicFramePr>
        <p:xfrm>
          <a:off x="2423748" y="4549042"/>
          <a:ext cx="7305780" cy="1503716"/>
        </p:xfrm>
        <a:graphic>
          <a:graphicData uri="http://schemas.openxmlformats.org/drawingml/2006/table">
            <a:tbl>
              <a:tblPr>
                <a:tableStyleId>{616DA210-FB5B-4158-B5E0-FEB733F419BA}</a:tableStyleId>
              </a:tblPr>
              <a:tblGrid>
                <a:gridCol w="1572840">
                  <a:extLst>
                    <a:ext uri="{9D8B030D-6E8A-4147-A177-3AD203B41FA5}">
                      <a16:colId xmlns:a16="http://schemas.microsoft.com/office/drawing/2014/main" val="2459836235"/>
                    </a:ext>
                  </a:extLst>
                </a:gridCol>
                <a:gridCol w="5732940">
                  <a:extLst>
                    <a:ext uri="{9D8B030D-6E8A-4147-A177-3AD203B41FA5}">
                      <a16:colId xmlns:a16="http://schemas.microsoft.com/office/drawing/2014/main" val="1179085572"/>
                    </a:ext>
                  </a:extLst>
                </a:gridCol>
              </a:tblGrid>
              <a:tr h="375929">
                <a:tc>
                  <a:txBody>
                    <a:bodyPr/>
                    <a:lstStyle/>
                    <a:p>
                      <a:pPr algn="r" rtl="0" fontAlgn="ctr"/>
                      <a:r>
                        <a:rPr lang="en-US" sz="2400" b="0" i="0" u="none" strike="noStrike" dirty="0">
                          <a:solidFill>
                            <a:schemeClr val="tx1"/>
                          </a:solidFill>
                          <a:effectLst/>
                          <a:latin typeface="+mn-lt"/>
                        </a:rPr>
                        <a:t>Email:</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mnorby@manifestcorp.com</a:t>
                      </a:r>
                    </a:p>
                  </a:txBody>
                  <a:tcPr marL="45720" marR="7620" marT="7620" marB="0" anchor="ctr"/>
                </a:tc>
                <a:extLst>
                  <a:ext uri="{0D108BD9-81ED-4DB2-BD59-A6C34878D82A}">
                    <a16:rowId xmlns:a16="http://schemas.microsoft.com/office/drawing/2014/main" val="1432771609"/>
                  </a:ext>
                </a:extLst>
              </a:tr>
              <a:tr h="375929">
                <a:tc>
                  <a:txBody>
                    <a:bodyPr/>
                    <a:lstStyle/>
                    <a:p>
                      <a:pPr algn="r" rtl="0" fontAlgn="ctr"/>
                      <a:r>
                        <a:rPr lang="en-US" sz="2400" b="0" i="0" u="none" strike="noStrike" dirty="0">
                          <a:solidFill>
                            <a:schemeClr val="tx1"/>
                          </a:solidFill>
                          <a:effectLst/>
                          <a:latin typeface="+mn-lt"/>
                        </a:rPr>
                        <a:t>LinkedIn:</a:t>
                      </a:r>
                    </a:p>
                  </a:txBody>
                  <a:tcPr marL="7620" marR="45720" marT="7620" marB="0" anchor="ctr"/>
                </a:tc>
                <a:tc>
                  <a:txBody>
                    <a:bodyPr/>
                    <a:lstStyle/>
                    <a:p>
                      <a:pPr algn="l" rtl="0" fontAlgn="ctr"/>
                      <a:r>
                        <a:rPr lang="en-US" sz="2400" b="0" i="0" kern="1200" dirty="0">
                          <a:solidFill>
                            <a:schemeClr val="tx1"/>
                          </a:solidFill>
                          <a:effectLst/>
                          <a:latin typeface="+mn-lt"/>
                          <a:ea typeface="+mn-ea"/>
                          <a:cs typeface="+mn-cs"/>
                        </a:rPr>
                        <a:t>www.linkedin.com/in/matt-norby-6b385212</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1867544468"/>
                  </a:ext>
                </a:extLst>
              </a:tr>
              <a:tr h="375929">
                <a:tc>
                  <a:txBody>
                    <a:bodyPr/>
                    <a:lstStyle/>
                    <a:p>
                      <a:pPr algn="r" rtl="0" fontAlgn="ctr"/>
                      <a:r>
                        <a:rPr lang="en-US" sz="2400" b="0" i="0" u="none" strike="noStrike" dirty="0">
                          <a:solidFill>
                            <a:schemeClr val="tx1"/>
                          </a:solidFill>
                          <a:effectLst/>
                          <a:latin typeface="+mn-lt"/>
                        </a:rPr>
                        <a:t>Twitter:</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@matt_norby</a:t>
                      </a:r>
                    </a:p>
                  </a:txBody>
                  <a:tcPr marL="45720" marR="7620" marT="7620" marB="0" anchor="ctr"/>
                </a:tc>
                <a:extLst>
                  <a:ext uri="{0D108BD9-81ED-4DB2-BD59-A6C34878D82A}">
                    <a16:rowId xmlns:a16="http://schemas.microsoft.com/office/drawing/2014/main" val="2964844923"/>
                  </a:ext>
                </a:extLst>
              </a:tr>
              <a:tr h="375929">
                <a:tc>
                  <a:txBody>
                    <a:bodyPr/>
                    <a:lstStyle/>
                    <a:p>
                      <a:pPr algn="r" rtl="0" fontAlgn="ctr"/>
                      <a:r>
                        <a:rPr lang="en-US" sz="2400" b="0" i="0" u="none" strike="noStrike" dirty="0" err="1">
                          <a:solidFill>
                            <a:schemeClr val="tx1"/>
                          </a:solidFill>
                          <a:effectLst/>
                          <a:latin typeface="+mn-lt"/>
                        </a:rPr>
                        <a:t>Github</a:t>
                      </a:r>
                      <a:r>
                        <a:rPr lang="en-US" sz="2400" b="0" i="0" u="none" strike="noStrike" dirty="0">
                          <a:solidFill>
                            <a:schemeClr val="tx1"/>
                          </a:solidFill>
                          <a:effectLst/>
                          <a:latin typeface="+mn-lt"/>
                        </a:rPr>
                        <a:t>:</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github.com/</a:t>
                      </a:r>
                      <a:r>
                        <a:rPr lang="en-US" sz="2400" b="0" i="0" u="none" strike="noStrike" dirty="0" err="1">
                          <a:solidFill>
                            <a:schemeClr val="tx1"/>
                          </a:solidFill>
                          <a:effectLst/>
                          <a:latin typeface="Calibri" panose="020F0502020204030204" pitchFamily="34" charset="0"/>
                        </a:rPr>
                        <a:t>mattnorby</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94466896"/>
                  </a:ext>
                </a:extLst>
              </a:tr>
            </a:tbl>
          </a:graphicData>
        </a:graphic>
      </p:graphicFrame>
    </p:spTree>
    <p:extLst>
      <p:ext uri="{BB962C8B-B14F-4D97-AF65-F5344CB8AC3E}">
        <p14:creationId xmlns:p14="http://schemas.microsoft.com/office/powerpoint/2010/main" val="3292086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936C-B97A-4466-BED5-BCCAFAF06FB2}"/>
              </a:ext>
            </a:extLst>
          </p:cNvPr>
          <p:cNvSpPr>
            <a:spLocks noGrp="1"/>
          </p:cNvSpPr>
          <p:nvPr>
            <p:ph type="title"/>
          </p:nvPr>
        </p:nvSpPr>
        <p:spPr>
          <a:xfrm>
            <a:off x="685801" y="609600"/>
            <a:ext cx="10781674" cy="5656289"/>
          </a:xfrm>
        </p:spPr>
        <p:txBody>
          <a:bodyPr anchor="ctr">
            <a:normAutofit/>
          </a:bodyPr>
          <a:lstStyle/>
          <a:p>
            <a:pPr algn="ctr"/>
            <a:r>
              <a:rPr lang="en-US" sz="5400" dirty="0"/>
              <a:t>THANK YOU!</a:t>
            </a:r>
          </a:p>
        </p:txBody>
      </p:sp>
      <p:graphicFrame>
        <p:nvGraphicFramePr>
          <p:cNvPr id="3" name="Table 2">
            <a:extLst>
              <a:ext uri="{FF2B5EF4-FFF2-40B4-BE49-F238E27FC236}">
                <a16:creationId xmlns:a16="http://schemas.microsoft.com/office/drawing/2014/main" id="{D12D5CDF-97C9-4EEF-BB2A-EBDF161FDD08}"/>
              </a:ext>
            </a:extLst>
          </p:cNvPr>
          <p:cNvGraphicFramePr>
            <a:graphicFrameLocks noGrp="1"/>
          </p:cNvGraphicFramePr>
          <p:nvPr>
            <p:extLst>
              <p:ext uri="{D42A27DB-BD31-4B8C-83A1-F6EECF244321}">
                <p14:modId xmlns:p14="http://schemas.microsoft.com/office/powerpoint/2010/main" val="931673471"/>
              </p:ext>
            </p:extLst>
          </p:nvPr>
        </p:nvGraphicFramePr>
        <p:xfrm>
          <a:off x="2423748" y="4549042"/>
          <a:ext cx="7305780" cy="1503716"/>
        </p:xfrm>
        <a:graphic>
          <a:graphicData uri="http://schemas.openxmlformats.org/drawingml/2006/table">
            <a:tbl>
              <a:tblPr>
                <a:tableStyleId>{616DA210-FB5B-4158-B5E0-FEB733F419BA}</a:tableStyleId>
              </a:tblPr>
              <a:tblGrid>
                <a:gridCol w="1572840">
                  <a:extLst>
                    <a:ext uri="{9D8B030D-6E8A-4147-A177-3AD203B41FA5}">
                      <a16:colId xmlns:a16="http://schemas.microsoft.com/office/drawing/2014/main" val="2459836235"/>
                    </a:ext>
                  </a:extLst>
                </a:gridCol>
                <a:gridCol w="5732940">
                  <a:extLst>
                    <a:ext uri="{9D8B030D-6E8A-4147-A177-3AD203B41FA5}">
                      <a16:colId xmlns:a16="http://schemas.microsoft.com/office/drawing/2014/main" val="1179085572"/>
                    </a:ext>
                  </a:extLst>
                </a:gridCol>
              </a:tblGrid>
              <a:tr h="375929">
                <a:tc>
                  <a:txBody>
                    <a:bodyPr/>
                    <a:lstStyle/>
                    <a:p>
                      <a:pPr algn="r" rtl="0" fontAlgn="ctr"/>
                      <a:r>
                        <a:rPr lang="en-US" sz="2400" b="0" i="0" u="none" strike="noStrike" dirty="0">
                          <a:solidFill>
                            <a:schemeClr val="tx1"/>
                          </a:solidFill>
                          <a:effectLst/>
                          <a:latin typeface="+mn-lt"/>
                        </a:rPr>
                        <a:t>Email:</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mnorby@manifestcorp.com</a:t>
                      </a:r>
                    </a:p>
                  </a:txBody>
                  <a:tcPr marL="45720" marR="7620" marT="7620" marB="0" anchor="ctr"/>
                </a:tc>
                <a:extLst>
                  <a:ext uri="{0D108BD9-81ED-4DB2-BD59-A6C34878D82A}">
                    <a16:rowId xmlns:a16="http://schemas.microsoft.com/office/drawing/2014/main" val="1432771609"/>
                  </a:ext>
                </a:extLst>
              </a:tr>
              <a:tr h="375929">
                <a:tc>
                  <a:txBody>
                    <a:bodyPr/>
                    <a:lstStyle/>
                    <a:p>
                      <a:pPr algn="r" rtl="0" fontAlgn="ctr"/>
                      <a:r>
                        <a:rPr lang="en-US" sz="2400" b="0" i="0" u="none" strike="noStrike" dirty="0">
                          <a:solidFill>
                            <a:schemeClr val="tx1"/>
                          </a:solidFill>
                          <a:effectLst/>
                          <a:latin typeface="+mn-lt"/>
                        </a:rPr>
                        <a:t>LinkedIn:</a:t>
                      </a:r>
                    </a:p>
                  </a:txBody>
                  <a:tcPr marL="7620" marR="45720" marT="7620" marB="0" anchor="ctr"/>
                </a:tc>
                <a:tc>
                  <a:txBody>
                    <a:bodyPr/>
                    <a:lstStyle/>
                    <a:p>
                      <a:pPr algn="l" rtl="0" fontAlgn="ctr"/>
                      <a:r>
                        <a:rPr lang="en-US" sz="2400" b="0" i="0" kern="1200" dirty="0">
                          <a:solidFill>
                            <a:schemeClr val="tx1"/>
                          </a:solidFill>
                          <a:effectLst/>
                          <a:latin typeface="+mn-lt"/>
                          <a:ea typeface="+mn-ea"/>
                          <a:cs typeface="+mn-cs"/>
                        </a:rPr>
                        <a:t>www.linkedin.com/in/matt-norby-6b385212</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1867544468"/>
                  </a:ext>
                </a:extLst>
              </a:tr>
              <a:tr h="375929">
                <a:tc>
                  <a:txBody>
                    <a:bodyPr/>
                    <a:lstStyle/>
                    <a:p>
                      <a:pPr algn="r" rtl="0" fontAlgn="ctr"/>
                      <a:r>
                        <a:rPr lang="en-US" sz="2400" b="0" i="0" u="none" strike="noStrike" dirty="0">
                          <a:solidFill>
                            <a:schemeClr val="tx1"/>
                          </a:solidFill>
                          <a:effectLst/>
                          <a:latin typeface="+mn-lt"/>
                        </a:rPr>
                        <a:t>Twitter:</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@matt_norby</a:t>
                      </a:r>
                    </a:p>
                  </a:txBody>
                  <a:tcPr marL="45720" marR="7620" marT="7620" marB="0" anchor="ctr"/>
                </a:tc>
                <a:extLst>
                  <a:ext uri="{0D108BD9-81ED-4DB2-BD59-A6C34878D82A}">
                    <a16:rowId xmlns:a16="http://schemas.microsoft.com/office/drawing/2014/main" val="2964844923"/>
                  </a:ext>
                </a:extLst>
              </a:tr>
              <a:tr h="375929">
                <a:tc>
                  <a:txBody>
                    <a:bodyPr/>
                    <a:lstStyle/>
                    <a:p>
                      <a:pPr algn="r" rtl="0" fontAlgn="ctr"/>
                      <a:r>
                        <a:rPr lang="en-US" sz="2400" b="0" i="0" u="none" strike="noStrike" dirty="0" err="1">
                          <a:solidFill>
                            <a:schemeClr val="tx1"/>
                          </a:solidFill>
                          <a:effectLst/>
                          <a:latin typeface="+mn-lt"/>
                        </a:rPr>
                        <a:t>Github</a:t>
                      </a:r>
                      <a:r>
                        <a:rPr lang="en-US" sz="2400" b="0" i="0" u="none" strike="noStrike" dirty="0">
                          <a:solidFill>
                            <a:schemeClr val="tx1"/>
                          </a:solidFill>
                          <a:effectLst/>
                          <a:latin typeface="+mn-lt"/>
                        </a:rPr>
                        <a:t>:</a:t>
                      </a:r>
                    </a:p>
                  </a:txBody>
                  <a:tcPr marL="7620" marR="45720" marT="7620" marB="0" anchor="ctr"/>
                </a:tc>
                <a:tc>
                  <a:txBody>
                    <a:bodyPr/>
                    <a:lstStyle/>
                    <a:p>
                      <a:pPr algn="l" rtl="0" fontAlgn="ctr"/>
                      <a:r>
                        <a:rPr lang="en-US" sz="2400" b="0" i="0" u="none" strike="noStrike" dirty="0">
                          <a:solidFill>
                            <a:schemeClr val="tx1"/>
                          </a:solidFill>
                          <a:effectLst/>
                          <a:latin typeface="Calibri" panose="020F0502020204030204" pitchFamily="34" charset="0"/>
                        </a:rPr>
                        <a:t>github.com/</a:t>
                      </a:r>
                      <a:r>
                        <a:rPr lang="en-US" sz="2400" b="0" i="0" u="none" strike="noStrike" dirty="0" err="1">
                          <a:solidFill>
                            <a:schemeClr val="tx1"/>
                          </a:solidFill>
                          <a:effectLst/>
                          <a:latin typeface="Calibri" panose="020F0502020204030204" pitchFamily="34" charset="0"/>
                        </a:rPr>
                        <a:t>mattnorby</a:t>
                      </a:r>
                      <a:endParaRPr lang="en-US" sz="2400" b="0" i="0" u="none" strike="noStrike" dirty="0">
                        <a:solidFill>
                          <a:schemeClr val="tx1"/>
                        </a:solidFill>
                        <a:effectLst/>
                        <a:latin typeface="Calibri" panose="020F0502020204030204" pitchFamily="34" charset="0"/>
                      </a:endParaRPr>
                    </a:p>
                  </a:txBody>
                  <a:tcPr marL="45720" marR="7620" marT="7620" marB="0" anchor="ctr"/>
                </a:tc>
                <a:extLst>
                  <a:ext uri="{0D108BD9-81ED-4DB2-BD59-A6C34878D82A}">
                    <a16:rowId xmlns:a16="http://schemas.microsoft.com/office/drawing/2014/main" val="94466896"/>
                  </a:ext>
                </a:extLst>
              </a:tr>
            </a:tbl>
          </a:graphicData>
        </a:graphic>
      </p:graphicFrame>
    </p:spTree>
    <p:extLst>
      <p:ext uri="{BB962C8B-B14F-4D97-AF65-F5344CB8AC3E}">
        <p14:creationId xmlns:p14="http://schemas.microsoft.com/office/powerpoint/2010/main" val="181557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7625-70B1-40E8-ACC4-1FFE544055C0}"/>
              </a:ext>
            </a:extLst>
          </p:cNvPr>
          <p:cNvSpPr>
            <a:spLocks noGrp="1"/>
          </p:cNvSpPr>
          <p:nvPr>
            <p:ph type="title"/>
          </p:nvPr>
        </p:nvSpPr>
        <p:spPr>
          <a:xfrm>
            <a:off x="323126" y="2702318"/>
            <a:ext cx="3979205" cy="1453363"/>
          </a:xfrm>
        </p:spPr>
        <p:txBody>
          <a:bodyPr>
            <a:normAutofit/>
          </a:bodyPr>
          <a:lstStyle/>
          <a:p>
            <a:r>
              <a:rPr lang="en-US" dirty="0"/>
              <a:t>AT FIRST</a:t>
            </a:r>
          </a:p>
        </p:txBody>
      </p:sp>
      <p:pic>
        <p:nvPicPr>
          <p:cNvPr id="1026" name="Picture 2" descr="Farmers Insurance updated their cover... - Farmers Insurance">
            <a:extLst>
              <a:ext uri="{FF2B5EF4-FFF2-40B4-BE49-F238E27FC236}">
                <a16:creationId xmlns:a16="http://schemas.microsoft.com/office/drawing/2014/main" id="{502A1100-B1A0-44BF-82A4-472450059D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12729" y="704538"/>
            <a:ext cx="9663302" cy="541144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D7868A-C1B3-4E26-AF6D-5C6CF4EF273A}"/>
              </a:ext>
            </a:extLst>
          </p:cNvPr>
          <p:cNvPicPr>
            <a:picLocks noGrp="1" noChangeAspect="1"/>
          </p:cNvPicPr>
          <p:nvPr>
            <p:ph idx="1"/>
          </p:nvPr>
        </p:nvPicPr>
        <p:blipFill>
          <a:blip r:embed="rId3"/>
          <a:stretch>
            <a:fillRect/>
          </a:stretch>
        </p:blipFill>
        <p:spPr>
          <a:xfrm>
            <a:off x="2579479" y="468591"/>
            <a:ext cx="7872490" cy="5920815"/>
          </a:xfrm>
          <a:prstGeom prst="rect">
            <a:avLst/>
          </a:prstGeom>
        </p:spPr>
      </p:pic>
      <p:sp>
        <p:nvSpPr>
          <p:cNvPr id="3" name="Title 1">
            <a:extLst>
              <a:ext uri="{FF2B5EF4-FFF2-40B4-BE49-F238E27FC236}">
                <a16:creationId xmlns:a16="http://schemas.microsoft.com/office/drawing/2014/main" id="{C7A321E1-0987-4B2C-AF37-09CF2B09B447}"/>
              </a:ext>
            </a:extLst>
          </p:cNvPr>
          <p:cNvSpPr>
            <a:spLocks noGrp="1"/>
          </p:cNvSpPr>
          <p:nvPr>
            <p:ph type="title"/>
          </p:nvPr>
        </p:nvSpPr>
        <p:spPr>
          <a:xfrm>
            <a:off x="323126" y="2702318"/>
            <a:ext cx="3979205" cy="1453363"/>
          </a:xfrm>
        </p:spPr>
        <p:txBody>
          <a:bodyPr>
            <a:normAutofit/>
          </a:bodyPr>
          <a:lstStyle/>
          <a:p>
            <a:r>
              <a:rPr lang="en-US" dirty="0"/>
              <a:t>LATER</a:t>
            </a:r>
          </a:p>
        </p:txBody>
      </p:sp>
    </p:spTree>
    <p:extLst>
      <p:ext uri="{BB962C8B-B14F-4D97-AF65-F5344CB8AC3E}">
        <p14:creationId xmlns:p14="http://schemas.microsoft.com/office/powerpoint/2010/main" val="34312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B10-8093-4608-BB45-91056BC899E5}"/>
              </a:ext>
            </a:extLst>
          </p:cNvPr>
          <p:cNvSpPr>
            <a:spLocks noGrp="1"/>
          </p:cNvSpPr>
          <p:nvPr>
            <p:ph type="title"/>
          </p:nvPr>
        </p:nvSpPr>
        <p:spPr/>
        <p:txBody>
          <a:bodyPr/>
          <a:lstStyle/>
          <a:p>
            <a:r>
              <a:rPr lang="en-US" dirty="0"/>
              <a:t>Hard Problems</a:t>
            </a:r>
          </a:p>
        </p:txBody>
      </p:sp>
      <p:sp>
        <p:nvSpPr>
          <p:cNvPr id="3" name="Content Placeholder 2">
            <a:extLst>
              <a:ext uri="{FF2B5EF4-FFF2-40B4-BE49-F238E27FC236}">
                <a16:creationId xmlns:a16="http://schemas.microsoft.com/office/drawing/2014/main" id="{E02C06E3-E34F-45B8-995C-15207D89B99F}"/>
              </a:ext>
            </a:extLst>
          </p:cNvPr>
          <p:cNvSpPr>
            <a:spLocks noGrp="1"/>
          </p:cNvSpPr>
          <p:nvPr>
            <p:ph idx="1"/>
          </p:nvPr>
        </p:nvSpPr>
        <p:spPr/>
        <p:txBody>
          <a:bodyPr anchor="t">
            <a:normAutofit/>
          </a:bodyPr>
          <a:lstStyle/>
          <a:p>
            <a:pPr marL="0" indent="0">
              <a:buNone/>
            </a:pPr>
            <a:r>
              <a:rPr lang="en-US" sz="2800" dirty="0"/>
              <a:t>Difficult to find a viable solution approach</a:t>
            </a:r>
          </a:p>
          <a:p>
            <a:pPr marL="0" indent="0">
              <a:buNone/>
            </a:pPr>
            <a:r>
              <a:rPr lang="en-US" sz="2800" dirty="0"/>
              <a:t>Difficult to break into smaller, solvable pieces</a:t>
            </a:r>
          </a:p>
          <a:p>
            <a:pPr marL="0" indent="0">
              <a:buNone/>
            </a:pPr>
            <a:r>
              <a:rPr lang="en-US" sz="2800" dirty="0"/>
              <a:t>Large scale (e.g. lots of data, very large values)</a:t>
            </a:r>
          </a:p>
          <a:p>
            <a:pPr marL="0" indent="0">
              <a:buNone/>
            </a:pPr>
            <a:endParaRPr lang="en-US" sz="2800" dirty="0"/>
          </a:p>
          <a:p>
            <a:pPr marL="0" indent="0">
              <a:buNone/>
            </a:pPr>
            <a:r>
              <a:rPr lang="en-US" sz="2800" dirty="0"/>
              <a:t>Learning about algorithms and data structures helped enormously</a:t>
            </a:r>
          </a:p>
        </p:txBody>
      </p:sp>
    </p:spTree>
    <p:extLst>
      <p:ext uri="{BB962C8B-B14F-4D97-AF65-F5344CB8AC3E}">
        <p14:creationId xmlns:p14="http://schemas.microsoft.com/office/powerpoint/2010/main" val="266572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36AC-5279-4074-B953-790BB3721083}"/>
              </a:ext>
            </a:extLst>
          </p:cNvPr>
          <p:cNvSpPr>
            <a:spLocks noGrp="1"/>
          </p:cNvSpPr>
          <p:nvPr>
            <p:ph type="title"/>
          </p:nvPr>
        </p:nvSpPr>
        <p:spPr/>
        <p:txBody>
          <a:bodyPr/>
          <a:lstStyle/>
          <a:p>
            <a:r>
              <a:rPr lang="en-US" dirty="0"/>
              <a:t>Why study algorithms?</a:t>
            </a:r>
          </a:p>
        </p:txBody>
      </p:sp>
      <p:sp>
        <p:nvSpPr>
          <p:cNvPr id="3" name="Content Placeholder 2">
            <a:extLst>
              <a:ext uri="{FF2B5EF4-FFF2-40B4-BE49-F238E27FC236}">
                <a16:creationId xmlns:a16="http://schemas.microsoft.com/office/drawing/2014/main" id="{5F80186E-6FE7-4A5C-9043-7F6BCD985E33}"/>
              </a:ext>
            </a:extLst>
          </p:cNvPr>
          <p:cNvSpPr>
            <a:spLocks noGrp="1"/>
          </p:cNvSpPr>
          <p:nvPr>
            <p:ph idx="1"/>
          </p:nvPr>
        </p:nvSpPr>
        <p:spPr/>
        <p:txBody>
          <a:bodyPr anchor="t">
            <a:normAutofit lnSpcReduction="10000"/>
          </a:bodyPr>
          <a:lstStyle/>
          <a:p>
            <a:pPr marL="0" indent="0">
              <a:buNone/>
            </a:pPr>
            <a:r>
              <a:rPr lang="en-US" sz="2800" dirty="0"/>
              <a:t>Learn new approaches to problems</a:t>
            </a:r>
          </a:p>
          <a:p>
            <a:pPr marL="0" indent="0">
              <a:buNone/>
            </a:pPr>
            <a:r>
              <a:rPr lang="en-US" sz="2800" dirty="0"/>
              <a:t>More tools in your toolkit</a:t>
            </a:r>
          </a:p>
          <a:p>
            <a:pPr marL="0" indent="0">
              <a:buNone/>
            </a:pPr>
            <a:r>
              <a:rPr lang="en-US" sz="2800" dirty="0"/>
              <a:t>Benefit from the experience and expertise of other developers</a:t>
            </a:r>
          </a:p>
          <a:p>
            <a:pPr marL="0" indent="0">
              <a:buNone/>
            </a:pPr>
            <a:endParaRPr lang="en-US" sz="2800" dirty="0"/>
          </a:p>
          <a:p>
            <a:pPr marL="0" indent="0">
              <a:buNone/>
            </a:pPr>
            <a:r>
              <a:rPr lang="en-US" sz="2800" dirty="0"/>
              <a:t>The Ultimate Goal</a:t>
            </a:r>
          </a:p>
          <a:p>
            <a:r>
              <a:rPr lang="en-US" sz="2800" dirty="0"/>
              <a:t>Think of multiple approaches that might work</a:t>
            </a:r>
          </a:p>
          <a:p>
            <a:r>
              <a:rPr lang="en-US" sz="2800" dirty="0"/>
              <a:t>Evaluate performance of each approach </a:t>
            </a:r>
            <a:r>
              <a:rPr lang="en-US" sz="2800" i="1" dirty="0"/>
              <a:t>before</a:t>
            </a:r>
            <a:r>
              <a:rPr lang="en-US" sz="2800" dirty="0"/>
              <a:t> writing code</a:t>
            </a:r>
          </a:p>
        </p:txBody>
      </p:sp>
    </p:spTree>
    <p:extLst>
      <p:ext uri="{BB962C8B-B14F-4D97-AF65-F5344CB8AC3E}">
        <p14:creationId xmlns:p14="http://schemas.microsoft.com/office/powerpoint/2010/main" val="2766545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7729</TotalTime>
  <Words>5846</Words>
  <Application>Microsoft Office PowerPoint</Application>
  <PresentationFormat>Widescreen</PresentationFormat>
  <Paragraphs>740</Paragraphs>
  <Slides>58</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Courier New</vt:lpstr>
      <vt:lpstr>Times New Roman</vt:lpstr>
      <vt:lpstr>Wingdings</vt:lpstr>
      <vt:lpstr>Celestial</vt:lpstr>
      <vt:lpstr>Using Algorithms to Solve Hard Problems</vt:lpstr>
      <vt:lpstr>PowerPoint Presentation</vt:lpstr>
      <vt:lpstr>Introduction (to do)</vt:lpstr>
      <vt:lpstr>AGENDA</vt:lpstr>
      <vt:lpstr>Flashback to April 2020</vt:lpstr>
      <vt:lpstr>AT FIRST</vt:lpstr>
      <vt:lpstr>LATER</vt:lpstr>
      <vt:lpstr>Hard Problems</vt:lpstr>
      <vt:lpstr>Why study algorithms?</vt:lpstr>
      <vt:lpstr>A quick “big O” primer</vt:lpstr>
      <vt:lpstr>“Big O” notation</vt:lpstr>
      <vt:lpstr>“Big O” notation: Binary Search</vt:lpstr>
      <vt:lpstr>“Big O” notation: Array Access</vt:lpstr>
      <vt:lpstr>“Big O” notation: Sorting</vt:lpstr>
      <vt:lpstr>“Big O” notation: Pairwise array operations</vt:lpstr>
      <vt:lpstr>Comparing “Big O” results</vt:lpstr>
      <vt:lpstr>PowerPoint Presentation</vt:lpstr>
      <vt:lpstr>“Big O” notation - Gotchas</vt:lpstr>
      <vt:lpstr>Let’s try it!</vt:lpstr>
      <vt:lpstr>How would you solve…?  Triplets</vt:lpstr>
      <vt:lpstr>Triplets: Three Nested Loops</vt:lpstr>
      <vt:lpstr>TRIPLETS: Can we do better?</vt:lpstr>
      <vt:lpstr>Triplets: Sort and Two Pointer</vt:lpstr>
      <vt:lpstr>Triplets: Summary</vt:lpstr>
      <vt:lpstr>How would you solve…?  Single Value</vt:lpstr>
      <vt:lpstr>Single Value: Sort and Scan</vt:lpstr>
      <vt:lpstr>Single Value: HashSet</vt:lpstr>
      <vt:lpstr>HashSet: RTFM</vt:lpstr>
      <vt:lpstr>Single Value: bitwise XOR</vt:lpstr>
      <vt:lpstr>Single Value: summary</vt:lpstr>
      <vt:lpstr>How would you solve…?  MEDIAN OF STREAM</vt:lpstr>
      <vt:lpstr>MEDIAN OF STREAM – TREEMAP with Counts</vt:lpstr>
      <vt:lpstr>MEDIAN OF STREAM – can we do better?</vt:lpstr>
      <vt:lpstr>MEDIAN OF STREAM - PriorityQueue</vt:lpstr>
      <vt:lpstr>MEDIAN OF STREAM - PriorityQueue</vt:lpstr>
      <vt:lpstr>MEDIAN OF STREAM: summary</vt:lpstr>
      <vt:lpstr>How would you solve…?  Word Search</vt:lpstr>
      <vt:lpstr>Word Search: Brute force search</vt:lpstr>
      <vt:lpstr>Word Search – Can we do better?</vt:lpstr>
      <vt:lpstr>Trie structure</vt:lpstr>
      <vt:lpstr>TRIE – SAMPLE CODE</vt:lpstr>
      <vt:lpstr>Trie + BACKTRACKING: Complexity</vt:lpstr>
      <vt:lpstr>Word Search: summary</vt:lpstr>
      <vt:lpstr>How would you solve…?  Largest Subgraph</vt:lpstr>
      <vt:lpstr>Subgraph size: Construct Graph and BFS/DFS</vt:lpstr>
      <vt:lpstr>Subgraph size</vt:lpstr>
      <vt:lpstr>Union Find algorithm</vt:lpstr>
      <vt:lpstr>Union Find algorithm</vt:lpstr>
      <vt:lpstr>Union Find algorithm</vt:lpstr>
      <vt:lpstr>Subgraph size: Union find, directly with nums</vt:lpstr>
      <vt:lpstr>Subgraph size: summary</vt:lpstr>
      <vt:lpstr>Subgraph size: Union find, prime factors</vt:lpstr>
      <vt:lpstr>Subgraph size: summary</vt:lpstr>
      <vt:lpstr>summary</vt:lpstr>
      <vt:lpstr>Putting Algorithms into Practice</vt:lpstr>
      <vt:lpstr>Some final advice</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Algorithms to Solve Hard Problems</dc:title>
  <dc:creator>Matt Norby</dc:creator>
  <cp:lastModifiedBy>Matt Norby</cp:lastModifiedBy>
  <cp:revision>193</cp:revision>
  <dcterms:created xsi:type="dcterms:W3CDTF">2021-12-29T19:27:43Z</dcterms:created>
  <dcterms:modified xsi:type="dcterms:W3CDTF">2022-01-13T15:21:46Z</dcterms:modified>
</cp:coreProperties>
</file>