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0" d="100"/>
          <a:sy n="70" d="100"/>
        </p:scale>
        <p:origin x="24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8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1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6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8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78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4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48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39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7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8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43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F6C7-6686-40CA-9EDF-D9B0A74567FC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EAB2-0C3D-4C0E-92CE-00D9FED67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0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065" y="489397"/>
            <a:ext cx="28591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Fixed effects:</a:t>
            </a:r>
          </a:p>
          <a:p>
            <a:r>
              <a:rPr lang="en-GB" dirty="0" smtClean="0"/>
              <a:t>Total population</a:t>
            </a:r>
          </a:p>
          <a:p>
            <a:r>
              <a:rPr lang="en-GB" dirty="0" smtClean="0"/>
              <a:t>Proportion indigenous</a:t>
            </a:r>
          </a:p>
          <a:p>
            <a:r>
              <a:rPr lang="en-GB" dirty="0" smtClean="0"/>
              <a:t>Population density </a:t>
            </a:r>
          </a:p>
          <a:p>
            <a:r>
              <a:rPr lang="en-GB" dirty="0" smtClean="0"/>
              <a:t>Males in school</a:t>
            </a:r>
          </a:p>
          <a:p>
            <a:r>
              <a:rPr lang="en-GB" dirty="0" smtClean="0"/>
              <a:t>Proportion primary sector</a:t>
            </a:r>
          </a:p>
          <a:p>
            <a:r>
              <a:rPr lang="en-GB" dirty="0" smtClean="0"/>
              <a:t>Proportion secondary sector</a:t>
            </a:r>
          </a:p>
          <a:p>
            <a:r>
              <a:rPr lang="en-GB" dirty="0" smtClean="0"/>
              <a:t>Proportion no rice land</a:t>
            </a:r>
          </a:p>
          <a:p>
            <a:r>
              <a:rPr lang="en-GB" dirty="0" smtClean="0"/>
              <a:t>Proportion pigs</a:t>
            </a:r>
          </a:p>
          <a:p>
            <a:r>
              <a:rPr lang="en-GB" dirty="0" smtClean="0"/>
              <a:t>Distance to school</a:t>
            </a:r>
          </a:p>
          <a:p>
            <a:r>
              <a:rPr lang="en-GB" dirty="0" smtClean="0"/>
              <a:t>Access to rubbish collection</a:t>
            </a:r>
          </a:p>
          <a:p>
            <a:r>
              <a:rPr lang="en-GB" dirty="0" smtClean="0"/>
              <a:t>Distance to Commune office</a:t>
            </a:r>
          </a:p>
          <a:p>
            <a:r>
              <a:rPr lang="en-GB" dirty="0" smtClean="0"/>
              <a:t>Number of land conflicts</a:t>
            </a:r>
          </a:p>
          <a:p>
            <a:r>
              <a:rPr lang="en-GB" dirty="0" smtClean="0"/>
              <a:t>Criminal cases per capita</a:t>
            </a:r>
          </a:p>
          <a:p>
            <a:r>
              <a:rPr lang="en-GB" dirty="0" smtClean="0"/>
              <a:t>In-migration</a:t>
            </a:r>
          </a:p>
          <a:p>
            <a:r>
              <a:rPr lang="en-GB" dirty="0" smtClean="0"/>
              <a:t>Out-migration</a:t>
            </a:r>
          </a:p>
          <a:p>
            <a:r>
              <a:rPr lang="en-GB" dirty="0" smtClean="0"/>
              <a:t>Elevation</a:t>
            </a:r>
          </a:p>
          <a:p>
            <a:r>
              <a:rPr lang="en-GB" dirty="0" smtClean="0"/>
              <a:t>Distance to </a:t>
            </a:r>
            <a:r>
              <a:rPr lang="en-GB" dirty="0" err="1" smtClean="0"/>
              <a:t>intl</a:t>
            </a:r>
            <a:r>
              <a:rPr lang="en-GB" dirty="0" smtClean="0"/>
              <a:t> border</a:t>
            </a:r>
          </a:p>
          <a:p>
            <a:r>
              <a:rPr lang="en-GB" dirty="0" smtClean="0"/>
              <a:t>Distance to provincial capital</a:t>
            </a:r>
          </a:p>
          <a:p>
            <a:endParaRPr lang="en-GB" dirty="0" smtClean="0"/>
          </a:p>
          <a:p>
            <a:r>
              <a:rPr lang="en-GB" dirty="0" smtClean="0"/>
              <a:t> </a:t>
            </a:r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237150" y="489397"/>
            <a:ext cx="7954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Random effects / grouping variables</a:t>
            </a:r>
          </a:p>
          <a:p>
            <a:r>
              <a:rPr lang="en-GB" sz="1600" dirty="0" smtClean="0"/>
              <a:t>Province (commune is nested – Commune can’t be in more than one Province)</a:t>
            </a:r>
          </a:p>
          <a:p>
            <a:endParaRPr lang="en-GB" sz="1600" dirty="0" smtClean="0"/>
          </a:p>
          <a:p>
            <a:r>
              <a:rPr lang="en-GB" sz="1600" dirty="0" smtClean="0"/>
              <a:t>Habitat (commune nested? A commune can’t be found in more than one habitat type)</a:t>
            </a:r>
          </a:p>
          <a:p>
            <a:endParaRPr lang="en-GB" sz="1600" dirty="0" smtClean="0"/>
          </a:p>
          <a:p>
            <a:r>
              <a:rPr lang="en-GB" sz="1600" dirty="0" smtClean="0"/>
              <a:t>Protected area (commune nested? A commune either has 1 or 0)</a:t>
            </a:r>
          </a:p>
          <a:p>
            <a:endParaRPr lang="en-GB" sz="1600" dirty="0" smtClean="0"/>
          </a:p>
          <a:p>
            <a:r>
              <a:rPr lang="en-GB" sz="1600" dirty="0" smtClean="0"/>
              <a:t>Protected area category (commune nested? A commune can only have 1 level of this factor)</a:t>
            </a:r>
          </a:p>
          <a:p>
            <a:endParaRPr lang="en-GB" sz="1600" dirty="0" smtClean="0"/>
          </a:p>
          <a:p>
            <a:r>
              <a:rPr lang="en-GB" sz="1600" dirty="0" smtClean="0"/>
              <a:t>Economic land concession (Commune nested? Commune either has 1 or 0)</a:t>
            </a:r>
          </a:p>
          <a:p>
            <a:endParaRPr lang="en-GB" sz="1600" dirty="0"/>
          </a:p>
          <a:p>
            <a:r>
              <a:rPr lang="en-GB" sz="1600" dirty="0" smtClean="0"/>
              <a:t>Year (crossed – all communes and all the above are found in each year)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1572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84912" y="528033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9324304" y="0"/>
            <a:ext cx="12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communes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695643" y="950892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693495" y="1360872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695643" y="1839530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06374" y="2262389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717105" y="2672369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9706374" y="3086636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717105" y="3509495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714957" y="3945233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9717105" y="4333742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9727836" y="4743722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9717105" y="5157989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9727836" y="5580848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725688" y="6016586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10959922" y="3186329"/>
            <a:ext cx="81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Forest pixels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831133" y="-1"/>
            <a:ext cx="12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response</a:t>
            </a:r>
            <a:endParaRPr lang="en-GB" dirty="0"/>
          </a:p>
        </p:txBody>
      </p:sp>
      <p:cxnSp>
        <p:nvCxnSpPr>
          <p:cNvPr id="22" name="Straight Connector 21"/>
          <p:cNvCxnSpPr>
            <a:stCxn id="4" idx="3"/>
            <a:endCxn id="19" idx="1"/>
          </p:cNvCxnSpPr>
          <p:nvPr/>
        </p:nvCxnSpPr>
        <p:spPr>
          <a:xfrm>
            <a:off x="10058400" y="669701"/>
            <a:ext cx="901522" cy="283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19" idx="1"/>
          </p:cNvCxnSpPr>
          <p:nvPr/>
        </p:nvCxnSpPr>
        <p:spPr>
          <a:xfrm>
            <a:off x="10069131" y="1092560"/>
            <a:ext cx="890791" cy="24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3"/>
            <a:endCxn id="19" idx="1"/>
          </p:cNvCxnSpPr>
          <p:nvPr/>
        </p:nvCxnSpPr>
        <p:spPr>
          <a:xfrm>
            <a:off x="10066983" y="1502540"/>
            <a:ext cx="892939" cy="200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9" idx="1"/>
          </p:cNvCxnSpPr>
          <p:nvPr/>
        </p:nvCxnSpPr>
        <p:spPr>
          <a:xfrm>
            <a:off x="10069131" y="1981198"/>
            <a:ext cx="890791" cy="1528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19" idx="1"/>
          </p:cNvCxnSpPr>
          <p:nvPr/>
        </p:nvCxnSpPr>
        <p:spPr>
          <a:xfrm>
            <a:off x="10079862" y="2404057"/>
            <a:ext cx="880060" cy="1105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3"/>
            <a:endCxn id="19" idx="1"/>
          </p:cNvCxnSpPr>
          <p:nvPr/>
        </p:nvCxnSpPr>
        <p:spPr>
          <a:xfrm>
            <a:off x="10090593" y="2814037"/>
            <a:ext cx="869329" cy="69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9" idx="1"/>
          </p:cNvCxnSpPr>
          <p:nvPr/>
        </p:nvCxnSpPr>
        <p:spPr>
          <a:xfrm>
            <a:off x="10099176" y="3228303"/>
            <a:ext cx="860746" cy="281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3"/>
            <a:endCxn id="19" idx="1"/>
          </p:cNvCxnSpPr>
          <p:nvPr/>
        </p:nvCxnSpPr>
        <p:spPr>
          <a:xfrm flipV="1">
            <a:off x="10090593" y="3509495"/>
            <a:ext cx="869329" cy="14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3"/>
            <a:endCxn id="19" idx="1"/>
          </p:cNvCxnSpPr>
          <p:nvPr/>
        </p:nvCxnSpPr>
        <p:spPr>
          <a:xfrm flipV="1">
            <a:off x="10088445" y="3509495"/>
            <a:ext cx="871477" cy="5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3"/>
            <a:endCxn id="19" idx="1"/>
          </p:cNvCxnSpPr>
          <p:nvPr/>
        </p:nvCxnSpPr>
        <p:spPr>
          <a:xfrm flipV="1">
            <a:off x="10090593" y="3509495"/>
            <a:ext cx="869329" cy="96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5" idx="3"/>
            <a:endCxn id="19" idx="1"/>
          </p:cNvCxnSpPr>
          <p:nvPr/>
        </p:nvCxnSpPr>
        <p:spPr>
          <a:xfrm flipV="1">
            <a:off x="10101324" y="3509495"/>
            <a:ext cx="858598" cy="137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6" idx="3"/>
            <a:endCxn id="19" idx="1"/>
          </p:cNvCxnSpPr>
          <p:nvPr/>
        </p:nvCxnSpPr>
        <p:spPr>
          <a:xfrm flipV="1">
            <a:off x="10090593" y="3509495"/>
            <a:ext cx="869329" cy="179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7" idx="3"/>
            <a:endCxn id="19" idx="1"/>
          </p:cNvCxnSpPr>
          <p:nvPr/>
        </p:nvCxnSpPr>
        <p:spPr>
          <a:xfrm flipV="1">
            <a:off x="10101324" y="3509495"/>
            <a:ext cx="858598" cy="2213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8" idx="3"/>
            <a:endCxn id="19" idx="1"/>
          </p:cNvCxnSpPr>
          <p:nvPr/>
        </p:nvCxnSpPr>
        <p:spPr>
          <a:xfrm flipV="1">
            <a:off x="10099176" y="3509495"/>
            <a:ext cx="860746" cy="2648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21639" y="2143"/>
            <a:ext cx="12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Province</a:t>
            </a:r>
            <a:endParaRPr lang="en-GB" dirty="0"/>
          </a:p>
        </p:txBody>
      </p:sp>
      <p:sp>
        <p:nvSpPr>
          <p:cNvPr id="63" name="Rectangle 62"/>
          <p:cNvSpPr/>
          <p:nvPr/>
        </p:nvSpPr>
        <p:spPr>
          <a:xfrm>
            <a:off x="7547020" y="448681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7547015" y="1307874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7547015" y="2217810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7547016" y="3130001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7547016" y="4005473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7547016" y="4979907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7547018" y="6016586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Connector 72"/>
          <p:cNvCxnSpPr>
            <a:stCxn id="63" idx="3"/>
            <a:endCxn id="4" idx="1"/>
          </p:cNvCxnSpPr>
          <p:nvPr/>
        </p:nvCxnSpPr>
        <p:spPr>
          <a:xfrm>
            <a:off x="8062175" y="669700"/>
            <a:ext cx="1622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3"/>
            <a:endCxn id="6" idx="1"/>
          </p:cNvCxnSpPr>
          <p:nvPr/>
        </p:nvCxnSpPr>
        <p:spPr>
          <a:xfrm>
            <a:off x="8062175" y="669700"/>
            <a:ext cx="1633468" cy="4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4" idx="3"/>
            <a:endCxn id="7" idx="1"/>
          </p:cNvCxnSpPr>
          <p:nvPr/>
        </p:nvCxnSpPr>
        <p:spPr>
          <a:xfrm flipV="1">
            <a:off x="8062170" y="1502540"/>
            <a:ext cx="1631325" cy="26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4" idx="3"/>
            <a:endCxn id="8" idx="1"/>
          </p:cNvCxnSpPr>
          <p:nvPr/>
        </p:nvCxnSpPr>
        <p:spPr>
          <a:xfrm>
            <a:off x="8062170" y="1528893"/>
            <a:ext cx="1633473" cy="45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5" idx="3"/>
            <a:endCxn id="9" idx="1"/>
          </p:cNvCxnSpPr>
          <p:nvPr/>
        </p:nvCxnSpPr>
        <p:spPr>
          <a:xfrm flipV="1">
            <a:off x="8062170" y="2404057"/>
            <a:ext cx="1644204" cy="3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5" idx="3"/>
            <a:endCxn id="10" idx="1"/>
          </p:cNvCxnSpPr>
          <p:nvPr/>
        </p:nvCxnSpPr>
        <p:spPr>
          <a:xfrm>
            <a:off x="8062170" y="2438829"/>
            <a:ext cx="1654935" cy="375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6" idx="3"/>
            <a:endCxn id="11" idx="1"/>
          </p:cNvCxnSpPr>
          <p:nvPr/>
        </p:nvCxnSpPr>
        <p:spPr>
          <a:xfrm flipV="1">
            <a:off x="8062171" y="3228304"/>
            <a:ext cx="1644203" cy="12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6" idx="3"/>
            <a:endCxn id="12" idx="1"/>
          </p:cNvCxnSpPr>
          <p:nvPr/>
        </p:nvCxnSpPr>
        <p:spPr>
          <a:xfrm>
            <a:off x="8062171" y="3351020"/>
            <a:ext cx="1654934" cy="300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7" idx="3"/>
            <a:endCxn id="13" idx="1"/>
          </p:cNvCxnSpPr>
          <p:nvPr/>
        </p:nvCxnSpPr>
        <p:spPr>
          <a:xfrm flipV="1">
            <a:off x="8062171" y="4086901"/>
            <a:ext cx="1652786" cy="139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7" idx="3"/>
            <a:endCxn id="14" idx="1"/>
          </p:cNvCxnSpPr>
          <p:nvPr/>
        </p:nvCxnSpPr>
        <p:spPr>
          <a:xfrm>
            <a:off x="8062171" y="4226492"/>
            <a:ext cx="1654934" cy="248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8" idx="3"/>
            <a:endCxn id="15" idx="1"/>
          </p:cNvCxnSpPr>
          <p:nvPr/>
        </p:nvCxnSpPr>
        <p:spPr>
          <a:xfrm flipV="1">
            <a:off x="8062171" y="4885390"/>
            <a:ext cx="1665665" cy="31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8" idx="3"/>
            <a:endCxn id="16" idx="1"/>
          </p:cNvCxnSpPr>
          <p:nvPr/>
        </p:nvCxnSpPr>
        <p:spPr>
          <a:xfrm>
            <a:off x="8062171" y="5200926"/>
            <a:ext cx="1654934" cy="9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69" idx="3"/>
            <a:endCxn id="17" idx="1"/>
          </p:cNvCxnSpPr>
          <p:nvPr/>
        </p:nvCxnSpPr>
        <p:spPr>
          <a:xfrm flipV="1">
            <a:off x="8062173" y="5722516"/>
            <a:ext cx="1665663" cy="515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69" idx="3"/>
            <a:endCxn id="18" idx="1"/>
          </p:cNvCxnSpPr>
          <p:nvPr/>
        </p:nvCxnSpPr>
        <p:spPr>
          <a:xfrm flipV="1">
            <a:off x="8062173" y="6158254"/>
            <a:ext cx="1663515" cy="79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468969" y="715510"/>
            <a:ext cx="875763" cy="864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4468969" y="2193985"/>
            <a:ext cx="875763" cy="8648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4468969" y="3683362"/>
            <a:ext cx="875763" cy="8648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/>
          <p:nvPr/>
        </p:nvSpPr>
        <p:spPr>
          <a:xfrm>
            <a:off x="4474335" y="5290067"/>
            <a:ext cx="875763" cy="8648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/>
          <p:cNvSpPr txBox="1"/>
          <p:nvPr/>
        </p:nvSpPr>
        <p:spPr>
          <a:xfrm>
            <a:off x="4597760" y="-1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Year</a:t>
            </a:r>
            <a:endParaRPr lang="en-GB" dirty="0"/>
          </a:p>
        </p:txBody>
      </p:sp>
      <p:cxnSp>
        <p:nvCxnSpPr>
          <p:cNvPr id="120" name="Straight Connector 119"/>
          <p:cNvCxnSpPr>
            <a:stCxn id="114" idx="3"/>
            <a:endCxn id="63" idx="1"/>
          </p:cNvCxnSpPr>
          <p:nvPr/>
        </p:nvCxnSpPr>
        <p:spPr>
          <a:xfrm flipV="1">
            <a:off x="5344732" y="669700"/>
            <a:ext cx="2202288" cy="478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4" idx="3"/>
            <a:endCxn id="64" idx="1"/>
          </p:cNvCxnSpPr>
          <p:nvPr/>
        </p:nvCxnSpPr>
        <p:spPr>
          <a:xfrm>
            <a:off x="5344732" y="1147958"/>
            <a:ext cx="2202283" cy="380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4" idx="3"/>
            <a:endCxn id="65" idx="1"/>
          </p:cNvCxnSpPr>
          <p:nvPr/>
        </p:nvCxnSpPr>
        <p:spPr>
          <a:xfrm>
            <a:off x="5344732" y="1147958"/>
            <a:ext cx="2202283" cy="1290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4" idx="3"/>
            <a:endCxn id="66" idx="1"/>
          </p:cNvCxnSpPr>
          <p:nvPr/>
        </p:nvCxnSpPr>
        <p:spPr>
          <a:xfrm>
            <a:off x="5344732" y="1147958"/>
            <a:ext cx="2202284" cy="220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4" idx="3"/>
            <a:endCxn id="67" idx="1"/>
          </p:cNvCxnSpPr>
          <p:nvPr/>
        </p:nvCxnSpPr>
        <p:spPr>
          <a:xfrm>
            <a:off x="5344732" y="1147958"/>
            <a:ext cx="2202284" cy="3078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14" idx="3"/>
            <a:endCxn id="68" idx="1"/>
          </p:cNvCxnSpPr>
          <p:nvPr/>
        </p:nvCxnSpPr>
        <p:spPr>
          <a:xfrm>
            <a:off x="5344732" y="1147958"/>
            <a:ext cx="2202284" cy="405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14" idx="3"/>
            <a:endCxn id="69" idx="1"/>
          </p:cNvCxnSpPr>
          <p:nvPr/>
        </p:nvCxnSpPr>
        <p:spPr>
          <a:xfrm>
            <a:off x="5344732" y="1147958"/>
            <a:ext cx="2202286" cy="5089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63" idx="1"/>
          </p:cNvCxnSpPr>
          <p:nvPr/>
        </p:nvCxnSpPr>
        <p:spPr>
          <a:xfrm flipV="1">
            <a:off x="5342584" y="669700"/>
            <a:ext cx="2204436" cy="19400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69" idx="1"/>
          </p:cNvCxnSpPr>
          <p:nvPr/>
        </p:nvCxnSpPr>
        <p:spPr>
          <a:xfrm>
            <a:off x="5342584" y="2609714"/>
            <a:ext cx="2204434" cy="362789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68" idx="1"/>
          </p:cNvCxnSpPr>
          <p:nvPr/>
        </p:nvCxnSpPr>
        <p:spPr>
          <a:xfrm>
            <a:off x="5342584" y="2609714"/>
            <a:ext cx="2204432" cy="25912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endCxn id="67" idx="1"/>
          </p:cNvCxnSpPr>
          <p:nvPr/>
        </p:nvCxnSpPr>
        <p:spPr>
          <a:xfrm>
            <a:off x="5342584" y="2609714"/>
            <a:ext cx="2204432" cy="161677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66" idx="1"/>
          </p:cNvCxnSpPr>
          <p:nvPr/>
        </p:nvCxnSpPr>
        <p:spPr>
          <a:xfrm>
            <a:off x="5342584" y="2609714"/>
            <a:ext cx="2204432" cy="74130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65" idx="1"/>
          </p:cNvCxnSpPr>
          <p:nvPr/>
        </p:nvCxnSpPr>
        <p:spPr>
          <a:xfrm flipV="1">
            <a:off x="5342584" y="2438829"/>
            <a:ext cx="2204431" cy="1708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endCxn id="64" idx="1"/>
          </p:cNvCxnSpPr>
          <p:nvPr/>
        </p:nvCxnSpPr>
        <p:spPr>
          <a:xfrm flipV="1">
            <a:off x="5342584" y="1528893"/>
            <a:ext cx="2204431" cy="108082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endCxn id="63" idx="1"/>
          </p:cNvCxnSpPr>
          <p:nvPr/>
        </p:nvCxnSpPr>
        <p:spPr>
          <a:xfrm flipV="1">
            <a:off x="5366194" y="669700"/>
            <a:ext cx="2180826" cy="34532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endCxn id="69" idx="1"/>
          </p:cNvCxnSpPr>
          <p:nvPr/>
        </p:nvCxnSpPr>
        <p:spPr>
          <a:xfrm>
            <a:off x="5366194" y="4122982"/>
            <a:ext cx="2180824" cy="211462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endCxn id="68" idx="1"/>
          </p:cNvCxnSpPr>
          <p:nvPr/>
        </p:nvCxnSpPr>
        <p:spPr>
          <a:xfrm>
            <a:off x="5366194" y="4122982"/>
            <a:ext cx="2180822" cy="10779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67" idx="1"/>
          </p:cNvCxnSpPr>
          <p:nvPr/>
        </p:nvCxnSpPr>
        <p:spPr>
          <a:xfrm>
            <a:off x="5366194" y="4122982"/>
            <a:ext cx="2180822" cy="10351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66" idx="1"/>
          </p:cNvCxnSpPr>
          <p:nvPr/>
        </p:nvCxnSpPr>
        <p:spPr>
          <a:xfrm flipV="1">
            <a:off x="5366194" y="3351020"/>
            <a:ext cx="2180822" cy="7719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65" idx="1"/>
          </p:cNvCxnSpPr>
          <p:nvPr/>
        </p:nvCxnSpPr>
        <p:spPr>
          <a:xfrm flipV="1">
            <a:off x="5366194" y="2438829"/>
            <a:ext cx="2180821" cy="168415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16" idx="3"/>
            <a:endCxn id="64" idx="1"/>
          </p:cNvCxnSpPr>
          <p:nvPr/>
        </p:nvCxnSpPr>
        <p:spPr>
          <a:xfrm flipV="1">
            <a:off x="5344732" y="1528893"/>
            <a:ext cx="2202283" cy="258691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endCxn id="63" idx="1"/>
          </p:cNvCxnSpPr>
          <p:nvPr/>
        </p:nvCxnSpPr>
        <p:spPr>
          <a:xfrm flipV="1">
            <a:off x="5353306" y="669700"/>
            <a:ext cx="2193714" cy="50481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endCxn id="69" idx="1"/>
          </p:cNvCxnSpPr>
          <p:nvPr/>
        </p:nvCxnSpPr>
        <p:spPr>
          <a:xfrm>
            <a:off x="5353306" y="5717893"/>
            <a:ext cx="2193712" cy="5197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endCxn id="68" idx="1"/>
          </p:cNvCxnSpPr>
          <p:nvPr/>
        </p:nvCxnSpPr>
        <p:spPr>
          <a:xfrm flipV="1">
            <a:off x="5353306" y="5200926"/>
            <a:ext cx="2193710" cy="51696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endCxn id="67" idx="1"/>
          </p:cNvCxnSpPr>
          <p:nvPr/>
        </p:nvCxnSpPr>
        <p:spPr>
          <a:xfrm flipV="1">
            <a:off x="5353306" y="4226492"/>
            <a:ext cx="2193710" cy="149140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endCxn id="66" idx="1"/>
          </p:cNvCxnSpPr>
          <p:nvPr/>
        </p:nvCxnSpPr>
        <p:spPr>
          <a:xfrm flipV="1">
            <a:off x="5353306" y="3351020"/>
            <a:ext cx="2193710" cy="236687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endCxn id="65" idx="1"/>
          </p:cNvCxnSpPr>
          <p:nvPr/>
        </p:nvCxnSpPr>
        <p:spPr>
          <a:xfrm flipV="1">
            <a:off x="5353306" y="2438829"/>
            <a:ext cx="2193709" cy="327906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endCxn id="64" idx="1"/>
          </p:cNvCxnSpPr>
          <p:nvPr/>
        </p:nvCxnSpPr>
        <p:spPr>
          <a:xfrm flipV="1">
            <a:off x="5331844" y="1528893"/>
            <a:ext cx="2215171" cy="418182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54330" y="1741919"/>
            <a:ext cx="436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~ </a:t>
            </a:r>
            <a:r>
              <a:rPr lang="en-GB" sz="1600" dirty="0"/>
              <a:t>x</a:t>
            </a:r>
            <a:r>
              <a:rPr lang="en-GB" sz="1600" dirty="0" smtClean="0"/>
              <a:t> + (1|Province/Commune) + (1|year)</a:t>
            </a:r>
            <a:endParaRPr lang="en-GB" sz="1600" dirty="0"/>
          </a:p>
        </p:txBody>
      </p:sp>
      <p:sp>
        <p:nvSpPr>
          <p:cNvPr id="197" name="TextBox 196"/>
          <p:cNvSpPr txBox="1"/>
          <p:nvPr/>
        </p:nvSpPr>
        <p:spPr>
          <a:xfrm>
            <a:off x="203916" y="941839"/>
            <a:ext cx="400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Intercept varies by commune, province, and year </a:t>
            </a:r>
            <a:endParaRPr lang="en-GB" sz="1600" dirty="0"/>
          </a:p>
        </p:txBody>
      </p:sp>
      <p:sp>
        <p:nvSpPr>
          <p:cNvPr id="198" name="TextBox 197"/>
          <p:cNvSpPr txBox="1"/>
          <p:nvPr/>
        </p:nvSpPr>
        <p:spPr>
          <a:xfrm>
            <a:off x="203916" y="3360458"/>
            <a:ext cx="400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</a:t>
            </a:r>
            <a:r>
              <a:rPr lang="en-GB" sz="1600" dirty="0" smtClean="0"/>
              <a:t>ntercept and slope vary by commune, province, and year</a:t>
            </a:r>
            <a:endParaRPr lang="en-GB" sz="1600" dirty="0"/>
          </a:p>
        </p:txBody>
      </p:sp>
      <p:sp>
        <p:nvSpPr>
          <p:cNvPr id="199" name="TextBox 198"/>
          <p:cNvSpPr txBox="1"/>
          <p:nvPr/>
        </p:nvSpPr>
        <p:spPr>
          <a:xfrm>
            <a:off x="98721" y="4122982"/>
            <a:ext cx="436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~ </a:t>
            </a:r>
            <a:r>
              <a:rPr lang="en-GB" sz="1600" dirty="0"/>
              <a:t>x</a:t>
            </a:r>
            <a:r>
              <a:rPr lang="en-GB" sz="1600" dirty="0" smtClean="0"/>
              <a:t> + (</a:t>
            </a:r>
            <a:r>
              <a:rPr lang="en-GB" sz="1600" dirty="0" err="1" smtClean="0"/>
              <a:t>x|Province</a:t>
            </a:r>
            <a:r>
              <a:rPr lang="en-GB" sz="1600" dirty="0" smtClean="0"/>
              <a:t>/Commune) + (</a:t>
            </a:r>
            <a:r>
              <a:rPr lang="en-GB" sz="1600" dirty="0" err="1" smtClean="0"/>
              <a:t>x|year</a:t>
            </a:r>
            <a:r>
              <a:rPr lang="en-GB" sz="1600" dirty="0" smtClean="0"/>
              <a:t>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416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84912" y="528033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9324304" y="0"/>
            <a:ext cx="12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communes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695643" y="950892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693495" y="1360872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695643" y="1839530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06374" y="2262389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717105" y="2672369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9706374" y="3086636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717105" y="3509495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714957" y="3945233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9717105" y="4333742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9727836" y="4743722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9717105" y="5157989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9727836" y="5580848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725688" y="6016586"/>
            <a:ext cx="373488" cy="28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10959922" y="3186329"/>
            <a:ext cx="81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Forest pixels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831133" y="-1"/>
            <a:ext cx="12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response</a:t>
            </a:r>
            <a:endParaRPr lang="en-GB" dirty="0"/>
          </a:p>
        </p:txBody>
      </p:sp>
      <p:cxnSp>
        <p:nvCxnSpPr>
          <p:cNvPr id="22" name="Straight Connector 21"/>
          <p:cNvCxnSpPr>
            <a:stCxn id="4" idx="3"/>
            <a:endCxn id="19" idx="1"/>
          </p:cNvCxnSpPr>
          <p:nvPr/>
        </p:nvCxnSpPr>
        <p:spPr>
          <a:xfrm>
            <a:off x="10058400" y="669701"/>
            <a:ext cx="901522" cy="283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19" idx="1"/>
          </p:cNvCxnSpPr>
          <p:nvPr/>
        </p:nvCxnSpPr>
        <p:spPr>
          <a:xfrm>
            <a:off x="10069131" y="1092560"/>
            <a:ext cx="890791" cy="24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3"/>
            <a:endCxn id="19" idx="1"/>
          </p:cNvCxnSpPr>
          <p:nvPr/>
        </p:nvCxnSpPr>
        <p:spPr>
          <a:xfrm>
            <a:off x="10066983" y="1502540"/>
            <a:ext cx="892939" cy="200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9" idx="1"/>
          </p:cNvCxnSpPr>
          <p:nvPr/>
        </p:nvCxnSpPr>
        <p:spPr>
          <a:xfrm>
            <a:off x="10069131" y="1981198"/>
            <a:ext cx="890791" cy="1528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19" idx="1"/>
          </p:cNvCxnSpPr>
          <p:nvPr/>
        </p:nvCxnSpPr>
        <p:spPr>
          <a:xfrm>
            <a:off x="10079862" y="2404057"/>
            <a:ext cx="880060" cy="1105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3"/>
            <a:endCxn id="19" idx="1"/>
          </p:cNvCxnSpPr>
          <p:nvPr/>
        </p:nvCxnSpPr>
        <p:spPr>
          <a:xfrm>
            <a:off x="10090593" y="2814037"/>
            <a:ext cx="869329" cy="695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9" idx="1"/>
          </p:cNvCxnSpPr>
          <p:nvPr/>
        </p:nvCxnSpPr>
        <p:spPr>
          <a:xfrm>
            <a:off x="10099176" y="3228303"/>
            <a:ext cx="860746" cy="281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3"/>
            <a:endCxn id="19" idx="1"/>
          </p:cNvCxnSpPr>
          <p:nvPr/>
        </p:nvCxnSpPr>
        <p:spPr>
          <a:xfrm flipV="1">
            <a:off x="10090593" y="3509495"/>
            <a:ext cx="869329" cy="14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3"/>
            <a:endCxn id="19" idx="1"/>
          </p:cNvCxnSpPr>
          <p:nvPr/>
        </p:nvCxnSpPr>
        <p:spPr>
          <a:xfrm flipV="1">
            <a:off x="10088445" y="3509495"/>
            <a:ext cx="871477" cy="5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3"/>
            <a:endCxn id="19" idx="1"/>
          </p:cNvCxnSpPr>
          <p:nvPr/>
        </p:nvCxnSpPr>
        <p:spPr>
          <a:xfrm flipV="1">
            <a:off x="10090593" y="3509495"/>
            <a:ext cx="869329" cy="96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5" idx="3"/>
            <a:endCxn id="19" idx="1"/>
          </p:cNvCxnSpPr>
          <p:nvPr/>
        </p:nvCxnSpPr>
        <p:spPr>
          <a:xfrm flipV="1">
            <a:off x="10101324" y="3509495"/>
            <a:ext cx="858598" cy="137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6" idx="3"/>
            <a:endCxn id="19" idx="1"/>
          </p:cNvCxnSpPr>
          <p:nvPr/>
        </p:nvCxnSpPr>
        <p:spPr>
          <a:xfrm flipV="1">
            <a:off x="10090593" y="3509495"/>
            <a:ext cx="869329" cy="179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7" idx="3"/>
            <a:endCxn id="19" idx="1"/>
          </p:cNvCxnSpPr>
          <p:nvPr/>
        </p:nvCxnSpPr>
        <p:spPr>
          <a:xfrm flipV="1">
            <a:off x="10101324" y="3509495"/>
            <a:ext cx="858598" cy="2213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8" idx="3"/>
            <a:endCxn id="19" idx="1"/>
          </p:cNvCxnSpPr>
          <p:nvPr/>
        </p:nvCxnSpPr>
        <p:spPr>
          <a:xfrm flipV="1">
            <a:off x="10099176" y="3509495"/>
            <a:ext cx="860746" cy="2648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21639" y="2143"/>
            <a:ext cx="12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Habitat</a:t>
            </a:r>
            <a:endParaRPr lang="en-GB" dirty="0"/>
          </a:p>
        </p:txBody>
      </p:sp>
      <p:sp>
        <p:nvSpPr>
          <p:cNvPr id="63" name="Rectangle 62"/>
          <p:cNvSpPr/>
          <p:nvPr/>
        </p:nvSpPr>
        <p:spPr>
          <a:xfrm>
            <a:off x="7547020" y="448681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7577059" y="1887133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7577060" y="3311188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7559871" y="4708977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7547018" y="6016586"/>
            <a:ext cx="515155" cy="4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Connector 72"/>
          <p:cNvCxnSpPr>
            <a:stCxn id="63" idx="3"/>
            <a:endCxn id="4" idx="1"/>
          </p:cNvCxnSpPr>
          <p:nvPr/>
        </p:nvCxnSpPr>
        <p:spPr>
          <a:xfrm>
            <a:off x="8062175" y="669700"/>
            <a:ext cx="1622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3"/>
            <a:endCxn id="6" idx="1"/>
          </p:cNvCxnSpPr>
          <p:nvPr/>
        </p:nvCxnSpPr>
        <p:spPr>
          <a:xfrm>
            <a:off x="8062175" y="669700"/>
            <a:ext cx="1633468" cy="4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4" idx="3"/>
            <a:endCxn id="9" idx="1"/>
          </p:cNvCxnSpPr>
          <p:nvPr/>
        </p:nvCxnSpPr>
        <p:spPr>
          <a:xfrm>
            <a:off x="8092214" y="2108152"/>
            <a:ext cx="1614160" cy="295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4" idx="3"/>
            <a:endCxn id="8" idx="1"/>
          </p:cNvCxnSpPr>
          <p:nvPr/>
        </p:nvCxnSpPr>
        <p:spPr>
          <a:xfrm flipV="1">
            <a:off x="8092214" y="1981198"/>
            <a:ext cx="1603429" cy="126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7" idx="3"/>
            <a:endCxn id="13" idx="1"/>
          </p:cNvCxnSpPr>
          <p:nvPr/>
        </p:nvCxnSpPr>
        <p:spPr>
          <a:xfrm>
            <a:off x="8092215" y="3532207"/>
            <a:ext cx="1622742" cy="554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67" idx="3"/>
            <a:endCxn id="12" idx="1"/>
          </p:cNvCxnSpPr>
          <p:nvPr/>
        </p:nvCxnSpPr>
        <p:spPr>
          <a:xfrm>
            <a:off x="8092215" y="3532207"/>
            <a:ext cx="1624890" cy="118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8" idx="3"/>
            <a:endCxn id="14" idx="1"/>
          </p:cNvCxnSpPr>
          <p:nvPr/>
        </p:nvCxnSpPr>
        <p:spPr>
          <a:xfrm flipV="1">
            <a:off x="8075026" y="4475410"/>
            <a:ext cx="1642079" cy="45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8" idx="3"/>
            <a:endCxn id="15" idx="1"/>
          </p:cNvCxnSpPr>
          <p:nvPr/>
        </p:nvCxnSpPr>
        <p:spPr>
          <a:xfrm flipV="1">
            <a:off x="8075026" y="4885390"/>
            <a:ext cx="1652810" cy="44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69" idx="3"/>
            <a:endCxn id="17" idx="1"/>
          </p:cNvCxnSpPr>
          <p:nvPr/>
        </p:nvCxnSpPr>
        <p:spPr>
          <a:xfrm flipV="1">
            <a:off x="8062173" y="5722516"/>
            <a:ext cx="1665663" cy="515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69" idx="3"/>
            <a:endCxn id="18" idx="1"/>
          </p:cNvCxnSpPr>
          <p:nvPr/>
        </p:nvCxnSpPr>
        <p:spPr>
          <a:xfrm flipV="1">
            <a:off x="8062173" y="6158254"/>
            <a:ext cx="1663515" cy="79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468969" y="715510"/>
            <a:ext cx="875763" cy="864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4468969" y="2193985"/>
            <a:ext cx="875763" cy="86489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4468969" y="3683362"/>
            <a:ext cx="875763" cy="8648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/>
          <p:nvPr/>
        </p:nvSpPr>
        <p:spPr>
          <a:xfrm>
            <a:off x="4474335" y="5290067"/>
            <a:ext cx="875763" cy="8648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/>
          <p:cNvSpPr txBox="1"/>
          <p:nvPr/>
        </p:nvSpPr>
        <p:spPr>
          <a:xfrm>
            <a:off x="4597760" y="-1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Year</a:t>
            </a:r>
            <a:endParaRPr lang="en-GB" dirty="0"/>
          </a:p>
        </p:txBody>
      </p:sp>
      <p:cxnSp>
        <p:nvCxnSpPr>
          <p:cNvPr id="120" name="Straight Connector 119"/>
          <p:cNvCxnSpPr>
            <a:stCxn id="114" idx="3"/>
            <a:endCxn id="63" idx="1"/>
          </p:cNvCxnSpPr>
          <p:nvPr/>
        </p:nvCxnSpPr>
        <p:spPr>
          <a:xfrm flipV="1">
            <a:off x="5344732" y="669700"/>
            <a:ext cx="2202288" cy="478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4" idx="3"/>
            <a:endCxn id="64" idx="1"/>
          </p:cNvCxnSpPr>
          <p:nvPr/>
        </p:nvCxnSpPr>
        <p:spPr>
          <a:xfrm>
            <a:off x="5344732" y="1147958"/>
            <a:ext cx="2232327" cy="96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4" idx="3"/>
            <a:endCxn id="67" idx="1"/>
          </p:cNvCxnSpPr>
          <p:nvPr/>
        </p:nvCxnSpPr>
        <p:spPr>
          <a:xfrm>
            <a:off x="5344732" y="1147958"/>
            <a:ext cx="2232328" cy="238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14" idx="3"/>
            <a:endCxn id="68" idx="1"/>
          </p:cNvCxnSpPr>
          <p:nvPr/>
        </p:nvCxnSpPr>
        <p:spPr>
          <a:xfrm>
            <a:off x="5344732" y="1147958"/>
            <a:ext cx="2215139" cy="378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14" idx="3"/>
            <a:endCxn id="69" idx="1"/>
          </p:cNvCxnSpPr>
          <p:nvPr/>
        </p:nvCxnSpPr>
        <p:spPr>
          <a:xfrm>
            <a:off x="5344732" y="1147958"/>
            <a:ext cx="2202286" cy="5089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63" idx="1"/>
          </p:cNvCxnSpPr>
          <p:nvPr/>
        </p:nvCxnSpPr>
        <p:spPr>
          <a:xfrm flipV="1">
            <a:off x="5342584" y="669700"/>
            <a:ext cx="2204436" cy="19400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69" idx="1"/>
          </p:cNvCxnSpPr>
          <p:nvPr/>
        </p:nvCxnSpPr>
        <p:spPr>
          <a:xfrm>
            <a:off x="5342584" y="2609714"/>
            <a:ext cx="2204434" cy="362789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68" idx="1"/>
          </p:cNvCxnSpPr>
          <p:nvPr/>
        </p:nvCxnSpPr>
        <p:spPr>
          <a:xfrm>
            <a:off x="5342584" y="2609714"/>
            <a:ext cx="2217287" cy="232028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67" idx="1"/>
          </p:cNvCxnSpPr>
          <p:nvPr/>
        </p:nvCxnSpPr>
        <p:spPr>
          <a:xfrm>
            <a:off x="5342584" y="2609714"/>
            <a:ext cx="2234476" cy="92249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64" idx="1"/>
          </p:cNvCxnSpPr>
          <p:nvPr/>
        </p:nvCxnSpPr>
        <p:spPr>
          <a:xfrm flipV="1">
            <a:off x="5342584" y="2108152"/>
            <a:ext cx="2234475" cy="5015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endCxn id="63" idx="1"/>
          </p:cNvCxnSpPr>
          <p:nvPr/>
        </p:nvCxnSpPr>
        <p:spPr>
          <a:xfrm flipV="1">
            <a:off x="5366194" y="669700"/>
            <a:ext cx="2180826" cy="345328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endCxn id="69" idx="1"/>
          </p:cNvCxnSpPr>
          <p:nvPr/>
        </p:nvCxnSpPr>
        <p:spPr>
          <a:xfrm>
            <a:off x="5366194" y="4122982"/>
            <a:ext cx="2180824" cy="211462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endCxn id="68" idx="1"/>
          </p:cNvCxnSpPr>
          <p:nvPr/>
        </p:nvCxnSpPr>
        <p:spPr>
          <a:xfrm>
            <a:off x="5366194" y="4122982"/>
            <a:ext cx="2193677" cy="80701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67" idx="1"/>
          </p:cNvCxnSpPr>
          <p:nvPr/>
        </p:nvCxnSpPr>
        <p:spPr>
          <a:xfrm flipV="1">
            <a:off x="5366194" y="3532207"/>
            <a:ext cx="2210866" cy="59077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64" idx="1"/>
          </p:cNvCxnSpPr>
          <p:nvPr/>
        </p:nvCxnSpPr>
        <p:spPr>
          <a:xfrm flipV="1">
            <a:off x="5366194" y="2108152"/>
            <a:ext cx="2210865" cy="201483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endCxn id="63" idx="1"/>
          </p:cNvCxnSpPr>
          <p:nvPr/>
        </p:nvCxnSpPr>
        <p:spPr>
          <a:xfrm flipV="1">
            <a:off x="5353306" y="669700"/>
            <a:ext cx="2193714" cy="50481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endCxn id="69" idx="1"/>
          </p:cNvCxnSpPr>
          <p:nvPr/>
        </p:nvCxnSpPr>
        <p:spPr>
          <a:xfrm>
            <a:off x="5353306" y="5717893"/>
            <a:ext cx="2193712" cy="51971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endCxn id="68" idx="1"/>
          </p:cNvCxnSpPr>
          <p:nvPr/>
        </p:nvCxnSpPr>
        <p:spPr>
          <a:xfrm flipV="1">
            <a:off x="5353306" y="4929996"/>
            <a:ext cx="2206565" cy="78789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endCxn id="67" idx="1"/>
          </p:cNvCxnSpPr>
          <p:nvPr/>
        </p:nvCxnSpPr>
        <p:spPr>
          <a:xfrm flipV="1">
            <a:off x="5353306" y="3532207"/>
            <a:ext cx="2223754" cy="21856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endCxn id="64" idx="1"/>
          </p:cNvCxnSpPr>
          <p:nvPr/>
        </p:nvCxnSpPr>
        <p:spPr>
          <a:xfrm flipV="1">
            <a:off x="5353306" y="2108152"/>
            <a:ext cx="2223753" cy="360974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54330" y="1741919"/>
            <a:ext cx="436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~ </a:t>
            </a:r>
            <a:r>
              <a:rPr lang="en-GB" sz="1600" dirty="0"/>
              <a:t>x</a:t>
            </a:r>
            <a:r>
              <a:rPr lang="en-GB" sz="1600" dirty="0" smtClean="0"/>
              <a:t> + (1|Habitat/Commune) + (1|year)</a:t>
            </a:r>
            <a:endParaRPr lang="en-GB" sz="1600" dirty="0"/>
          </a:p>
        </p:txBody>
      </p:sp>
      <p:sp>
        <p:nvSpPr>
          <p:cNvPr id="197" name="TextBox 196"/>
          <p:cNvSpPr txBox="1"/>
          <p:nvPr/>
        </p:nvSpPr>
        <p:spPr>
          <a:xfrm>
            <a:off x="203916" y="941839"/>
            <a:ext cx="400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Intercept varies by commune, habitat, and year </a:t>
            </a:r>
            <a:endParaRPr lang="en-GB" sz="1600" dirty="0"/>
          </a:p>
        </p:txBody>
      </p:sp>
      <p:sp>
        <p:nvSpPr>
          <p:cNvPr id="198" name="TextBox 197"/>
          <p:cNvSpPr txBox="1"/>
          <p:nvPr/>
        </p:nvSpPr>
        <p:spPr>
          <a:xfrm>
            <a:off x="203916" y="3360458"/>
            <a:ext cx="400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</a:t>
            </a:r>
            <a:r>
              <a:rPr lang="en-GB" sz="1600" dirty="0" smtClean="0"/>
              <a:t>ntercept and slope vary by commune, habitat, and year</a:t>
            </a:r>
            <a:endParaRPr lang="en-GB" sz="1600" dirty="0"/>
          </a:p>
        </p:txBody>
      </p:sp>
      <p:sp>
        <p:nvSpPr>
          <p:cNvPr id="199" name="TextBox 198"/>
          <p:cNvSpPr txBox="1"/>
          <p:nvPr/>
        </p:nvSpPr>
        <p:spPr>
          <a:xfrm>
            <a:off x="98721" y="4122982"/>
            <a:ext cx="436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~ </a:t>
            </a:r>
            <a:r>
              <a:rPr lang="en-GB" sz="1600" dirty="0"/>
              <a:t>x</a:t>
            </a:r>
            <a:r>
              <a:rPr lang="en-GB" sz="1600" dirty="0" smtClean="0"/>
              <a:t> + (</a:t>
            </a:r>
            <a:r>
              <a:rPr lang="en-GB" sz="1600" dirty="0" err="1" smtClean="0"/>
              <a:t>x|Habitat</a:t>
            </a:r>
            <a:r>
              <a:rPr lang="en-GB" sz="1600" dirty="0" smtClean="0"/>
              <a:t>/Commune) + (</a:t>
            </a:r>
            <a:r>
              <a:rPr lang="en-GB" sz="1600" dirty="0" err="1" smtClean="0"/>
              <a:t>x|year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cxnSp>
        <p:nvCxnSpPr>
          <p:cNvPr id="95" name="Straight Connector 94"/>
          <p:cNvCxnSpPr>
            <a:stCxn id="63" idx="3"/>
            <a:endCxn id="7" idx="1"/>
          </p:cNvCxnSpPr>
          <p:nvPr/>
        </p:nvCxnSpPr>
        <p:spPr>
          <a:xfrm>
            <a:off x="8062175" y="669700"/>
            <a:ext cx="1631320" cy="832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4" idx="3"/>
            <a:endCxn id="10" idx="1"/>
          </p:cNvCxnSpPr>
          <p:nvPr/>
        </p:nvCxnSpPr>
        <p:spPr>
          <a:xfrm>
            <a:off x="8092214" y="2108152"/>
            <a:ext cx="1624891" cy="705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7" idx="3"/>
            <a:endCxn id="11" idx="1"/>
          </p:cNvCxnSpPr>
          <p:nvPr/>
        </p:nvCxnSpPr>
        <p:spPr>
          <a:xfrm flipV="1">
            <a:off x="8092215" y="3228304"/>
            <a:ext cx="1614159" cy="303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68" idx="3"/>
            <a:endCxn id="16" idx="1"/>
          </p:cNvCxnSpPr>
          <p:nvPr/>
        </p:nvCxnSpPr>
        <p:spPr>
          <a:xfrm>
            <a:off x="8075026" y="4929996"/>
            <a:ext cx="1642079" cy="369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9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363" y="177421"/>
            <a:ext cx="1145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Options for maximal model (for testing random effects structure), assuming we have 3 fixed effects (a, b, c)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18363" y="823752"/>
            <a:ext cx="11668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~ a * b * c + (1+a*b*c | Province/Commune) + (1+a*b*c | Habitat/Commune)  + (1+a*b*c | PA/Commune) +….</a:t>
            </a:r>
            <a:r>
              <a:rPr lang="en-GB" sz="1600" dirty="0" err="1" smtClean="0"/>
              <a:t>elc</a:t>
            </a:r>
            <a:r>
              <a:rPr lang="en-GB" sz="1600" dirty="0" smtClean="0"/>
              <a:t>, </a:t>
            </a:r>
            <a:r>
              <a:rPr lang="en-GB" sz="1600" dirty="0" err="1" smtClean="0"/>
              <a:t>pa_cat</a:t>
            </a:r>
            <a:r>
              <a:rPr lang="en-GB" sz="1600" dirty="0" smtClean="0"/>
              <a:t> etc…+ (1|Year)</a:t>
            </a:r>
          </a:p>
          <a:p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68489" y="2294004"/>
            <a:ext cx="233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Other option: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18363" y="2798520"/>
            <a:ext cx="116688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~ a * b * c + (1+a | Province/Commune) + (1+b | Province/Commune) + (1+c | Province/Commune) + </a:t>
            </a:r>
          </a:p>
          <a:p>
            <a:r>
              <a:rPr lang="en-GB" sz="1600" dirty="0"/>
              <a:t>	</a:t>
            </a:r>
            <a:r>
              <a:rPr lang="en-GB" sz="1600" dirty="0" smtClean="0"/>
              <a:t>  </a:t>
            </a:r>
            <a:r>
              <a:rPr lang="en-GB" sz="1600" dirty="0" smtClean="0"/>
              <a:t>(1+a | PA/Commune) + (1+b | PA/Commune) + (1+c | PA/Commune) +</a:t>
            </a:r>
          </a:p>
          <a:p>
            <a:r>
              <a:rPr lang="en-GB" sz="1600" dirty="0"/>
              <a:t>	 </a:t>
            </a:r>
            <a:r>
              <a:rPr lang="en-GB" sz="1600" dirty="0" smtClean="0"/>
              <a:t> </a:t>
            </a:r>
            <a:r>
              <a:rPr lang="en-GB" sz="1600" dirty="0" smtClean="0"/>
              <a:t>….</a:t>
            </a:r>
            <a:r>
              <a:rPr lang="en-GB" sz="1600" dirty="0" err="1" smtClean="0"/>
              <a:t>elc</a:t>
            </a:r>
            <a:r>
              <a:rPr lang="en-GB" sz="1600" dirty="0" smtClean="0"/>
              <a:t>, </a:t>
            </a:r>
            <a:r>
              <a:rPr lang="en-GB" sz="1600" dirty="0" err="1" smtClean="0"/>
              <a:t>PA_cat</a:t>
            </a:r>
            <a:r>
              <a:rPr lang="en-GB" sz="1600" dirty="0" smtClean="0"/>
              <a:t>, habitat</a:t>
            </a:r>
            <a:r>
              <a:rPr lang="en-GB" sz="1600" dirty="0" smtClean="0"/>
              <a:t>…+ 	  </a:t>
            </a:r>
          </a:p>
          <a:p>
            <a:r>
              <a:rPr lang="en-GB" sz="1600" dirty="0"/>
              <a:t>	</a:t>
            </a:r>
            <a:r>
              <a:rPr lang="en-GB" sz="1600" dirty="0" smtClean="0"/>
              <a:t>  </a:t>
            </a:r>
            <a:r>
              <a:rPr lang="en-GB" sz="1600" dirty="0" smtClean="0"/>
              <a:t>(1|Year)</a:t>
            </a:r>
          </a:p>
          <a:p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18363" y="1605266"/>
            <a:ext cx="915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This model throws error “number of observations &lt; than number of random effects”</a:t>
            </a:r>
            <a:endParaRPr lang="en-GB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55595" y="1304564"/>
            <a:ext cx="259307" cy="292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8489" y="4072477"/>
            <a:ext cx="869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Or, if commune should not be nested within each of the other random effects: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180" y="4441809"/>
            <a:ext cx="116688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~ a * b * c + (1+a | Province/Commune) + (1+b | Province/Commune) + (1+c | Province/Commune) + </a:t>
            </a:r>
          </a:p>
          <a:p>
            <a:r>
              <a:rPr lang="en-GB" sz="1600" dirty="0"/>
              <a:t>	</a:t>
            </a:r>
            <a:r>
              <a:rPr lang="en-GB" sz="1600" dirty="0" smtClean="0"/>
              <a:t>  </a:t>
            </a:r>
            <a:r>
              <a:rPr lang="en-GB" sz="1600" dirty="0" smtClean="0"/>
              <a:t>(1+a | PA) + (1+b | PA) + (1+c | PA) +</a:t>
            </a:r>
          </a:p>
          <a:p>
            <a:r>
              <a:rPr lang="en-GB" sz="1600" dirty="0"/>
              <a:t>	 </a:t>
            </a:r>
            <a:r>
              <a:rPr lang="en-GB" sz="1600" dirty="0" smtClean="0"/>
              <a:t> </a:t>
            </a:r>
            <a:r>
              <a:rPr lang="en-GB" sz="1600" dirty="0" smtClean="0"/>
              <a:t>….</a:t>
            </a:r>
            <a:r>
              <a:rPr lang="en-GB" sz="1600" dirty="0" err="1" smtClean="0"/>
              <a:t>elc</a:t>
            </a:r>
            <a:r>
              <a:rPr lang="en-GB" sz="1600" dirty="0" smtClean="0"/>
              <a:t>, </a:t>
            </a:r>
            <a:r>
              <a:rPr lang="en-GB" sz="1600" dirty="0" err="1" smtClean="0"/>
              <a:t>PA_cat</a:t>
            </a:r>
            <a:r>
              <a:rPr lang="en-GB" sz="1600" dirty="0" smtClean="0"/>
              <a:t>, habitat</a:t>
            </a:r>
            <a:r>
              <a:rPr lang="en-GB" sz="1600" dirty="0" smtClean="0"/>
              <a:t>…+ 	  </a:t>
            </a:r>
          </a:p>
          <a:p>
            <a:r>
              <a:rPr lang="en-GB" sz="1600" dirty="0"/>
              <a:t>	</a:t>
            </a:r>
            <a:r>
              <a:rPr lang="en-GB" sz="1600" dirty="0" smtClean="0"/>
              <a:t>  </a:t>
            </a:r>
            <a:r>
              <a:rPr lang="en-GB" sz="1600" dirty="0" smtClean="0"/>
              <a:t>(1|Year)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32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459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Stirling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12</cp:revision>
  <dcterms:created xsi:type="dcterms:W3CDTF">2020-05-26T07:29:48Z</dcterms:created>
  <dcterms:modified xsi:type="dcterms:W3CDTF">2020-05-26T09:57:13Z</dcterms:modified>
</cp:coreProperties>
</file>