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41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77E4-28E7-4117-AD6E-D36BE5BC2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87C70-4864-45A3-B808-6D988610E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C98F-C41B-496E-A25D-8FB81D61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A2728-8D5B-47CD-945A-766EAF34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D888-372A-480B-B296-A03F7A2B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8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7C85-6CCD-4E70-8CF7-2C0DFC27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96234-B689-4956-A301-114DE6C13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4CF62-09AF-4466-BA94-8017F262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D6669-A9D5-44FC-8DA8-27D95A9E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2C0B9-6A97-44B3-AC95-4B27E969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0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B80E3-2B2E-432B-AACB-B7BC37389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2A6C4-DA0D-4267-99B8-24468A656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738B8-2F5B-4898-8C15-ABCC03AC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AA5B-9071-4ACF-9A7D-4FD9023D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E8AB-8677-439F-B0E2-40D4E469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40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E315-C17B-475C-BCC7-6E3D18D8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733D-32FB-4978-9891-43614FBF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11330-0DF1-4127-A82E-DC990950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E185C-F5EB-4D6A-94A5-19C492E1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BEB22-D505-4961-B453-E7B20E48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08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EAC5-6756-4496-A126-F7469B71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9E1B6-E41C-4ABA-9AD5-F7BB31A0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C892-BF6D-4D10-824E-295EE13E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33F79-D544-4017-8A94-1A84F115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E4DB-945E-4081-ADE8-F7C9CBF1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97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415C-F38F-43B2-B032-CA8FB520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4600-259C-4EE3-8CEB-67D177A55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13DC-38E6-41F7-BED4-23FF4BC7E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5BB91-4734-4C11-9FF7-35A13889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F8142-751B-447E-8B12-C0BB59C7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F1DB1-57F5-4086-8263-4C25F820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1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9F93-1582-4803-BE50-7A26400D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7777F-DE76-422B-ACCC-70BD3D366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17451-A828-4393-9D57-EFE10F727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3CE84-5862-4E44-972B-C8C4C3F1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DED4C-180F-40FD-ACD5-77AE719D1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A228E-1794-445B-A4E5-DF78017E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47DF1-5A46-4CA5-9136-9AF589A4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667F5-681B-4950-AF66-9F94157D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42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1F9D-8BD0-462C-B5C2-13492D83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E51DC-BE00-4BAA-A7C9-B41AD415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56764-29FF-444E-9D14-BCB1CC3A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97566-EC50-45D4-BEB5-7B77F70F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0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A77A8-D4C8-4E4D-A4F5-F5B87283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FF6DD-A7CE-4F58-B04B-7255AC02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5CF5D-E458-4F24-90D5-C55B9660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1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082A-B77E-4F6D-AC06-E01B9713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FDE6-1CDF-4114-BB3F-CC88BD29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36F35-D432-4004-A9B9-27B2F5A85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4A84-F8E1-441A-8FA6-9CB06193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9E039-C106-4A34-8516-FBD65B8E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1B191-A246-4765-9410-E0B63977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5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E46D-B7CC-4A7F-8282-95854C56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EF7B4-89AE-4EB9-8D19-E0D43A5E3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F93C-2905-40AB-B952-885CAFE1E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8E5F3-37CF-4A79-97AD-E1F1817D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1C682-C83D-4A6F-8329-0C4B1ED6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0D38-24C9-487D-8473-1FC1669F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8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51DA2-439F-496E-971A-CAD898AA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3245B-A8B0-44F7-A74F-95E771F9D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303F1-DC46-49D3-BC44-C84141DD7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F14F-BC09-41EC-A21F-018D240FB00D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ACF4-E438-481B-AC2D-22A495A34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5F44B-BFAA-4632-9DFA-D4F255B11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6C0E38-C6FD-4365-905E-2CBCA3780BF2}"/>
              </a:ext>
            </a:extLst>
          </p:cNvPr>
          <p:cNvSpPr txBox="1"/>
          <p:nvPr/>
        </p:nvSpPr>
        <p:spPr>
          <a:xfrm>
            <a:off x="112637" y="2323488"/>
            <a:ext cx="196402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“Population” of farmers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67D92-7482-40D5-80F9-E588C81B4989}"/>
              </a:ext>
            </a:extLst>
          </p:cNvPr>
          <p:cNvSpPr txBox="1"/>
          <p:nvPr/>
        </p:nvSpPr>
        <p:spPr>
          <a:xfrm>
            <a:off x="1838409" y="154167"/>
            <a:ext cx="2034862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Human population density – as density increases, the “budget” for the users increase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D5314A-34A3-41D3-B051-210C322A10A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855840" y="1108274"/>
            <a:ext cx="1" cy="12152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1DF130-AD0D-4779-87AB-EFDF3CFD57AC}"/>
              </a:ext>
            </a:extLst>
          </p:cNvPr>
          <p:cNvSpPr txBox="1"/>
          <p:nvPr/>
        </p:nvSpPr>
        <p:spPr>
          <a:xfrm>
            <a:off x="8199942" y="2214742"/>
            <a:ext cx="139481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Maximise yield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331530-A3E2-409B-BDA4-CB2D3EF3A7BE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076666" y="2477377"/>
            <a:ext cx="37993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852EAB-C844-44B3-9978-3869B97CF8F8}"/>
              </a:ext>
            </a:extLst>
          </p:cNvPr>
          <p:cNvSpPr txBox="1"/>
          <p:nvPr/>
        </p:nvSpPr>
        <p:spPr>
          <a:xfrm>
            <a:off x="2456596" y="2323488"/>
            <a:ext cx="7984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Budget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52610-6D04-4DDE-8EDE-EE750748E160}"/>
              </a:ext>
            </a:extLst>
          </p:cNvPr>
          <p:cNvSpPr txBox="1"/>
          <p:nvPr/>
        </p:nvSpPr>
        <p:spPr>
          <a:xfrm>
            <a:off x="5351844" y="2215766"/>
            <a:ext cx="2511379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Resource – Forest cover / trees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40CAD-FE1C-4979-BFF5-EDE5A4E8243B}"/>
              </a:ext>
            </a:extLst>
          </p:cNvPr>
          <p:cNvSpPr txBox="1"/>
          <p:nvPr/>
        </p:nvSpPr>
        <p:spPr>
          <a:xfrm>
            <a:off x="3535196" y="1932722"/>
            <a:ext cx="1352282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Do not cut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F1998-00FE-42C1-A3E6-6B4B61564474}"/>
              </a:ext>
            </a:extLst>
          </p:cNvPr>
          <p:cNvSpPr txBox="1"/>
          <p:nvPr/>
        </p:nvSpPr>
        <p:spPr>
          <a:xfrm>
            <a:off x="3535196" y="2650351"/>
            <a:ext cx="13522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Cut</a:t>
            </a: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AA55BCC3-B4FF-442A-9512-0C80EAEC5EA1}"/>
              </a:ext>
            </a:extLst>
          </p:cNvPr>
          <p:cNvCxnSpPr>
            <a:endCxn id="11" idx="1"/>
          </p:cNvCxnSpPr>
          <p:nvPr/>
        </p:nvCxnSpPr>
        <p:spPr>
          <a:xfrm flipV="1">
            <a:off x="3125337" y="2086611"/>
            <a:ext cx="409859" cy="236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5">
            <a:extLst>
              <a:ext uri="{FF2B5EF4-FFF2-40B4-BE49-F238E27FC236}">
                <a16:creationId xmlns:a16="http://schemas.microsoft.com/office/drawing/2014/main" id="{B0EF4CF6-1A35-4447-89C2-B1769AC83927}"/>
              </a:ext>
            </a:extLst>
          </p:cNvPr>
          <p:cNvCxnSpPr>
            <a:endCxn id="12" idx="1"/>
          </p:cNvCxnSpPr>
          <p:nvPr/>
        </p:nvCxnSpPr>
        <p:spPr>
          <a:xfrm>
            <a:off x="3094097" y="2631264"/>
            <a:ext cx="441099" cy="17297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6">
            <a:extLst>
              <a:ext uri="{FF2B5EF4-FFF2-40B4-BE49-F238E27FC236}">
                <a16:creationId xmlns:a16="http://schemas.microsoft.com/office/drawing/2014/main" id="{58FBE472-89BA-49BC-9D71-9DF8B344C83F}"/>
              </a:ext>
            </a:extLst>
          </p:cNvPr>
          <p:cNvCxnSpPr>
            <a:stCxn id="11" idx="3"/>
          </p:cNvCxnSpPr>
          <p:nvPr/>
        </p:nvCxnSpPr>
        <p:spPr>
          <a:xfrm>
            <a:off x="4887478" y="2086611"/>
            <a:ext cx="464366" cy="281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7">
            <a:extLst>
              <a:ext uri="{FF2B5EF4-FFF2-40B4-BE49-F238E27FC236}">
                <a16:creationId xmlns:a16="http://schemas.microsoft.com/office/drawing/2014/main" id="{4BB0E4F2-4F6A-46F8-8C95-3DC9CFE8B4AB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4887478" y="2369655"/>
            <a:ext cx="464366" cy="4345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9">
            <a:extLst>
              <a:ext uri="{FF2B5EF4-FFF2-40B4-BE49-F238E27FC236}">
                <a16:creationId xmlns:a16="http://schemas.microsoft.com/office/drawing/2014/main" id="{009B0EFD-38C5-4564-848F-7EFAFF27983E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7863223" y="2368631"/>
            <a:ext cx="336719" cy="10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E4F1A7-8507-4289-9308-AB67FDE1FB7A}"/>
              </a:ext>
            </a:extLst>
          </p:cNvPr>
          <p:cNvSpPr txBox="1"/>
          <p:nvPr/>
        </p:nvSpPr>
        <p:spPr>
          <a:xfrm>
            <a:off x="29502" y="4388626"/>
            <a:ext cx="12828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BB4AC-DCCE-4FD1-94C7-EA066FF4952E}"/>
              </a:ext>
            </a:extLst>
          </p:cNvPr>
          <p:cNvSpPr txBox="1"/>
          <p:nvPr/>
        </p:nvSpPr>
        <p:spPr>
          <a:xfrm>
            <a:off x="1728074" y="4388626"/>
            <a:ext cx="781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Budget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B5DB1-5FC3-48D7-A635-5B9E723870BC}"/>
              </a:ext>
            </a:extLst>
          </p:cNvPr>
          <p:cNvSpPr txBox="1"/>
          <p:nvPr/>
        </p:nvSpPr>
        <p:spPr>
          <a:xfrm>
            <a:off x="2925623" y="4388625"/>
            <a:ext cx="781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Policy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D7D1B9-555B-4F19-BA9E-A6C3F6BEC22E}"/>
              </a:ext>
            </a:extLst>
          </p:cNvPr>
          <p:cNvSpPr/>
          <p:nvPr/>
        </p:nvSpPr>
        <p:spPr>
          <a:xfrm>
            <a:off x="3395048" y="1774209"/>
            <a:ext cx="1572927" cy="1378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052311-8295-4F3E-BAB6-85967E00E2E1}"/>
              </a:ext>
            </a:extLst>
          </p:cNvPr>
          <p:cNvSpPr txBox="1"/>
          <p:nvPr/>
        </p:nvSpPr>
        <p:spPr>
          <a:xfrm>
            <a:off x="3873271" y="3434503"/>
            <a:ext cx="573206" cy="31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costs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031DDD-B049-4655-B37D-23CF1307B450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V="1">
            <a:off x="3316556" y="3152633"/>
            <a:ext cx="864956" cy="1235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C6B9B9-BE67-47C4-B44F-EE2EF5AC432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1312391" y="4542515"/>
            <a:ext cx="415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AFDD10-4312-4898-8033-B70920411BCC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2509940" y="4542514"/>
            <a:ext cx="4156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A49A2A-BA0F-4D1F-859E-EBAA2DF317D0}"/>
              </a:ext>
            </a:extLst>
          </p:cNvPr>
          <p:cNvSpPr txBox="1"/>
          <p:nvPr/>
        </p:nvSpPr>
        <p:spPr>
          <a:xfrm>
            <a:off x="2219448" y="5473005"/>
            <a:ext cx="222825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The cost of cutting varies from high to low to reflect management investment / law enforcement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AFB48-C2B2-4CFB-A6EE-65ACAD0B13E6}"/>
              </a:ext>
            </a:extLst>
          </p:cNvPr>
          <p:cNvCxnSpPr>
            <a:cxnSpLocks/>
            <a:stCxn id="26" idx="0"/>
            <a:endCxn id="20" idx="2"/>
          </p:cNvCxnSpPr>
          <p:nvPr/>
        </p:nvCxnSpPr>
        <p:spPr>
          <a:xfrm flipH="1" flipV="1">
            <a:off x="3316556" y="4696402"/>
            <a:ext cx="17021" cy="7766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636190-409F-4940-9355-517E129875EC}"/>
              </a:ext>
            </a:extLst>
          </p:cNvPr>
          <p:cNvSpPr txBox="1"/>
          <p:nvPr/>
        </p:nvSpPr>
        <p:spPr>
          <a:xfrm>
            <a:off x="5851953" y="3404525"/>
            <a:ext cx="6340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/>
              <a:t>What is the most efficient or effective way of making management / conservation investments when user budgets (population density) increase over time?</a:t>
            </a:r>
          </a:p>
          <a:p>
            <a:pPr marL="342900" indent="-342900">
              <a:buAutoNum type="arabicParenR"/>
            </a:pPr>
            <a:r>
              <a:rPr lang="en-GB" dirty="0"/>
              <a:t>Possible second question - What effect does communal indigenous land titling have? I.e. when users act independently or together</a:t>
            </a:r>
          </a:p>
        </p:txBody>
      </p:sp>
    </p:spTree>
    <p:extLst>
      <p:ext uri="{BB962C8B-B14F-4D97-AF65-F5344CB8AC3E}">
        <p14:creationId xmlns:p14="http://schemas.microsoft.com/office/powerpoint/2010/main" val="72346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4261D8-2146-43CA-B5D6-340C8AF38F16}"/>
              </a:ext>
            </a:extLst>
          </p:cNvPr>
          <p:cNvCxnSpPr/>
          <p:nvPr/>
        </p:nvCxnSpPr>
        <p:spPr>
          <a:xfrm>
            <a:off x="828583" y="689991"/>
            <a:ext cx="0" cy="21138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0189CA-8C60-4044-A249-AF22B9A45052}"/>
              </a:ext>
            </a:extLst>
          </p:cNvPr>
          <p:cNvCxnSpPr>
            <a:cxnSpLocks/>
          </p:cNvCxnSpPr>
          <p:nvPr/>
        </p:nvCxnSpPr>
        <p:spPr>
          <a:xfrm flipH="1">
            <a:off x="828583" y="2803799"/>
            <a:ext cx="21969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C920CB-45EF-44B8-9419-5319CE12E9F9}"/>
              </a:ext>
            </a:extLst>
          </p:cNvPr>
          <p:cNvCxnSpPr>
            <a:cxnSpLocks/>
          </p:cNvCxnSpPr>
          <p:nvPr/>
        </p:nvCxnSpPr>
        <p:spPr>
          <a:xfrm flipV="1">
            <a:off x="828583" y="1063668"/>
            <a:ext cx="1825633" cy="174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979FD9-C2E1-40B9-B5F6-CEB26EE04986}"/>
              </a:ext>
            </a:extLst>
          </p:cNvPr>
          <p:cNvSpPr txBox="1"/>
          <p:nvPr/>
        </p:nvSpPr>
        <p:spPr>
          <a:xfrm>
            <a:off x="1661439" y="2839425"/>
            <a:ext cx="7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D8BC09-B723-4C35-91B3-1DD83900C373}"/>
              </a:ext>
            </a:extLst>
          </p:cNvPr>
          <p:cNvSpPr txBox="1"/>
          <p:nvPr/>
        </p:nvSpPr>
        <p:spPr>
          <a:xfrm>
            <a:off x="-8703" y="1413189"/>
            <a:ext cx="106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Budgets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B38921-446E-41C0-8587-757E77A8AE2B}"/>
              </a:ext>
            </a:extLst>
          </p:cNvPr>
          <p:cNvCxnSpPr>
            <a:cxnSpLocks/>
          </p:cNvCxnSpPr>
          <p:nvPr/>
        </p:nvCxnSpPr>
        <p:spPr>
          <a:xfrm flipV="1">
            <a:off x="1005856" y="1054430"/>
            <a:ext cx="1825633" cy="17401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42FFCE-9431-4E13-92E5-775EB3A8F077}"/>
              </a:ext>
            </a:extLst>
          </p:cNvPr>
          <p:cNvSpPr txBox="1"/>
          <p:nvPr/>
        </p:nvSpPr>
        <p:spPr>
          <a:xfrm>
            <a:off x="4347044" y="1698614"/>
            <a:ext cx="324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“optimistic” null scenario – i.e. manager budgets increase in line with user budgets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255288-4BAC-464D-AC61-E0832FD0D28D}"/>
              </a:ext>
            </a:extLst>
          </p:cNvPr>
          <p:cNvCxnSpPr/>
          <p:nvPr/>
        </p:nvCxnSpPr>
        <p:spPr>
          <a:xfrm>
            <a:off x="832122" y="3617796"/>
            <a:ext cx="0" cy="21138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5EC052-3E4C-49B9-8879-98C01F233662}"/>
              </a:ext>
            </a:extLst>
          </p:cNvPr>
          <p:cNvCxnSpPr>
            <a:cxnSpLocks/>
          </p:cNvCxnSpPr>
          <p:nvPr/>
        </p:nvCxnSpPr>
        <p:spPr>
          <a:xfrm flipH="1">
            <a:off x="832122" y="5731604"/>
            <a:ext cx="21969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C22D47-BC2C-477E-9DD5-40127066F8A2}"/>
              </a:ext>
            </a:extLst>
          </p:cNvPr>
          <p:cNvCxnSpPr>
            <a:cxnSpLocks/>
          </p:cNvCxnSpPr>
          <p:nvPr/>
        </p:nvCxnSpPr>
        <p:spPr>
          <a:xfrm flipV="1">
            <a:off x="832122" y="3991473"/>
            <a:ext cx="1825633" cy="174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2147F5-3D77-4EC9-830A-B6A11A3126B5}"/>
              </a:ext>
            </a:extLst>
          </p:cNvPr>
          <p:cNvSpPr txBox="1"/>
          <p:nvPr/>
        </p:nvSpPr>
        <p:spPr>
          <a:xfrm>
            <a:off x="1664978" y="5767230"/>
            <a:ext cx="7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042842-5520-4125-8CF3-93A4AE561AB4}"/>
              </a:ext>
            </a:extLst>
          </p:cNvPr>
          <p:cNvSpPr txBox="1"/>
          <p:nvPr/>
        </p:nvSpPr>
        <p:spPr>
          <a:xfrm>
            <a:off x="-5164" y="4340994"/>
            <a:ext cx="106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Budgets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F210E9-1803-4696-853E-1DCFB0C01912}"/>
              </a:ext>
            </a:extLst>
          </p:cNvPr>
          <p:cNvCxnSpPr>
            <a:cxnSpLocks/>
          </p:cNvCxnSpPr>
          <p:nvPr/>
        </p:nvCxnSpPr>
        <p:spPr>
          <a:xfrm flipV="1">
            <a:off x="839849" y="5020887"/>
            <a:ext cx="2073472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3B1D62-1D3A-4FC8-A03C-24C977E41E17}"/>
              </a:ext>
            </a:extLst>
          </p:cNvPr>
          <p:cNvSpPr txBox="1"/>
          <p:nvPr/>
        </p:nvSpPr>
        <p:spPr>
          <a:xfrm>
            <a:off x="4347044" y="4697721"/>
            <a:ext cx="324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“pessimistic” null scenario – i.e. manager budgets do not increase over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813AEB-48FE-413A-9A00-DFCE05C28C04}"/>
              </a:ext>
            </a:extLst>
          </p:cNvPr>
          <p:cNvSpPr txBox="1"/>
          <p:nvPr/>
        </p:nvSpPr>
        <p:spPr>
          <a:xfrm>
            <a:off x="3025518" y="4882387"/>
            <a:ext cx="953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Manager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A4275D-3A75-4641-96AF-F37B08D99372}"/>
              </a:ext>
            </a:extLst>
          </p:cNvPr>
          <p:cNvSpPr txBox="1"/>
          <p:nvPr/>
        </p:nvSpPr>
        <p:spPr>
          <a:xfrm>
            <a:off x="2654216" y="3794147"/>
            <a:ext cx="953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User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4F7139-FEB4-4D21-AC16-653C1B8A7CB3}"/>
              </a:ext>
            </a:extLst>
          </p:cNvPr>
          <p:cNvSpPr txBox="1"/>
          <p:nvPr/>
        </p:nvSpPr>
        <p:spPr>
          <a:xfrm>
            <a:off x="3979281" y="128187"/>
            <a:ext cx="233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NULL SCENARIOS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C486C6-1F66-4614-A563-338CF6174746}"/>
              </a:ext>
            </a:extLst>
          </p:cNvPr>
          <p:cNvSpPr txBox="1"/>
          <p:nvPr/>
        </p:nvSpPr>
        <p:spPr>
          <a:xfrm>
            <a:off x="2054998" y="871198"/>
            <a:ext cx="953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User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4A7EF4-9265-439E-A5AE-BBA412B3C449}"/>
              </a:ext>
            </a:extLst>
          </p:cNvPr>
          <p:cNvSpPr txBox="1"/>
          <p:nvPr/>
        </p:nvSpPr>
        <p:spPr>
          <a:xfrm>
            <a:off x="2831488" y="987895"/>
            <a:ext cx="953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441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C88D2C-103A-4FD4-8DED-8F4FC06BC794}"/>
              </a:ext>
            </a:extLst>
          </p:cNvPr>
          <p:cNvCxnSpPr/>
          <p:nvPr/>
        </p:nvCxnSpPr>
        <p:spPr>
          <a:xfrm>
            <a:off x="828583" y="1151460"/>
            <a:ext cx="0" cy="21138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1C5483-F4F2-4C62-ADB6-B7119C9E4AB0}"/>
              </a:ext>
            </a:extLst>
          </p:cNvPr>
          <p:cNvCxnSpPr>
            <a:cxnSpLocks/>
          </p:cNvCxnSpPr>
          <p:nvPr/>
        </p:nvCxnSpPr>
        <p:spPr>
          <a:xfrm flipH="1">
            <a:off x="828583" y="3265268"/>
            <a:ext cx="21969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E44379-942F-47AD-AE87-4F13F2F1B57C}"/>
              </a:ext>
            </a:extLst>
          </p:cNvPr>
          <p:cNvCxnSpPr>
            <a:cxnSpLocks/>
          </p:cNvCxnSpPr>
          <p:nvPr/>
        </p:nvCxnSpPr>
        <p:spPr>
          <a:xfrm flipV="1">
            <a:off x="828583" y="1525137"/>
            <a:ext cx="1825633" cy="174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CDDB8E-111F-4215-AF91-CFEDE09422FE}"/>
              </a:ext>
            </a:extLst>
          </p:cNvPr>
          <p:cNvSpPr txBox="1"/>
          <p:nvPr/>
        </p:nvSpPr>
        <p:spPr>
          <a:xfrm>
            <a:off x="1661439" y="3300894"/>
            <a:ext cx="7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21FBB-C338-416C-9AC8-9E54844871DF}"/>
              </a:ext>
            </a:extLst>
          </p:cNvPr>
          <p:cNvSpPr txBox="1"/>
          <p:nvPr/>
        </p:nvSpPr>
        <p:spPr>
          <a:xfrm>
            <a:off x="-8703" y="1874658"/>
            <a:ext cx="106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Budgets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E95B747-97FF-4262-BD53-70A2E04E54A3}"/>
              </a:ext>
            </a:extLst>
          </p:cNvPr>
          <p:cNvSpPr/>
          <p:nvPr/>
        </p:nvSpPr>
        <p:spPr>
          <a:xfrm>
            <a:off x="-819832" y="1230294"/>
            <a:ext cx="3296828" cy="2828261"/>
          </a:xfrm>
          <a:prstGeom prst="arc">
            <a:avLst>
              <a:gd name="adj1" fmla="val 16200000"/>
              <a:gd name="adj2" fmla="val 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52224-3336-454F-93D9-CF01856FB000}"/>
              </a:ext>
            </a:extLst>
          </p:cNvPr>
          <p:cNvSpPr txBox="1"/>
          <p:nvPr/>
        </p:nvSpPr>
        <p:spPr>
          <a:xfrm>
            <a:off x="2476996" y="2600741"/>
            <a:ext cx="953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C0662-CFB4-420C-937B-8AC06E879ED5}"/>
              </a:ext>
            </a:extLst>
          </p:cNvPr>
          <p:cNvSpPr txBox="1"/>
          <p:nvPr/>
        </p:nvSpPr>
        <p:spPr>
          <a:xfrm>
            <a:off x="3629752" y="1318488"/>
            <a:ext cx="78130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Scenario 1: large initial investment with decreasing availability of funds over time</a:t>
            </a:r>
          </a:p>
          <a:p>
            <a:endParaRPr lang="en-GB" dirty="0"/>
          </a:p>
          <a:p>
            <a:r>
              <a:rPr lang="en-GB" sz="1400" dirty="0"/>
              <a:t>Example explanation: creation of a new PA, or a single large investment/grant/funding opportunity for a landscape. No further funds are secured in the future, and so manager has a lot of resources to start with, but they are finite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E1266-6765-4FE2-9E46-61C7EEFDDB5C}"/>
              </a:ext>
            </a:extLst>
          </p:cNvPr>
          <p:cNvSpPr txBox="1"/>
          <p:nvPr/>
        </p:nvSpPr>
        <p:spPr>
          <a:xfrm>
            <a:off x="3794332" y="85458"/>
            <a:ext cx="34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Single (linear) population scenario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352D64-6811-4DD7-A62B-6BE0A8963835}"/>
              </a:ext>
            </a:extLst>
          </p:cNvPr>
          <p:cNvCxnSpPr/>
          <p:nvPr/>
        </p:nvCxnSpPr>
        <p:spPr>
          <a:xfrm>
            <a:off x="827156" y="3893241"/>
            <a:ext cx="0" cy="21138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13FDF-7CF9-44E2-9C5D-AE5A8737C210}"/>
              </a:ext>
            </a:extLst>
          </p:cNvPr>
          <p:cNvCxnSpPr>
            <a:cxnSpLocks/>
          </p:cNvCxnSpPr>
          <p:nvPr/>
        </p:nvCxnSpPr>
        <p:spPr>
          <a:xfrm flipH="1">
            <a:off x="827156" y="6007049"/>
            <a:ext cx="21969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E594E3-1A04-4A09-AF46-B75886B1D4D5}"/>
              </a:ext>
            </a:extLst>
          </p:cNvPr>
          <p:cNvCxnSpPr>
            <a:cxnSpLocks/>
          </p:cNvCxnSpPr>
          <p:nvPr/>
        </p:nvCxnSpPr>
        <p:spPr>
          <a:xfrm flipV="1">
            <a:off x="827156" y="3953343"/>
            <a:ext cx="2196935" cy="2053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2FB5B9-D8AB-4217-9F0E-62C21AB83571}"/>
              </a:ext>
            </a:extLst>
          </p:cNvPr>
          <p:cNvSpPr txBox="1"/>
          <p:nvPr/>
        </p:nvSpPr>
        <p:spPr>
          <a:xfrm>
            <a:off x="1660012" y="6042675"/>
            <a:ext cx="7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DC6715-9C16-4D53-AAB4-C429E276190F}"/>
              </a:ext>
            </a:extLst>
          </p:cNvPr>
          <p:cNvSpPr txBox="1"/>
          <p:nvPr/>
        </p:nvSpPr>
        <p:spPr>
          <a:xfrm>
            <a:off x="-10130" y="4616439"/>
            <a:ext cx="106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Budgets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DB3E97-F276-495E-8B6A-DF2B4185C0C9}"/>
              </a:ext>
            </a:extLst>
          </p:cNvPr>
          <p:cNvSpPr/>
          <p:nvPr/>
        </p:nvSpPr>
        <p:spPr>
          <a:xfrm>
            <a:off x="871671" y="3931065"/>
            <a:ext cx="2076628" cy="2059537"/>
          </a:xfrm>
          <a:custGeom>
            <a:avLst/>
            <a:gdLst>
              <a:gd name="connsiteX0" fmla="*/ 0 w 2076628"/>
              <a:gd name="connsiteY0" fmla="*/ 2059537 h 2059537"/>
              <a:gd name="connsiteX1" fmla="*/ 1529697 w 2076628"/>
              <a:gd name="connsiteY1" fmla="*/ 1461331 h 2059537"/>
              <a:gd name="connsiteX2" fmla="*/ 2076628 w 2076628"/>
              <a:gd name="connsiteY2" fmla="*/ 0 h 2059537"/>
              <a:gd name="connsiteX3" fmla="*/ 2076628 w 2076628"/>
              <a:gd name="connsiteY3" fmla="*/ 0 h 20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628" h="2059537">
                <a:moveTo>
                  <a:pt x="0" y="2059537"/>
                </a:moveTo>
                <a:cubicBezTo>
                  <a:pt x="591796" y="1932062"/>
                  <a:pt x="1183592" y="1804587"/>
                  <a:pt x="1529697" y="1461331"/>
                </a:cubicBezTo>
                <a:cubicBezTo>
                  <a:pt x="1875802" y="1118075"/>
                  <a:pt x="2076628" y="0"/>
                  <a:pt x="2076628" y="0"/>
                </a:cubicBezTo>
                <a:lnTo>
                  <a:pt x="2076628" y="0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E51D34-5EFF-4260-A84F-50A0AEEC6295}"/>
              </a:ext>
            </a:extLst>
          </p:cNvPr>
          <p:cNvSpPr txBox="1"/>
          <p:nvPr/>
        </p:nvSpPr>
        <p:spPr>
          <a:xfrm>
            <a:off x="3629752" y="4139385"/>
            <a:ext cx="7813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Scenario 2: low initial investment with increasing availability of funds over time</a:t>
            </a:r>
          </a:p>
          <a:p>
            <a:endParaRPr lang="en-GB" dirty="0"/>
          </a:p>
          <a:p>
            <a:r>
              <a:rPr lang="en-GB" sz="1400" dirty="0"/>
              <a:t>Example explanation: under-resourced landscape/PA but with increasing fundraising efforts, government investment, or successful sustainable financing mechanisms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DB8882-D1DF-40B9-A78F-D86FCD1C10AC}"/>
              </a:ext>
            </a:extLst>
          </p:cNvPr>
          <p:cNvSpPr txBox="1"/>
          <p:nvPr/>
        </p:nvSpPr>
        <p:spPr>
          <a:xfrm>
            <a:off x="2509314" y="5204022"/>
            <a:ext cx="953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95716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8AF74-5E14-4DCF-8A71-A90C123DEC09}"/>
              </a:ext>
            </a:extLst>
          </p:cNvPr>
          <p:cNvCxnSpPr/>
          <p:nvPr/>
        </p:nvCxnSpPr>
        <p:spPr>
          <a:xfrm>
            <a:off x="828583" y="1151460"/>
            <a:ext cx="0" cy="21138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7C92B7-9A2A-4B53-B2EF-32B07472C93D}"/>
              </a:ext>
            </a:extLst>
          </p:cNvPr>
          <p:cNvCxnSpPr>
            <a:cxnSpLocks/>
          </p:cNvCxnSpPr>
          <p:nvPr/>
        </p:nvCxnSpPr>
        <p:spPr>
          <a:xfrm flipH="1">
            <a:off x="828583" y="3265268"/>
            <a:ext cx="21969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E586C0-B4B0-407A-A404-14A8C21570FD}"/>
              </a:ext>
            </a:extLst>
          </p:cNvPr>
          <p:cNvCxnSpPr>
            <a:cxnSpLocks/>
          </p:cNvCxnSpPr>
          <p:nvPr/>
        </p:nvCxnSpPr>
        <p:spPr>
          <a:xfrm flipV="1">
            <a:off x="828583" y="1525137"/>
            <a:ext cx="1825633" cy="174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4ABAF4-73E6-4999-AD5B-13AEEAA2E3F6}"/>
              </a:ext>
            </a:extLst>
          </p:cNvPr>
          <p:cNvSpPr txBox="1"/>
          <p:nvPr/>
        </p:nvSpPr>
        <p:spPr>
          <a:xfrm>
            <a:off x="1661439" y="3300894"/>
            <a:ext cx="7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41EE2-0753-496D-89A8-DFC8053ED528}"/>
              </a:ext>
            </a:extLst>
          </p:cNvPr>
          <p:cNvSpPr txBox="1"/>
          <p:nvPr/>
        </p:nvSpPr>
        <p:spPr>
          <a:xfrm>
            <a:off x="-8703" y="1874658"/>
            <a:ext cx="106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Budgets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C4A68-2D05-4A6F-8E61-1B4F6BA0CA6F}"/>
              </a:ext>
            </a:extLst>
          </p:cNvPr>
          <p:cNvSpPr txBox="1"/>
          <p:nvPr/>
        </p:nvSpPr>
        <p:spPr>
          <a:xfrm>
            <a:off x="3629752" y="1318488"/>
            <a:ext cx="7813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Scenario 3: Interval investment (no overall increase)</a:t>
            </a:r>
          </a:p>
          <a:p>
            <a:r>
              <a:rPr lang="en-GB" dirty="0"/>
              <a:t> </a:t>
            </a:r>
          </a:p>
          <a:p>
            <a:r>
              <a:rPr lang="en-GB" sz="1400" dirty="0"/>
              <a:t>Example explanation: Manager’s budget subject to funding/grant cycles, but unable to permanently increase budget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CFE24-F61C-48AF-8C01-CF8B076B1B73}"/>
              </a:ext>
            </a:extLst>
          </p:cNvPr>
          <p:cNvSpPr txBox="1"/>
          <p:nvPr/>
        </p:nvSpPr>
        <p:spPr>
          <a:xfrm>
            <a:off x="3794332" y="85458"/>
            <a:ext cx="34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Single (linear) population scenario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CEA50F-19F5-4A2D-8337-148AA237E3D0}"/>
              </a:ext>
            </a:extLst>
          </p:cNvPr>
          <p:cNvSpPr/>
          <p:nvPr/>
        </p:nvSpPr>
        <p:spPr>
          <a:xfrm>
            <a:off x="863098" y="2043935"/>
            <a:ext cx="2127903" cy="307649"/>
          </a:xfrm>
          <a:custGeom>
            <a:avLst/>
            <a:gdLst>
              <a:gd name="connsiteX0" fmla="*/ 0 w 2127903"/>
              <a:gd name="connsiteY0" fmla="*/ 307649 h 307649"/>
              <a:gd name="connsiteX1" fmla="*/ 213645 w 2127903"/>
              <a:gd name="connsiteY1" fmla="*/ 94004 h 307649"/>
              <a:gd name="connsiteX2" fmla="*/ 546931 w 2127903"/>
              <a:gd name="connsiteY2" fmla="*/ 273466 h 307649"/>
              <a:gd name="connsiteX3" fmla="*/ 854580 w 2127903"/>
              <a:gd name="connsiteY3" fmla="*/ 68367 h 307649"/>
              <a:gd name="connsiteX4" fmla="*/ 1162228 w 2127903"/>
              <a:gd name="connsiteY4" fmla="*/ 256374 h 307649"/>
              <a:gd name="connsiteX5" fmla="*/ 1521152 w 2127903"/>
              <a:gd name="connsiteY5" fmla="*/ 76913 h 307649"/>
              <a:gd name="connsiteX6" fmla="*/ 1811709 w 2127903"/>
              <a:gd name="connsiteY6" fmla="*/ 230737 h 307649"/>
              <a:gd name="connsiteX7" fmla="*/ 2127903 w 2127903"/>
              <a:gd name="connsiteY7" fmla="*/ 0 h 30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903" h="307649">
                <a:moveTo>
                  <a:pt x="0" y="307649"/>
                </a:moveTo>
                <a:cubicBezTo>
                  <a:pt x="61245" y="203675"/>
                  <a:pt x="122490" y="99701"/>
                  <a:pt x="213645" y="94004"/>
                </a:cubicBezTo>
                <a:cubicBezTo>
                  <a:pt x="304800" y="88307"/>
                  <a:pt x="440109" y="277739"/>
                  <a:pt x="546931" y="273466"/>
                </a:cubicBezTo>
                <a:cubicBezTo>
                  <a:pt x="653753" y="269193"/>
                  <a:pt x="752031" y="71216"/>
                  <a:pt x="854580" y="68367"/>
                </a:cubicBezTo>
                <a:cubicBezTo>
                  <a:pt x="957129" y="65518"/>
                  <a:pt x="1051133" y="254950"/>
                  <a:pt x="1162228" y="256374"/>
                </a:cubicBezTo>
                <a:cubicBezTo>
                  <a:pt x="1273323" y="257798"/>
                  <a:pt x="1412905" y="81186"/>
                  <a:pt x="1521152" y="76913"/>
                </a:cubicBezTo>
                <a:cubicBezTo>
                  <a:pt x="1629399" y="72640"/>
                  <a:pt x="1710584" y="243556"/>
                  <a:pt x="1811709" y="230737"/>
                </a:cubicBezTo>
                <a:cubicBezTo>
                  <a:pt x="1912834" y="217918"/>
                  <a:pt x="2020368" y="108959"/>
                  <a:pt x="2127903" y="0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D1CCC-8D4D-4B28-B55B-9B98BE7FAE8D}"/>
              </a:ext>
            </a:extLst>
          </p:cNvPr>
          <p:cNvCxnSpPr/>
          <p:nvPr/>
        </p:nvCxnSpPr>
        <p:spPr>
          <a:xfrm>
            <a:off x="827157" y="4004335"/>
            <a:ext cx="0" cy="21138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154637-D5A3-457A-9C51-5EB29B397B3F}"/>
              </a:ext>
            </a:extLst>
          </p:cNvPr>
          <p:cNvCxnSpPr>
            <a:cxnSpLocks/>
          </p:cNvCxnSpPr>
          <p:nvPr/>
        </p:nvCxnSpPr>
        <p:spPr>
          <a:xfrm flipH="1">
            <a:off x="827157" y="6118143"/>
            <a:ext cx="21969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30C2E9-FD27-46B3-90C1-F3FDDAF946BF}"/>
              </a:ext>
            </a:extLst>
          </p:cNvPr>
          <p:cNvCxnSpPr>
            <a:cxnSpLocks/>
          </p:cNvCxnSpPr>
          <p:nvPr/>
        </p:nvCxnSpPr>
        <p:spPr>
          <a:xfrm flipV="1">
            <a:off x="827157" y="4378012"/>
            <a:ext cx="1825633" cy="174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846330-04EA-4A07-91DB-CDDF09C4B11E}"/>
              </a:ext>
            </a:extLst>
          </p:cNvPr>
          <p:cNvSpPr txBox="1"/>
          <p:nvPr/>
        </p:nvSpPr>
        <p:spPr>
          <a:xfrm>
            <a:off x="1660013" y="6153769"/>
            <a:ext cx="7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EB53FD-964E-400B-8FB3-9AD5635AF954}"/>
              </a:ext>
            </a:extLst>
          </p:cNvPr>
          <p:cNvSpPr txBox="1"/>
          <p:nvPr/>
        </p:nvSpPr>
        <p:spPr>
          <a:xfrm>
            <a:off x="-10129" y="4727533"/>
            <a:ext cx="106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Budgets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FF909D-D23E-4462-9AC5-0F5EF9353780}"/>
              </a:ext>
            </a:extLst>
          </p:cNvPr>
          <p:cNvSpPr/>
          <p:nvPr/>
        </p:nvSpPr>
        <p:spPr>
          <a:xfrm>
            <a:off x="839000" y="4383993"/>
            <a:ext cx="2211849" cy="1709158"/>
          </a:xfrm>
          <a:custGeom>
            <a:avLst/>
            <a:gdLst>
              <a:gd name="connsiteX0" fmla="*/ 15579 w 2211849"/>
              <a:gd name="connsiteY0" fmla="*/ 1709158 h 1709158"/>
              <a:gd name="connsiteX1" fmla="*/ 126675 w 2211849"/>
              <a:gd name="connsiteY1" fmla="*/ 1256231 h 1709158"/>
              <a:gd name="connsiteX2" fmla="*/ 947071 w 2211849"/>
              <a:gd name="connsiteY2" fmla="*/ 1196411 h 1709158"/>
              <a:gd name="connsiteX3" fmla="*/ 1058166 w 2211849"/>
              <a:gd name="connsiteY3" fmla="*/ 316194 h 1709158"/>
              <a:gd name="connsiteX4" fmla="*/ 1972566 w 2211849"/>
              <a:gd name="connsiteY4" fmla="*/ 170915 h 1709158"/>
              <a:gd name="connsiteX5" fmla="*/ 2211849 w 2211849"/>
              <a:gd name="connsiteY5" fmla="*/ 0 h 170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1849" h="1709158">
                <a:moveTo>
                  <a:pt x="15579" y="1709158"/>
                </a:moveTo>
                <a:cubicBezTo>
                  <a:pt x="-6498" y="1525423"/>
                  <a:pt x="-28574" y="1341689"/>
                  <a:pt x="126675" y="1256231"/>
                </a:cubicBezTo>
                <a:cubicBezTo>
                  <a:pt x="281924" y="1170773"/>
                  <a:pt x="791823" y="1353084"/>
                  <a:pt x="947071" y="1196411"/>
                </a:cubicBezTo>
                <a:cubicBezTo>
                  <a:pt x="1102320" y="1039738"/>
                  <a:pt x="887250" y="487110"/>
                  <a:pt x="1058166" y="316194"/>
                </a:cubicBezTo>
                <a:cubicBezTo>
                  <a:pt x="1229082" y="145278"/>
                  <a:pt x="1780285" y="223614"/>
                  <a:pt x="1972566" y="170915"/>
                </a:cubicBezTo>
                <a:cubicBezTo>
                  <a:pt x="2164847" y="118216"/>
                  <a:pt x="2188348" y="59108"/>
                  <a:pt x="2211849" y="0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3C445-90F4-45B8-B997-D13439A55C97}"/>
              </a:ext>
            </a:extLst>
          </p:cNvPr>
          <p:cNvSpPr txBox="1"/>
          <p:nvPr/>
        </p:nvSpPr>
        <p:spPr>
          <a:xfrm>
            <a:off x="3629752" y="4522630"/>
            <a:ext cx="7813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Scenario 4: Interval investment (overall increase)</a:t>
            </a:r>
          </a:p>
          <a:p>
            <a:r>
              <a:rPr lang="en-GB" dirty="0"/>
              <a:t> </a:t>
            </a:r>
          </a:p>
          <a:p>
            <a:r>
              <a:rPr lang="en-GB" sz="1400" dirty="0"/>
              <a:t>Example explanation: Manager’s budget subject to funding/grant cycles, but able to permanently increase budget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26475D-59BD-43C1-AFD0-499E5DAA7330}"/>
              </a:ext>
            </a:extLst>
          </p:cNvPr>
          <p:cNvSpPr txBox="1"/>
          <p:nvPr/>
        </p:nvSpPr>
        <p:spPr>
          <a:xfrm>
            <a:off x="2391533" y="2256702"/>
            <a:ext cx="953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Manager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B247E-8AB2-41ED-ABD3-80E367215A4C}"/>
              </a:ext>
            </a:extLst>
          </p:cNvPr>
          <p:cNvSpPr txBox="1"/>
          <p:nvPr/>
        </p:nvSpPr>
        <p:spPr>
          <a:xfrm>
            <a:off x="2868414" y="4117257"/>
            <a:ext cx="953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29906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8AF74-5E14-4DCF-8A71-A90C123DEC09}"/>
              </a:ext>
            </a:extLst>
          </p:cNvPr>
          <p:cNvCxnSpPr/>
          <p:nvPr/>
        </p:nvCxnSpPr>
        <p:spPr>
          <a:xfrm>
            <a:off x="828583" y="1151460"/>
            <a:ext cx="0" cy="21138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7C92B7-9A2A-4B53-B2EF-32B07472C93D}"/>
              </a:ext>
            </a:extLst>
          </p:cNvPr>
          <p:cNvCxnSpPr>
            <a:cxnSpLocks/>
          </p:cNvCxnSpPr>
          <p:nvPr/>
        </p:nvCxnSpPr>
        <p:spPr>
          <a:xfrm flipH="1">
            <a:off x="828583" y="3265268"/>
            <a:ext cx="21969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4ABAF4-73E6-4999-AD5B-13AEEAA2E3F6}"/>
              </a:ext>
            </a:extLst>
          </p:cNvPr>
          <p:cNvSpPr txBox="1"/>
          <p:nvPr/>
        </p:nvSpPr>
        <p:spPr>
          <a:xfrm>
            <a:off x="1661439" y="3300894"/>
            <a:ext cx="7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41EE2-0753-496D-89A8-DFC8053ED528}"/>
              </a:ext>
            </a:extLst>
          </p:cNvPr>
          <p:cNvSpPr txBox="1"/>
          <p:nvPr/>
        </p:nvSpPr>
        <p:spPr>
          <a:xfrm>
            <a:off x="-8703" y="1874658"/>
            <a:ext cx="106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Budgets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C4A68-2D05-4A6F-8E61-1B4F6BA0CA6F}"/>
              </a:ext>
            </a:extLst>
          </p:cNvPr>
          <p:cNvSpPr txBox="1"/>
          <p:nvPr/>
        </p:nvSpPr>
        <p:spPr>
          <a:xfrm>
            <a:off x="3629752" y="1318488"/>
            <a:ext cx="78130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Scenario 1: exponential increase in population</a:t>
            </a:r>
          </a:p>
          <a:p>
            <a:r>
              <a:rPr lang="en-GB" dirty="0"/>
              <a:t> </a:t>
            </a:r>
          </a:p>
          <a:p>
            <a:r>
              <a:rPr lang="en-GB" sz="1400" dirty="0"/>
              <a:t>Example explanation: The rate of human population growth increases exponentially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CFE24-F61C-48AF-8C01-CF8B076B1B73}"/>
              </a:ext>
            </a:extLst>
          </p:cNvPr>
          <p:cNvSpPr txBox="1"/>
          <p:nvPr/>
        </p:nvSpPr>
        <p:spPr>
          <a:xfrm>
            <a:off x="3794332" y="85458"/>
            <a:ext cx="34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multiple population scenarios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D1CCC-8D4D-4B28-B55B-9B98BE7FAE8D}"/>
              </a:ext>
            </a:extLst>
          </p:cNvPr>
          <p:cNvCxnSpPr/>
          <p:nvPr/>
        </p:nvCxnSpPr>
        <p:spPr>
          <a:xfrm>
            <a:off x="827157" y="4004335"/>
            <a:ext cx="0" cy="21138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154637-D5A3-457A-9C51-5EB29B397B3F}"/>
              </a:ext>
            </a:extLst>
          </p:cNvPr>
          <p:cNvCxnSpPr>
            <a:cxnSpLocks/>
          </p:cNvCxnSpPr>
          <p:nvPr/>
        </p:nvCxnSpPr>
        <p:spPr>
          <a:xfrm flipH="1">
            <a:off x="827157" y="6118143"/>
            <a:ext cx="21969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846330-04EA-4A07-91DB-CDDF09C4B11E}"/>
              </a:ext>
            </a:extLst>
          </p:cNvPr>
          <p:cNvSpPr txBox="1"/>
          <p:nvPr/>
        </p:nvSpPr>
        <p:spPr>
          <a:xfrm>
            <a:off x="1660013" y="6153769"/>
            <a:ext cx="7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EB53FD-964E-400B-8FB3-9AD5635AF954}"/>
              </a:ext>
            </a:extLst>
          </p:cNvPr>
          <p:cNvSpPr txBox="1"/>
          <p:nvPr/>
        </p:nvSpPr>
        <p:spPr>
          <a:xfrm>
            <a:off x="-10129" y="4727533"/>
            <a:ext cx="106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Budgets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FF909D-D23E-4462-9AC5-0F5EF9353780}"/>
              </a:ext>
            </a:extLst>
          </p:cNvPr>
          <p:cNvSpPr/>
          <p:nvPr/>
        </p:nvSpPr>
        <p:spPr>
          <a:xfrm>
            <a:off x="839000" y="4383993"/>
            <a:ext cx="2211849" cy="1709158"/>
          </a:xfrm>
          <a:custGeom>
            <a:avLst/>
            <a:gdLst>
              <a:gd name="connsiteX0" fmla="*/ 15579 w 2211849"/>
              <a:gd name="connsiteY0" fmla="*/ 1709158 h 1709158"/>
              <a:gd name="connsiteX1" fmla="*/ 126675 w 2211849"/>
              <a:gd name="connsiteY1" fmla="*/ 1256231 h 1709158"/>
              <a:gd name="connsiteX2" fmla="*/ 947071 w 2211849"/>
              <a:gd name="connsiteY2" fmla="*/ 1196411 h 1709158"/>
              <a:gd name="connsiteX3" fmla="*/ 1058166 w 2211849"/>
              <a:gd name="connsiteY3" fmla="*/ 316194 h 1709158"/>
              <a:gd name="connsiteX4" fmla="*/ 1972566 w 2211849"/>
              <a:gd name="connsiteY4" fmla="*/ 170915 h 1709158"/>
              <a:gd name="connsiteX5" fmla="*/ 2211849 w 2211849"/>
              <a:gd name="connsiteY5" fmla="*/ 0 h 170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1849" h="1709158">
                <a:moveTo>
                  <a:pt x="15579" y="1709158"/>
                </a:moveTo>
                <a:cubicBezTo>
                  <a:pt x="-6498" y="1525423"/>
                  <a:pt x="-28574" y="1341689"/>
                  <a:pt x="126675" y="1256231"/>
                </a:cubicBezTo>
                <a:cubicBezTo>
                  <a:pt x="281924" y="1170773"/>
                  <a:pt x="791823" y="1353084"/>
                  <a:pt x="947071" y="1196411"/>
                </a:cubicBezTo>
                <a:cubicBezTo>
                  <a:pt x="1102320" y="1039738"/>
                  <a:pt x="887250" y="487110"/>
                  <a:pt x="1058166" y="316194"/>
                </a:cubicBezTo>
                <a:cubicBezTo>
                  <a:pt x="1229082" y="145278"/>
                  <a:pt x="1780285" y="223614"/>
                  <a:pt x="1972566" y="170915"/>
                </a:cubicBezTo>
                <a:cubicBezTo>
                  <a:pt x="2164847" y="118216"/>
                  <a:pt x="2188348" y="59108"/>
                  <a:pt x="221184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3C445-90F4-45B8-B997-D13439A55C97}"/>
              </a:ext>
            </a:extLst>
          </p:cNvPr>
          <p:cNvSpPr txBox="1"/>
          <p:nvPr/>
        </p:nvSpPr>
        <p:spPr>
          <a:xfrm>
            <a:off x="3629752" y="4522630"/>
            <a:ext cx="7813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Scenario 2: Surge population growth</a:t>
            </a:r>
          </a:p>
          <a:p>
            <a:r>
              <a:rPr lang="en-GB" dirty="0"/>
              <a:t> </a:t>
            </a:r>
          </a:p>
          <a:p>
            <a:r>
              <a:rPr lang="en-GB" sz="1400" dirty="0"/>
              <a:t>Example explanation: human population growth is dependent on surges of migration (e.g. for economic reasons)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E32B217-0450-4206-B8EC-5C5FB70F0D1A}"/>
              </a:ext>
            </a:extLst>
          </p:cNvPr>
          <p:cNvSpPr/>
          <p:nvPr/>
        </p:nvSpPr>
        <p:spPr>
          <a:xfrm>
            <a:off x="871671" y="1145134"/>
            <a:ext cx="2076628" cy="2059537"/>
          </a:xfrm>
          <a:custGeom>
            <a:avLst/>
            <a:gdLst>
              <a:gd name="connsiteX0" fmla="*/ 0 w 2076628"/>
              <a:gd name="connsiteY0" fmla="*/ 2059537 h 2059537"/>
              <a:gd name="connsiteX1" fmla="*/ 1529697 w 2076628"/>
              <a:gd name="connsiteY1" fmla="*/ 1461331 h 2059537"/>
              <a:gd name="connsiteX2" fmla="*/ 2076628 w 2076628"/>
              <a:gd name="connsiteY2" fmla="*/ 0 h 2059537"/>
              <a:gd name="connsiteX3" fmla="*/ 2076628 w 2076628"/>
              <a:gd name="connsiteY3" fmla="*/ 0 h 20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628" h="2059537">
                <a:moveTo>
                  <a:pt x="0" y="2059537"/>
                </a:moveTo>
                <a:cubicBezTo>
                  <a:pt x="591796" y="1932062"/>
                  <a:pt x="1183592" y="1804587"/>
                  <a:pt x="1529697" y="1461331"/>
                </a:cubicBezTo>
                <a:cubicBezTo>
                  <a:pt x="1875802" y="1118075"/>
                  <a:pt x="2076628" y="0"/>
                  <a:pt x="2076628" y="0"/>
                </a:cubicBezTo>
                <a:lnTo>
                  <a:pt x="2076628" y="0"/>
                </a:ln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5DE591-979B-45DF-BDC9-4F4F3FE167DA}"/>
              </a:ext>
            </a:extLst>
          </p:cNvPr>
          <p:cNvSpPr txBox="1"/>
          <p:nvPr/>
        </p:nvSpPr>
        <p:spPr>
          <a:xfrm>
            <a:off x="2514504" y="2462241"/>
            <a:ext cx="953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033B73-54EE-4028-ADA4-A9E0916157ED}"/>
              </a:ext>
            </a:extLst>
          </p:cNvPr>
          <p:cNvSpPr txBox="1"/>
          <p:nvPr/>
        </p:nvSpPr>
        <p:spPr>
          <a:xfrm>
            <a:off x="2386537" y="4619672"/>
            <a:ext cx="953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C6F01-5B38-4C35-B33B-EC6A14DEFABB}"/>
              </a:ext>
            </a:extLst>
          </p:cNvPr>
          <p:cNvSpPr txBox="1"/>
          <p:nvPr/>
        </p:nvSpPr>
        <p:spPr>
          <a:xfrm>
            <a:off x="4307079" y="2973936"/>
            <a:ext cx="483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** we would then apply the different manager strategies to each of these population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420575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228FE7-18D2-415A-AD2C-E699EF849636}"/>
              </a:ext>
            </a:extLst>
          </p:cNvPr>
          <p:cNvSpPr txBox="1"/>
          <p:nvPr/>
        </p:nvSpPr>
        <p:spPr>
          <a:xfrm>
            <a:off x="230735" y="196553"/>
            <a:ext cx="496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Additional ideas (would increase complexity)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B3A91-7CF5-4A38-B17B-AD0285AD7EC1}"/>
              </a:ext>
            </a:extLst>
          </p:cNvPr>
          <p:cNvSpPr txBox="1"/>
          <p:nvPr/>
        </p:nvSpPr>
        <p:spPr>
          <a:xfrm>
            <a:off x="341831" y="931492"/>
            <a:ext cx="4700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Run all scenarios on users who act individually and then on user who act together (individual versus indigenous land titles)</a:t>
            </a:r>
          </a:p>
        </p:txBody>
      </p:sp>
    </p:spTree>
    <p:extLst>
      <p:ext uri="{BB962C8B-B14F-4D97-AF65-F5344CB8AC3E}">
        <p14:creationId xmlns:p14="http://schemas.microsoft.com/office/powerpoint/2010/main" val="138934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423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13</cp:revision>
  <dcterms:created xsi:type="dcterms:W3CDTF">2021-04-20T13:46:57Z</dcterms:created>
  <dcterms:modified xsi:type="dcterms:W3CDTF">2021-05-04T18:05:48Z</dcterms:modified>
</cp:coreProperties>
</file>