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28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3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50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06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84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7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95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0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38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F1C3-4E0D-4EA1-AC40-508BD1BE2B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0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F1C3-4E0D-4EA1-AC40-508BD1BE2BE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7ED4-55C5-4A8C-9D7D-46BA9C17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0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9111" y="3825025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Farmer/user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456090" y="3354843"/>
            <a:ext cx="103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Land (cells)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456090" y="4341373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budget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160393" y="179891"/>
            <a:ext cx="130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Manager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73271" y="824758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budget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872765" y="3816508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action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246252" y="1469815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policy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164428" y="141667"/>
            <a:ext cx="3116687" cy="1919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331076" y="3103808"/>
            <a:ext cx="4750156" cy="21250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673399" y="549223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273640" y="3816508"/>
            <a:ext cx="182450" cy="19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1"/>
          </p:cNvCxnSpPr>
          <p:nvPr/>
        </p:nvCxnSpPr>
        <p:spPr>
          <a:xfrm>
            <a:off x="4250028" y="4009691"/>
            <a:ext cx="206062" cy="51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5164428" y="3678008"/>
            <a:ext cx="708337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325414" y="4185840"/>
            <a:ext cx="545205" cy="35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60516" y="1194090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9" idx="0"/>
          </p:cNvCxnSpPr>
          <p:nvPr/>
        </p:nvCxnSpPr>
        <p:spPr>
          <a:xfrm flipH="1">
            <a:off x="6387920" y="1886587"/>
            <a:ext cx="193182" cy="192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46571" y="2268591"/>
            <a:ext cx="125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Cost of action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989769" y="812229"/>
            <a:ext cx="159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Observed population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369171" y="284705"/>
            <a:ext cx="159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Real population</a:t>
            </a:r>
            <a:endParaRPr lang="en-GB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77645" y="812229"/>
            <a:ext cx="412124" cy="16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1"/>
          </p:cNvCxnSpPr>
          <p:nvPr/>
        </p:nvCxnSpPr>
        <p:spPr>
          <a:xfrm>
            <a:off x="4456090" y="1622737"/>
            <a:ext cx="1790162" cy="3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31834" y="1299572"/>
            <a:ext cx="113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Mgmnt</a:t>
            </a:r>
            <a:r>
              <a:rPr lang="en-GB" dirty="0" smtClean="0"/>
              <a:t> target</a:t>
            </a:r>
            <a:endParaRPr lang="en-GB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157464" y="1355672"/>
            <a:ext cx="364890" cy="16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32591" y="5690488"/>
            <a:ext cx="1532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Maximise production</a:t>
            </a:r>
            <a:endParaRPr lang="en-GB" dirty="0"/>
          </a:p>
        </p:txBody>
      </p:sp>
      <p:cxnSp>
        <p:nvCxnSpPr>
          <p:cNvPr id="45" name="Straight Arrow Connector 44"/>
          <p:cNvCxnSpPr>
            <a:endCxn id="9" idx="2"/>
          </p:cNvCxnSpPr>
          <p:nvPr/>
        </p:nvCxnSpPr>
        <p:spPr>
          <a:xfrm flipV="1">
            <a:off x="6355724" y="4185840"/>
            <a:ext cx="32196" cy="143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70619" y="5618357"/>
            <a:ext cx="1532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Decrease crane presence</a:t>
            </a:r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456090" y="5941523"/>
            <a:ext cx="1313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1004552" y="977202"/>
            <a:ext cx="5155841" cy="2935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02150" y="2051825"/>
            <a:ext cx="145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Culling action affects pop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8980227" y="3575713"/>
            <a:ext cx="178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Nilson</a:t>
            </a:r>
            <a:r>
              <a:rPr lang="en-GB" dirty="0" smtClean="0"/>
              <a:t> et 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1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4305" y="4506967"/>
            <a:ext cx="13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Farmer/user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455823" y="4506967"/>
            <a:ext cx="89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budget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160393" y="179891"/>
            <a:ext cx="130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Manager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73271" y="824758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budget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078566" y="3898634"/>
            <a:ext cx="103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Harvest legally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246252" y="1469815"/>
            <a:ext cx="78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policy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164428" y="141667"/>
            <a:ext cx="3116687" cy="1919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609859" y="3771184"/>
            <a:ext cx="4750156" cy="21250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73399" y="549223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6" idx="1"/>
          </p:cNvCxnSpPr>
          <p:nvPr/>
        </p:nvCxnSpPr>
        <p:spPr>
          <a:xfrm>
            <a:off x="3088769" y="4691633"/>
            <a:ext cx="367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9" idx="1"/>
          </p:cNvCxnSpPr>
          <p:nvPr/>
        </p:nvCxnSpPr>
        <p:spPr>
          <a:xfrm flipV="1">
            <a:off x="4353059" y="4221800"/>
            <a:ext cx="725507" cy="46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60516" y="1194090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 flipH="1">
            <a:off x="5940374" y="1839147"/>
            <a:ext cx="699748" cy="215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04001" y="2576537"/>
            <a:ext cx="125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Cost of action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43409" y="786549"/>
            <a:ext cx="130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Real population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22" idx="3"/>
            <a:endCxn id="10" idx="1"/>
          </p:cNvCxnSpPr>
          <p:nvPr/>
        </p:nvCxnSpPr>
        <p:spPr>
          <a:xfrm>
            <a:off x="1944710" y="1109715"/>
            <a:ext cx="4301542" cy="54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31872" y="2181510"/>
            <a:ext cx="145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Harvesting affects pop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9139703" y="270760"/>
            <a:ext cx="2112135" cy="92333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Decision-making bias = pro conservation</a:t>
            </a:r>
            <a:endParaRPr lang="en-GB" dirty="0"/>
          </a:p>
        </p:txBody>
      </p:sp>
      <p:cxnSp>
        <p:nvCxnSpPr>
          <p:cNvPr id="35" name="Straight Arrow Connector 34"/>
          <p:cNvCxnSpPr>
            <a:stCxn id="33" idx="1"/>
            <a:endCxn id="10" idx="3"/>
          </p:cNvCxnSpPr>
          <p:nvPr/>
        </p:nvCxnSpPr>
        <p:spPr>
          <a:xfrm flipH="1">
            <a:off x="7033992" y="732425"/>
            <a:ext cx="2105711" cy="9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88769" y="6007356"/>
            <a:ext cx="240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aims to maximise harvest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5091448" y="4498878"/>
            <a:ext cx="103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Harvest illegally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5091448" y="5168000"/>
            <a:ext cx="103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Don’t harvest</a:t>
            </a:r>
            <a:endParaRPr lang="en-GB" dirty="0"/>
          </a:p>
        </p:txBody>
      </p:sp>
      <p:cxnSp>
        <p:nvCxnSpPr>
          <p:cNvPr id="51" name="Straight Arrow Connector 50"/>
          <p:cNvCxnSpPr>
            <a:stCxn id="6" idx="3"/>
            <a:endCxn id="46" idx="1"/>
          </p:cNvCxnSpPr>
          <p:nvPr/>
        </p:nvCxnSpPr>
        <p:spPr>
          <a:xfrm>
            <a:off x="4353059" y="4691633"/>
            <a:ext cx="738389" cy="13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3"/>
            <a:endCxn id="47" idx="1"/>
          </p:cNvCxnSpPr>
          <p:nvPr/>
        </p:nvCxnSpPr>
        <p:spPr>
          <a:xfrm>
            <a:off x="4353059" y="4691633"/>
            <a:ext cx="738389" cy="7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492831" y="2434107"/>
            <a:ext cx="0" cy="13370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2" idx="2"/>
          </p:cNvCxnSpPr>
          <p:nvPr/>
        </p:nvCxnSpPr>
        <p:spPr>
          <a:xfrm flipH="1" flipV="1">
            <a:off x="1294060" y="1432880"/>
            <a:ext cx="4198772" cy="992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150414" y="1355672"/>
            <a:ext cx="2112135" cy="64633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Decision-making bias = pro user</a:t>
            </a:r>
            <a:endParaRPr lang="en-GB" dirty="0"/>
          </a:p>
        </p:txBody>
      </p:sp>
      <p:cxnSp>
        <p:nvCxnSpPr>
          <p:cNvPr id="70" name="Straight Arrow Connector 69"/>
          <p:cNvCxnSpPr>
            <a:stCxn id="69" idx="1"/>
            <a:endCxn id="10" idx="3"/>
          </p:cNvCxnSpPr>
          <p:nvPr/>
        </p:nvCxnSpPr>
        <p:spPr>
          <a:xfrm flipH="1" flipV="1">
            <a:off x="7033992" y="1654481"/>
            <a:ext cx="2116422" cy="2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50413" y="2163585"/>
            <a:ext cx="2112135" cy="64633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No decision-making bias</a:t>
            </a:r>
            <a:endParaRPr lang="en-GB" dirty="0"/>
          </a:p>
        </p:txBody>
      </p:sp>
      <p:cxnSp>
        <p:nvCxnSpPr>
          <p:cNvPr id="74" name="Straight Arrow Connector 73"/>
          <p:cNvCxnSpPr>
            <a:stCxn id="73" idx="1"/>
            <a:endCxn id="10" idx="3"/>
          </p:cNvCxnSpPr>
          <p:nvPr/>
        </p:nvCxnSpPr>
        <p:spPr>
          <a:xfrm flipH="1" flipV="1">
            <a:off x="7033992" y="1654481"/>
            <a:ext cx="2116421" cy="83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091448" y="3898634"/>
            <a:ext cx="848926" cy="1915697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/>
          <p:cNvSpPr txBox="1"/>
          <p:nvPr/>
        </p:nvSpPr>
        <p:spPr>
          <a:xfrm>
            <a:off x="6974956" y="4671816"/>
            <a:ext cx="1539046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Compliance</a:t>
            </a:r>
            <a:endParaRPr lang="en-GB" dirty="0"/>
          </a:p>
        </p:txBody>
      </p:sp>
      <p:cxnSp>
        <p:nvCxnSpPr>
          <p:cNvPr id="86" name="Straight Arrow Connector 85"/>
          <p:cNvCxnSpPr>
            <a:stCxn id="46" idx="3"/>
            <a:endCxn id="84" idx="1"/>
          </p:cNvCxnSpPr>
          <p:nvPr/>
        </p:nvCxnSpPr>
        <p:spPr>
          <a:xfrm>
            <a:off x="6121758" y="4822044"/>
            <a:ext cx="853198" cy="344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608024" y="4326340"/>
            <a:ext cx="164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Cusack et 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05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396" y="592428"/>
            <a:ext cx="9453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Cost of felling increases inside PA and is lower outside</a:t>
            </a:r>
          </a:p>
          <a:p>
            <a:endParaRPr lang="en-GB" dirty="0"/>
          </a:p>
          <a:p>
            <a:r>
              <a:rPr lang="en-GB" dirty="0" smtClean="0"/>
              <a:t>Illegal harvesting behaviour, non-compliance </a:t>
            </a:r>
          </a:p>
          <a:p>
            <a:endParaRPr lang="en-GB" dirty="0"/>
          </a:p>
          <a:p>
            <a:r>
              <a:rPr lang="en-GB" dirty="0" smtClean="0"/>
              <a:t>Population density</a:t>
            </a:r>
          </a:p>
          <a:p>
            <a:endParaRPr lang="en-GB" dirty="0"/>
          </a:p>
          <a:p>
            <a:r>
              <a:rPr lang="en-GB" dirty="0" smtClean="0"/>
              <a:t>Lobbying? Proxy for corruption, nepotism?</a:t>
            </a:r>
          </a:p>
          <a:p>
            <a:endParaRPr lang="en-GB" dirty="0"/>
          </a:p>
          <a:p>
            <a:r>
              <a:rPr lang="en-GB" dirty="0" smtClean="0"/>
              <a:t>How do you set management objectives outside of PAs? Does the government have any say on forest clearance outside of PAs? Does that not count as private land?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168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3" y="4465800"/>
            <a:ext cx="196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“Population” of farmers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414786" y="5331850"/>
            <a:ext cx="2034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Human population density – as density increases, the “budget” for the cells increase</a:t>
            </a:r>
            <a:endParaRPr lang="en-GB" sz="1400" dirty="0"/>
          </a:p>
        </p:txBody>
      </p:sp>
      <p:cxnSp>
        <p:nvCxnSpPr>
          <p:cNvPr id="7" name="Straight Arrow Connector 6"/>
          <p:cNvCxnSpPr>
            <a:stCxn id="5" idx="0"/>
            <a:endCxn id="15" idx="2"/>
          </p:cNvCxnSpPr>
          <p:nvPr/>
        </p:nvCxnSpPr>
        <p:spPr>
          <a:xfrm flipV="1">
            <a:off x="3432217" y="4773577"/>
            <a:ext cx="32200" cy="55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07603" y="4465800"/>
            <a:ext cx="1648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Maximise yield</a:t>
            </a:r>
            <a:endParaRPr lang="en-GB" sz="1400" dirty="0"/>
          </a:p>
        </p:txBody>
      </p:sp>
      <p:cxnSp>
        <p:nvCxnSpPr>
          <p:cNvPr id="12" name="Straight Arrow Connector 11"/>
          <p:cNvCxnSpPr>
            <a:stCxn id="4" idx="3"/>
            <a:endCxn id="15" idx="1"/>
          </p:cNvCxnSpPr>
          <p:nvPr/>
        </p:nvCxnSpPr>
        <p:spPr>
          <a:xfrm>
            <a:off x="2685242" y="4619689"/>
            <a:ext cx="379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81883" y="2949919"/>
            <a:ext cx="133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Manager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65172" y="4465800"/>
            <a:ext cx="79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Budget</a:t>
            </a:r>
            <a:endParaRPr lang="en-GB" sz="1400" dirty="0"/>
          </a:p>
        </p:txBody>
      </p:sp>
      <p:cxnSp>
        <p:nvCxnSpPr>
          <p:cNvPr id="20" name="Straight Arrow Connector 19"/>
          <p:cNvCxnSpPr>
            <a:stCxn id="15" idx="3"/>
            <a:endCxn id="10" idx="1"/>
          </p:cNvCxnSpPr>
          <p:nvPr/>
        </p:nvCxnSpPr>
        <p:spPr>
          <a:xfrm>
            <a:off x="3863661" y="4619689"/>
            <a:ext cx="643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26922" y="5331850"/>
            <a:ext cx="1558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Yield is increased by “culling” trees on their land</a:t>
            </a:r>
            <a:endParaRPr lang="en-GB" sz="1400" dirty="0"/>
          </a:p>
        </p:txBody>
      </p:sp>
      <p:cxnSp>
        <p:nvCxnSpPr>
          <p:cNvPr id="28" name="Straight Arrow Connector 27"/>
          <p:cNvCxnSpPr>
            <a:stCxn id="27" idx="0"/>
            <a:endCxn id="10" idx="2"/>
          </p:cNvCxnSpPr>
          <p:nvPr/>
        </p:nvCxnSpPr>
        <p:spPr>
          <a:xfrm flipV="1">
            <a:off x="5306094" y="4773577"/>
            <a:ext cx="25757" cy="55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0" y="3103808"/>
            <a:ext cx="5937161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1791" y="973473"/>
            <a:ext cx="196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“Population” of farmers</a:t>
            </a:r>
            <a:endParaRPr lang="en-GB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5364" y="1839523"/>
            <a:ext cx="2034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Human population density – as density increases, the “budget” for the cells increase</a:t>
            </a:r>
            <a:endParaRPr lang="en-GB" sz="1400" dirty="0"/>
          </a:p>
        </p:txBody>
      </p:sp>
      <p:cxnSp>
        <p:nvCxnSpPr>
          <p:cNvPr id="43" name="Straight Arrow Connector 42"/>
          <p:cNvCxnSpPr>
            <a:stCxn id="42" idx="0"/>
            <a:endCxn id="46" idx="2"/>
          </p:cNvCxnSpPr>
          <p:nvPr/>
        </p:nvCxnSpPr>
        <p:spPr>
          <a:xfrm flipV="1">
            <a:off x="3352795" y="1281250"/>
            <a:ext cx="32200" cy="55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02424" y="865839"/>
            <a:ext cx="1648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Maximise yield up to quota</a:t>
            </a:r>
            <a:endParaRPr lang="en-GB" sz="1400" dirty="0"/>
          </a:p>
        </p:txBody>
      </p:sp>
      <p:cxnSp>
        <p:nvCxnSpPr>
          <p:cNvPr id="45" name="Straight Arrow Connector 44"/>
          <p:cNvCxnSpPr>
            <a:stCxn id="41" idx="3"/>
            <a:endCxn id="46" idx="1"/>
          </p:cNvCxnSpPr>
          <p:nvPr/>
        </p:nvCxnSpPr>
        <p:spPr>
          <a:xfrm>
            <a:off x="2605820" y="1127362"/>
            <a:ext cx="379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85750" y="973473"/>
            <a:ext cx="79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Budget</a:t>
            </a:r>
            <a:endParaRPr lang="en-GB" sz="1400" dirty="0"/>
          </a:p>
        </p:txBody>
      </p:sp>
      <p:cxnSp>
        <p:nvCxnSpPr>
          <p:cNvPr id="47" name="Straight Arrow Connector 46"/>
          <p:cNvCxnSpPr>
            <a:stCxn id="46" idx="3"/>
            <a:endCxn id="44" idx="1"/>
          </p:cNvCxnSpPr>
          <p:nvPr/>
        </p:nvCxnSpPr>
        <p:spPr>
          <a:xfrm>
            <a:off x="3784239" y="1127362"/>
            <a:ext cx="618185" cy="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47500" y="1839523"/>
            <a:ext cx="1558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Yield is increased by “culling” trees on their land</a:t>
            </a:r>
            <a:endParaRPr lang="en-GB" sz="1400" dirty="0"/>
          </a:p>
        </p:txBody>
      </p:sp>
      <p:cxnSp>
        <p:nvCxnSpPr>
          <p:cNvPr id="49" name="Straight Arrow Connector 48"/>
          <p:cNvCxnSpPr>
            <a:stCxn id="48" idx="0"/>
            <a:endCxn id="44" idx="2"/>
          </p:cNvCxnSpPr>
          <p:nvPr/>
        </p:nvCxnSpPr>
        <p:spPr>
          <a:xfrm flipV="1">
            <a:off x="5226672" y="1389059"/>
            <a:ext cx="0" cy="45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435662" y="1993410"/>
            <a:ext cx="862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Strict quota</a:t>
            </a:r>
            <a:endParaRPr lang="en-GB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0"/>
            <a:ext cx="10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 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-1" y="3198280"/>
            <a:ext cx="15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Outside PA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92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3" y="4465800"/>
            <a:ext cx="196402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“Population” of farmers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414786" y="5331850"/>
            <a:ext cx="2034862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Human population density – as density increases, the “budget” for the cells increase</a:t>
            </a:r>
            <a:endParaRPr lang="en-GB" sz="1400" dirty="0"/>
          </a:p>
        </p:txBody>
      </p:sp>
      <p:cxnSp>
        <p:nvCxnSpPr>
          <p:cNvPr id="7" name="Straight Arrow Connector 6"/>
          <p:cNvCxnSpPr>
            <a:stCxn id="5" idx="0"/>
            <a:endCxn id="15" idx="2"/>
          </p:cNvCxnSpPr>
          <p:nvPr/>
        </p:nvCxnSpPr>
        <p:spPr>
          <a:xfrm flipV="1">
            <a:off x="3432217" y="4773577"/>
            <a:ext cx="32200" cy="5582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07603" y="4465800"/>
            <a:ext cx="13544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Maximise yield</a:t>
            </a:r>
            <a:endParaRPr lang="en-GB" sz="1400" dirty="0"/>
          </a:p>
        </p:txBody>
      </p:sp>
      <p:cxnSp>
        <p:nvCxnSpPr>
          <p:cNvPr id="12" name="Straight Arrow Connector 11"/>
          <p:cNvCxnSpPr>
            <a:stCxn id="4" idx="3"/>
            <a:endCxn id="15" idx="1"/>
          </p:cNvCxnSpPr>
          <p:nvPr/>
        </p:nvCxnSpPr>
        <p:spPr>
          <a:xfrm>
            <a:off x="2685242" y="4619689"/>
            <a:ext cx="37993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571410" y="2949918"/>
            <a:ext cx="9294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Manager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65172" y="4465800"/>
            <a:ext cx="7984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Budget</a:t>
            </a:r>
            <a:endParaRPr lang="en-GB" sz="1400" dirty="0"/>
          </a:p>
        </p:txBody>
      </p:sp>
      <p:cxnSp>
        <p:nvCxnSpPr>
          <p:cNvPr id="20" name="Straight Arrow Connector 19"/>
          <p:cNvCxnSpPr>
            <a:stCxn id="15" idx="3"/>
            <a:endCxn id="10" idx="1"/>
          </p:cNvCxnSpPr>
          <p:nvPr/>
        </p:nvCxnSpPr>
        <p:spPr>
          <a:xfrm>
            <a:off x="3863661" y="4619689"/>
            <a:ext cx="64394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26922" y="5331850"/>
            <a:ext cx="1558344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Yield is increased by “culling” trees on their land</a:t>
            </a:r>
            <a:endParaRPr lang="en-GB" sz="1400" dirty="0"/>
          </a:p>
        </p:txBody>
      </p:sp>
      <p:cxnSp>
        <p:nvCxnSpPr>
          <p:cNvPr id="28" name="Straight Arrow Connector 27"/>
          <p:cNvCxnSpPr>
            <a:stCxn id="27" idx="0"/>
            <a:endCxn id="10" idx="2"/>
          </p:cNvCxnSpPr>
          <p:nvPr/>
        </p:nvCxnSpPr>
        <p:spPr>
          <a:xfrm flipV="1">
            <a:off x="5306094" y="4773577"/>
            <a:ext cx="25757" cy="5582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0" y="3199344"/>
            <a:ext cx="5937161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1791" y="973473"/>
            <a:ext cx="1964029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“Population” of farmers</a:t>
            </a:r>
            <a:endParaRPr lang="en-GB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5364" y="1839523"/>
            <a:ext cx="2034862" cy="954107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Human population density – as density increases, the “budget” for the cells increase</a:t>
            </a:r>
            <a:endParaRPr lang="en-GB" sz="1400" dirty="0"/>
          </a:p>
        </p:txBody>
      </p:sp>
      <p:cxnSp>
        <p:nvCxnSpPr>
          <p:cNvPr id="43" name="Straight Arrow Connector 42"/>
          <p:cNvCxnSpPr>
            <a:stCxn id="42" idx="0"/>
            <a:endCxn id="46" idx="2"/>
          </p:cNvCxnSpPr>
          <p:nvPr/>
        </p:nvCxnSpPr>
        <p:spPr>
          <a:xfrm flipV="1">
            <a:off x="3352795" y="1281250"/>
            <a:ext cx="32200" cy="558273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02424" y="865839"/>
            <a:ext cx="1648496" cy="5232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Maximise yield up to quota</a:t>
            </a:r>
            <a:endParaRPr lang="en-GB" sz="1400" dirty="0"/>
          </a:p>
        </p:txBody>
      </p:sp>
      <p:cxnSp>
        <p:nvCxnSpPr>
          <p:cNvPr id="45" name="Straight Arrow Connector 44"/>
          <p:cNvCxnSpPr>
            <a:stCxn id="41" idx="3"/>
            <a:endCxn id="46" idx="1"/>
          </p:cNvCxnSpPr>
          <p:nvPr/>
        </p:nvCxnSpPr>
        <p:spPr>
          <a:xfrm>
            <a:off x="2605820" y="1127362"/>
            <a:ext cx="37993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85750" y="973473"/>
            <a:ext cx="798489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Budget</a:t>
            </a:r>
            <a:endParaRPr lang="en-GB" sz="1400" dirty="0"/>
          </a:p>
        </p:txBody>
      </p:sp>
      <p:cxnSp>
        <p:nvCxnSpPr>
          <p:cNvPr id="47" name="Straight Arrow Connector 46"/>
          <p:cNvCxnSpPr>
            <a:stCxn id="46" idx="3"/>
            <a:endCxn id="44" idx="1"/>
          </p:cNvCxnSpPr>
          <p:nvPr/>
        </p:nvCxnSpPr>
        <p:spPr>
          <a:xfrm>
            <a:off x="3784239" y="1127362"/>
            <a:ext cx="618185" cy="8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47500" y="1839523"/>
            <a:ext cx="1558344" cy="738664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Yield is increased by “culling” trees on their land</a:t>
            </a:r>
            <a:endParaRPr lang="en-GB" sz="1400" dirty="0"/>
          </a:p>
        </p:txBody>
      </p:sp>
      <p:cxnSp>
        <p:nvCxnSpPr>
          <p:cNvPr id="49" name="Straight Arrow Connector 48"/>
          <p:cNvCxnSpPr>
            <a:stCxn id="48" idx="0"/>
            <a:endCxn id="44" idx="2"/>
          </p:cNvCxnSpPr>
          <p:nvPr/>
        </p:nvCxnSpPr>
        <p:spPr>
          <a:xfrm flipV="1">
            <a:off x="5226672" y="1389059"/>
            <a:ext cx="0" cy="450464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69945" y="2975689"/>
            <a:ext cx="862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Budget</a:t>
            </a:r>
            <a:endParaRPr lang="en-GB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0"/>
            <a:ext cx="218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Existing land tenure 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199343"/>
            <a:ext cx="218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land tenure 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300175" y="1947245"/>
            <a:ext cx="862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Policy</a:t>
            </a:r>
            <a:endParaRPr lang="en-GB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8699678" y="660184"/>
            <a:ext cx="2466304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This varies from very lenient if lots of tenured land left to very strict when tenured land runs out</a:t>
            </a:r>
            <a:endParaRPr lang="en-GB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300174" y="3893477"/>
            <a:ext cx="862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Policy</a:t>
            </a:r>
            <a:endParaRPr lang="en-GB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699678" y="4619688"/>
            <a:ext cx="2466304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Always very strict as all felling is illegal outside of tenured land</a:t>
            </a:r>
            <a:endParaRPr lang="en-GB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981126" y="3103807"/>
            <a:ext cx="412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2" idx="1"/>
            <a:endCxn id="25" idx="3"/>
          </p:cNvCxnSpPr>
          <p:nvPr/>
        </p:nvCxnSpPr>
        <p:spPr>
          <a:xfrm flipH="1" flipV="1">
            <a:off x="8163060" y="2101134"/>
            <a:ext cx="906885" cy="1028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2" idx="1"/>
            <a:endCxn id="29" idx="3"/>
          </p:cNvCxnSpPr>
          <p:nvPr/>
        </p:nvCxnSpPr>
        <p:spPr>
          <a:xfrm flipH="1">
            <a:off x="8163059" y="3129578"/>
            <a:ext cx="906886" cy="917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1"/>
            <a:endCxn id="25" idx="0"/>
          </p:cNvCxnSpPr>
          <p:nvPr/>
        </p:nvCxnSpPr>
        <p:spPr>
          <a:xfrm flipH="1">
            <a:off x="7731618" y="1137238"/>
            <a:ext cx="968060" cy="8100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0" idx="1"/>
            <a:endCxn id="29" idx="2"/>
          </p:cNvCxnSpPr>
          <p:nvPr/>
        </p:nvCxnSpPr>
        <p:spPr>
          <a:xfrm flipH="1" flipV="1">
            <a:off x="7731617" y="4201254"/>
            <a:ext cx="968061" cy="787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60014" y="1013"/>
            <a:ext cx="940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Cost of felling</a:t>
            </a:r>
            <a:endParaRPr lang="en-GB" sz="1400" dirty="0"/>
          </a:p>
        </p:txBody>
      </p:sp>
      <p:cxnSp>
        <p:nvCxnSpPr>
          <p:cNvPr id="23" name="Straight Arrow Connector 22"/>
          <p:cNvCxnSpPr>
            <a:stCxn id="25" idx="1"/>
            <a:endCxn id="21" idx="2"/>
          </p:cNvCxnSpPr>
          <p:nvPr/>
        </p:nvCxnSpPr>
        <p:spPr>
          <a:xfrm flipH="1" flipV="1">
            <a:off x="6830094" y="524233"/>
            <a:ext cx="470081" cy="1576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1"/>
          </p:cNvCxnSpPr>
          <p:nvPr/>
        </p:nvCxnSpPr>
        <p:spPr>
          <a:xfrm flipH="1">
            <a:off x="5110765" y="262623"/>
            <a:ext cx="1249249" cy="603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35140" y="4619688"/>
            <a:ext cx="940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Cost of felling</a:t>
            </a:r>
            <a:endParaRPr lang="en-GB" sz="1400" dirty="0"/>
          </a:p>
        </p:txBody>
      </p:sp>
      <p:cxnSp>
        <p:nvCxnSpPr>
          <p:cNvPr id="33" name="Straight Arrow Connector 32"/>
          <p:cNvCxnSpPr>
            <a:stCxn id="29" idx="1"/>
            <a:endCxn id="50" idx="0"/>
          </p:cNvCxnSpPr>
          <p:nvPr/>
        </p:nvCxnSpPr>
        <p:spPr>
          <a:xfrm flipH="1">
            <a:off x="6905220" y="4047366"/>
            <a:ext cx="394954" cy="572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0" idx="1"/>
            <a:endCxn id="10" idx="3"/>
          </p:cNvCxnSpPr>
          <p:nvPr/>
        </p:nvCxnSpPr>
        <p:spPr>
          <a:xfrm flipH="1" flipV="1">
            <a:off x="5862034" y="4619689"/>
            <a:ext cx="573106" cy="261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01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637" y="2323488"/>
            <a:ext cx="196402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“Population” of farmers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38409" y="154167"/>
            <a:ext cx="2034862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Human population density – as density increases, the “budget” for the cells increase</a:t>
            </a:r>
            <a:endParaRPr lang="en-GB" sz="1400" dirty="0"/>
          </a:p>
        </p:txBody>
      </p:sp>
      <p:cxnSp>
        <p:nvCxnSpPr>
          <p:cNvPr id="6" name="Straight Arrow Connector 5"/>
          <p:cNvCxnSpPr>
            <a:stCxn id="5" idx="2"/>
            <a:endCxn id="9" idx="0"/>
          </p:cNvCxnSpPr>
          <p:nvPr/>
        </p:nvCxnSpPr>
        <p:spPr>
          <a:xfrm>
            <a:off x="2855840" y="1108274"/>
            <a:ext cx="1" cy="12152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16590" y="2323487"/>
            <a:ext cx="162274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Maximise “profit”</a:t>
            </a:r>
            <a:endParaRPr lang="en-GB" sz="1400" dirty="0"/>
          </a:p>
        </p:txBody>
      </p:sp>
      <p:cxnSp>
        <p:nvCxnSpPr>
          <p:cNvPr id="8" name="Straight Arrow Connector 7"/>
          <p:cNvCxnSpPr>
            <a:stCxn id="4" idx="3"/>
            <a:endCxn id="9" idx="1"/>
          </p:cNvCxnSpPr>
          <p:nvPr/>
        </p:nvCxnSpPr>
        <p:spPr>
          <a:xfrm>
            <a:off x="2076666" y="2477377"/>
            <a:ext cx="37993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56596" y="2323488"/>
            <a:ext cx="7984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Budget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162656" y="1594734"/>
            <a:ext cx="1352282" cy="738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Incentive payments from REDD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51844" y="2215766"/>
            <a:ext cx="2511379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Resource – Forest cover / trees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162656" y="2640808"/>
            <a:ext cx="1352282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Profits from increased farmland</a:t>
            </a:r>
            <a:endParaRPr lang="en-GB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535196" y="1932722"/>
            <a:ext cx="1352282" cy="3077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Do not cut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535196" y="2650351"/>
            <a:ext cx="135228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Cut</a:t>
            </a:r>
            <a:endParaRPr lang="en-GB" sz="1400" dirty="0"/>
          </a:p>
        </p:txBody>
      </p:sp>
      <p:cxnSp>
        <p:nvCxnSpPr>
          <p:cNvPr id="42" name="Elbow Connector 41"/>
          <p:cNvCxnSpPr>
            <a:endCxn id="21" idx="1"/>
          </p:cNvCxnSpPr>
          <p:nvPr/>
        </p:nvCxnSpPr>
        <p:spPr>
          <a:xfrm flipV="1">
            <a:off x="3125337" y="2086611"/>
            <a:ext cx="409859" cy="236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22" idx="1"/>
          </p:cNvCxnSpPr>
          <p:nvPr/>
        </p:nvCxnSpPr>
        <p:spPr>
          <a:xfrm>
            <a:off x="3094097" y="2631264"/>
            <a:ext cx="441099" cy="17297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1" idx="3"/>
          </p:cNvCxnSpPr>
          <p:nvPr/>
        </p:nvCxnSpPr>
        <p:spPr>
          <a:xfrm>
            <a:off x="4887478" y="2086611"/>
            <a:ext cx="464366" cy="281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2" idx="3"/>
            <a:endCxn id="13" idx="1"/>
          </p:cNvCxnSpPr>
          <p:nvPr/>
        </p:nvCxnSpPr>
        <p:spPr>
          <a:xfrm flipV="1">
            <a:off x="4887478" y="2369655"/>
            <a:ext cx="464366" cy="43458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3" idx="3"/>
            <a:endCxn id="12" idx="1"/>
          </p:cNvCxnSpPr>
          <p:nvPr/>
        </p:nvCxnSpPr>
        <p:spPr>
          <a:xfrm flipV="1">
            <a:off x="7863223" y="1964066"/>
            <a:ext cx="299433" cy="405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3"/>
            <a:endCxn id="16" idx="1"/>
          </p:cNvCxnSpPr>
          <p:nvPr/>
        </p:nvCxnSpPr>
        <p:spPr>
          <a:xfrm>
            <a:off x="7863223" y="2369655"/>
            <a:ext cx="299433" cy="64048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2" idx="3"/>
            <a:endCxn id="7" idx="1"/>
          </p:cNvCxnSpPr>
          <p:nvPr/>
        </p:nvCxnSpPr>
        <p:spPr>
          <a:xfrm>
            <a:off x="9514938" y="1964066"/>
            <a:ext cx="501652" cy="513310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3"/>
            <a:endCxn id="7" idx="1"/>
          </p:cNvCxnSpPr>
          <p:nvPr/>
        </p:nvCxnSpPr>
        <p:spPr>
          <a:xfrm flipV="1">
            <a:off x="9514938" y="2477376"/>
            <a:ext cx="501652" cy="532764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502" y="4388626"/>
            <a:ext cx="12828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smtClean="0"/>
              <a:t>Manager</a:t>
            </a:r>
            <a:endParaRPr lang="en-GB" sz="1400"/>
          </a:p>
        </p:txBody>
      </p:sp>
      <p:sp>
        <p:nvSpPr>
          <p:cNvPr id="62" name="TextBox 61"/>
          <p:cNvSpPr txBox="1"/>
          <p:nvPr/>
        </p:nvSpPr>
        <p:spPr>
          <a:xfrm>
            <a:off x="1728074" y="4388626"/>
            <a:ext cx="7818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Budget</a:t>
            </a:r>
            <a:endParaRPr lang="en-GB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2925623" y="4388625"/>
            <a:ext cx="7818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Policy</a:t>
            </a:r>
            <a:endParaRPr lang="en-GB" sz="1400" dirty="0"/>
          </a:p>
        </p:txBody>
      </p:sp>
      <p:sp>
        <p:nvSpPr>
          <p:cNvPr id="64" name="Rectangle 63"/>
          <p:cNvSpPr/>
          <p:nvPr/>
        </p:nvSpPr>
        <p:spPr>
          <a:xfrm>
            <a:off x="3395048" y="1774209"/>
            <a:ext cx="1572927" cy="13784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3873271" y="3434503"/>
            <a:ext cx="573206" cy="314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costs</a:t>
            </a:r>
            <a:endParaRPr lang="en-GB" sz="1400" dirty="0"/>
          </a:p>
        </p:txBody>
      </p:sp>
      <p:cxnSp>
        <p:nvCxnSpPr>
          <p:cNvPr id="67" name="Straight Arrow Connector 66"/>
          <p:cNvCxnSpPr>
            <a:stCxn id="63" idx="0"/>
            <a:endCxn id="64" idx="2"/>
          </p:cNvCxnSpPr>
          <p:nvPr/>
        </p:nvCxnSpPr>
        <p:spPr>
          <a:xfrm flipV="1">
            <a:off x="3316556" y="3152633"/>
            <a:ext cx="864956" cy="1235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3"/>
            <a:endCxn id="62" idx="1"/>
          </p:cNvCxnSpPr>
          <p:nvPr/>
        </p:nvCxnSpPr>
        <p:spPr>
          <a:xfrm>
            <a:off x="1312391" y="4542515"/>
            <a:ext cx="415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3"/>
            <a:endCxn id="63" idx="1"/>
          </p:cNvCxnSpPr>
          <p:nvPr/>
        </p:nvCxnSpPr>
        <p:spPr>
          <a:xfrm flipV="1">
            <a:off x="2509940" y="4542514"/>
            <a:ext cx="4156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38227" y="283944"/>
            <a:ext cx="2401139" cy="738664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This varies from high to low to reflect the benefit sharing mechanism</a:t>
            </a:r>
            <a:endParaRPr lang="en-GB" sz="1400" dirty="0"/>
          </a:p>
        </p:txBody>
      </p:sp>
      <p:cxnSp>
        <p:nvCxnSpPr>
          <p:cNvPr id="74" name="Straight Arrow Connector 73"/>
          <p:cNvCxnSpPr>
            <a:stCxn id="72" idx="2"/>
            <a:endCxn id="12" idx="0"/>
          </p:cNvCxnSpPr>
          <p:nvPr/>
        </p:nvCxnSpPr>
        <p:spPr>
          <a:xfrm>
            <a:off x="8838797" y="1022608"/>
            <a:ext cx="0" cy="572126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417955" y="5455340"/>
            <a:ext cx="1793381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 cost of cutting varies from high to low to reflect law enforcement</a:t>
            </a:r>
            <a:endParaRPr lang="en-GB" sz="1400" dirty="0"/>
          </a:p>
        </p:txBody>
      </p:sp>
      <p:cxnSp>
        <p:nvCxnSpPr>
          <p:cNvPr id="77" name="Straight Arrow Connector 76"/>
          <p:cNvCxnSpPr>
            <a:stCxn id="75" idx="0"/>
            <a:endCxn id="63" idx="2"/>
          </p:cNvCxnSpPr>
          <p:nvPr/>
        </p:nvCxnSpPr>
        <p:spPr>
          <a:xfrm flipV="1">
            <a:off x="3314646" y="4696402"/>
            <a:ext cx="1910" cy="758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92473" y="4997003"/>
            <a:ext cx="33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REDD+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7986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5465" y="605307"/>
            <a:ext cx="3567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 think the tenure and REDD ideas are actually quite simple to put together. They are basically the same except for adding the benefit-sharing mechanism </a:t>
            </a:r>
          </a:p>
          <a:p>
            <a:endParaRPr lang="en-GB" dirty="0"/>
          </a:p>
          <a:p>
            <a:r>
              <a:rPr lang="en-GB" dirty="0" smtClean="0"/>
              <a:t>Adding the hunting needs more thought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59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637" y="2323488"/>
            <a:ext cx="196402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“Population” of farmers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38409" y="154167"/>
            <a:ext cx="2034862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Human population density – as density increases, the “budget” for the cells increase</a:t>
            </a:r>
            <a:endParaRPr lang="en-GB" sz="1400" dirty="0"/>
          </a:p>
        </p:txBody>
      </p:sp>
      <p:cxnSp>
        <p:nvCxnSpPr>
          <p:cNvPr id="6" name="Straight Arrow Connector 5"/>
          <p:cNvCxnSpPr>
            <a:stCxn id="5" idx="2"/>
            <a:endCxn id="9" idx="0"/>
          </p:cNvCxnSpPr>
          <p:nvPr/>
        </p:nvCxnSpPr>
        <p:spPr>
          <a:xfrm>
            <a:off x="2855840" y="1108274"/>
            <a:ext cx="1" cy="12152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99942" y="2214742"/>
            <a:ext cx="139481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Maximise yield</a:t>
            </a:r>
            <a:endParaRPr lang="en-GB" sz="1400" dirty="0"/>
          </a:p>
        </p:txBody>
      </p:sp>
      <p:cxnSp>
        <p:nvCxnSpPr>
          <p:cNvPr id="8" name="Straight Arrow Connector 7"/>
          <p:cNvCxnSpPr>
            <a:stCxn id="3" idx="3"/>
            <a:endCxn id="9" idx="1"/>
          </p:cNvCxnSpPr>
          <p:nvPr/>
        </p:nvCxnSpPr>
        <p:spPr>
          <a:xfrm>
            <a:off x="2076666" y="2477377"/>
            <a:ext cx="37993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56596" y="2323488"/>
            <a:ext cx="7984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Budget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51844" y="2215766"/>
            <a:ext cx="2511379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Resource – Forest cover / trees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35196" y="1932722"/>
            <a:ext cx="1352282" cy="3077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Do not cut</a:t>
            </a:r>
            <a:endParaRPr lang="en-GB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535196" y="2650351"/>
            <a:ext cx="135228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Cut</a:t>
            </a:r>
            <a:endParaRPr lang="en-GB" sz="1400" dirty="0"/>
          </a:p>
        </p:txBody>
      </p:sp>
      <p:cxnSp>
        <p:nvCxnSpPr>
          <p:cNvPr id="15" name="Elbow Connector 14"/>
          <p:cNvCxnSpPr>
            <a:endCxn id="13" idx="1"/>
          </p:cNvCxnSpPr>
          <p:nvPr/>
        </p:nvCxnSpPr>
        <p:spPr>
          <a:xfrm flipV="1">
            <a:off x="3125337" y="2086611"/>
            <a:ext cx="409859" cy="236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4" idx="1"/>
          </p:cNvCxnSpPr>
          <p:nvPr/>
        </p:nvCxnSpPr>
        <p:spPr>
          <a:xfrm>
            <a:off x="3094097" y="2631264"/>
            <a:ext cx="441099" cy="17297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3"/>
          </p:cNvCxnSpPr>
          <p:nvPr/>
        </p:nvCxnSpPr>
        <p:spPr>
          <a:xfrm>
            <a:off x="4887478" y="2086611"/>
            <a:ext cx="464366" cy="281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3"/>
            <a:endCxn id="11" idx="1"/>
          </p:cNvCxnSpPr>
          <p:nvPr/>
        </p:nvCxnSpPr>
        <p:spPr>
          <a:xfrm flipV="1">
            <a:off x="4887478" y="2369655"/>
            <a:ext cx="464366" cy="43458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3"/>
            <a:endCxn id="7" idx="1"/>
          </p:cNvCxnSpPr>
          <p:nvPr/>
        </p:nvCxnSpPr>
        <p:spPr>
          <a:xfrm flipV="1">
            <a:off x="7863223" y="2368631"/>
            <a:ext cx="336719" cy="102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502" y="4388626"/>
            <a:ext cx="12828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smtClean="0"/>
              <a:t>Manager</a:t>
            </a:r>
            <a:endParaRPr lang="en-GB" sz="1400"/>
          </a:p>
        </p:txBody>
      </p:sp>
      <p:sp>
        <p:nvSpPr>
          <p:cNvPr id="24" name="TextBox 23"/>
          <p:cNvSpPr txBox="1"/>
          <p:nvPr/>
        </p:nvSpPr>
        <p:spPr>
          <a:xfrm>
            <a:off x="1728074" y="4388626"/>
            <a:ext cx="7818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Budget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925623" y="4388625"/>
            <a:ext cx="7818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Policy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3395048" y="1774209"/>
            <a:ext cx="1572927" cy="13784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3873271" y="3434503"/>
            <a:ext cx="573206" cy="314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costs</a:t>
            </a:r>
            <a:endParaRPr lang="en-GB" sz="1400" dirty="0"/>
          </a:p>
        </p:txBody>
      </p:sp>
      <p:cxnSp>
        <p:nvCxnSpPr>
          <p:cNvPr id="28" name="Straight Arrow Connector 27"/>
          <p:cNvCxnSpPr>
            <a:stCxn id="25" idx="0"/>
            <a:endCxn id="26" idx="2"/>
          </p:cNvCxnSpPr>
          <p:nvPr/>
        </p:nvCxnSpPr>
        <p:spPr>
          <a:xfrm flipV="1">
            <a:off x="3316556" y="3152633"/>
            <a:ext cx="864956" cy="1235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  <a:endCxn id="24" idx="1"/>
          </p:cNvCxnSpPr>
          <p:nvPr/>
        </p:nvCxnSpPr>
        <p:spPr>
          <a:xfrm>
            <a:off x="1312391" y="4542515"/>
            <a:ext cx="415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1"/>
          </p:cNvCxnSpPr>
          <p:nvPr/>
        </p:nvCxnSpPr>
        <p:spPr>
          <a:xfrm flipV="1">
            <a:off x="2509940" y="4542514"/>
            <a:ext cx="4156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17955" y="5455340"/>
            <a:ext cx="1793381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 cost of cutting varies from high to low to reflect law enforcement</a:t>
            </a:r>
            <a:endParaRPr lang="en-GB" sz="1400" dirty="0"/>
          </a:p>
        </p:txBody>
      </p:sp>
      <p:cxnSp>
        <p:nvCxnSpPr>
          <p:cNvPr id="34" name="Straight Arrow Connector 33"/>
          <p:cNvCxnSpPr>
            <a:stCxn id="33" idx="0"/>
            <a:endCxn id="25" idx="2"/>
          </p:cNvCxnSpPr>
          <p:nvPr/>
        </p:nvCxnSpPr>
        <p:spPr>
          <a:xfrm flipV="1">
            <a:off x="3314646" y="4696402"/>
            <a:ext cx="1910" cy="758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17240</TotalTime>
  <Words>485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Stirling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35</cp:revision>
  <dcterms:created xsi:type="dcterms:W3CDTF">2020-09-16T10:31:55Z</dcterms:created>
  <dcterms:modified xsi:type="dcterms:W3CDTF">2020-10-08T07:17:37Z</dcterms:modified>
</cp:coreProperties>
</file>