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77E4-28E7-4117-AD6E-D36BE5BC2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87C70-4864-45A3-B808-6D988610E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C98F-C41B-496E-A25D-8FB81D61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A2728-8D5B-47CD-945A-766EAF34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D888-372A-480B-B296-A03F7A2B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8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7C85-6CCD-4E70-8CF7-2C0DFC27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96234-B689-4956-A301-114DE6C13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4CF62-09AF-4466-BA94-8017F262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D6669-A9D5-44FC-8DA8-27D95A9E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2C0B9-6A97-44B3-AC95-4B27E969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0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B80E3-2B2E-432B-AACB-B7BC37389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2A6C4-DA0D-4267-99B8-24468A656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738B8-2F5B-4898-8C15-ABCC03AC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DAA5B-9071-4ACF-9A7D-4FD9023D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E8AB-8677-439F-B0E2-40D4E469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40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E315-C17B-475C-BCC7-6E3D18D8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733D-32FB-4978-9891-43614FBF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11330-0DF1-4127-A82E-DC990950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E185C-F5EB-4D6A-94A5-19C492E1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BEB22-D505-4961-B453-E7B20E48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08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EAC5-6756-4496-A126-F7469B71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9E1B6-E41C-4ABA-9AD5-F7BB31A07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0C892-BF6D-4D10-824E-295EE13E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33F79-D544-4017-8A94-1A84F115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5E4DB-945E-4081-ADE8-F7C9CBF1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97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415C-F38F-43B2-B032-CA8FB520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4600-259C-4EE3-8CEB-67D177A55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C13DC-38E6-41F7-BED4-23FF4BC7E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5BB91-4734-4C11-9FF7-35A13889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F8142-751B-447E-8B12-C0BB59C7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F1DB1-57F5-4086-8263-4C25F820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1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9F93-1582-4803-BE50-7A26400DB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7777F-DE76-422B-ACCC-70BD3D366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17451-A828-4393-9D57-EFE10F727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3CE84-5862-4E44-972B-C8C4C3F11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DED4C-180F-40FD-ACD5-77AE719D1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A228E-1794-445B-A4E5-DF78017E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47DF1-5A46-4CA5-9136-9AF589A4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667F5-681B-4950-AF66-9F94157D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42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1F9D-8BD0-462C-B5C2-13492D83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E51DC-BE00-4BAA-A7C9-B41AD415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56764-29FF-444E-9D14-BCB1CC3A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97566-EC50-45D4-BEB5-7B77F70F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0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A77A8-D4C8-4E4D-A4F5-F5B87283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FF6DD-A7CE-4F58-B04B-7255AC02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5CF5D-E458-4F24-90D5-C55B9660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1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082A-B77E-4F6D-AC06-E01B9713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FDE6-1CDF-4114-BB3F-CC88BD29A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36F35-D432-4004-A9B9-27B2F5A85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C4A84-F8E1-441A-8FA6-9CB06193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9E039-C106-4A34-8516-FBD65B8E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1B191-A246-4765-9410-E0B63977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25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E46D-B7CC-4A7F-8282-95854C56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EF7B4-89AE-4EB9-8D19-E0D43A5E3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4F93C-2905-40AB-B952-885CAFE1E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8E5F3-37CF-4A79-97AD-E1F1817D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1C682-C83D-4A6F-8329-0C4B1ED6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C0D38-24C9-487D-8473-1FC1669F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68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51DA2-439F-496E-971A-CAD898AA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3245B-A8B0-44F7-A74F-95E771F9D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303F1-DC46-49D3-BC44-C84141DD7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F14F-BC09-41EC-A21F-018D240FB00D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DACF4-E438-481B-AC2D-22A495A34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5F44B-BFAA-4632-9DFA-D4F255B11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8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6C0E38-C6FD-4365-905E-2CBCA3780BF2}"/>
              </a:ext>
            </a:extLst>
          </p:cNvPr>
          <p:cNvSpPr txBox="1"/>
          <p:nvPr/>
        </p:nvSpPr>
        <p:spPr>
          <a:xfrm>
            <a:off x="112637" y="2323488"/>
            <a:ext cx="196402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“Population” of farmers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67D92-7482-40D5-80F9-E588C81B4989}"/>
              </a:ext>
            </a:extLst>
          </p:cNvPr>
          <p:cNvSpPr txBox="1"/>
          <p:nvPr/>
        </p:nvSpPr>
        <p:spPr>
          <a:xfrm>
            <a:off x="1838409" y="154167"/>
            <a:ext cx="2034862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Human population density – as density increases, the “budget” for the users increase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D5314A-34A3-41D3-B051-210C322A10A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855840" y="1108274"/>
            <a:ext cx="1" cy="12152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1DF130-AD0D-4779-87AB-EFDF3CFD57AC}"/>
              </a:ext>
            </a:extLst>
          </p:cNvPr>
          <p:cNvSpPr txBox="1"/>
          <p:nvPr/>
        </p:nvSpPr>
        <p:spPr>
          <a:xfrm>
            <a:off x="8199942" y="2214742"/>
            <a:ext cx="139481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Maximise yield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331530-A3E2-409B-BDA4-CB2D3EF3A7BE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076666" y="2477377"/>
            <a:ext cx="37993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852EAB-C844-44B3-9978-3869B97CF8F8}"/>
              </a:ext>
            </a:extLst>
          </p:cNvPr>
          <p:cNvSpPr txBox="1"/>
          <p:nvPr/>
        </p:nvSpPr>
        <p:spPr>
          <a:xfrm>
            <a:off x="2456596" y="2323488"/>
            <a:ext cx="79848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Budget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F52610-6D04-4DDE-8EDE-EE750748E160}"/>
              </a:ext>
            </a:extLst>
          </p:cNvPr>
          <p:cNvSpPr txBox="1"/>
          <p:nvPr/>
        </p:nvSpPr>
        <p:spPr>
          <a:xfrm>
            <a:off x="5351844" y="2215766"/>
            <a:ext cx="2511379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Resource – Forest cover / trees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40CAD-FE1C-4979-BFF5-EDE5A4E8243B}"/>
              </a:ext>
            </a:extLst>
          </p:cNvPr>
          <p:cNvSpPr txBox="1"/>
          <p:nvPr/>
        </p:nvSpPr>
        <p:spPr>
          <a:xfrm>
            <a:off x="3535196" y="1932722"/>
            <a:ext cx="1352282" cy="3077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Do not cut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3F1998-00FE-42C1-A3E6-6B4B61564474}"/>
              </a:ext>
            </a:extLst>
          </p:cNvPr>
          <p:cNvSpPr txBox="1"/>
          <p:nvPr/>
        </p:nvSpPr>
        <p:spPr>
          <a:xfrm>
            <a:off x="3535196" y="2650351"/>
            <a:ext cx="135228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Cut</a:t>
            </a:r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AA55BCC3-B4FF-442A-9512-0C80EAEC5EA1}"/>
              </a:ext>
            </a:extLst>
          </p:cNvPr>
          <p:cNvCxnSpPr>
            <a:endCxn id="11" idx="1"/>
          </p:cNvCxnSpPr>
          <p:nvPr/>
        </p:nvCxnSpPr>
        <p:spPr>
          <a:xfrm flipV="1">
            <a:off x="3125337" y="2086611"/>
            <a:ext cx="409859" cy="236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5">
            <a:extLst>
              <a:ext uri="{FF2B5EF4-FFF2-40B4-BE49-F238E27FC236}">
                <a16:creationId xmlns:a16="http://schemas.microsoft.com/office/drawing/2014/main" id="{B0EF4CF6-1A35-4447-89C2-B1769AC83927}"/>
              </a:ext>
            </a:extLst>
          </p:cNvPr>
          <p:cNvCxnSpPr>
            <a:endCxn id="12" idx="1"/>
          </p:cNvCxnSpPr>
          <p:nvPr/>
        </p:nvCxnSpPr>
        <p:spPr>
          <a:xfrm>
            <a:off x="3094097" y="2631264"/>
            <a:ext cx="441099" cy="17297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6">
            <a:extLst>
              <a:ext uri="{FF2B5EF4-FFF2-40B4-BE49-F238E27FC236}">
                <a16:creationId xmlns:a16="http://schemas.microsoft.com/office/drawing/2014/main" id="{58FBE472-89BA-49BC-9D71-9DF8B344C83F}"/>
              </a:ext>
            </a:extLst>
          </p:cNvPr>
          <p:cNvCxnSpPr>
            <a:stCxn id="11" idx="3"/>
          </p:cNvCxnSpPr>
          <p:nvPr/>
        </p:nvCxnSpPr>
        <p:spPr>
          <a:xfrm>
            <a:off x="4887478" y="2086611"/>
            <a:ext cx="464366" cy="281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7">
            <a:extLst>
              <a:ext uri="{FF2B5EF4-FFF2-40B4-BE49-F238E27FC236}">
                <a16:creationId xmlns:a16="http://schemas.microsoft.com/office/drawing/2014/main" id="{4BB0E4F2-4F6A-46F8-8C95-3DC9CFE8B4AB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 flipV="1">
            <a:off x="4887478" y="2369655"/>
            <a:ext cx="464366" cy="43458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9">
            <a:extLst>
              <a:ext uri="{FF2B5EF4-FFF2-40B4-BE49-F238E27FC236}">
                <a16:creationId xmlns:a16="http://schemas.microsoft.com/office/drawing/2014/main" id="{009B0EFD-38C5-4564-848F-7EFAFF27983E}"/>
              </a:ext>
            </a:extLst>
          </p:cNvPr>
          <p:cNvCxnSpPr>
            <a:stCxn id="10" idx="3"/>
            <a:endCxn id="7" idx="1"/>
          </p:cNvCxnSpPr>
          <p:nvPr/>
        </p:nvCxnSpPr>
        <p:spPr>
          <a:xfrm flipV="1">
            <a:off x="7863223" y="2368631"/>
            <a:ext cx="336719" cy="102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E4F1A7-8507-4289-9308-AB67FDE1FB7A}"/>
              </a:ext>
            </a:extLst>
          </p:cNvPr>
          <p:cNvSpPr txBox="1"/>
          <p:nvPr/>
        </p:nvSpPr>
        <p:spPr>
          <a:xfrm>
            <a:off x="29502" y="4388626"/>
            <a:ext cx="12828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/>
              <a:t>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0BB4AC-DCCE-4FD1-94C7-EA066FF4952E}"/>
              </a:ext>
            </a:extLst>
          </p:cNvPr>
          <p:cNvSpPr txBox="1"/>
          <p:nvPr/>
        </p:nvSpPr>
        <p:spPr>
          <a:xfrm>
            <a:off x="1728074" y="4388626"/>
            <a:ext cx="7818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Budget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2B5DB1-5FC3-48D7-A635-5B9E723870BC}"/>
              </a:ext>
            </a:extLst>
          </p:cNvPr>
          <p:cNvSpPr txBox="1"/>
          <p:nvPr/>
        </p:nvSpPr>
        <p:spPr>
          <a:xfrm>
            <a:off x="2925623" y="4388625"/>
            <a:ext cx="7818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Policy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D7D1B9-555B-4F19-BA9E-A6C3F6BEC22E}"/>
              </a:ext>
            </a:extLst>
          </p:cNvPr>
          <p:cNvSpPr/>
          <p:nvPr/>
        </p:nvSpPr>
        <p:spPr>
          <a:xfrm>
            <a:off x="3395048" y="1774209"/>
            <a:ext cx="1572927" cy="13784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052311-8295-4F3E-BAB6-85967E00E2E1}"/>
              </a:ext>
            </a:extLst>
          </p:cNvPr>
          <p:cNvSpPr txBox="1"/>
          <p:nvPr/>
        </p:nvSpPr>
        <p:spPr>
          <a:xfrm>
            <a:off x="3873271" y="3434503"/>
            <a:ext cx="573206" cy="314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costs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031DDD-B049-4655-B37D-23CF1307B450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 flipV="1">
            <a:off x="3316556" y="3152633"/>
            <a:ext cx="864956" cy="1235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C6B9B9-BE67-47C4-B44F-EE2EF5AC4325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1312391" y="4542515"/>
            <a:ext cx="415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AFDD10-4312-4898-8033-B70920411BCC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2509940" y="4542514"/>
            <a:ext cx="4156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A49A2A-BA0F-4D1F-859E-EBAA2DF317D0}"/>
              </a:ext>
            </a:extLst>
          </p:cNvPr>
          <p:cNvSpPr txBox="1"/>
          <p:nvPr/>
        </p:nvSpPr>
        <p:spPr>
          <a:xfrm>
            <a:off x="2219448" y="5473005"/>
            <a:ext cx="222825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The cost of cutting varies from high to low to reflect management investment / law enforcement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AFB48-C2B2-4CFB-A6EE-65ACAD0B13E6}"/>
              </a:ext>
            </a:extLst>
          </p:cNvPr>
          <p:cNvCxnSpPr>
            <a:cxnSpLocks/>
            <a:stCxn id="26" idx="0"/>
            <a:endCxn id="20" idx="2"/>
          </p:cNvCxnSpPr>
          <p:nvPr/>
        </p:nvCxnSpPr>
        <p:spPr>
          <a:xfrm flipH="1" flipV="1">
            <a:off x="3316556" y="4696402"/>
            <a:ext cx="17021" cy="7766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636190-409F-4940-9355-517E129875EC}"/>
              </a:ext>
            </a:extLst>
          </p:cNvPr>
          <p:cNvSpPr txBox="1"/>
          <p:nvPr/>
        </p:nvSpPr>
        <p:spPr>
          <a:xfrm>
            <a:off x="5851953" y="3404525"/>
            <a:ext cx="6340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GB" dirty="0"/>
              <a:t>What is the most efficient or effective way of making management / conservation investments when user budgets (population density) increase over time?</a:t>
            </a:r>
          </a:p>
          <a:p>
            <a:pPr marL="342900" indent="-342900">
              <a:buAutoNum type="arabicParenR"/>
            </a:pPr>
            <a:r>
              <a:rPr lang="en-GB" dirty="0"/>
              <a:t>What effect does communal indigenous land titling have? I.e. when users act independently or together</a:t>
            </a:r>
          </a:p>
        </p:txBody>
      </p:sp>
    </p:spTree>
    <p:extLst>
      <p:ext uri="{BB962C8B-B14F-4D97-AF65-F5344CB8AC3E}">
        <p14:creationId xmlns:p14="http://schemas.microsoft.com/office/powerpoint/2010/main" val="72346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16D952-5480-4407-9095-1FEFBCA01266}"/>
              </a:ext>
            </a:extLst>
          </p:cNvPr>
          <p:cNvSpPr txBox="1"/>
          <p:nvPr/>
        </p:nvSpPr>
        <p:spPr>
          <a:xfrm>
            <a:off x="177553" y="266330"/>
            <a:ext cx="212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 density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6B508-F86A-41F0-9FB0-7DB92064184D}"/>
              </a:ext>
            </a:extLst>
          </p:cNvPr>
          <p:cNvSpPr txBox="1"/>
          <p:nvPr/>
        </p:nvSpPr>
        <p:spPr>
          <a:xfrm>
            <a:off x="177552" y="790113"/>
            <a:ext cx="9463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Scenarios:</a:t>
            </a:r>
          </a:p>
          <a:p>
            <a:pPr marL="342900" indent="-342900">
              <a:buAutoNum type="arabicParenR"/>
            </a:pPr>
            <a:r>
              <a:rPr lang="en-GB" dirty="0"/>
              <a:t>Steady (linear) increase in population density over time</a:t>
            </a:r>
          </a:p>
          <a:p>
            <a:pPr marL="342900" indent="-342900">
              <a:buAutoNum type="arabicParenR"/>
            </a:pPr>
            <a:r>
              <a:rPr lang="en-GB" dirty="0"/>
              <a:t>Exponential increase over time</a:t>
            </a:r>
          </a:p>
          <a:p>
            <a:pPr marL="342900" indent="-342900">
              <a:buAutoNum type="arabicParenR"/>
            </a:pPr>
            <a:r>
              <a:rPr lang="en-GB" dirty="0"/>
              <a:t>Regular but temporary surges (migration? Economic development / requirements)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484C77-CA57-4AB2-8211-BAA6A689ECB1}"/>
              </a:ext>
            </a:extLst>
          </p:cNvPr>
          <p:cNvSpPr txBox="1"/>
          <p:nvPr/>
        </p:nvSpPr>
        <p:spPr>
          <a:xfrm>
            <a:off x="372862" y="2556769"/>
            <a:ext cx="3773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is evidence that population growth rates are linked to poverty - do I want to link population growth rates with available user budgets?</a:t>
            </a:r>
          </a:p>
        </p:txBody>
      </p:sp>
    </p:spTree>
    <p:extLst>
      <p:ext uri="{BB962C8B-B14F-4D97-AF65-F5344CB8AC3E}">
        <p14:creationId xmlns:p14="http://schemas.microsoft.com/office/powerpoint/2010/main" val="138934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153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Nuttall</dc:creator>
  <cp:lastModifiedBy>Matthew Nuttall</cp:lastModifiedBy>
  <cp:revision>4</cp:revision>
  <dcterms:created xsi:type="dcterms:W3CDTF">2021-04-20T13:46:57Z</dcterms:created>
  <dcterms:modified xsi:type="dcterms:W3CDTF">2021-04-23T15:35:26Z</dcterms:modified>
</cp:coreProperties>
</file>