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574" r:id="rId2"/>
    <p:sldId id="5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5A5D-9A74-D24E-A419-B1F001A861F5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35E6C-3CA8-B04F-BFEC-93DE0FC3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ECE4C-608C-1046-9BA5-598B12F1CBE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9/29/21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0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9/29/21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85"/>
              <a:t>9/29/21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50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5373216"/>
            <a:ext cx="11952651" cy="6480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420888"/>
            <a:ext cx="1219200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56659"/>
            <a:ext cx="12192000" cy="9130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609585"/>
            <a:r>
              <a:rPr lang="en-US" sz="5333" dirty="0">
                <a:solidFill>
                  <a:prstClr val="black"/>
                </a:solidFill>
                <a:latin typeface="Calibri"/>
              </a:rPr>
              <a:t>First Open </a:t>
            </a:r>
            <a:r>
              <a:rPr lang="en-US" sz="5333" dirty="0">
                <a:solidFill>
                  <a:srgbClr val="000000"/>
                </a:solidFill>
                <a:latin typeface="Calibri"/>
              </a:rPr>
              <a:t>Source </a:t>
            </a:r>
            <a:r>
              <a:rPr lang="en-US" sz="5333" dirty="0">
                <a:solidFill>
                  <a:prstClr val="black"/>
                </a:solidFill>
                <a:latin typeface="Calibri"/>
              </a:rPr>
              <a:t>Project - </a:t>
            </a:r>
            <a:r>
              <a:rPr lang="en-US" sz="5333" dirty="0" err="1">
                <a:solidFill>
                  <a:srgbClr val="F79646"/>
                </a:solidFill>
                <a:latin typeface="Calibri"/>
              </a:rPr>
              <a:t>Schisto</a:t>
            </a:r>
            <a:endParaRPr lang="en-US" sz="5333" dirty="0">
              <a:solidFill>
                <a:srgbClr val="F79646"/>
              </a:solidFill>
              <a:latin typeface="Calibri"/>
            </a:endParaRPr>
          </a:p>
        </p:txBody>
      </p:sp>
      <p:pic>
        <p:nvPicPr>
          <p:cNvPr id="3" name="Picture 2" descr="Screen Shot 2016-11-07 at 9.35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562125"/>
            <a:ext cx="4608512" cy="2346985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3567606" y="3897053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Discuss What you Can’t Do</a:t>
            </a:r>
          </a:p>
        </p:txBody>
      </p:sp>
      <p:pic>
        <p:nvPicPr>
          <p:cNvPr id="5" name="Picture 4" descr="Screen Shot 2016-11-07 at 9.41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1507557"/>
            <a:ext cx="3456384" cy="2401499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8496281" y="3897053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7F7F7F"/>
                </a:solidFill>
                <a:latin typeface="Arial" charset="0"/>
              </a:rPr>
              <a:t>Online Lab Notebook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392" y="4509177"/>
            <a:ext cx="1440160" cy="74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rcRect t="14345" b="11159"/>
          <a:stretch>
            <a:fillRect/>
          </a:stretch>
        </p:blipFill>
        <p:spPr bwMode="auto">
          <a:xfrm>
            <a:off x="623392" y="5373217"/>
            <a:ext cx="1440160" cy="72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373" y="5085184"/>
            <a:ext cx="1536171" cy="1397000"/>
          </a:xfrm>
          <a:prstGeom prst="rect">
            <a:avLst/>
          </a:prstGeom>
        </p:spPr>
      </p:pic>
      <p:pic>
        <p:nvPicPr>
          <p:cNvPr id="7" name="Picture 6" descr="Screen Shot 2016-11-07 at 9.48.5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4437169"/>
            <a:ext cx="6144683" cy="2056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45929" y="4571837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7F7F7F"/>
                </a:solidFill>
                <a:latin typeface="Arial" charset="0"/>
              </a:rPr>
              <a:t>Community (30 </a:t>
            </a:r>
            <a:r>
              <a:rPr lang="en-US" sz="2400" i="1" dirty="0" err="1">
                <a:solidFill>
                  <a:srgbClr val="7F7F7F"/>
                </a:solidFill>
                <a:latin typeface="Arial" charset="0"/>
              </a:rPr>
              <a:t>ppl</a:t>
            </a:r>
            <a:r>
              <a:rPr lang="en-US" sz="2400" i="1" dirty="0">
                <a:solidFill>
                  <a:srgbClr val="7F7F7F"/>
                </a:solidFill>
                <a:latin typeface="Arial" charset="0"/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3339" y="1580795"/>
            <a:ext cx="2592288" cy="2232248"/>
          </a:xfrm>
          <a:prstGeom prst="roundRect">
            <a:avLst>
              <a:gd name="adj" fmla="val 761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1" name="Picture 20" descr="PZQ Summar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53237"/>
            <a:ext cx="2208245" cy="18874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1792" y="616530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7F7F7F"/>
                </a:solidFill>
                <a:latin typeface="Arial" charset="0"/>
              </a:rPr>
              <a:t>$, expertise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9830" y="6405332"/>
            <a:ext cx="170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7F7F7F"/>
                </a:solidFill>
                <a:latin typeface="Arial" charset="0"/>
              </a:rPr>
              <a:t>Awareness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8341" y="640533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7F7F7F"/>
                </a:solidFill>
                <a:latin typeface="Arial" charset="0"/>
              </a:rPr>
              <a:t>Private Sector…</a:t>
            </a:r>
          </a:p>
        </p:txBody>
      </p:sp>
    </p:spTree>
    <p:extLst>
      <p:ext uri="{BB962C8B-B14F-4D97-AF65-F5344CB8AC3E}">
        <p14:creationId xmlns:p14="http://schemas.microsoft.com/office/powerpoint/2010/main" val="305681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16000" y="1652803"/>
            <a:ext cx="10261597" cy="3312368"/>
          </a:xfrm>
          <a:prstGeom prst="roundRect">
            <a:avLst>
              <a:gd name="adj" fmla="val 761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90844"/>
            <a:ext cx="12192000" cy="99520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609585"/>
            <a:r>
              <a:rPr lang="en-AU" sz="5867" dirty="0">
                <a:solidFill>
                  <a:prstClr val="black"/>
                </a:solidFill>
                <a:latin typeface="Calibri"/>
              </a:rPr>
              <a:t>Competes with Traditional Approach</a:t>
            </a:r>
          </a:p>
        </p:txBody>
      </p:sp>
      <p:pic>
        <p:nvPicPr>
          <p:cNvPr id="17" name="Picture 16" descr="Summary Oct 2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1691623"/>
            <a:ext cx="9121013" cy="3177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7771" y="4897808"/>
            <a:ext cx="819038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133" i="1" dirty="0">
                <a:solidFill>
                  <a:srgbClr val="7F7F7F"/>
                </a:solidFill>
                <a:latin typeface="Arial" charset="0"/>
              </a:rPr>
              <a:t>Nature Chemistry</a:t>
            </a:r>
            <a:r>
              <a:rPr lang="en-US" sz="2133" dirty="0">
                <a:solidFill>
                  <a:srgbClr val="7F7F7F"/>
                </a:solidFill>
                <a:latin typeface="Arial" charset="0"/>
              </a:rPr>
              <a:t> </a:t>
            </a:r>
            <a:r>
              <a:rPr lang="en-US" sz="2133" b="1" dirty="0">
                <a:solidFill>
                  <a:srgbClr val="7F7F7F"/>
                </a:solidFill>
                <a:latin typeface="Arial" charset="0"/>
              </a:rPr>
              <a:t>2011</a:t>
            </a:r>
            <a:r>
              <a:rPr lang="en-US" sz="2133" dirty="0">
                <a:solidFill>
                  <a:srgbClr val="7F7F7F"/>
                </a:solidFill>
                <a:latin typeface="Arial" charset="0"/>
              </a:rPr>
              <a:t>, </a:t>
            </a:r>
            <a:r>
              <a:rPr lang="en-US" sz="2133" i="1" dirty="0">
                <a:solidFill>
                  <a:srgbClr val="7F7F7F"/>
                </a:solidFill>
                <a:latin typeface="Arial" charset="0"/>
              </a:rPr>
              <a:t>3</a:t>
            </a:r>
            <a:r>
              <a:rPr lang="en-US" sz="2133" dirty="0">
                <a:solidFill>
                  <a:srgbClr val="7F7F7F"/>
                </a:solidFill>
                <a:latin typeface="Arial" charset="0"/>
              </a:rPr>
              <a:t>, 745-748; </a:t>
            </a:r>
            <a:r>
              <a:rPr lang="en-US" sz="2133" i="1" dirty="0" err="1">
                <a:solidFill>
                  <a:srgbClr val="7F7F7F"/>
                </a:solidFill>
                <a:latin typeface="Arial" charset="0"/>
              </a:rPr>
              <a:t>PLoS</a:t>
            </a:r>
            <a:r>
              <a:rPr lang="en-US" sz="2133" i="1" dirty="0">
                <a:solidFill>
                  <a:srgbClr val="7F7F7F"/>
                </a:solidFill>
                <a:latin typeface="Arial" charset="0"/>
              </a:rPr>
              <a:t> NTD</a:t>
            </a:r>
            <a:r>
              <a:rPr lang="en-US" sz="2133" dirty="0">
                <a:solidFill>
                  <a:srgbClr val="7F7F7F"/>
                </a:solidFill>
                <a:latin typeface="Arial" charset="0"/>
              </a:rPr>
              <a:t> </a:t>
            </a:r>
            <a:r>
              <a:rPr lang="en-US" sz="2133" b="1" dirty="0">
                <a:solidFill>
                  <a:srgbClr val="7F7F7F"/>
                </a:solidFill>
                <a:latin typeface="Arial" charset="0"/>
              </a:rPr>
              <a:t>2011</a:t>
            </a:r>
            <a:r>
              <a:rPr lang="en-US" sz="2133" dirty="0">
                <a:solidFill>
                  <a:srgbClr val="7F7F7F"/>
                </a:solidFill>
                <a:latin typeface="Arial" charset="0"/>
              </a:rPr>
              <a:t>, 5(9): e1260 </a:t>
            </a:r>
          </a:p>
        </p:txBody>
      </p:sp>
      <p:pic>
        <p:nvPicPr>
          <p:cNvPr id="2" name="Picture 1" descr="Cipla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1" y="5492455"/>
            <a:ext cx="3849291" cy="1104900"/>
          </a:xfrm>
          <a:prstGeom prst="rect">
            <a:avLst/>
          </a:prstGeom>
          <a:effectLst>
            <a:glow rad="101600">
              <a:schemeClr val="tx1">
                <a:lumMod val="50000"/>
                <a:alpha val="75000"/>
              </a:schemeClr>
            </a:glow>
          </a:effectLst>
        </p:spPr>
      </p:pic>
      <p:pic>
        <p:nvPicPr>
          <p:cNvPr id="3" name="Picture 2" descr="PZQ Consortium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5469227"/>
            <a:ext cx="2212139" cy="1224136"/>
          </a:xfrm>
          <a:prstGeom prst="rect">
            <a:avLst/>
          </a:prstGeom>
          <a:effectLst>
            <a:glow rad="101600">
              <a:schemeClr val="tx1">
                <a:lumMod val="50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58920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1</cp:revision>
  <dcterms:created xsi:type="dcterms:W3CDTF">2021-10-16T12:54:40Z</dcterms:created>
  <dcterms:modified xsi:type="dcterms:W3CDTF">2021-10-16T12:55:29Z</dcterms:modified>
</cp:coreProperties>
</file>