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478779" y="0"/>
            <a:ext cx="366522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32230" y="2181859"/>
            <a:ext cx="6479539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F1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0066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F1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F1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0066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F1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0066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F1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0066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14919" y="0"/>
            <a:ext cx="1524000" cy="1316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52771" y="5758179"/>
            <a:ext cx="1389957" cy="106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57859"/>
            <a:ext cx="8533130" cy="52184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0066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14919" y="0"/>
            <a:ext cx="1524000" cy="13169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52771" y="5758179"/>
            <a:ext cx="1389957" cy="10624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2339" y="497840"/>
            <a:ext cx="471932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F1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9145" y="1977390"/>
            <a:ext cx="7585709" cy="2440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F1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02880" y="6304448"/>
            <a:ext cx="381000" cy="36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0066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world.com/javaworld/jw-12-2008/images/CIOverview.jp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ntinuous_integrat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-ci.org/content/updated-usage-stats-availabl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continuousIntegr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carlo.bonamico/continuous-integration-with-huds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1639" marR="5080" indent="-1678939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Continuous</a:t>
            </a:r>
            <a:r>
              <a:rPr spc="-85" dirty="0"/>
              <a:t> </a:t>
            </a:r>
            <a:r>
              <a:rPr spc="-5" dirty="0"/>
              <a:t>Integration  (Jenkins)</a:t>
            </a:r>
          </a:p>
        </p:txBody>
      </p:sp>
      <p:sp>
        <p:nvSpPr>
          <p:cNvPr id="4" name="object 4"/>
          <p:cNvSpPr/>
          <p:nvPr/>
        </p:nvSpPr>
        <p:spPr>
          <a:xfrm>
            <a:off x="251459" y="3991596"/>
            <a:ext cx="2372349" cy="2552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429" y="833120"/>
            <a:ext cx="37833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3885" algn="l"/>
              </a:tabLst>
            </a:pPr>
            <a:r>
              <a:rPr spc="-5" dirty="0"/>
              <a:t>What’s	Jenkins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28280" y="6304448"/>
            <a:ext cx="3302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925320"/>
            <a:ext cx="6909434" cy="20739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55600" algn="l"/>
              </a:tabLst>
            </a:pP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An open </a:t>
            </a:r>
            <a:r>
              <a:rPr sz="2800" dirty="0">
                <a:solidFill>
                  <a:srgbClr val="3F1F3F"/>
                </a:solidFill>
                <a:latin typeface="Arial"/>
                <a:cs typeface="Arial"/>
              </a:rPr>
              <a:t>source </a:t>
            </a: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CI</a:t>
            </a:r>
            <a:r>
              <a:rPr sz="2800" spc="-1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F1F3F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55600" algn="l"/>
              </a:tabLst>
            </a:pP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More then 85000 installations (May</a:t>
            </a:r>
            <a:r>
              <a:rPr sz="2800" spc="-4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2014)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355600" algn="l"/>
              </a:tabLst>
            </a:pP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Plug-in extensibility </a:t>
            </a:r>
            <a:r>
              <a:rPr sz="2800" spc="5" dirty="0">
                <a:solidFill>
                  <a:srgbClr val="3F1F3F"/>
                </a:solidFill>
                <a:latin typeface="Arial"/>
                <a:cs typeface="Arial"/>
              </a:rPr>
              <a:t>(</a:t>
            </a:r>
            <a:r>
              <a:rPr sz="2400" spc="5" dirty="0">
                <a:solidFill>
                  <a:srgbClr val="3F1F3F"/>
                </a:solidFill>
                <a:latin typeface="Arial"/>
                <a:cs typeface="Arial"/>
              </a:rPr>
              <a:t>Over </a:t>
            </a:r>
            <a:r>
              <a:rPr sz="2400" spc="-10" dirty="0">
                <a:solidFill>
                  <a:srgbClr val="3F1F3F"/>
                </a:solidFill>
                <a:latin typeface="Arial"/>
                <a:cs typeface="Arial"/>
              </a:rPr>
              <a:t>900</a:t>
            </a:r>
            <a:r>
              <a:rPr sz="2400" spc="-1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F1F3F"/>
                </a:solidFill>
                <a:latin typeface="Arial"/>
                <a:cs typeface="Arial"/>
              </a:rPr>
              <a:t>plugins)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55600" algn="l"/>
              </a:tabLst>
            </a:pP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MIT</a:t>
            </a:r>
            <a:r>
              <a:rPr sz="2800" spc="-2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F1F3F"/>
                </a:solidFill>
                <a:latin typeface="Arial"/>
                <a:cs typeface="Arial"/>
              </a:rPr>
              <a:t>license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530" y="833120"/>
            <a:ext cx="8129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4660" algn="l"/>
              </a:tabLst>
            </a:pPr>
            <a:r>
              <a:rPr spc="-5" dirty="0"/>
              <a:t>Continuous	Integration</a:t>
            </a:r>
            <a:r>
              <a:rPr spc="-7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2109470"/>
            <a:ext cx="7772400" cy="3856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88340" y="6396052"/>
            <a:ext cx="602170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3F1F3F"/>
                </a:solidFill>
                <a:latin typeface="Arial"/>
                <a:cs typeface="Arial"/>
              </a:rPr>
              <a:t>Ref:</a:t>
            </a:r>
            <a:r>
              <a:rPr sz="1400" spc="1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F1F3F"/>
                </a:solidFill>
                <a:latin typeface="Arial"/>
                <a:cs typeface="Arial"/>
                <a:hlinkClick r:id="rId3"/>
              </a:rPr>
              <a:t>http://www.javaworld.com/javaworld/jw-12-2008/images/CIOverview.jpg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8239" y="833120"/>
            <a:ext cx="42792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3114" algn="l"/>
              </a:tabLst>
            </a:pPr>
            <a:r>
              <a:rPr dirty="0"/>
              <a:t>J</a:t>
            </a:r>
            <a:r>
              <a:rPr spc="-5" dirty="0"/>
              <a:t>en</a:t>
            </a:r>
            <a:r>
              <a:rPr dirty="0"/>
              <a:t>k</a:t>
            </a:r>
            <a:r>
              <a:rPr spc="-5" dirty="0"/>
              <a:t>in</a:t>
            </a:r>
            <a:r>
              <a:rPr dirty="0"/>
              <a:t>s	</a:t>
            </a:r>
            <a:r>
              <a:rPr spc="-5" dirty="0"/>
              <a:t>Fe</a:t>
            </a:r>
            <a:r>
              <a:rPr spc="-10" dirty="0"/>
              <a:t>a</a:t>
            </a:r>
            <a:r>
              <a:rPr spc="5" dirty="0"/>
              <a:t>t</a:t>
            </a:r>
            <a:r>
              <a:rPr spc="-5" dirty="0"/>
              <a:t>u</a:t>
            </a:r>
            <a:r>
              <a:rPr spc="-10" dirty="0"/>
              <a:t>r</a:t>
            </a:r>
            <a:r>
              <a:rPr spc="-5" dirty="0"/>
              <a:t>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6182995" cy="35598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Trigger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 build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Get source code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from</a:t>
            </a:r>
            <a:r>
              <a:rPr sz="3200" spc="-4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repository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Automatically build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and</a:t>
            </a:r>
            <a:r>
              <a:rPr sz="3200" spc="-1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test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Generate report &amp;</a:t>
            </a:r>
            <a:r>
              <a:rPr sz="3200" spc="-2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notify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Deploy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Distributed</a:t>
            </a:r>
            <a:r>
              <a:rPr sz="3200" spc="-1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build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1670" y="833120"/>
            <a:ext cx="5274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2480" algn="l"/>
              </a:tabLst>
            </a:pPr>
            <a:r>
              <a:rPr spc="-5" dirty="0"/>
              <a:t>Jenkins	Requirement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6920865" cy="17919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Web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Server (Tomcat,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WebLogic,</a:t>
            </a:r>
            <a:r>
              <a:rPr sz="3200" spc="-6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…)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Build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tool (Maven,</a:t>
            </a:r>
            <a:r>
              <a:rPr sz="3200" spc="-3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Ant)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SCM (Git, Svn, Cvs,</a:t>
            </a:r>
            <a:r>
              <a:rPr sz="3200" spc="-3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…)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3660" y="833120"/>
            <a:ext cx="39096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Jenkins</a:t>
            </a:r>
            <a:r>
              <a:rPr spc="-70" dirty="0"/>
              <a:t> </a:t>
            </a:r>
            <a:r>
              <a:rPr spc="-5" dirty="0"/>
              <a:t>Plugins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16429"/>
            <a:ext cx="7138670" cy="395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Build</a:t>
            </a:r>
            <a:r>
              <a:rPr sz="3200" spc="-1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triggers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Source code</a:t>
            </a:r>
            <a:r>
              <a:rPr sz="3200" spc="-2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3F1F3F"/>
                </a:solidFill>
                <a:latin typeface="Arial"/>
                <a:cs typeface="Arial"/>
              </a:rPr>
              <a:t>management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Build</a:t>
            </a:r>
            <a:r>
              <a:rPr sz="3200" spc="-1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tools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Build</a:t>
            </a:r>
            <a:r>
              <a:rPr sz="3200" spc="-1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notifiers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Build</a:t>
            </a:r>
            <a:r>
              <a:rPr sz="3200" spc="-1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reports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Artifact</a:t>
            </a:r>
            <a:r>
              <a:rPr sz="3200" spc="-1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uploaders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UI</a:t>
            </a:r>
            <a:r>
              <a:rPr sz="3200" spc="-1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plugins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Authentication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and user</a:t>
            </a:r>
            <a:r>
              <a:rPr sz="3200" spc="-3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3F1F3F"/>
                </a:solidFill>
                <a:latin typeface="Arial"/>
                <a:cs typeface="Arial"/>
              </a:rPr>
              <a:t>management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3070" y="833120"/>
            <a:ext cx="3194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</a:t>
            </a:r>
            <a:r>
              <a:rPr spc="-65" dirty="0"/>
              <a:t> </a:t>
            </a:r>
            <a:r>
              <a:rPr spc="-5" dirty="0"/>
              <a:t>Trigger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6334125" cy="404622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Manually click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build</a:t>
            </a:r>
            <a:r>
              <a:rPr sz="3200" spc="-2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button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Build</a:t>
            </a:r>
            <a:r>
              <a:rPr sz="3200" spc="-1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periodically</a:t>
            </a:r>
            <a:endParaRPr sz="3200">
              <a:latin typeface="Arial"/>
              <a:cs typeface="Arial"/>
            </a:endParaRPr>
          </a:p>
          <a:p>
            <a:pPr marL="355600" marR="50165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Build whenever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a</a:t>
            </a:r>
            <a:r>
              <a:rPr sz="3200" spc="-6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SNAPSHOT  dependency </a:t>
            </a:r>
            <a:r>
              <a:rPr sz="3200" spc="-10" dirty="0">
                <a:solidFill>
                  <a:srgbClr val="3F1F3F"/>
                </a:solidFill>
                <a:latin typeface="Arial"/>
                <a:cs typeface="Arial"/>
              </a:rPr>
              <a:t>is</a:t>
            </a:r>
            <a:r>
              <a:rPr sz="3200" spc="-1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built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Build after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other projects are</a:t>
            </a:r>
            <a:r>
              <a:rPr sz="3200" spc="-6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built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Poll</a:t>
            </a:r>
            <a:r>
              <a:rPr sz="3200" spc="-1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SCM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IRC,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Jabber,</a:t>
            </a:r>
            <a:r>
              <a:rPr sz="3200" spc="-2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833120"/>
            <a:ext cx="5643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Get Source Code</a:t>
            </a:r>
            <a:r>
              <a:rPr spc="-80" dirty="0"/>
              <a:t> </a:t>
            </a:r>
            <a:r>
              <a:rPr spc="-5" dirty="0"/>
              <a:t>(1/2)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6181090" cy="29705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CVS</a:t>
            </a:r>
            <a:r>
              <a:rPr sz="3200" spc="-11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(build-in)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SVN</a:t>
            </a:r>
            <a:r>
              <a:rPr sz="3200" spc="-10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(build-in)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GIT (requires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Git)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ClearCase (requires</a:t>
            </a:r>
            <a:r>
              <a:rPr sz="3200" spc="-8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ClearCase)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Mercurial, PVCS,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VSS,</a:t>
            </a:r>
            <a:r>
              <a:rPr sz="3200" spc="-6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833120"/>
            <a:ext cx="5643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Get Source Code</a:t>
            </a:r>
            <a:r>
              <a:rPr spc="-80" dirty="0"/>
              <a:t> </a:t>
            </a:r>
            <a:r>
              <a:rPr spc="-5"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4169410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Get current</a:t>
            </a:r>
            <a:r>
              <a:rPr sz="3200" spc="-9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snapshot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Get baseline</a:t>
            </a:r>
            <a:r>
              <a:rPr sz="3200" spc="-3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(tag)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5739" y="3249929"/>
            <a:ext cx="6953250" cy="277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5950" y="833120"/>
            <a:ext cx="53644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Code Change</a:t>
            </a:r>
            <a:r>
              <a:rPr spc="-90" dirty="0"/>
              <a:t> </a:t>
            </a:r>
            <a:r>
              <a:rPr spc="-5" dirty="0"/>
              <a:t>History</a:t>
            </a:r>
          </a:p>
        </p:txBody>
      </p:sp>
      <p:sp>
        <p:nvSpPr>
          <p:cNvPr id="3" name="object 3"/>
          <p:cNvSpPr/>
          <p:nvPr/>
        </p:nvSpPr>
        <p:spPr>
          <a:xfrm>
            <a:off x="394970" y="1555750"/>
            <a:ext cx="8299450" cy="4320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0750" y="1847850"/>
            <a:ext cx="2506980" cy="751840"/>
          </a:xfrm>
          <a:custGeom>
            <a:avLst/>
            <a:gdLst/>
            <a:ahLst/>
            <a:cxnLst/>
            <a:rect l="l" t="t" r="r" b="b"/>
            <a:pathLst>
              <a:path w="2506979" h="751839">
                <a:moveTo>
                  <a:pt x="1258570" y="203200"/>
                </a:moveTo>
                <a:lnTo>
                  <a:pt x="974089" y="80010"/>
                </a:lnTo>
                <a:lnTo>
                  <a:pt x="852169" y="220979"/>
                </a:lnTo>
                <a:lnTo>
                  <a:pt x="43180" y="80010"/>
                </a:lnTo>
                <a:lnTo>
                  <a:pt x="539750" y="266700"/>
                </a:lnTo>
                <a:lnTo>
                  <a:pt x="0" y="300989"/>
                </a:lnTo>
                <a:lnTo>
                  <a:pt x="433069" y="412750"/>
                </a:lnTo>
                <a:lnTo>
                  <a:pt x="15239" y="510539"/>
                </a:lnTo>
                <a:lnTo>
                  <a:pt x="660400" y="487679"/>
                </a:lnTo>
                <a:lnTo>
                  <a:pt x="554989" y="615950"/>
                </a:lnTo>
                <a:lnTo>
                  <a:pt x="899160" y="547370"/>
                </a:lnTo>
                <a:lnTo>
                  <a:pt x="989330" y="751839"/>
                </a:lnTo>
                <a:lnTo>
                  <a:pt x="1228089" y="523239"/>
                </a:lnTo>
                <a:lnTo>
                  <a:pt x="1544320" y="690879"/>
                </a:lnTo>
                <a:lnTo>
                  <a:pt x="1634489" y="505460"/>
                </a:lnTo>
                <a:lnTo>
                  <a:pt x="2115820" y="632460"/>
                </a:lnTo>
                <a:lnTo>
                  <a:pt x="1963420" y="453389"/>
                </a:lnTo>
                <a:lnTo>
                  <a:pt x="2506979" y="464820"/>
                </a:lnTo>
                <a:lnTo>
                  <a:pt x="2052320" y="367029"/>
                </a:lnTo>
                <a:lnTo>
                  <a:pt x="2459990" y="284479"/>
                </a:lnTo>
                <a:lnTo>
                  <a:pt x="1946910" y="256539"/>
                </a:lnTo>
                <a:lnTo>
                  <a:pt x="2142490" y="156210"/>
                </a:lnTo>
                <a:lnTo>
                  <a:pt x="1649729" y="186689"/>
                </a:lnTo>
                <a:lnTo>
                  <a:pt x="1692910" y="0"/>
                </a:lnTo>
                <a:lnTo>
                  <a:pt x="1258570" y="203200"/>
                </a:lnTo>
                <a:close/>
              </a:path>
            </a:pathLst>
          </a:custGeom>
          <a:ln w="9344">
            <a:solidFill>
              <a:srgbClr val="CC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729" y="833120"/>
            <a:ext cx="2790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</a:t>
            </a:r>
            <a:r>
              <a:rPr spc="-70" dirty="0"/>
              <a:t> </a:t>
            </a:r>
            <a:r>
              <a:rPr spc="-5" dirty="0"/>
              <a:t>Tools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5313045" cy="33375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Java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Maven (build-in), Ant,</a:t>
            </a:r>
            <a:r>
              <a:rPr sz="2800" spc="-3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Gradle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.Net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MSBuild,</a:t>
            </a:r>
            <a:r>
              <a:rPr sz="2800" spc="-1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F1F3F"/>
                </a:solidFill>
                <a:latin typeface="Arial"/>
                <a:cs typeface="Arial"/>
              </a:rPr>
              <a:t>PowerShell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Shell</a:t>
            </a:r>
            <a:r>
              <a:rPr sz="3200" spc="-2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script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90"/>
              </a:spcBef>
              <a:buChar char="–"/>
              <a:tabLst>
                <a:tab pos="755650" algn="l"/>
              </a:tabLst>
            </a:pPr>
            <a:r>
              <a:rPr sz="2800" spc="-10" dirty="0">
                <a:solidFill>
                  <a:srgbClr val="3F1F3F"/>
                </a:solidFill>
                <a:latin typeface="Arial"/>
                <a:cs typeface="Arial"/>
              </a:rPr>
              <a:t>Python, Ruby,</a:t>
            </a:r>
            <a:r>
              <a:rPr sz="280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Groovy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5370" y="833120"/>
            <a:ext cx="1951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5" dirty="0"/>
              <a:t>gen</a:t>
            </a:r>
            <a:r>
              <a:rPr spc="-10" dirty="0"/>
              <a:t>d</a:t>
            </a:r>
            <a:r>
              <a:rPr dirty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02880" y="6304448"/>
            <a:ext cx="228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2</a:t>
            </a:fld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901189"/>
            <a:ext cx="6487160" cy="407542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5600" algn="l"/>
              </a:tabLst>
            </a:pPr>
            <a:r>
              <a:rPr sz="3600" spc="-10" dirty="0">
                <a:solidFill>
                  <a:srgbClr val="3F1F3F"/>
                </a:solidFill>
                <a:latin typeface="Arial"/>
                <a:cs typeface="Arial"/>
              </a:rPr>
              <a:t>What’s </a:t>
            </a:r>
            <a:r>
              <a:rPr sz="3600" spc="-5" dirty="0">
                <a:solidFill>
                  <a:srgbClr val="3F1F3F"/>
                </a:solidFill>
                <a:latin typeface="Arial"/>
                <a:cs typeface="Arial"/>
              </a:rPr>
              <a:t>Continuous</a:t>
            </a:r>
            <a:r>
              <a:rPr sz="3600" spc="-1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3F1F3F"/>
                </a:solidFill>
                <a:latin typeface="Arial"/>
                <a:cs typeface="Arial"/>
              </a:rPr>
              <a:t>Integration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5600" algn="l"/>
              </a:tabLst>
            </a:pPr>
            <a:r>
              <a:rPr sz="3600" dirty="0">
                <a:solidFill>
                  <a:srgbClr val="3F1F3F"/>
                </a:solidFill>
                <a:latin typeface="Arial"/>
                <a:cs typeface="Arial"/>
              </a:rPr>
              <a:t>Jenkins</a:t>
            </a:r>
            <a:endParaRPr sz="3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9"/>
              </a:spcBef>
              <a:buChar char="–"/>
              <a:tabLst>
                <a:tab pos="75565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Features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Char char="–"/>
              <a:tabLst>
                <a:tab pos="75565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Plugin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9"/>
              </a:spcBef>
              <a:buChar char="–"/>
              <a:tabLst>
                <a:tab pos="75565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Security</a:t>
            </a:r>
            <a:r>
              <a:rPr sz="3200" spc="-2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3F1F3F"/>
                </a:solidFill>
                <a:latin typeface="Arial"/>
                <a:cs typeface="Arial"/>
              </a:rPr>
              <a:t>Management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59"/>
              </a:spcBef>
              <a:buChar char="•"/>
              <a:tabLst>
                <a:tab pos="355600" algn="l"/>
              </a:tabLst>
            </a:pPr>
            <a:r>
              <a:rPr sz="3600" spc="-5" dirty="0">
                <a:solidFill>
                  <a:srgbClr val="3F1F3F"/>
                </a:solidFill>
                <a:latin typeface="Arial"/>
                <a:cs typeface="Arial"/>
              </a:rPr>
              <a:t>Demo</a:t>
            </a:r>
            <a:endParaRPr sz="3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5600" algn="l"/>
              </a:tabLst>
            </a:pPr>
            <a:r>
              <a:rPr sz="3600" spc="-10" dirty="0">
                <a:solidFill>
                  <a:srgbClr val="3F1F3F"/>
                </a:solidFill>
                <a:latin typeface="Arial"/>
                <a:cs typeface="Arial"/>
              </a:rPr>
              <a:t>Q&amp;A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920" y="833120"/>
            <a:ext cx="3562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</a:t>
            </a:r>
            <a:r>
              <a:rPr spc="-85" dirty="0"/>
              <a:t> </a:t>
            </a:r>
            <a:r>
              <a:rPr spc="-5" dirty="0"/>
              <a:t>Wrapper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7325995" cy="294894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Build </a:t>
            </a:r>
            <a:r>
              <a:rPr sz="3200" spc="5" dirty="0">
                <a:solidFill>
                  <a:srgbClr val="3F1F3F"/>
                </a:solidFill>
                <a:latin typeface="Arial"/>
                <a:cs typeface="Arial"/>
              </a:rPr>
              <a:t>name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(version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no)</a:t>
            </a:r>
            <a:r>
              <a:rPr sz="3200" spc="-1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setter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Virtual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machine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(VMWare, Virtual</a:t>
            </a:r>
            <a:r>
              <a:rPr sz="3200" spc="-1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Box)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Set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environment</a:t>
            </a:r>
            <a:r>
              <a:rPr sz="3200" spc="-2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variable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ClearCase release</a:t>
            </a:r>
            <a:r>
              <a:rPr sz="3200" spc="-1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plugin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Char char="•"/>
              <a:tabLst>
                <a:tab pos="354965" algn="l"/>
                <a:tab pos="355600" algn="l"/>
              </a:tabLst>
            </a:pPr>
            <a:r>
              <a:rPr sz="4800" baseline="-2604" dirty="0">
                <a:solidFill>
                  <a:srgbClr val="3F1F3F"/>
                </a:solidFill>
                <a:latin typeface="Arial"/>
                <a:cs typeface="Arial"/>
              </a:rPr>
              <a:t>…</a:t>
            </a:r>
            <a:endParaRPr sz="4800" baseline="-260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3070" y="833120"/>
            <a:ext cx="3194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</a:t>
            </a:r>
            <a:r>
              <a:rPr spc="-70" dirty="0"/>
              <a:t> </a:t>
            </a:r>
            <a:r>
              <a:rPr spc="-5" dirty="0"/>
              <a:t>Notifier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3356610" cy="41275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E-mail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3F1F3F"/>
                </a:solidFill>
                <a:latin typeface="Arial"/>
                <a:cs typeface="Arial"/>
              </a:rPr>
              <a:t>Twitter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Jabber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IRC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RSS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Google</a:t>
            </a:r>
            <a:r>
              <a:rPr sz="3200" spc="-7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calendar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Char char="•"/>
              <a:tabLst>
                <a:tab pos="354965" algn="l"/>
                <a:tab pos="355600" algn="l"/>
              </a:tabLst>
            </a:pPr>
            <a:r>
              <a:rPr sz="4800" baseline="-2604" dirty="0">
                <a:solidFill>
                  <a:srgbClr val="3F1F3F"/>
                </a:solidFill>
                <a:latin typeface="Arial"/>
                <a:cs typeface="Arial"/>
              </a:rPr>
              <a:t>…</a:t>
            </a:r>
            <a:endParaRPr sz="4800" baseline="-260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0060" y="833120"/>
            <a:ext cx="3100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</a:t>
            </a:r>
            <a:r>
              <a:rPr spc="-55" dirty="0"/>
              <a:t> </a:t>
            </a:r>
            <a:r>
              <a:rPr spc="-10" dirty="0"/>
              <a:t>Report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6776084" cy="32499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Static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Code</a:t>
            </a:r>
            <a:r>
              <a:rPr sz="3200" spc="-1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Analysis</a:t>
            </a:r>
            <a:endParaRPr sz="3200">
              <a:latin typeface="Arial"/>
              <a:cs typeface="Arial"/>
            </a:endParaRPr>
          </a:p>
          <a:p>
            <a:pPr marL="755650" marR="5080" lvl="1" indent="-285750">
              <a:lnSpc>
                <a:spcPts val="3350"/>
              </a:lnSpc>
              <a:spcBef>
                <a:spcPts val="82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Checkstyle, </a:t>
            </a:r>
            <a:r>
              <a:rPr sz="2800" spc="-10" dirty="0">
                <a:solidFill>
                  <a:srgbClr val="3F1F3F"/>
                </a:solidFill>
                <a:latin typeface="Arial"/>
                <a:cs typeface="Arial"/>
              </a:rPr>
              <a:t>PMD, </a:t>
            </a: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Findbugs, </a:t>
            </a:r>
            <a:r>
              <a:rPr sz="2800" dirty="0">
                <a:solidFill>
                  <a:srgbClr val="3F1F3F"/>
                </a:solidFill>
                <a:latin typeface="Arial"/>
                <a:cs typeface="Arial"/>
              </a:rPr>
              <a:t>Compiler  </a:t>
            </a: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Warning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Test Report &amp; Code</a:t>
            </a:r>
            <a:r>
              <a:rPr sz="3200" spc="-5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Coverage</a:t>
            </a:r>
            <a:endParaRPr sz="3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JUnit, TestNG, Cobertura,</a:t>
            </a:r>
            <a:r>
              <a:rPr sz="2800" spc="-1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Clover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Open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Tasks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40980" y="6317148"/>
            <a:ext cx="3048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23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4520" y="833120"/>
            <a:ext cx="2852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CheckStyle</a:t>
            </a:r>
          </a:p>
        </p:txBody>
      </p:sp>
      <p:sp>
        <p:nvSpPr>
          <p:cNvPr id="4" name="object 4"/>
          <p:cNvSpPr/>
          <p:nvPr/>
        </p:nvSpPr>
        <p:spPr>
          <a:xfrm>
            <a:off x="755650" y="1699260"/>
            <a:ext cx="7776209" cy="4823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6929" y="833120"/>
            <a:ext cx="2384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Find</a:t>
            </a:r>
            <a:r>
              <a:rPr dirty="0"/>
              <a:t>B</a:t>
            </a:r>
            <a:r>
              <a:rPr spc="-5" dirty="0"/>
              <a:t>ugs</a:t>
            </a:r>
          </a:p>
        </p:txBody>
      </p:sp>
      <p:sp>
        <p:nvSpPr>
          <p:cNvPr id="3" name="object 3"/>
          <p:cNvSpPr/>
          <p:nvPr/>
        </p:nvSpPr>
        <p:spPr>
          <a:xfrm>
            <a:off x="468630" y="1628139"/>
            <a:ext cx="8354059" cy="4753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7529" y="833120"/>
            <a:ext cx="2943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Test</a:t>
            </a:r>
            <a:r>
              <a:rPr spc="-75" dirty="0"/>
              <a:t> </a:t>
            </a:r>
            <a:r>
              <a:rPr spc="-10" dirty="0"/>
              <a:t>Report</a:t>
            </a:r>
          </a:p>
        </p:txBody>
      </p:sp>
      <p:sp>
        <p:nvSpPr>
          <p:cNvPr id="3" name="object 3"/>
          <p:cNvSpPr/>
          <p:nvPr/>
        </p:nvSpPr>
        <p:spPr>
          <a:xfrm>
            <a:off x="1390594" y="1741726"/>
            <a:ext cx="6876362" cy="2763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5739" y="4436109"/>
            <a:ext cx="6803390" cy="1871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660" y="833120"/>
            <a:ext cx="51809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7010" algn="l"/>
              </a:tabLst>
            </a:pPr>
            <a:r>
              <a:rPr dirty="0"/>
              <a:t>Test </a:t>
            </a:r>
            <a:r>
              <a:rPr spc="-5" dirty="0"/>
              <a:t>Code	</a:t>
            </a:r>
            <a:r>
              <a:rPr spc="-10" dirty="0"/>
              <a:t>Coverage</a:t>
            </a:r>
          </a:p>
        </p:txBody>
      </p:sp>
      <p:sp>
        <p:nvSpPr>
          <p:cNvPr id="3" name="object 3"/>
          <p:cNvSpPr/>
          <p:nvPr/>
        </p:nvSpPr>
        <p:spPr>
          <a:xfrm>
            <a:off x="948689" y="1880870"/>
            <a:ext cx="7547609" cy="4177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520" y="833120"/>
            <a:ext cx="43732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Artifact</a:t>
            </a:r>
            <a:r>
              <a:rPr spc="-35" dirty="0"/>
              <a:t> </a:t>
            </a:r>
            <a:r>
              <a:rPr spc="-10" dirty="0"/>
              <a:t>uploaders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2516505" cy="35598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Tomcat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JBoss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Glassfish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solidFill>
                  <a:srgbClr val="3F1F3F"/>
                </a:solidFill>
                <a:latin typeface="Arial"/>
                <a:cs typeface="Arial"/>
              </a:rPr>
              <a:t>W</a:t>
            </a:r>
            <a:r>
              <a:rPr sz="3200" spc="5" dirty="0">
                <a:solidFill>
                  <a:srgbClr val="3F1F3F"/>
                </a:solidFill>
                <a:latin typeface="Arial"/>
                <a:cs typeface="Arial"/>
              </a:rPr>
              <a:t>eb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p</a:t>
            </a:r>
            <a:r>
              <a:rPr sz="3200" spc="5" dirty="0">
                <a:solidFill>
                  <a:srgbClr val="3F1F3F"/>
                </a:solidFill>
                <a:latin typeface="Arial"/>
                <a:cs typeface="Arial"/>
              </a:rPr>
              <a:t>he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re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FTP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SSH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0" y="833120"/>
            <a:ext cx="4187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UI</a:t>
            </a:r>
            <a:r>
              <a:rPr spc="-90" dirty="0"/>
              <a:t> </a:t>
            </a:r>
            <a:r>
              <a:rPr spc="-5" dirty="0"/>
              <a:t>Enhancement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3151505" cy="17919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Dashboard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Sectioned</a:t>
            </a:r>
            <a:r>
              <a:rPr sz="3200" spc="-3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view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iPhone/Android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960" y="591820"/>
            <a:ext cx="5460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Security</a:t>
            </a:r>
            <a:r>
              <a:rPr spc="-5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538181"/>
            <a:ext cx="6640195" cy="458851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Security</a:t>
            </a:r>
            <a:r>
              <a:rPr sz="2800" spc="-1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Realm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sz="2400" spc="-10" dirty="0">
                <a:solidFill>
                  <a:srgbClr val="3F1F3F"/>
                </a:solidFill>
                <a:latin typeface="Arial"/>
                <a:cs typeface="Arial"/>
              </a:rPr>
              <a:t>LDAP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Jenkins's own user</a:t>
            </a:r>
            <a:r>
              <a:rPr sz="2400" spc="1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database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Delegate </a:t>
            </a:r>
            <a:r>
              <a:rPr sz="2400" dirty="0">
                <a:solidFill>
                  <a:srgbClr val="3F1F3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servlet</a:t>
            </a:r>
            <a:r>
              <a:rPr sz="2400" spc="-1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container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Authorization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Anyone </a:t>
            </a:r>
            <a:r>
              <a:rPr sz="2400" dirty="0">
                <a:solidFill>
                  <a:srgbClr val="3F1F3F"/>
                </a:solidFill>
                <a:latin typeface="Arial"/>
                <a:cs typeface="Arial"/>
              </a:rPr>
              <a:t>can </a:t>
            </a: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do</a:t>
            </a:r>
            <a:r>
              <a:rPr sz="2400" spc="-1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F1F3F"/>
                </a:solidFill>
                <a:latin typeface="Arial"/>
                <a:cs typeface="Arial"/>
              </a:rPr>
              <a:t>anything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10" dirty="0">
                <a:solidFill>
                  <a:srgbClr val="3F1F3F"/>
                </a:solidFill>
                <a:latin typeface="Arial"/>
                <a:cs typeface="Arial"/>
              </a:rPr>
              <a:t>Logged-in </a:t>
            </a: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users can </a:t>
            </a:r>
            <a:r>
              <a:rPr sz="2400" dirty="0">
                <a:solidFill>
                  <a:srgbClr val="3F1F3F"/>
                </a:solidFill>
                <a:latin typeface="Arial"/>
                <a:cs typeface="Arial"/>
              </a:rPr>
              <a:t>do </a:t>
            </a: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anything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Matrix-based</a:t>
            </a:r>
            <a:r>
              <a:rPr sz="2400" spc="-1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security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Project-based </a:t>
            </a:r>
            <a:r>
              <a:rPr sz="2400" dirty="0">
                <a:solidFill>
                  <a:srgbClr val="3F1F3F"/>
                </a:solidFill>
                <a:latin typeface="Arial"/>
                <a:cs typeface="Arial"/>
              </a:rPr>
              <a:t>Matrix </a:t>
            </a: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Authorization</a:t>
            </a:r>
            <a:r>
              <a:rPr sz="2400" spc="-6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Strategy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Legacy </a:t>
            </a:r>
            <a:r>
              <a:rPr sz="2400" dirty="0">
                <a:solidFill>
                  <a:srgbClr val="3F1F3F"/>
                </a:solidFill>
                <a:latin typeface="Arial"/>
                <a:cs typeface="Arial"/>
              </a:rPr>
              <a:t>mode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0" marR="5080" indent="-8699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What’s</a:t>
            </a:r>
            <a:r>
              <a:rPr spc="-85" dirty="0"/>
              <a:t> </a:t>
            </a:r>
            <a:r>
              <a:rPr spc="-5" dirty="0"/>
              <a:t>Continuous  Integration?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02880" y="6304448"/>
            <a:ext cx="228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3</a:t>
            </a:fld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9608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F1F3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0360" marR="122555">
              <a:lnSpc>
                <a:spcPts val="2590"/>
              </a:lnSpc>
              <a:spcBef>
                <a:spcPts val="425"/>
              </a:spcBef>
            </a:pPr>
            <a:r>
              <a:rPr dirty="0"/>
              <a:t>In </a:t>
            </a:r>
            <a:r>
              <a:rPr spc="-5" dirty="0"/>
              <a:t>software </a:t>
            </a:r>
            <a:r>
              <a:rPr spc="-10" dirty="0"/>
              <a:t>engineering, </a:t>
            </a:r>
            <a:r>
              <a:rPr spc="-5" dirty="0"/>
              <a:t>continuous integration </a:t>
            </a:r>
            <a:r>
              <a:rPr dirty="0"/>
              <a:t>(CI)  implements </a:t>
            </a:r>
            <a:r>
              <a:rPr spc="-5" dirty="0">
                <a:solidFill>
                  <a:srgbClr val="FF0000"/>
                </a:solidFill>
              </a:rPr>
              <a:t>continuous processes </a:t>
            </a:r>
            <a:r>
              <a:rPr spc="-5" dirty="0"/>
              <a:t>of applying quality  control </a:t>
            </a:r>
            <a:r>
              <a:rPr dirty="0"/>
              <a:t>- small </a:t>
            </a:r>
            <a:r>
              <a:rPr spc="-5" dirty="0"/>
              <a:t>pieces of effort, </a:t>
            </a:r>
            <a:r>
              <a:rPr spc="-10" dirty="0"/>
              <a:t>applied</a:t>
            </a:r>
            <a:r>
              <a:rPr spc="25" dirty="0"/>
              <a:t> </a:t>
            </a:r>
            <a:r>
              <a:rPr spc="-5" dirty="0"/>
              <a:t>frequently.</a:t>
            </a:r>
          </a:p>
          <a:p>
            <a:pPr marL="340360" marR="5080">
              <a:lnSpc>
                <a:spcPts val="2590"/>
              </a:lnSpc>
              <a:spcBef>
                <a:spcPts val="600"/>
              </a:spcBef>
            </a:pPr>
            <a:r>
              <a:rPr spc="-10" dirty="0"/>
              <a:t>Continuous </a:t>
            </a:r>
            <a:r>
              <a:rPr spc="-5" dirty="0"/>
              <a:t>integration </a:t>
            </a:r>
            <a:r>
              <a:rPr dirty="0"/>
              <a:t>aims to </a:t>
            </a:r>
            <a:r>
              <a:rPr spc="-5" dirty="0"/>
              <a:t>improve </a:t>
            </a:r>
            <a:r>
              <a:rPr dirty="0"/>
              <a:t>the </a:t>
            </a:r>
            <a:r>
              <a:rPr spc="-10" dirty="0"/>
              <a:t>quality </a:t>
            </a:r>
            <a:r>
              <a:rPr dirty="0"/>
              <a:t>of  </a:t>
            </a:r>
            <a:r>
              <a:rPr spc="-5" dirty="0"/>
              <a:t>software, </a:t>
            </a:r>
            <a:r>
              <a:rPr spc="-10" dirty="0"/>
              <a:t>and </a:t>
            </a:r>
            <a:r>
              <a:rPr dirty="0"/>
              <a:t>to </a:t>
            </a:r>
            <a:r>
              <a:rPr spc="-5" dirty="0"/>
              <a:t>reduce </a:t>
            </a:r>
            <a:r>
              <a:rPr dirty="0"/>
              <a:t>the </a:t>
            </a:r>
            <a:r>
              <a:rPr spc="5" dirty="0"/>
              <a:t>time </a:t>
            </a:r>
            <a:r>
              <a:rPr spc="-5" dirty="0"/>
              <a:t>taken </a:t>
            </a:r>
            <a:r>
              <a:rPr spc="5" dirty="0"/>
              <a:t>to </a:t>
            </a:r>
            <a:r>
              <a:rPr spc="-10" dirty="0"/>
              <a:t>deliver </a:t>
            </a:r>
            <a:r>
              <a:rPr spc="-5" dirty="0"/>
              <a:t>it, by  replacing the traditional practice of </a:t>
            </a:r>
            <a:r>
              <a:rPr spc="-10" dirty="0"/>
              <a:t>applying quality  </a:t>
            </a:r>
            <a:r>
              <a:rPr spc="-5" dirty="0"/>
              <a:t>control </a:t>
            </a:r>
            <a:r>
              <a:rPr spc="-5" dirty="0">
                <a:solidFill>
                  <a:srgbClr val="FF0000"/>
                </a:solidFill>
              </a:rPr>
              <a:t>after </a:t>
            </a:r>
            <a:r>
              <a:rPr spc="-5" dirty="0"/>
              <a:t>completing all</a:t>
            </a:r>
            <a:r>
              <a:rPr spc="20" dirty="0"/>
              <a:t> </a:t>
            </a:r>
            <a:r>
              <a:rPr spc="-5" dirty="0"/>
              <a:t>development.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7439" y="6082029"/>
            <a:ext cx="4962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F1F3F"/>
                </a:solidFill>
                <a:latin typeface="Arial"/>
                <a:cs typeface="Arial"/>
              </a:rPr>
              <a:t>Ref:</a:t>
            </a:r>
            <a:r>
              <a:rPr sz="1600" spc="-55" dirty="0">
                <a:solidFill>
                  <a:srgbClr val="3F1F3F"/>
                </a:solidFill>
                <a:latin typeface="Arial"/>
                <a:cs typeface="Arial"/>
                <a:hlinkClick r:id="rId2"/>
              </a:rPr>
              <a:t> </a:t>
            </a:r>
            <a:r>
              <a:rPr sz="1600" spc="-5" dirty="0">
                <a:solidFill>
                  <a:srgbClr val="3F1F3F"/>
                </a:solidFill>
                <a:latin typeface="Arial"/>
                <a:cs typeface="Arial"/>
                <a:hlinkClick r:id="rId2"/>
              </a:rPr>
              <a:t>http://en.wikipedia.org/wiki/Continuous_integration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960" y="833120"/>
            <a:ext cx="54603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Security</a:t>
            </a:r>
            <a:r>
              <a:rPr spc="-5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14220"/>
            <a:ext cx="4231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Matrix-based</a:t>
            </a:r>
            <a:r>
              <a:rPr sz="3200" spc="-2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security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4370070"/>
            <a:ext cx="6583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Project-based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Matrix</a:t>
            </a:r>
            <a:r>
              <a:rPr sz="3200" spc="-5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Authorization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2680" y="2564129"/>
            <a:ext cx="7805420" cy="1800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650" y="4992370"/>
            <a:ext cx="653160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450" y="863600"/>
            <a:ext cx="67652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Security Management</a:t>
            </a:r>
            <a:r>
              <a:rPr sz="4000" spc="-75" dirty="0"/>
              <a:t> </a:t>
            </a:r>
            <a:r>
              <a:rPr sz="4000" spc="-5" dirty="0"/>
              <a:t>Plugins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912620"/>
            <a:ext cx="6986270" cy="12039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Active directory, OpenID,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MySQL,</a:t>
            </a:r>
            <a:r>
              <a:rPr sz="3200" spc="-2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…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Role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based privilege</a:t>
            </a:r>
            <a:r>
              <a:rPr sz="3200" spc="-2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control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500" y="3140710"/>
            <a:ext cx="7694930" cy="3295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150" y="863600"/>
            <a:ext cx="5214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2735" algn="l"/>
                <a:tab pos="3169285" algn="l"/>
              </a:tabLst>
            </a:pPr>
            <a:r>
              <a:rPr sz="4000" spc="-10" dirty="0"/>
              <a:t>Plugin	Usage	</a:t>
            </a:r>
            <a:r>
              <a:rPr sz="4000" spc="-5" dirty="0"/>
              <a:t>Statistics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02919" y="1628139"/>
            <a:ext cx="8172450" cy="4227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6122600"/>
            <a:ext cx="7419340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2000" spc="-5" dirty="0">
                <a:solidFill>
                  <a:srgbClr val="3F1F3F"/>
                </a:solidFill>
                <a:latin typeface="Arial"/>
                <a:cs typeface="Arial"/>
              </a:rPr>
              <a:t>Ref:</a:t>
            </a:r>
            <a:r>
              <a:rPr sz="2000" spc="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F1F3F"/>
                </a:solidFill>
                <a:latin typeface="Arial"/>
                <a:cs typeface="Arial"/>
                <a:hlinkClick r:id="rId3"/>
              </a:rPr>
              <a:t>http://jenkins-ci.org/content/updated-usage-stats-available</a:t>
            </a:r>
            <a:endParaRPr sz="2000">
              <a:latin typeface="Arial"/>
              <a:cs typeface="Arial"/>
            </a:endParaRPr>
          </a:p>
          <a:p>
            <a:pPr marR="30480" algn="r">
              <a:lnSpc>
                <a:spcPts val="2360"/>
              </a:lnSpc>
            </a:pPr>
            <a:fld id="{81D60167-4931-47E6-BA6A-407CBD079E47}" type="slidenum"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32</a:t>
            </a:fld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8779" y="0"/>
            <a:ext cx="366522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8920" y="2611120"/>
            <a:ext cx="27393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De</a:t>
            </a:r>
            <a:r>
              <a:rPr sz="8000" spc="30" dirty="0"/>
              <a:t>m</a:t>
            </a:r>
            <a:r>
              <a:rPr sz="8000" dirty="0"/>
              <a:t>o</a:t>
            </a:r>
            <a:endParaRPr sz="8000"/>
          </a:p>
        </p:txBody>
      </p:sp>
      <p:sp>
        <p:nvSpPr>
          <p:cNvPr id="4" name="object 4"/>
          <p:cNvSpPr/>
          <p:nvPr/>
        </p:nvSpPr>
        <p:spPr>
          <a:xfrm>
            <a:off x="251459" y="3991596"/>
            <a:ext cx="2372349" cy="2552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8280" y="627125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34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1060" y="833120"/>
            <a:ext cx="4872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libri"/>
                <a:cs typeface="Calibri"/>
              </a:rPr>
              <a:t>Questions </a:t>
            </a:r>
            <a:r>
              <a:rPr dirty="0">
                <a:latin typeface="Calibri"/>
                <a:cs typeface="Calibri"/>
              </a:rPr>
              <a:t>&amp;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Answers</a:t>
            </a:r>
          </a:p>
        </p:txBody>
      </p:sp>
      <p:sp>
        <p:nvSpPr>
          <p:cNvPr id="4" name="object 4"/>
          <p:cNvSpPr/>
          <p:nvPr/>
        </p:nvSpPr>
        <p:spPr>
          <a:xfrm>
            <a:off x="3635321" y="2491739"/>
            <a:ext cx="2367330" cy="2545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350" y="833120"/>
            <a:ext cx="176466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History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02880" y="6304448"/>
            <a:ext cx="228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4</a:t>
            </a:fld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9608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F1F3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0360" marR="5080">
              <a:lnSpc>
                <a:spcPts val="2590"/>
              </a:lnSpc>
              <a:spcBef>
                <a:spcPts val="425"/>
              </a:spcBef>
            </a:pPr>
            <a:r>
              <a:rPr spc="-10" dirty="0"/>
              <a:t>Continuous </a:t>
            </a:r>
            <a:r>
              <a:rPr spc="-5" dirty="0"/>
              <a:t>Integration </a:t>
            </a:r>
            <a:r>
              <a:rPr dirty="0"/>
              <a:t>emerged </a:t>
            </a:r>
            <a:r>
              <a:rPr spc="-10" dirty="0"/>
              <a:t>in </a:t>
            </a:r>
            <a:r>
              <a:rPr spc="-5" dirty="0"/>
              <a:t>the Extreme  Programming </a:t>
            </a:r>
            <a:r>
              <a:rPr dirty="0"/>
              <a:t>(XP) community, </a:t>
            </a:r>
            <a:r>
              <a:rPr spc="-10" dirty="0"/>
              <a:t>and </a:t>
            </a:r>
            <a:r>
              <a:rPr spc="-5" dirty="0"/>
              <a:t>XP advocates  Martin Fowler and </a:t>
            </a:r>
            <a:r>
              <a:rPr spc="-10" dirty="0"/>
              <a:t>Kent Beck </a:t>
            </a:r>
            <a:r>
              <a:rPr spc="-5" dirty="0"/>
              <a:t>first wrote </a:t>
            </a:r>
            <a:r>
              <a:rPr spc="-10" dirty="0"/>
              <a:t>about  </a:t>
            </a:r>
            <a:r>
              <a:rPr spc="-5" dirty="0"/>
              <a:t>continuous integration circa </a:t>
            </a:r>
            <a:r>
              <a:rPr spc="-10" dirty="0"/>
              <a:t>1999.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4979" y="833120"/>
            <a:ext cx="5645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Continuous</a:t>
            </a:r>
            <a:r>
              <a:rPr spc="-75" dirty="0"/>
              <a:t> </a:t>
            </a:r>
            <a:r>
              <a:rPr spc="-5" dirty="0"/>
              <a:t>Integration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7439" y="6261298"/>
            <a:ext cx="5644515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solidFill>
                  <a:srgbClr val="3F1F3F"/>
                </a:solidFill>
                <a:latin typeface="Arial"/>
                <a:cs typeface="Arial"/>
              </a:rPr>
              <a:t>Ref:</a:t>
            </a:r>
            <a:r>
              <a:rPr sz="1600" spc="-5" dirty="0">
                <a:solidFill>
                  <a:srgbClr val="3F1F3F"/>
                </a:solidFill>
                <a:latin typeface="Arial"/>
                <a:cs typeface="Arial"/>
                <a:hlinkClick r:id="rId2"/>
              </a:rPr>
              <a:t> http://martinfowler.com/articles/continuousIntegration.html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02880" y="6304448"/>
            <a:ext cx="228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5</a:t>
            </a:fld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9608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F1F3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0360" marR="124460">
              <a:lnSpc>
                <a:spcPts val="2590"/>
              </a:lnSpc>
              <a:spcBef>
                <a:spcPts val="425"/>
              </a:spcBef>
            </a:pPr>
            <a:r>
              <a:rPr spc="-10" dirty="0"/>
              <a:t>Continuous </a:t>
            </a:r>
            <a:r>
              <a:rPr spc="-5" dirty="0"/>
              <a:t>Integration is </a:t>
            </a:r>
            <a:r>
              <a:rPr dirty="0"/>
              <a:t>a </a:t>
            </a:r>
            <a:r>
              <a:rPr spc="-5" dirty="0"/>
              <a:t>software development  practice where </a:t>
            </a:r>
            <a:r>
              <a:rPr dirty="0"/>
              <a:t>members </a:t>
            </a:r>
            <a:r>
              <a:rPr spc="-5" dirty="0"/>
              <a:t>of </a:t>
            </a:r>
            <a:r>
              <a:rPr dirty="0"/>
              <a:t>a </a:t>
            </a:r>
            <a:r>
              <a:rPr spc="-5" dirty="0"/>
              <a:t>team </a:t>
            </a:r>
            <a:r>
              <a:rPr spc="-5" dirty="0">
                <a:solidFill>
                  <a:srgbClr val="FF0000"/>
                </a:solidFill>
              </a:rPr>
              <a:t>integrate their  work frequently</a:t>
            </a:r>
            <a:r>
              <a:rPr spc="-5" dirty="0"/>
              <a:t>, usually each person integrates at  least </a:t>
            </a:r>
            <a:r>
              <a:rPr spc="-10" dirty="0"/>
              <a:t>daily </a:t>
            </a:r>
            <a:r>
              <a:rPr dirty="0"/>
              <a:t>- </a:t>
            </a:r>
            <a:r>
              <a:rPr spc="-10" dirty="0"/>
              <a:t>leading </a:t>
            </a:r>
            <a:r>
              <a:rPr dirty="0"/>
              <a:t>to </a:t>
            </a:r>
            <a:r>
              <a:rPr spc="-5" dirty="0"/>
              <a:t>multiple </a:t>
            </a:r>
            <a:r>
              <a:rPr spc="-10" dirty="0"/>
              <a:t>integrations per</a:t>
            </a:r>
            <a:r>
              <a:rPr spc="95" dirty="0"/>
              <a:t> </a:t>
            </a:r>
            <a:r>
              <a:rPr spc="-5" dirty="0"/>
              <a:t>day.</a:t>
            </a:r>
          </a:p>
          <a:p>
            <a:pPr marL="340360" marR="5080">
              <a:lnSpc>
                <a:spcPts val="2590"/>
              </a:lnSpc>
              <a:spcBef>
                <a:spcPts val="600"/>
              </a:spcBef>
            </a:pPr>
            <a:r>
              <a:rPr spc="-5" dirty="0"/>
              <a:t>Each integration is </a:t>
            </a:r>
            <a:r>
              <a:rPr spc="-5" dirty="0">
                <a:solidFill>
                  <a:srgbClr val="FF0000"/>
                </a:solidFill>
              </a:rPr>
              <a:t>verified </a:t>
            </a:r>
            <a:r>
              <a:rPr spc="-5" dirty="0"/>
              <a:t>by an automated </a:t>
            </a:r>
            <a:r>
              <a:rPr spc="-10" dirty="0"/>
              <a:t>build  (including </a:t>
            </a:r>
            <a:r>
              <a:rPr dirty="0"/>
              <a:t>test) to </a:t>
            </a:r>
            <a:r>
              <a:rPr spc="-5" dirty="0"/>
              <a:t>detect integration errors as quickly  as possible.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22140" y="4843779"/>
            <a:ext cx="2512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-- Martin</a:t>
            </a:r>
            <a:r>
              <a:rPr sz="2800" spc="-5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F1F3F"/>
                </a:solidFill>
                <a:latin typeface="Arial"/>
                <a:cs typeface="Arial"/>
              </a:rPr>
              <a:t>Fowler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769" y="833120"/>
            <a:ext cx="7229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65295" algn="l"/>
              </a:tabLst>
            </a:pPr>
            <a:r>
              <a:rPr spc="-5" dirty="0"/>
              <a:t>Why Continuous	Integration?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41500"/>
            <a:ext cx="5669280" cy="271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Integration is hard, effort increase  exponentially</a:t>
            </a:r>
            <a:r>
              <a:rPr sz="2800" spc="-2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with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F1F3F"/>
              </a:buClr>
              <a:buFont typeface="Arial"/>
              <a:buChar char="•"/>
            </a:pPr>
            <a:endParaRPr sz="40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Number </a:t>
            </a:r>
            <a:r>
              <a:rPr sz="2400" dirty="0">
                <a:solidFill>
                  <a:srgbClr val="3F1F3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components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Number </a:t>
            </a:r>
            <a:r>
              <a:rPr sz="2400" dirty="0">
                <a:solidFill>
                  <a:srgbClr val="3F1F3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bugs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5" dirty="0">
                <a:solidFill>
                  <a:srgbClr val="3F1F3F"/>
                </a:solidFill>
                <a:latin typeface="Arial"/>
                <a:cs typeface="Arial"/>
              </a:rPr>
              <a:t>Time </a:t>
            </a: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since last</a:t>
            </a:r>
            <a:r>
              <a:rPr sz="2400" spc="-2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integration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99448" y="3348363"/>
            <a:ext cx="1732975" cy="2096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02880" y="6304448"/>
            <a:ext cx="228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6</a:t>
            </a:fld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39" y="6363032"/>
            <a:ext cx="647573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3F1F3F"/>
                </a:solidFill>
                <a:latin typeface="Arial"/>
                <a:cs typeface="Arial"/>
              </a:rPr>
              <a:t>Ref:</a:t>
            </a:r>
            <a:r>
              <a:rPr sz="1400" spc="7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F1F3F"/>
                </a:solidFill>
                <a:latin typeface="Arial"/>
                <a:cs typeface="Arial"/>
                <a:hlinkClick r:id="rId3"/>
              </a:rPr>
              <a:t>http://www.slideshare.net/carlo.bonamico/continuous-integration-with-hudson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290" y="833120"/>
            <a:ext cx="7540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4660" algn="l"/>
              </a:tabLst>
            </a:pPr>
            <a:r>
              <a:rPr spc="-5" dirty="0"/>
              <a:t>Continuous	Integration</a:t>
            </a:r>
            <a:r>
              <a:rPr spc="-80" dirty="0"/>
              <a:t> </a:t>
            </a:r>
            <a:r>
              <a:rPr spc="-5" dirty="0"/>
              <a:t>Benefit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02880" y="6304448"/>
            <a:ext cx="228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7</a:t>
            </a:fld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752600"/>
            <a:ext cx="6800850" cy="28232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Project Management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Detect system development problems</a:t>
            </a:r>
            <a:r>
              <a:rPr sz="2400" spc="2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earlier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har char="–"/>
              <a:tabLst>
                <a:tab pos="755650" algn="l"/>
              </a:tabLst>
            </a:pPr>
            <a:r>
              <a:rPr sz="2400" spc="-10" dirty="0">
                <a:solidFill>
                  <a:srgbClr val="3F1F3F"/>
                </a:solidFill>
                <a:latin typeface="Arial"/>
                <a:cs typeface="Arial"/>
              </a:rPr>
              <a:t>Reduce </a:t>
            </a: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risks of cost, schedule, </a:t>
            </a:r>
            <a:r>
              <a:rPr sz="2400" spc="-10" dirty="0">
                <a:solidFill>
                  <a:srgbClr val="3F1F3F"/>
                </a:solidFill>
                <a:latin typeface="Arial"/>
                <a:cs typeface="Arial"/>
              </a:rPr>
              <a:t>and</a:t>
            </a:r>
            <a:r>
              <a:rPr sz="2400" spc="4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F1F3F"/>
                </a:solidFill>
                <a:latin typeface="Arial"/>
                <a:cs typeface="Arial"/>
              </a:rPr>
              <a:t>budget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Code</a:t>
            </a:r>
            <a:r>
              <a:rPr sz="2800" spc="-1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F1F3F"/>
                </a:solidFill>
                <a:latin typeface="Arial"/>
                <a:cs typeface="Arial"/>
              </a:rPr>
              <a:t>Quality</a:t>
            </a:r>
            <a:endParaRPr sz="28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Measurable </a:t>
            </a:r>
            <a:r>
              <a:rPr sz="2400" spc="-10" dirty="0">
                <a:solidFill>
                  <a:srgbClr val="3F1F3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visible code quality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har char="–"/>
              <a:tabLst>
                <a:tab pos="755650" algn="l"/>
              </a:tabLst>
            </a:pPr>
            <a:r>
              <a:rPr sz="2400" spc="-10" dirty="0">
                <a:solidFill>
                  <a:srgbClr val="3F1F3F"/>
                </a:solidFill>
                <a:latin typeface="Arial"/>
                <a:cs typeface="Arial"/>
              </a:rPr>
              <a:t>Continuous </a:t>
            </a: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automatic regression </a:t>
            </a:r>
            <a:r>
              <a:rPr sz="2400" spc="-10" dirty="0">
                <a:solidFill>
                  <a:srgbClr val="3F1F3F"/>
                </a:solidFill>
                <a:latin typeface="Arial"/>
                <a:cs typeface="Arial"/>
              </a:rPr>
              <a:t>unit</a:t>
            </a:r>
            <a:r>
              <a:rPr sz="2400" spc="3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F1F3F"/>
                </a:solidFill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2880" y="6304448"/>
            <a:ext cx="228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8</a:t>
            </a:fld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1550" y="833120"/>
            <a:ext cx="4652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Best Practice of</a:t>
            </a:r>
            <a:r>
              <a:rPr spc="-60" dirty="0"/>
              <a:t> </a:t>
            </a:r>
            <a:r>
              <a:rPr spc="-5" dirty="0"/>
              <a:t>CI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02880" y="6304448"/>
            <a:ext cx="228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20"/>
              </a:lnSpc>
            </a:pPr>
            <a:fld id="{81D60167-4931-47E6-BA6A-407CBD079E47}" type="slidenum"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9</a:t>
            </a:fld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916429"/>
            <a:ext cx="6891020" cy="297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Single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Source</a:t>
            </a:r>
            <a:r>
              <a:rPr sz="3200" spc="-1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Repository.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Automate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the Build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and</a:t>
            </a:r>
            <a:r>
              <a:rPr sz="3200" spc="-1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Test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Everyone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Commits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Every</a:t>
            </a:r>
            <a:r>
              <a:rPr sz="3200" spc="-2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Day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Keep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the Build</a:t>
            </a:r>
            <a:r>
              <a:rPr sz="3200" spc="-1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Fast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Everyone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can see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what's</a:t>
            </a:r>
            <a:r>
              <a:rPr sz="3200" spc="-20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happening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3F1F3F"/>
                </a:solidFill>
                <a:latin typeface="Arial"/>
                <a:cs typeface="Arial"/>
              </a:rPr>
              <a:t>Automate Deployment</a:t>
            </a:r>
            <a:r>
              <a:rPr sz="3200" spc="-25" dirty="0">
                <a:solidFill>
                  <a:srgbClr val="3F1F3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3F1F3F"/>
                </a:solidFill>
                <a:latin typeface="Arial"/>
                <a:cs typeface="Arial"/>
              </a:rPr>
              <a:t>(Optional)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1F3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706</Words>
  <Application>Microsoft Office PowerPoint</Application>
  <PresentationFormat>On-screen Show (4:3)</PresentationFormat>
  <Paragraphs>183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 New Roman</vt:lpstr>
      <vt:lpstr>Office Theme</vt:lpstr>
      <vt:lpstr>Continuous Integration  (Jenkins)</vt:lpstr>
      <vt:lpstr>Agenda</vt:lpstr>
      <vt:lpstr>What’s Continuous  Integration?</vt:lpstr>
      <vt:lpstr>History</vt:lpstr>
      <vt:lpstr>Continuous Integration</vt:lpstr>
      <vt:lpstr>Why Continuous Integration?</vt:lpstr>
      <vt:lpstr>Continuous Integration Benefit</vt:lpstr>
      <vt:lpstr>PowerPoint Presentation</vt:lpstr>
      <vt:lpstr>Best Practice of CI</vt:lpstr>
      <vt:lpstr>What’s Jenkins</vt:lpstr>
      <vt:lpstr>Continuous Integration Overview</vt:lpstr>
      <vt:lpstr>Jenkins Features</vt:lpstr>
      <vt:lpstr>Jenkins Requirement</vt:lpstr>
      <vt:lpstr>Jenkins Plugins</vt:lpstr>
      <vt:lpstr>Build Trigger</vt:lpstr>
      <vt:lpstr>Get Source Code (1/2)</vt:lpstr>
      <vt:lpstr>Get Source Code (2/2)</vt:lpstr>
      <vt:lpstr>Code Change History</vt:lpstr>
      <vt:lpstr>Build Tools</vt:lpstr>
      <vt:lpstr>Build Wrapper</vt:lpstr>
      <vt:lpstr>Build Notifier</vt:lpstr>
      <vt:lpstr>Build Report</vt:lpstr>
      <vt:lpstr>CheckStyle</vt:lpstr>
      <vt:lpstr>FindBugs</vt:lpstr>
      <vt:lpstr>Test Report</vt:lpstr>
      <vt:lpstr>Test Code Coverage</vt:lpstr>
      <vt:lpstr>Artifact uploaders</vt:lpstr>
      <vt:lpstr>UI Enhancement</vt:lpstr>
      <vt:lpstr>Security Management</vt:lpstr>
      <vt:lpstr>Security Management</vt:lpstr>
      <vt:lpstr>Security Management Plugins</vt:lpstr>
      <vt:lpstr>Plugin Usage Statistics</vt:lpstr>
      <vt:lpstr>Demo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 (Jenkins)</dc:title>
  <cp:lastModifiedBy>Peter M</cp:lastModifiedBy>
  <cp:revision>1</cp:revision>
  <dcterms:created xsi:type="dcterms:W3CDTF">2020-06-09T02:32:36Z</dcterms:created>
  <dcterms:modified xsi:type="dcterms:W3CDTF">2020-06-10T16:58:37Z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2014-10-26T00:00:00Z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2020-06-09T00:00:00Z</vt:filetime>
  </property>
</Properties>
</file>