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406" r:id="rId2"/>
    <p:sldId id="480" r:id="rId3"/>
    <p:sldId id="481" r:id="rId4"/>
    <p:sldId id="482" r:id="rId5"/>
    <p:sldId id="483" r:id="rId6"/>
    <p:sldId id="484" r:id="rId7"/>
    <p:sldId id="485" r:id="rId8"/>
    <p:sldId id="486" r:id="rId9"/>
    <p:sldId id="487" r:id="rId10"/>
    <p:sldId id="488" r:id="rId11"/>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ster Kwiatkowsk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FF"/>
    <a:srgbClr val="0432FF"/>
    <a:srgbClr val="F2F2F2"/>
    <a:srgbClr val="FFFBE4"/>
    <a:srgbClr val="FFF7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5" autoAdjust="0"/>
    <p:restoredTop sz="64110" autoAdjust="0"/>
  </p:normalViewPr>
  <p:slideViewPr>
    <p:cSldViewPr snapToGrid="0" snapToObjects="1">
      <p:cViewPr varScale="1">
        <p:scale>
          <a:sx n="97" d="100"/>
          <a:sy n="97" d="100"/>
        </p:scale>
        <p:origin x="216" y="1160"/>
      </p:cViewPr>
      <p:guideLst>
        <p:guide orient="horz" pos="1620"/>
        <p:guide pos="2880"/>
      </p:guideLst>
    </p:cSldViewPr>
  </p:slideViewPr>
  <p:outlineViewPr>
    <p:cViewPr>
      <p:scale>
        <a:sx n="33" d="100"/>
        <a:sy n="33" d="100"/>
      </p:scale>
      <p:origin x="0" y="0"/>
    </p:cViewPr>
  </p:outlineViewPr>
  <p:notesTextViewPr>
    <p:cViewPr>
      <p:scale>
        <a:sx n="105" d="100"/>
        <a:sy n="105" d="100"/>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AC806-9C2D-684F-892B-46BBF68351B1}" type="datetimeFigureOut">
              <a:rPr lang="fr-FR" smtClean="0"/>
              <a:t>22/03/2022</a:t>
            </a:fld>
            <a:endParaRPr lang="en-GB"/>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97D496-AC03-184C-8771-EB8A51928DD6}" type="slidenum">
              <a:rPr lang="en-GB" smtClean="0"/>
              <a:t>‹#›</a:t>
            </a:fld>
            <a:endParaRPr lang="en-GB"/>
          </a:p>
        </p:txBody>
      </p:sp>
    </p:spTree>
    <p:extLst>
      <p:ext uri="{BB962C8B-B14F-4D97-AF65-F5344CB8AC3E}">
        <p14:creationId xmlns:p14="http://schemas.microsoft.com/office/powerpoint/2010/main" val="296309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411CCA-CDFF-684F-8C65-7FB34E547F49}" type="datetimeFigureOut">
              <a:rPr lang="fr-FR" smtClean="0"/>
              <a:t>22/03/2022</a:t>
            </a:fld>
            <a:endParaRPr lang="en-GB"/>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62A9B-4260-034C-910B-CCDBD0F9B95D}" type="slidenum">
              <a:rPr lang="en-GB" smtClean="0"/>
              <a:t>‹#›</a:t>
            </a:fld>
            <a:endParaRPr lang="en-GB"/>
          </a:p>
        </p:txBody>
      </p:sp>
    </p:spTree>
    <p:extLst>
      <p:ext uri="{BB962C8B-B14F-4D97-AF65-F5344CB8AC3E}">
        <p14:creationId xmlns:p14="http://schemas.microsoft.com/office/powerpoint/2010/main" val="33458040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Hi, my name is Matthew Menary and I am a postdoc at LMD with Laurent Bopp, although I actually spend most of my time working nearby at LOCEAN with Juliette Mignot, focussing on decadal predictions.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I’m going to present some initial work that we’ve done, on assessing the processes driving air-sea CO2 fluxes in the North Atlantic, and how we can perhaps work towards making annual to decadal predictions of this. This is in collaboration with Juliette, Laurent, and </a:t>
            </a:r>
            <a:r>
              <a:rPr lang="en-GB" dirty="0" err="1"/>
              <a:t>Cosme</a:t>
            </a:r>
            <a:r>
              <a:rPr lang="en-GB" dirty="0"/>
              <a:t> </a:t>
            </a:r>
            <a:r>
              <a:rPr lang="en-GB" dirty="0" err="1"/>
              <a:t>Mosneron</a:t>
            </a:r>
            <a:r>
              <a:rPr lang="en-GB" dirty="0"/>
              <a:t> </a:t>
            </a:r>
            <a:r>
              <a:rPr lang="en-GB" dirty="0" err="1"/>
              <a:t>Dupin</a:t>
            </a:r>
            <a:r>
              <a:rPr lang="en-GB" dirty="0"/>
              <a:t> who was a student with Juliette and Laurent.</a:t>
            </a:r>
          </a:p>
        </p:txBody>
      </p:sp>
      <p:sp>
        <p:nvSpPr>
          <p:cNvPr id="4" name="Slide Number Placeholder 3"/>
          <p:cNvSpPr>
            <a:spLocks noGrp="1"/>
          </p:cNvSpPr>
          <p:nvPr>
            <p:ph type="sldNum" sz="quarter" idx="5"/>
          </p:nvPr>
        </p:nvSpPr>
        <p:spPr/>
        <p:txBody>
          <a:bodyPr/>
          <a:lstStyle/>
          <a:p>
            <a:fld id="{7DD62A9B-4260-034C-910B-CCDBD0F9B95D}" type="slidenum">
              <a:rPr lang="en-GB" smtClean="0"/>
              <a:t>1</a:t>
            </a:fld>
            <a:endParaRPr lang="en-GB"/>
          </a:p>
        </p:txBody>
      </p:sp>
    </p:spTree>
    <p:extLst>
      <p:ext uri="{BB962C8B-B14F-4D97-AF65-F5344CB8AC3E}">
        <p14:creationId xmlns:p14="http://schemas.microsoft.com/office/powerpoint/2010/main" val="419829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 to conclude.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I’ve shown that dpco2 dominates the air-sea CO2 flux in IPSLCM6 on annual to decadal timescales. I haven’t shown that this is the case in other models, as we didn’t have access to their online code for calculating fgco2, but it is a reasonable assumption.</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Indeed, the models do agree that dpco2 variability itself is dominated by mixed layer depth variability on annual timescales, and perhaps Labrador Sea SSTs on longer timescales.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And these physical variables are likely predictable on annual to decadal timescales.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our next steps will be to assess this predictability in a </a:t>
            </a:r>
            <a:r>
              <a:rPr lang="en-GB" sz="1200" kern="1200" dirty="0" err="1">
                <a:solidFill>
                  <a:schemeClr val="tx1"/>
                </a:solidFill>
                <a:effectLst/>
                <a:latin typeface="+mn-lt"/>
                <a:ea typeface="+mn-ea"/>
                <a:cs typeface="+mn-cs"/>
              </a:rPr>
              <a:t>mutli</a:t>
            </a:r>
            <a:r>
              <a:rPr lang="en-GB" sz="1200" kern="1200" dirty="0">
                <a:solidFill>
                  <a:schemeClr val="tx1"/>
                </a:solidFill>
                <a:effectLst/>
                <a:latin typeface="+mn-lt"/>
                <a:ea typeface="+mn-ea"/>
                <a:cs typeface="+mn-cs"/>
              </a:rPr>
              <a:t>-model context and then go from there.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Now though, I’ll pass over to Juliette to talk about some new simulations that are available using IPSLCM6.</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[7:45]</a:t>
            </a:r>
          </a:p>
        </p:txBody>
      </p:sp>
      <p:sp>
        <p:nvSpPr>
          <p:cNvPr id="4" name="Slide Number Placeholder 3"/>
          <p:cNvSpPr>
            <a:spLocks noGrp="1"/>
          </p:cNvSpPr>
          <p:nvPr>
            <p:ph type="sldNum" sz="quarter" idx="5"/>
          </p:nvPr>
        </p:nvSpPr>
        <p:spPr/>
        <p:txBody>
          <a:bodyPr/>
          <a:lstStyle/>
          <a:p>
            <a:fld id="{7DD62A9B-4260-034C-910B-CCDBD0F9B95D}" type="slidenum">
              <a:rPr lang="en-GB" smtClean="0"/>
              <a:t>10</a:t>
            </a:fld>
            <a:endParaRPr lang="en-GB"/>
          </a:p>
        </p:txBody>
      </p:sp>
    </p:spTree>
    <p:extLst>
      <p:ext uri="{BB962C8B-B14F-4D97-AF65-F5344CB8AC3E}">
        <p14:creationId xmlns:p14="http://schemas.microsoft.com/office/powerpoint/2010/main" val="1041073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 I’ll begin with a slide very briefly describing decadal climate prediction. This lives at the cross roads between weather forecasts, which are an “initial condition” problem, and long term, century timescale, climate projections. These are a “boundary condition” problem, largely greenhouse gases.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And the timescales of the near term predictions I’m interested in are from 1 year to several decades, and we usually just call them decadal predictions.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Decadal climate prediction has been around for a while now, and we’ve made a lot of progress in understanding why we get the predictions we do, and what we need to do to improve them. But they are mostly focussed on physical variables, such as sea surface temperatures, or even ocean heat content and so a key challenge is making predictions of other variables, where we might have fewer verifying observations, or our models might not be as good at simulating them.</a:t>
            </a:r>
          </a:p>
        </p:txBody>
      </p:sp>
      <p:sp>
        <p:nvSpPr>
          <p:cNvPr id="4" name="Slide Number Placeholder 3"/>
          <p:cNvSpPr>
            <a:spLocks noGrp="1"/>
          </p:cNvSpPr>
          <p:nvPr>
            <p:ph type="sldNum" sz="quarter" idx="5"/>
          </p:nvPr>
        </p:nvSpPr>
        <p:spPr/>
        <p:txBody>
          <a:bodyPr/>
          <a:lstStyle/>
          <a:p>
            <a:fld id="{7DD62A9B-4260-034C-910B-CCDBD0F9B95D}" type="slidenum">
              <a:rPr lang="en-GB" smtClean="0"/>
              <a:t>2</a:t>
            </a:fld>
            <a:endParaRPr lang="en-GB"/>
          </a:p>
        </p:txBody>
      </p:sp>
    </p:spTree>
    <p:extLst>
      <p:ext uri="{BB962C8B-B14F-4D97-AF65-F5344CB8AC3E}">
        <p14:creationId xmlns:p14="http://schemas.microsoft.com/office/powerpoint/2010/main" val="391104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So this leads me on to our key scientific question in this work, which is “</a:t>
            </a:r>
            <a:r>
              <a:rPr lang="en-GB" sz="1200" dirty="0">
                <a:latin typeface="Gill Sans Light" panose="020B0302020104020203" pitchFamily="34" charset="-79"/>
                <a:cs typeface="Gill Sans Light" panose="020B0302020104020203" pitchFamily="34" charset="-79"/>
              </a:rPr>
              <a:t>What physical variables do we need to be able to reliably predict - if we want to make annual to decadal predictions of the air sea CO2 flux?</a:t>
            </a:r>
            <a:r>
              <a:rPr lang="en-GB" sz="1200" kern="1200" dirty="0">
                <a:solidFill>
                  <a:schemeClr val="tx1"/>
                </a:solidFill>
                <a:effectLst/>
                <a:latin typeface="+mn-lt"/>
                <a:ea typeface="+mn-ea"/>
                <a:cs typeface="+mn-cs"/>
              </a:rPr>
              <a:t>"</a:t>
            </a:r>
            <a:endParaRPr lang="en-GB" sz="1200" dirty="0">
              <a:latin typeface="Gill Sans Light" panose="020B0302020104020203" pitchFamily="34" charset="-79"/>
              <a:cs typeface="Gill Sans Light" panose="020B0302020104020203" pitchFamily="34" charset="-79"/>
            </a:endParaRPr>
          </a:p>
        </p:txBody>
      </p:sp>
      <p:sp>
        <p:nvSpPr>
          <p:cNvPr id="4" name="Slide Number Placeholder 3"/>
          <p:cNvSpPr>
            <a:spLocks noGrp="1"/>
          </p:cNvSpPr>
          <p:nvPr>
            <p:ph type="sldNum" sz="quarter" idx="5"/>
          </p:nvPr>
        </p:nvSpPr>
        <p:spPr/>
        <p:txBody>
          <a:bodyPr/>
          <a:lstStyle/>
          <a:p>
            <a:fld id="{7DD62A9B-4260-034C-910B-CCDBD0F9B95D}" type="slidenum">
              <a:rPr lang="en-GB" smtClean="0"/>
              <a:t>3</a:t>
            </a:fld>
            <a:endParaRPr lang="en-GB"/>
          </a:p>
        </p:txBody>
      </p:sp>
    </p:spTree>
    <p:extLst>
      <p:ext uri="{BB962C8B-B14F-4D97-AF65-F5344CB8AC3E}">
        <p14:creationId xmlns:p14="http://schemas.microsoft.com/office/powerpoint/2010/main" val="3728274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And a related question is </a:t>
            </a:r>
            <a:r>
              <a:rPr lang="en-GB" sz="1200" i="1" kern="1200" dirty="0">
                <a:solidFill>
                  <a:schemeClr val="tx1"/>
                </a:solidFill>
                <a:effectLst/>
                <a:latin typeface="+mn-lt"/>
                <a:ea typeface="+mn-ea"/>
                <a:cs typeface="+mn-cs"/>
              </a:rPr>
              <a:t>where</a:t>
            </a:r>
            <a:r>
              <a:rPr lang="en-GB" sz="1200" kern="1200" dirty="0">
                <a:solidFill>
                  <a:schemeClr val="tx1"/>
                </a:solidFill>
                <a:effectLst/>
                <a:latin typeface="+mn-lt"/>
                <a:ea typeface="+mn-ea"/>
                <a:cs typeface="+mn-cs"/>
              </a:rPr>
              <a:t> do we need to be able to make good predictions? But to answer that question, we’ll instead just begin with where we know we </a:t>
            </a:r>
            <a:r>
              <a:rPr lang="en-GB" sz="1200" b="1" kern="1200" dirty="0">
                <a:solidFill>
                  <a:schemeClr val="tx1"/>
                </a:solidFill>
                <a:effectLst/>
                <a:latin typeface="+mn-lt"/>
                <a:ea typeface="+mn-ea"/>
                <a:cs typeface="+mn-cs"/>
              </a:rPr>
              <a:t>can</a:t>
            </a:r>
            <a:r>
              <a:rPr lang="en-GB" sz="1200" kern="1200" dirty="0">
                <a:solidFill>
                  <a:schemeClr val="tx1"/>
                </a:solidFill>
                <a:effectLst/>
                <a:latin typeface="+mn-lt"/>
                <a:ea typeface="+mn-ea"/>
                <a:cs typeface="+mn-cs"/>
              </a:rPr>
              <a:t> make good decadal predictions of physical variables, which is primarily the North Atlantic Ocean, and specifically the subpolar gyre. Here I’m showing the </a:t>
            </a:r>
            <a:r>
              <a:rPr lang="en-GB" sz="1200" kern="1200" dirty="0" err="1">
                <a:solidFill>
                  <a:schemeClr val="tx1"/>
                </a:solidFill>
                <a:effectLst/>
                <a:latin typeface="+mn-lt"/>
                <a:ea typeface="+mn-ea"/>
                <a:cs typeface="+mn-cs"/>
              </a:rPr>
              <a:t>multimodel</a:t>
            </a:r>
            <a:r>
              <a:rPr lang="en-GB" sz="1200" kern="1200" dirty="0">
                <a:solidFill>
                  <a:schemeClr val="tx1"/>
                </a:solidFill>
                <a:effectLst/>
                <a:latin typeface="+mn-lt"/>
                <a:ea typeface="+mn-ea"/>
                <a:cs typeface="+mn-cs"/>
              </a:rPr>
              <a:t> skill of decadal timescale sea surface temperature predictions in the North Atlantic from recent work by Leo Borchert. As you can see, there is high skill everywhere, and in particular in the extended subpolar gyre region, which I’ve highlighted with the red box. This skill arises largely from the forcings, which is a bit of a problem in decadal climate prediction, but I won’t talk about that for now.</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subject of our analysis will be IPSLCM6, the latest CMIP6 model from IPSL. And we’ll be looking at piControl simulations, i.e. with no interannually varying forcing.</a:t>
            </a:r>
          </a:p>
        </p:txBody>
      </p:sp>
      <p:sp>
        <p:nvSpPr>
          <p:cNvPr id="4" name="Slide Number Placeholder 3"/>
          <p:cNvSpPr>
            <a:spLocks noGrp="1"/>
          </p:cNvSpPr>
          <p:nvPr>
            <p:ph type="sldNum" sz="quarter" idx="5"/>
          </p:nvPr>
        </p:nvSpPr>
        <p:spPr/>
        <p:txBody>
          <a:bodyPr/>
          <a:lstStyle/>
          <a:p>
            <a:fld id="{7DD62A9B-4260-034C-910B-CCDBD0F9B95D}" type="slidenum">
              <a:rPr lang="en-GB" smtClean="0"/>
              <a:t>4</a:t>
            </a:fld>
            <a:endParaRPr lang="en-GB"/>
          </a:p>
        </p:txBody>
      </p:sp>
    </p:spTree>
    <p:extLst>
      <p:ext uri="{BB962C8B-B14F-4D97-AF65-F5344CB8AC3E}">
        <p14:creationId xmlns:p14="http://schemas.microsoft.com/office/powerpoint/2010/main" val="52583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[2:35]</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to jump straight into some results – what drives the air-sea CO2 flux (fgco2) in our model IPSLCM6? And the answer, for the subpolar gyre region, is largely dpco2 on all annual to decadal timescales.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Here, we’ve taken the online equation for the air-sea CO2 flux and recomputed it offline, where we can then hold individual elements of it constant whilst letting the others vary. We used the actual online equations, along with the various constants etc rather than just doing a multiple linear regression. The ”functions” of Sea Surface Salinity and Sea Surface Temperature are just shorthand for the longer calculations like the solubility and Schmidt number.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dpco2 dominates overall, with then limited roles for sea ice concentrations and sea surface salinity. The increasing role of the sea ice might be an artefact, or result of, strong centennial variability in sea-ice and indeed global climate in IPSLCM6, apparently modulated through the AMOC.</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On the other hand sea surface temperatures show almost no role, but remember that these might be themselves driving dpco2 variability, and this is the reason we didn’t do a multiple linear regression here, as we didn’t want to confound these different pathways.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This is averaged over the entire region, and so specific regions such as the ice edge might be locally even more important. This will become apparent in the maps I show next.</a:t>
            </a:r>
          </a:p>
        </p:txBody>
      </p:sp>
      <p:sp>
        <p:nvSpPr>
          <p:cNvPr id="4" name="Slide Number Placeholder 3"/>
          <p:cNvSpPr>
            <a:spLocks noGrp="1"/>
          </p:cNvSpPr>
          <p:nvPr>
            <p:ph type="sldNum" sz="quarter" idx="5"/>
          </p:nvPr>
        </p:nvSpPr>
        <p:spPr/>
        <p:txBody>
          <a:bodyPr/>
          <a:lstStyle/>
          <a:p>
            <a:fld id="{7DD62A9B-4260-034C-910B-CCDBD0F9B95D}" type="slidenum">
              <a:rPr lang="en-GB" smtClean="0"/>
              <a:t>5</a:t>
            </a:fld>
            <a:endParaRPr lang="en-GB"/>
          </a:p>
        </p:txBody>
      </p:sp>
    </p:spTree>
    <p:extLst>
      <p:ext uri="{BB962C8B-B14F-4D97-AF65-F5344CB8AC3E}">
        <p14:creationId xmlns:p14="http://schemas.microsoft.com/office/powerpoint/2010/main" val="250805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[4:10]</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given that dpco2 is generally the most important driver in a spatially averaged sense at least, what physical variables that we might be able to predict, or at least investigate ways of predicting, drive this?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Here, I have now done an offline multiple linear regression of Sea Surface Temperatures (SST), Mixed Layer Depths (MLD), and column integrated primary productivity (</a:t>
            </a:r>
            <a:r>
              <a:rPr lang="en-GB" sz="1200" kern="1200" dirty="0" err="1">
                <a:solidFill>
                  <a:schemeClr val="tx1"/>
                </a:solidFill>
                <a:effectLst/>
                <a:latin typeface="+mn-lt"/>
                <a:ea typeface="+mn-ea"/>
                <a:cs typeface="+mn-cs"/>
              </a:rPr>
              <a:t>IntPP</a:t>
            </a:r>
            <a:r>
              <a:rPr lang="en-GB" sz="1200" kern="1200" dirty="0">
                <a:solidFill>
                  <a:schemeClr val="tx1"/>
                </a:solidFill>
                <a:effectLst/>
                <a:latin typeface="+mn-lt"/>
                <a:ea typeface="+mn-ea"/>
                <a:cs typeface="+mn-cs"/>
              </a:rPr>
              <a:t>) on to dpco2. The left hand column is then a verification of this against the actual, online calculation of dpco2. What I’m showing here is for decadal timescales, which I’ve specified as anything over 5 years.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the first thing to note is that the offline multiple linear regression works okay.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Secondly, I’m then showing the impact of setting each one of those input variables to their climatological values and then recomputing the dpco2. I take the difference between this and the truth (the left column), which basically leaves me with maps of where each of these variables is important to the overall dpco2 calculation. Red being important.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this shows us that on decadal timescales, within the subpolar gyre, SSTs in the Labrador Sea region between Greenland and Canada are quite important.</a:t>
            </a:r>
          </a:p>
        </p:txBody>
      </p:sp>
      <p:sp>
        <p:nvSpPr>
          <p:cNvPr id="4" name="Slide Number Placeholder 3"/>
          <p:cNvSpPr>
            <a:spLocks noGrp="1"/>
          </p:cNvSpPr>
          <p:nvPr>
            <p:ph type="sldNum" sz="quarter" idx="5"/>
          </p:nvPr>
        </p:nvSpPr>
        <p:spPr/>
        <p:txBody>
          <a:bodyPr/>
          <a:lstStyle/>
          <a:p>
            <a:fld id="{7DD62A9B-4260-034C-910B-CCDBD0F9B95D}" type="slidenum">
              <a:rPr lang="en-GB" smtClean="0"/>
              <a:t>6</a:t>
            </a:fld>
            <a:endParaRPr lang="en-GB"/>
          </a:p>
        </p:txBody>
      </p:sp>
    </p:spTree>
    <p:extLst>
      <p:ext uri="{BB962C8B-B14F-4D97-AF65-F5344CB8AC3E}">
        <p14:creationId xmlns:p14="http://schemas.microsoft.com/office/powerpoint/2010/main" val="53819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That relationship seems to be dominated by the decadal variability within the summer season. Here I am showing the same as before, but only using summer data rather than the whole year. As you can see, these maps look quite similar. I’ve also done the same for the other seasons but in the interests of time I won’t show those here.</a:t>
            </a:r>
          </a:p>
        </p:txBody>
      </p:sp>
      <p:sp>
        <p:nvSpPr>
          <p:cNvPr id="4" name="Slide Number Placeholder 3"/>
          <p:cNvSpPr>
            <a:spLocks noGrp="1"/>
          </p:cNvSpPr>
          <p:nvPr>
            <p:ph type="sldNum" sz="quarter" idx="5"/>
          </p:nvPr>
        </p:nvSpPr>
        <p:spPr/>
        <p:txBody>
          <a:bodyPr/>
          <a:lstStyle/>
          <a:p>
            <a:fld id="{7DD62A9B-4260-034C-910B-CCDBD0F9B95D}" type="slidenum">
              <a:rPr lang="en-GB" smtClean="0"/>
              <a:t>7</a:t>
            </a:fld>
            <a:endParaRPr lang="en-GB"/>
          </a:p>
        </p:txBody>
      </p:sp>
    </p:spTree>
    <p:extLst>
      <p:ext uri="{BB962C8B-B14F-4D97-AF65-F5344CB8AC3E}">
        <p14:creationId xmlns:p14="http://schemas.microsoft.com/office/powerpoint/2010/main" val="336448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[5:45]</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And finally I looked on shorter, annual timescales, rather than decadal timescales. Once again, we are able to faithfully reproduce the online dpco2 calculation using our offline multiple linear regression. Now though, the maps are slightly different with mixed layer depths becoming the primary driver of </a:t>
            </a:r>
            <a:r>
              <a:rPr lang="en-GB" sz="1200" b="1" kern="1200" dirty="0">
                <a:solidFill>
                  <a:schemeClr val="tx1"/>
                </a:solidFill>
                <a:effectLst/>
                <a:latin typeface="+mn-lt"/>
                <a:ea typeface="+mn-ea"/>
                <a:cs typeface="+mn-cs"/>
              </a:rPr>
              <a:t>annual</a:t>
            </a:r>
            <a:r>
              <a:rPr lang="en-GB" sz="1200" kern="1200" dirty="0">
                <a:solidFill>
                  <a:schemeClr val="tx1"/>
                </a:solidFill>
                <a:effectLst/>
                <a:latin typeface="+mn-lt"/>
                <a:ea typeface="+mn-ea"/>
                <a:cs typeface="+mn-cs"/>
              </a:rPr>
              <a:t> dpco2 variability in the subpolar gyre. This would suggest that being able to predict mixed layer depths might be a pre-requisite for making skilful predictions of dpco2 and thus the air-sea CO2 flux. This is something that we should be able to make good predictions of, and we have half decent observations of, but at the moment it isn’t something we’ve really tried that hard to predict, and I don’t think we have that much skill in it either due to model deficiencies in simulating the physical processes driving mixed layer variability – namely overflows and convection.</a:t>
            </a:r>
          </a:p>
        </p:txBody>
      </p:sp>
      <p:sp>
        <p:nvSpPr>
          <p:cNvPr id="4" name="Slide Number Placeholder 3"/>
          <p:cNvSpPr>
            <a:spLocks noGrp="1"/>
          </p:cNvSpPr>
          <p:nvPr>
            <p:ph type="sldNum" sz="quarter" idx="5"/>
          </p:nvPr>
        </p:nvSpPr>
        <p:spPr/>
        <p:txBody>
          <a:bodyPr/>
          <a:lstStyle/>
          <a:p>
            <a:fld id="{7DD62A9B-4260-034C-910B-CCDBD0F9B95D}" type="slidenum">
              <a:rPr lang="en-GB" smtClean="0"/>
              <a:t>8</a:t>
            </a:fld>
            <a:endParaRPr lang="en-GB"/>
          </a:p>
        </p:txBody>
      </p:sp>
    </p:spTree>
    <p:extLst>
      <p:ext uri="{BB962C8B-B14F-4D97-AF65-F5344CB8AC3E}">
        <p14:creationId xmlns:p14="http://schemas.microsoft.com/office/powerpoint/2010/main" val="3587037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[6:35]</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Finally, we’ve extended this work to look at some other models, of which I’m just showing a handful here. Basically, the other models largely agree with IPSLCM6 that mixed layers are important for driving annual dpco2 variability on annual timescales within the norther subpolar gyre.</a:t>
            </a:r>
          </a:p>
        </p:txBody>
      </p:sp>
      <p:sp>
        <p:nvSpPr>
          <p:cNvPr id="4" name="Slide Number Placeholder 3"/>
          <p:cNvSpPr>
            <a:spLocks noGrp="1"/>
          </p:cNvSpPr>
          <p:nvPr>
            <p:ph type="sldNum" sz="quarter" idx="5"/>
          </p:nvPr>
        </p:nvSpPr>
        <p:spPr/>
        <p:txBody>
          <a:bodyPr/>
          <a:lstStyle/>
          <a:p>
            <a:fld id="{7DD62A9B-4260-034C-910B-CCDBD0F9B95D}" type="slidenum">
              <a:rPr lang="en-GB" smtClean="0"/>
              <a:t>9</a:t>
            </a:fld>
            <a:endParaRPr lang="en-GB"/>
          </a:p>
        </p:txBody>
      </p:sp>
    </p:spTree>
    <p:extLst>
      <p:ext uri="{BB962C8B-B14F-4D97-AF65-F5344CB8AC3E}">
        <p14:creationId xmlns:p14="http://schemas.microsoft.com/office/powerpoint/2010/main" val="612084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0"/>
            <a:ext cx="7772400" cy="1102519"/>
          </a:xfrm>
        </p:spPr>
        <p:txBody>
          <a:bodyPr/>
          <a:lstStyle/>
          <a:p>
            <a:r>
              <a:rPr lang="fr-FR"/>
              <a:t>Cliquez et modifiez le titre</a:t>
            </a:r>
            <a:endParaRPr lang="en-GB"/>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GB"/>
          </a:p>
        </p:txBody>
      </p:sp>
      <p:sp>
        <p:nvSpPr>
          <p:cNvPr id="4" name="Espace réservé de la date 3"/>
          <p:cNvSpPr>
            <a:spLocks noGrp="1"/>
          </p:cNvSpPr>
          <p:nvPr>
            <p:ph type="dt" sz="half" idx="10"/>
          </p:nvPr>
        </p:nvSpPr>
        <p:spPr/>
        <p:txBody>
          <a:bodyPr/>
          <a:lstStyle/>
          <a:p>
            <a:fld id="{120FE179-2953-ED40-8D18-FE3E02B5DD9D}" type="datetime1">
              <a:rPr lang="en-US" smtClean="0"/>
              <a:t>3/22/22</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364770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CA4B40C3-21E9-BD45-AD38-ECA6898B98BE}" type="datetime1">
              <a:rPr lang="en-US" smtClean="0"/>
              <a:t>3/22/22</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2330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a:t>Cliquez et modifiez le titre</a:t>
            </a:r>
            <a:endParaRPr lang="en-GB"/>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B0D7967F-38FD-FC43-9E58-29DE078FF6E5}" type="datetime1">
              <a:rPr lang="en-US" smtClean="0"/>
              <a:t>3/22/22</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227792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7D3EDB9F-BE3C-CC4C-92B8-2CE375666840}" type="datetime1">
              <a:rPr lang="en-US" smtClean="0"/>
              <a:t>3/22/22</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416671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et modifiez le titre</a:t>
            </a:r>
            <a:endParaRPr lang="en-GB"/>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F3D237E-615E-C848-808B-068678AC7400}" type="datetime1">
              <a:rPr lang="en-US" smtClean="0"/>
              <a:t>3/22/22</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190807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p:cNvSpPr>
            <a:spLocks noGrp="1"/>
          </p:cNvSpPr>
          <p:nvPr>
            <p:ph type="dt" sz="half" idx="10"/>
          </p:nvPr>
        </p:nvSpPr>
        <p:spPr/>
        <p:txBody>
          <a:bodyPr/>
          <a:lstStyle/>
          <a:p>
            <a:fld id="{C5E3F7F8-809F-B94E-8EC9-26D25003E371}" type="datetime1">
              <a:rPr lang="en-US" smtClean="0"/>
              <a:t>3/22/22</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221617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endParaRPr lang="en-GB"/>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p:cNvSpPr>
            <a:spLocks noGrp="1"/>
          </p:cNvSpPr>
          <p:nvPr>
            <p:ph type="dt" sz="half" idx="10"/>
          </p:nvPr>
        </p:nvSpPr>
        <p:spPr/>
        <p:txBody>
          <a:bodyPr/>
          <a:lstStyle/>
          <a:p>
            <a:fld id="{CEEAECA2-5E9D-4741-A005-A39250C1848A}" type="datetime1">
              <a:rPr lang="en-US" smtClean="0"/>
              <a:t>3/22/22</a:t>
            </a:fld>
            <a:endParaRPr lang="en-GB"/>
          </a:p>
        </p:txBody>
      </p:sp>
      <p:sp>
        <p:nvSpPr>
          <p:cNvPr id="8" name="Espace réservé du pied de page 7"/>
          <p:cNvSpPr>
            <a:spLocks noGrp="1"/>
          </p:cNvSpPr>
          <p:nvPr>
            <p:ph type="ftr" sz="quarter" idx="11"/>
          </p:nvPr>
        </p:nvSpPr>
        <p:spPr/>
        <p:txBody>
          <a:bodyPr/>
          <a:lstStyle/>
          <a:p>
            <a:endParaRPr lang="en-GB"/>
          </a:p>
        </p:txBody>
      </p:sp>
      <p:sp>
        <p:nvSpPr>
          <p:cNvPr id="9" name="Espace réservé du numéro de diapositive 8"/>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15344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GB"/>
          </a:p>
        </p:txBody>
      </p:sp>
      <p:sp>
        <p:nvSpPr>
          <p:cNvPr id="3" name="Espace réservé de la date 2"/>
          <p:cNvSpPr>
            <a:spLocks noGrp="1"/>
          </p:cNvSpPr>
          <p:nvPr>
            <p:ph type="dt" sz="half" idx="10"/>
          </p:nvPr>
        </p:nvSpPr>
        <p:spPr/>
        <p:txBody>
          <a:bodyPr/>
          <a:lstStyle/>
          <a:p>
            <a:fld id="{BA1BD58C-E208-2140-88B8-AC0C9A539BD7}" type="datetime1">
              <a:rPr lang="en-US" smtClean="0"/>
              <a:t>3/22/22</a:t>
            </a:fld>
            <a:endParaRPr lang="en-GB"/>
          </a:p>
        </p:txBody>
      </p:sp>
      <p:sp>
        <p:nvSpPr>
          <p:cNvPr id="4" name="Espace réservé du pied de page 3"/>
          <p:cNvSpPr>
            <a:spLocks noGrp="1"/>
          </p:cNvSpPr>
          <p:nvPr>
            <p:ph type="ftr" sz="quarter" idx="11"/>
          </p:nvPr>
        </p:nvSpPr>
        <p:spPr/>
        <p:txBody>
          <a:bodyPr/>
          <a:lstStyle/>
          <a:p>
            <a:endParaRPr lang="en-GB"/>
          </a:p>
        </p:txBody>
      </p:sp>
      <p:sp>
        <p:nvSpPr>
          <p:cNvPr id="5" name="Espace réservé du numéro de diapositive 4"/>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40532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5EC1807-CBD1-F445-8331-3E7C33E5B226}" type="datetime1">
              <a:rPr lang="en-US" smtClean="0"/>
              <a:t>3/22/22</a:t>
            </a:fld>
            <a:endParaRPr lang="en-GB"/>
          </a:p>
        </p:txBody>
      </p:sp>
      <p:sp>
        <p:nvSpPr>
          <p:cNvPr id="3" name="Espace réservé du pied de page 2"/>
          <p:cNvSpPr>
            <a:spLocks noGrp="1"/>
          </p:cNvSpPr>
          <p:nvPr>
            <p:ph type="ftr" sz="quarter" idx="11"/>
          </p:nvPr>
        </p:nvSpPr>
        <p:spPr/>
        <p:txBody>
          <a:bodyPr/>
          <a:lstStyle/>
          <a:p>
            <a:endParaRPr lang="en-GB"/>
          </a:p>
        </p:txBody>
      </p:sp>
      <p:sp>
        <p:nvSpPr>
          <p:cNvPr id="4" name="Espace réservé du numéro de diapositive 3"/>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216869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3" y="204787"/>
            <a:ext cx="3008313" cy="871538"/>
          </a:xfrm>
        </p:spPr>
        <p:txBody>
          <a:bodyPr anchor="b"/>
          <a:lstStyle>
            <a:lvl1pPr algn="l">
              <a:defRPr sz="2000" b="1"/>
            </a:lvl1pPr>
          </a:lstStyle>
          <a:p>
            <a:r>
              <a:rPr lang="fr-FR"/>
              <a:t>Cliquez et modifiez le titre</a:t>
            </a:r>
            <a:endParaRPr lang="en-GB"/>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B9012A8-CA57-4940-A100-6962CB25FEDB}" type="datetime1">
              <a:rPr lang="en-US" smtClean="0"/>
              <a:t>3/22/22</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308812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a:t>Cliquez et modifiez le titre</a:t>
            </a:r>
            <a:endParaRPr lang="en-GB"/>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953CDF8-D41C-BB41-9379-46B22CEA2C3A}" type="datetime1">
              <a:rPr lang="en-US" smtClean="0"/>
              <a:t>3/22/22</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D8C6BFCC-9784-834A-B95B-CD71F004A1C2}" type="slidenum">
              <a:rPr lang="en-GB" smtClean="0"/>
              <a:t>‹#›</a:t>
            </a:fld>
            <a:endParaRPr lang="en-GB"/>
          </a:p>
        </p:txBody>
      </p:sp>
    </p:spTree>
    <p:extLst>
      <p:ext uri="{BB962C8B-B14F-4D97-AF65-F5344CB8AC3E}">
        <p14:creationId xmlns:p14="http://schemas.microsoft.com/office/powerpoint/2010/main" val="222223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a:t>Cliquez et modifiez le titre</a:t>
            </a:r>
            <a:endParaRPr lang="en-GB"/>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F1CF66-530F-C744-8AB8-96922E5417A7}" type="datetime1">
              <a:rPr lang="en-US" smtClean="0"/>
              <a:t>3/22/22</a:t>
            </a:fld>
            <a:endParaRPr lang="en-GB"/>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8C6BFCC-9784-834A-B95B-CD71F004A1C2}" type="slidenum">
              <a:rPr lang="en-GB" smtClean="0"/>
              <a:t>‹#›</a:t>
            </a:fld>
            <a:endParaRPr lang="en-GB"/>
          </a:p>
        </p:txBody>
      </p:sp>
    </p:spTree>
    <p:extLst>
      <p:ext uri="{BB962C8B-B14F-4D97-AF65-F5344CB8AC3E}">
        <p14:creationId xmlns:p14="http://schemas.microsoft.com/office/powerpoint/2010/main" val="362709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41170F-D514-2D4B-941E-139ABF775E35}"/>
              </a:ext>
            </a:extLst>
          </p:cNvPr>
          <p:cNvSpPr/>
          <p:nvPr/>
        </p:nvSpPr>
        <p:spPr>
          <a:xfrm>
            <a:off x="-1" y="3847648"/>
            <a:ext cx="9144001" cy="95410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7DBD5306-775F-A546-BBD5-369B2036C309}"/>
              </a:ext>
            </a:extLst>
          </p:cNvPr>
          <p:cNvSpPr txBox="1"/>
          <p:nvPr/>
        </p:nvSpPr>
        <p:spPr>
          <a:xfrm>
            <a:off x="-7247" y="2731409"/>
            <a:ext cx="9143999" cy="830997"/>
          </a:xfrm>
          <a:prstGeom prst="rect">
            <a:avLst/>
          </a:prstGeom>
          <a:noFill/>
        </p:spPr>
        <p:txBody>
          <a:bodyPr wrap="square" rtlCol="0">
            <a:spAutoFit/>
          </a:bodyPr>
          <a:lstStyle/>
          <a:p>
            <a:pPr algn="ctr"/>
            <a:r>
              <a:rPr lang="en-GB" sz="2400" dirty="0">
                <a:latin typeface="Gill Sans" panose="020B0502020104020203" pitchFamily="34" charset="-79"/>
                <a:cs typeface="Gill Sans" panose="020B0502020104020203" pitchFamily="34" charset="-79"/>
              </a:rPr>
              <a:t>Matthew Menary,</a:t>
            </a:r>
            <a:br>
              <a:rPr lang="en-GB" sz="2400" dirty="0">
                <a:latin typeface="Gill Sans" panose="020B0502020104020203" pitchFamily="34" charset="-79"/>
                <a:cs typeface="Gill Sans" panose="020B0502020104020203" pitchFamily="34" charset="-79"/>
              </a:rPr>
            </a:br>
            <a:r>
              <a:rPr lang="en-GB" sz="2400" dirty="0">
                <a:latin typeface="Gill Sans Light" panose="020B0302020104020203" pitchFamily="34" charset="-79"/>
                <a:cs typeface="Gill Sans Light" panose="020B0302020104020203" pitchFamily="34" charset="-79"/>
              </a:rPr>
              <a:t>Juliette Mignot, Laurent Bopp, </a:t>
            </a:r>
            <a:r>
              <a:rPr lang="en-GB" sz="2400" dirty="0" err="1">
                <a:latin typeface="Gill Sans Light" panose="020B0302020104020203" pitchFamily="34" charset="-79"/>
                <a:cs typeface="Gill Sans Light" panose="020B0302020104020203" pitchFamily="34" charset="-79"/>
              </a:rPr>
              <a:t>Cosme</a:t>
            </a:r>
            <a:r>
              <a:rPr lang="en-GB" sz="2400" dirty="0">
                <a:latin typeface="Gill Sans Light" panose="020B0302020104020203" pitchFamily="34" charset="-79"/>
                <a:cs typeface="Gill Sans Light" panose="020B0302020104020203" pitchFamily="34" charset="-79"/>
              </a:rPr>
              <a:t> </a:t>
            </a:r>
            <a:r>
              <a:rPr lang="en-GB" sz="2400" dirty="0" err="1">
                <a:latin typeface="Gill Sans Light" panose="020B0302020104020203" pitchFamily="34" charset="-79"/>
                <a:cs typeface="Gill Sans Light" panose="020B0302020104020203" pitchFamily="34" charset="-79"/>
              </a:rPr>
              <a:t>Mosneron</a:t>
            </a:r>
            <a:r>
              <a:rPr lang="en-GB" sz="2400" dirty="0">
                <a:latin typeface="Gill Sans Light" panose="020B0302020104020203" pitchFamily="34" charset="-79"/>
                <a:cs typeface="Gill Sans Light" panose="020B0302020104020203" pitchFamily="34" charset="-79"/>
              </a:rPr>
              <a:t> </a:t>
            </a:r>
            <a:r>
              <a:rPr lang="en-GB" sz="2400" dirty="0" err="1">
                <a:latin typeface="Gill Sans Light" panose="020B0302020104020203" pitchFamily="34" charset="-79"/>
                <a:cs typeface="Gill Sans Light" panose="020B0302020104020203" pitchFamily="34" charset="-79"/>
              </a:rPr>
              <a:t>Dupin</a:t>
            </a:r>
            <a:endParaRPr lang="en-GB" sz="2400" dirty="0">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BE27A5B4-FFA5-A94C-ADD3-52369B7429FD}"/>
              </a:ext>
            </a:extLst>
          </p:cNvPr>
          <p:cNvSpPr txBox="1"/>
          <p:nvPr/>
        </p:nvSpPr>
        <p:spPr>
          <a:xfrm>
            <a:off x="-1" y="1622795"/>
            <a:ext cx="9144001" cy="738664"/>
          </a:xfrm>
          <a:prstGeom prst="rect">
            <a:avLst/>
          </a:prstGeom>
          <a:noFill/>
        </p:spPr>
        <p:txBody>
          <a:bodyPr wrap="square" lIns="0" tIns="0" rIns="0" bIns="0" rtlCol="0" anchor="ctr">
            <a:spAutoFit/>
          </a:bodyPr>
          <a:lstStyle/>
          <a:p>
            <a:pPr algn="ctr"/>
            <a:r>
              <a:rPr lang="en-GB" sz="2400" dirty="0">
                <a:latin typeface="Gill Sans" panose="020B0502020104020203" pitchFamily="34" charset="-79"/>
                <a:cs typeface="Gill Sans" panose="020B0502020104020203" pitchFamily="34" charset="-79"/>
              </a:rPr>
              <a:t>Processes of internal variability of the air-sea CO2 flux in IPSLCM6A</a:t>
            </a:r>
            <a:br>
              <a:rPr lang="en-GB" sz="2400" dirty="0">
                <a:latin typeface="Gill Sans Light" panose="020B0302020104020203" pitchFamily="34" charset="-79"/>
                <a:cs typeface="Gill Sans Light" panose="020B0302020104020203" pitchFamily="34" charset="-79"/>
              </a:rPr>
            </a:br>
            <a:r>
              <a:rPr lang="en-GB" sz="2400" dirty="0">
                <a:latin typeface="Gill Sans Light" panose="020B0302020104020203" pitchFamily="34" charset="-79"/>
                <a:cs typeface="Gill Sans Light" panose="020B0302020104020203" pitchFamily="34" charset="-79"/>
              </a:rPr>
              <a:t>and insights for ocean carbon sink prediction</a:t>
            </a:r>
            <a:endParaRPr lang="en-GB" sz="2800" dirty="0">
              <a:latin typeface="Gill Sans Light" panose="020B0302020104020203" pitchFamily="34" charset="-79"/>
              <a:cs typeface="Gill Sans Light" panose="020B0302020104020203" pitchFamily="34" charset="-79"/>
            </a:endParaRPr>
          </a:p>
        </p:txBody>
      </p:sp>
      <p:cxnSp>
        <p:nvCxnSpPr>
          <p:cNvPr id="13" name="Straight Connector 12">
            <a:extLst>
              <a:ext uri="{FF2B5EF4-FFF2-40B4-BE49-F238E27FC236}">
                <a16:creationId xmlns:a16="http://schemas.microsoft.com/office/drawing/2014/main" id="{083C058F-C231-3E4A-A93A-1066F659A27B}"/>
              </a:ext>
            </a:extLst>
          </p:cNvPr>
          <p:cNvCxnSpPr>
            <a:cxnSpLocks/>
          </p:cNvCxnSpPr>
          <p:nvPr/>
        </p:nvCxnSpPr>
        <p:spPr>
          <a:xfrm>
            <a:off x="360000" y="3856217"/>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graphicFrame>
        <p:nvGraphicFramePr>
          <p:cNvPr id="16" name="Table 15">
            <a:extLst>
              <a:ext uri="{FF2B5EF4-FFF2-40B4-BE49-F238E27FC236}">
                <a16:creationId xmlns:a16="http://schemas.microsoft.com/office/drawing/2014/main" id="{95818F4E-DA1A-2549-AAE7-CD6ADA4BFED3}"/>
              </a:ext>
            </a:extLst>
          </p:cNvPr>
          <p:cNvGraphicFramePr>
            <a:graphicFrameLocks noGrp="1"/>
          </p:cNvGraphicFramePr>
          <p:nvPr>
            <p:extLst>
              <p:ext uri="{D42A27DB-BD31-4B8C-83A1-F6EECF244321}">
                <p14:modId xmlns:p14="http://schemas.microsoft.com/office/powerpoint/2010/main" val="3182925890"/>
              </p:ext>
            </p:extLst>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1</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cxnSp>
        <p:nvCxnSpPr>
          <p:cNvPr id="17" name="Straight Connector 16">
            <a:extLst>
              <a:ext uri="{FF2B5EF4-FFF2-40B4-BE49-F238E27FC236}">
                <a16:creationId xmlns:a16="http://schemas.microsoft.com/office/drawing/2014/main" id="{57D7D543-DA71-9942-9A9A-6FBB3D104BE4}"/>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8071365C-B517-474D-A088-1AD56113AA43}"/>
              </a:ext>
            </a:extLst>
          </p:cNvPr>
          <p:cNvCxnSpPr>
            <a:cxnSpLocks/>
          </p:cNvCxnSpPr>
          <p:nvPr/>
        </p:nvCxnSpPr>
        <p:spPr>
          <a:xfrm>
            <a:off x="360000" y="1342464"/>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pic>
        <p:nvPicPr>
          <p:cNvPr id="14" name="Picture 13">
            <a:extLst>
              <a:ext uri="{FF2B5EF4-FFF2-40B4-BE49-F238E27FC236}">
                <a16:creationId xmlns:a16="http://schemas.microsoft.com/office/drawing/2014/main" id="{15A205DA-81EB-7740-A255-7CE284AFC045}"/>
              </a:ext>
            </a:extLst>
          </p:cNvPr>
          <p:cNvPicPr>
            <a:picLocks noChangeAspect="1"/>
          </p:cNvPicPr>
          <p:nvPr/>
        </p:nvPicPr>
        <p:blipFill>
          <a:blip r:embed="rId3"/>
          <a:stretch>
            <a:fillRect/>
          </a:stretch>
        </p:blipFill>
        <p:spPr>
          <a:xfrm>
            <a:off x="118141" y="66662"/>
            <a:ext cx="1060923" cy="444207"/>
          </a:xfrm>
          <a:prstGeom prst="rect">
            <a:avLst/>
          </a:prstGeom>
        </p:spPr>
      </p:pic>
      <p:pic>
        <p:nvPicPr>
          <p:cNvPr id="15" name="Picture 14">
            <a:extLst>
              <a:ext uri="{FF2B5EF4-FFF2-40B4-BE49-F238E27FC236}">
                <a16:creationId xmlns:a16="http://schemas.microsoft.com/office/drawing/2014/main" id="{13E9943D-F10F-EF40-9A11-221A8E2D2EE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266413" y="77629"/>
            <a:ext cx="791013" cy="535789"/>
          </a:xfrm>
          <a:prstGeom prst="rect">
            <a:avLst/>
          </a:prstGeom>
        </p:spPr>
      </p:pic>
      <p:pic>
        <p:nvPicPr>
          <p:cNvPr id="18" name="Picture 17">
            <a:extLst>
              <a:ext uri="{FF2B5EF4-FFF2-40B4-BE49-F238E27FC236}">
                <a16:creationId xmlns:a16="http://schemas.microsoft.com/office/drawing/2014/main" id="{F7196BB0-624F-044D-8759-DF2406934728}"/>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7594112" y="8941"/>
            <a:ext cx="646176" cy="646176"/>
          </a:xfrm>
          <a:prstGeom prst="rect">
            <a:avLst/>
          </a:prstGeom>
        </p:spPr>
      </p:pic>
      <p:pic>
        <p:nvPicPr>
          <p:cNvPr id="3" name="Picture 2">
            <a:extLst>
              <a:ext uri="{FF2B5EF4-FFF2-40B4-BE49-F238E27FC236}">
                <a16:creationId xmlns:a16="http://schemas.microsoft.com/office/drawing/2014/main" id="{35816E3D-6DED-3448-AD49-59B1EBF32B8F}"/>
              </a:ext>
            </a:extLst>
          </p:cNvPr>
          <p:cNvPicPr>
            <a:picLocks noChangeAspect="1"/>
          </p:cNvPicPr>
          <p:nvPr/>
        </p:nvPicPr>
        <p:blipFill>
          <a:blip r:embed="rId8"/>
          <a:stretch>
            <a:fillRect/>
          </a:stretch>
        </p:blipFill>
        <p:spPr>
          <a:xfrm>
            <a:off x="1402382" y="30222"/>
            <a:ext cx="412426" cy="583196"/>
          </a:xfrm>
          <a:prstGeom prst="rect">
            <a:avLst/>
          </a:prstGeom>
        </p:spPr>
      </p:pic>
    </p:spTree>
    <p:extLst>
      <p:ext uri="{BB962C8B-B14F-4D97-AF65-F5344CB8AC3E}">
        <p14:creationId xmlns:p14="http://schemas.microsoft.com/office/powerpoint/2010/main" val="340577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endParaRPr lang="en-GB" dirty="0">
              <a:solidFill>
                <a:schemeClr val="tx1"/>
              </a:solidFill>
              <a:latin typeface="Gill Sans Light" panose="020B0302020104020203" pitchFamily="34" charset="-79"/>
              <a:cs typeface="Gill Sans Light" panose="020B0302020104020203" pitchFamily="34" charset="-79"/>
            </a:endParaRP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dpco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Conclusions</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10</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sp>
        <p:nvSpPr>
          <p:cNvPr id="2" name="TextBox 1">
            <a:extLst>
              <a:ext uri="{FF2B5EF4-FFF2-40B4-BE49-F238E27FC236}">
                <a16:creationId xmlns:a16="http://schemas.microsoft.com/office/drawing/2014/main" id="{93D30A33-89A3-1447-95BA-A87F89EAD62A}"/>
              </a:ext>
            </a:extLst>
          </p:cNvPr>
          <p:cNvSpPr txBox="1"/>
          <p:nvPr/>
        </p:nvSpPr>
        <p:spPr>
          <a:xfrm>
            <a:off x="2939792" y="432272"/>
            <a:ext cx="5844208" cy="4093428"/>
          </a:xfrm>
          <a:prstGeom prst="rect">
            <a:avLst/>
          </a:prstGeom>
          <a:noFill/>
        </p:spPr>
        <p:txBody>
          <a:bodyPr wrap="square" rtlCol="0">
            <a:spAutoFit/>
          </a:bodyPr>
          <a:lstStyle/>
          <a:p>
            <a:pPr marL="342900" indent="-342900">
              <a:buFont typeface="+mj-lt"/>
              <a:buAutoNum type="arabicPeriod"/>
            </a:pPr>
            <a:r>
              <a:rPr lang="en-GB" sz="2000" dirty="0">
                <a:latin typeface="Gill Sans Light" panose="020B0302020104020203" pitchFamily="34" charset="-79"/>
                <a:cs typeface="Gill Sans Light" panose="020B0302020104020203" pitchFamily="34" charset="-79"/>
              </a:rPr>
              <a:t>dpco2 dominates fgco2 variability in IPSLCM6 on annual to decadal timescales</a:t>
            </a:r>
            <a:br>
              <a:rPr lang="en-GB" sz="2000" dirty="0">
                <a:latin typeface="Gill Sans Light" panose="020B0302020104020203" pitchFamily="34" charset="-79"/>
                <a:cs typeface="Gill Sans Light" panose="020B0302020104020203" pitchFamily="34" charset="-79"/>
              </a:rPr>
            </a:br>
            <a:endParaRPr lang="en-GB" sz="2000" dirty="0">
              <a:latin typeface="Gill Sans Light" panose="020B0302020104020203" pitchFamily="34" charset="-79"/>
              <a:cs typeface="Gill Sans Light" panose="020B0302020104020203" pitchFamily="34" charset="-79"/>
            </a:endParaRPr>
          </a:p>
          <a:p>
            <a:pPr marL="342900" indent="-342900">
              <a:buFont typeface="+mj-lt"/>
              <a:buAutoNum type="arabicPeriod"/>
            </a:pPr>
            <a:r>
              <a:rPr lang="en-GB" sz="2000" dirty="0">
                <a:latin typeface="Gill Sans Light" panose="020B0302020104020203" pitchFamily="34" charset="-79"/>
                <a:cs typeface="Gill Sans Light" panose="020B0302020104020203" pitchFamily="34" charset="-79"/>
              </a:rPr>
              <a:t>IPSLCM6 and other models agree that dpco2 variability in SPG </a:t>
            </a:r>
            <a:r>
              <a:rPr lang="en-GB" sz="2000" dirty="0">
                <a:latin typeface="Gill Sans Light" panose="020B0302020104020203" pitchFamily="34" charset="-79"/>
                <a:cs typeface="Gill Sans Light" panose="020B0302020104020203" pitchFamily="34" charset="-79"/>
              </a:rPr>
              <a:t>is dominated by:</a:t>
            </a:r>
          </a:p>
          <a:p>
            <a:pPr marL="800100" lvl="1" indent="-342900">
              <a:buFont typeface="+mj-lt"/>
              <a:buAutoNum type="arabicPeriod"/>
            </a:pPr>
            <a:r>
              <a:rPr lang="en-GB" sz="2000" dirty="0">
                <a:latin typeface="Gill Sans Light" panose="020B0302020104020203" pitchFamily="34" charset="-79"/>
                <a:cs typeface="Gill Sans Light" panose="020B0302020104020203" pitchFamily="34" charset="-79"/>
              </a:rPr>
              <a:t>MLDs on annual timescales</a:t>
            </a:r>
          </a:p>
          <a:p>
            <a:pPr marL="800100" lvl="1" indent="-342900">
              <a:buFont typeface="+mj-lt"/>
              <a:buAutoNum type="arabicPeriod"/>
            </a:pPr>
            <a:r>
              <a:rPr lang="en-GB" sz="2000" dirty="0">
                <a:latin typeface="Gill Sans Light" panose="020B0302020104020203" pitchFamily="34" charset="-79"/>
                <a:cs typeface="Gill Sans Light" panose="020B0302020104020203" pitchFamily="34" charset="-79"/>
              </a:rPr>
              <a:t>Lab Sea SSTs on decadal timescales</a:t>
            </a:r>
            <a:br>
              <a:rPr lang="en-GB" sz="2000" dirty="0">
                <a:latin typeface="Gill Sans Light" panose="020B0302020104020203" pitchFamily="34" charset="-79"/>
                <a:cs typeface="Gill Sans Light" panose="020B0302020104020203" pitchFamily="34" charset="-79"/>
              </a:rPr>
            </a:br>
            <a:endParaRPr lang="en-GB" sz="2000" dirty="0">
              <a:latin typeface="Gill Sans Light" panose="020B0302020104020203" pitchFamily="34" charset="-79"/>
              <a:cs typeface="Gill Sans Light" panose="020B0302020104020203" pitchFamily="34" charset="-79"/>
            </a:endParaRPr>
          </a:p>
          <a:p>
            <a:pPr marL="342900" indent="-342900">
              <a:buFont typeface="+mj-lt"/>
              <a:buAutoNum type="arabicPeriod"/>
            </a:pPr>
            <a:r>
              <a:rPr lang="en-GB" sz="2000" dirty="0">
                <a:latin typeface="Gill Sans Light" panose="020B0302020104020203" pitchFamily="34" charset="-79"/>
                <a:cs typeface="Gill Sans Light" panose="020B0302020104020203" pitchFamily="34" charset="-79"/>
              </a:rPr>
              <a:t>These physical variables are likely predictable on annual to decadal timescales</a:t>
            </a:r>
          </a:p>
          <a:p>
            <a:pPr marL="342900" indent="-342900">
              <a:buFont typeface="+mj-lt"/>
              <a:buAutoNum type="arabicPeriod"/>
            </a:pPr>
            <a:endParaRPr lang="en-GB" sz="2000" dirty="0">
              <a:latin typeface="Gill Sans Light" panose="020B0302020104020203" pitchFamily="34" charset="-79"/>
              <a:cs typeface="Gill Sans Light" panose="020B0302020104020203" pitchFamily="34" charset="-79"/>
            </a:endParaRPr>
          </a:p>
          <a:p>
            <a:r>
              <a:rPr lang="en-GB" sz="2000" dirty="0">
                <a:latin typeface="Gill Sans" panose="020B0502020104020203" pitchFamily="34" charset="-79"/>
                <a:cs typeface="Gill Sans" panose="020B0502020104020203" pitchFamily="34" charset="-79"/>
              </a:rPr>
              <a:t>Next steps: </a:t>
            </a:r>
            <a:r>
              <a:rPr lang="en-GB" sz="2000" dirty="0">
                <a:latin typeface="Gill Sans Light" panose="020B0302020104020203" pitchFamily="34" charset="-79"/>
                <a:cs typeface="Gill Sans Light" panose="020B0302020104020203" pitchFamily="34" charset="-79"/>
              </a:rPr>
              <a:t>Assess predictability of these physical variables in a multi-model context</a:t>
            </a:r>
          </a:p>
        </p:txBody>
      </p:sp>
    </p:spTree>
    <p:extLst>
      <p:ext uri="{BB962C8B-B14F-4D97-AF65-F5344CB8AC3E}">
        <p14:creationId xmlns:p14="http://schemas.microsoft.com/office/powerpoint/2010/main" val="5000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a:t>
            </a:r>
            <a:r>
              <a:rPr lang="en-GB" dirty="0">
                <a:solidFill>
                  <a:schemeClr val="tx1"/>
                </a:solidFill>
                <a:latin typeface="Gill Sans Light" panose="020B0302020104020203" pitchFamily="34" charset="-79"/>
                <a:cs typeface="Gill Sans Light" panose="020B0302020104020203" pitchFamily="34" charset="-79"/>
              </a:rPr>
              <a:t>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a:t>
            </a:r>
            <a:r>
              <a:rPr lang="en-GB" dirty="0">
                <a:solidFill>
                  <a:schemeClr val="tx1"/>
                </a:solidFill>
                <a:latin typeface="Gill Sans Light" panose="020B0302020104020203" pitchFamily="34" charset="-79"/>
                <a:cs typeface="Gill Sans Light" panose="020B0302020104020203" pitchFamily="34" charset="-79"/>
              </a:rPr>
              <a:t> drives dpco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grpSp>
        <p:nvGrpSpPr>
          <p:cNvPr id="45" name="Group 44">
            <a:extLst>
              <a:ext uri="{FF2B5EF4-FFF2-40B4-BE49-F238E27FC236}">
                <a16:creationId xmlns:a16="http://schemas.microsoft.com/office/drawing/2014/main" id="{26C3F7D9-7F46-D144-AB01-765DF6F6986F}"/>
              </a:ext>
            </a:extLst>
          </p:cNvPr>
          <p:cNvGrpSpPr/>
          <p:nvPr/>
        </p:nvGrpSpPr>
        <p:grpSpPr>
          <a:xfrm>
            <a:off x="6917857" y="3388214"/>
            <a:ext cx="2096043" cy="1078622"/>
            <a:chOff x="5125043" y="3090981"/>
            <a:chExt cx="3712801" cy="1910603"/>
          </a:xfrm>
        </p:grpSpPr>
        <p:pic>
          <p:nvPicPr>
            <p:cNvPr id="46" name="Picture 45">
              <a:extLst>
                <a:ext uri="{FF2B5EF4-FFF2-40B4-BE49-F238E27FC236}">
                  <a16:creationId xmlns:a16="http://schemas.microsoft.com/office/drawing/2014/main" id="{28F612AA-AAED-7043-9A74-BEE69A9ED859}"/>
                </a:ext>
              </a:extLst>
            </p:cNvPr>
            <p:cNvPicPr>
              <a:picLocks noChangeAspect="1"/>
            </p:cNvPicPr>
            <p:nvPr/>
          </p:nvPicPr>
          <p:blipFill rotWithShape="1">
            <a:blip r:embed="rId3"/>
            <a:srcRect l="51271" t="19876" r="472" b="14960"/>
            <a:stretch/>
          </p:blipFill>
          <p:spPr>
            <a:xfrm>
              <a:off x="5125043" y="3090981"/>
              <a:ext cx="3712801" cy="1910603"/>
            </a:xfrm>
            <a:prstGeom prst="rect">
              <a:avLst/>
            </a:prstGeom>
          </p:spPr>
        </p:pic>
        <p:sp>
          <p:nvSpPr>
            <p:cNvPr id="47" name="Rectangle 46">
              <a:extLst>
                <a:ext uri="{FF2B5EF4-FFF2-40B4-BE49-F238E27FC236}">
                  <a16:creationId xmlns:a16="http://schemas.microsoft.com/office/drawing/2014/main" id="{0F508DAC-EAA7-C040-B4A8-A13257D60BBD}"/>
                </a:ext>
              </a:extLst>
            </p:cNvPr>
            <p:cNvSpPr/>
            <p:nvPr/>
          </p:nvSpPr>
          <p:spPr>
            <a:xfrm>
              <a:off x="8398933" y="3090981"/>
              <a:ext cx="406400" cy="194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Gill Sans Light" panose="020B0302020104020203" pitchFamily="34" charset="-79"/>
                <a:cs typeface="Gill Sans Light" panose="020B0302020104020203" pitchFamily="34" charset="-79"/>
              </a:endParaRPr>
            </a:p>
          </p:txBody>
        </p:sp>
      </p:grpSp>
      <p:grpSp>
        <p:nvGrpSpPr>
          <p:cNvPr id="32" name="Group 31">
            <a:extLst>
              <a:ext uri="{FF2B5EF4-FFF2-40B4-BE49-F238E27FC236}">
                <a16:creationId xmlns:a16="http://schemas.microsoft.com/office/drawing/2014/main" id="{66921F81-60FA-7F4E-9365-2F02AC1DFD24}"/>
              </a:ext>
            </a:extLst>
          </p:cNvPr>
          <p:cNvGrpSpPr/>
          <p:nvPr/>
        </p:nvGrpSpPr>
        <p:grpSpPr>
          <a:xfrm>
            <a:off x="2542553" y="3245973"/>
            <a:ext cx="3977522" cy="1529386"/>
            <a:chOff x="2542553" y="3245973"/>
            <a:chExt cx="3977522" cy="1529386"/>
          </a:xfrm>
        </p:grpSpPr>
        <p:pic>
          <p:nvPicPr>
            <p:cNvPr id="44" name="Picture 43">
              <a:extLst>
                <a:ext uri="{FF2B5EF4-FFF2-40B4-BE49-F238E27FC236}">
                  <a16:creationId xmlns:a16="http://schemas.microsoft.com/office/drawing/2014/main" id="{9AE09428-72AD-114F-BCB9-1EBDE845B6C1}"/>
                </a:ext>
              </a:extLst>
            </p:cNvPr>
            <p:cNvPicPr>
              <a:picLocks noChangeAspect="1"/>
            </p:cNvPicPr>
            <p:nvPr/>
          </p:nvPicPr>
          <p:blipFill>
            <a:blip r:embed="rId4"/>
            <a:stretch>
              <a:fillRect/>
            </a:stretch>
          </p:blipFill>
          <p:spPr>
            <a:xfrm>
              <a:off x="2542553" y="3245973"/>
              <a:ext cx="1242465" cy="1361932"/>
            </a:xfrm>
            <a:prstGeom prst="rect">
              <a:avLst/>
            </a:prstGeom>
          </p:spPr>
        </p:pic>
        <p:sp>
          <p:nvSpPr>
            <p:cNvPr id="48" name="TextBox 47">
              <a:extLst>
                <a:ext uri="{FF2B5EF4-FFF2-40B4-BE49-F238E27FC236}">
                  <a16:creationId xmlns:a16="http://schemas.microsoft.com/office/drawing/2014/main" id="{7E627C34-7818-DD4B-B5B2-3AB09BC0D16C}"/>
                </a:ext>
              </a:extLst>
            </p:cNvPr>
            <p:cNvSpPr txBox="1"/>
            <p:nvPr/>
          </p:nvSpPr>
          <p:spPr>
            <a:xfrm>
              <a:off x="3877065" y="4436793"/>
              <a:ext cx="2643010" cy="338566"/>
            </a:xfrm>
            <a:prstGeom prst="rect">
              <a:avLst/>
            </a:prstGeom>
            <a:solidFill>
              <a:schemeClr val="bg1"/>
            </a:solidFill>
          </p:spPr>
          <p:txBody>
            <a:bodyPr wrap="square" rtlCol="0">
              <a:spAutoFit/>
            </a:bodyPr>
            <a:lstStyle/>
            <a:p>
              <a:r>
                <a:rPr lang="en-GB" sz="1600" dirty="0" err="1">
                  <a:latin typeface="Gill Sans Light" panose="020B0302020104020203" pitchFamily="34" charset="-79"/>
                  <a:cs typeface="Gill Sans Light" panose="020B0302020104020203" pitchFamily="34" charset="-79"/>
                </a:rPr>
                <a:t>Meteo</a:t>
              </a:r>
              <a:r>
                <a:rPr lang="en-GB" sz="1600" dirty="0">
                  <a:latin typeface="Gill Sans Light" panose="020B0302020104020203" pitchFamily="34" charset="-79"/>
                  <a:cs typeface="Gill Sans Light" panose="020B0302020104020203" pitchFamily="34" charset="-79"/>
                </a:rPr>
                <a:t> France</a:t>
              </a:r>
            </a:p>
          </p:txBody>
        </p:sp>
      </p:grpSp>
      <p:sp>
        <p:nvSpPr>
          <p:cNvPr id="54" name="TextBox 53">
            <a:extLst>
              <a:ext uri="{FF2B5EF4-FFF2-40B4-BE49-F238E27FC236}">
                <a16:creationId xmlns:a16="http://schemas.microsoft.com/office/drawing/2014/main" id="{AA4F2A9F-16D3-0D47-A871-13D0CCAC0AC4}"/>
              </a:ext>
            </a:extLst>
          </p:cNvPr>
          <p:cNvSpPr txBox="1"/>
          <p:nvPr/>
        </p:nvSpPr>
        <p:spPr>
          <a:xfrm>
            <a:off x="6130294" y="4438628"/>
            <a:ext cx="1164319" cy="338554"/>
          </a:xfrm>
          <a:prstGeom prst="rect">
            <a:avLst/>
          </a:prstGeom>
          <a:solidFill>
            <a:schemeClr val="bg1"/>
          </a:solidFill>
        </p:spPr>
        <p:txBody>
          <a:bodyPr wrap="square" rtlCol="0">
            <a:spAutoFit/>
          </a:bodyPr>
          <a:lstStyle/>
          <a:p>
            <a:pPr algn="r"/>
            <a:r>
              <a:rPr lang="en-GB" sz="1600" dirty="0">
                <a:latin typeface="Gill Sans Light" panose="020B0302020104020203" pitchFamily="34" charset="-79"/>
                <a:cs typeface="Gill Sans Light" panose="020B0302020104020203" pitchFamily="34" charset="-79"/>
              </a:rPr>
              <a:t>IPCC AR6</a:t>
            </a:r>
          </a:p>
        </p:txBody>
      </p: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Background</a:t>
            </a:r>
          </a:p>
        </p:txBody>
      </p:sp>
      <p:grpSp>
        <p:nvGrpSpPr>
          <p:cNvPr id="5" name="Group 4">
            <a:extLst>
              <a:ext uri="{FF2B5EF4-FFF2-40B4-BE49-F238E27FC236}">
                <a16:creationId xmlns:a16="http://schemas.microsoft.com/office/drawing/2014/main" id="{F22ADD71-F819-8145-B468-6600457E24D6}"/>
              </a:ext>
            </a:extLst>
          </p:cNvPr>
          <p:cNvGrpSpPr/>
          <p:nvPr/>
        </p:nvGrpSpPr>
        <p:grpSpPr>
          <a:xfrm>
            <a:off x="2444909" y="111212"/>
            <a:ext cx="6550636" cy="3051536"/>
            <a:chOff x="2444909" y="111212"/>
            <a:chExt cx="6550636" cy="3051536"/>
          </a:xfrm>
        </p:grpSpPr>
        <p:sp>
          <p:nvSpPr>
            <p:cNvPr id="17" name="Rectangle 16">
              <a:extLst>
                <a:ext uri="{FF2B5EF4-FFF2-40B4-BE49-F238E27FC236}">
                  <a16:creationId xmlns:a16="http://schemas.microsoft.com/office/drawing/2014/main" id="{0BA5B5EA-A59B-5741-B5C8-4D72301E0131}"/>
                </a:ext>
              </a:extLst>
            </p:cNvPr>
            <p:cNvSpPr/>
            <p:nvPr/>
          </p:nvSpPr>
          <p:spPr>
            <a:xfrm>
              <a:off x="6080846" y="296698"/>
              <a:ext cx="2914699" cy="1012371"/>
            </a:xfrm>
            <a:prstGeom prst="rect">
              <a:avLst/>
            </a:prstGeom>
            <a:gradFill flip="none" rotWithShape="1">
              <a:gsLst>
                <a:gs pos="0">
                  <a:schemeClr val="bg1"/>
                </a:gs>
                <a:gs pos="97000">
                  <a:schemeClr val="accent2"/>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dirty="0">
                  <a:solidFill>
                    <a:schemeClr val="tx1"/>
                  </a:solidFill>
                  <a:latin typeface="Gill Sans Light" panose="020B0302020104020203" pitchFamily="34" charset="-79"/>
                  <a:cs typeface="Gill Sans Light" panose="020B0302020104020203" pitchFamily="34" charset="-79"/>
                </a:rPr>
                <a:t>Boundary</a:t>
              </a:r>
              <a:br>
                <a:rPr lang="en-GB" dirty="0">
                  <a:solidFill>
                    <a:schemeClr val="tx1"/>
                  </a:solidFill>
                  <a:latin typeface="Gill Sans Light" panose="020B0302020104020203" pitchFamily="34" charset="-79"/>
                  <a:cs typeface="Gill Sans Light" panose="020B0302020104020203" pitchFamily="34" charset="-79"/>
                </a:rPr>
              </a:br>
              <a:r>
                <a:rPr lang="en-GB" dirty="0">
                  <a:solidFill>
                    <a:schemeClr val="tx1"/>
                  </a:solidFill>
                  <a:latin typeface="Gill Sans Light" panose="020B0302020104020203" pitchFamily="34" charset="-79"/>
                  <a:cs typeface="Gill Sans Light" panose="020B0302020104020203" pitchFamily="34" charset="-79"/>
                </a:rPr>
                <a:t>condition</a:t>
              </a:r>
              <a:br>
                <a:rPr lang="en-GB" dirty="0">
                  <a:solidFill>
                    <a:schemeClr val="tx1"/>
                  </a:solidFill>
                  <a:latin typeface="Gill Sans Light" panose="020B0302020104020203" pitchFamily="34" charset="-79"/>
                  <a:cs typeface="Gill Sans Light" panose="020B0302020104020203" pitchFamily="34" charset="-79"/>
                </a:rPr>
              </a:br>
              <a:r>
                <a:rPr lang="en-GB" dirty="0">
                  <a:solidFill>
                    <a:schemeClr val="tx1"/>
                  </a:solidFill>
                  <a:latin typeface="Gill Sans Light" panose="020B0302020104020203" pitchFamily="34" charset="-79"/>
                  <a:cs typeface="Gill Sans Light" panose="020B0302020104020203" pitchFamily="34" charset="-79"/>
                </a:rPr>
                <a:t>problem</a:t>
              </a:r>
            </a:p>
          </p:txBody>
        </p:sp>
        <p:sp>
          <p:nvSpPr>
            <p:cNvPr id="3" name="Rectangle 2">
              <a:extLst>
                <a:ext uri="{FF2B5EF4-FFF2-40B4-BE49-F238E27FC236}">
                  <a16:creationId xmlns:a16="http://schemas.microsoft.com/office/drawing/2014/main" id="{47E713D8-113B-A940-B3B6-D0830FE5820A}"/>
                </a:ext>
              </a:extLst>
            </p:cNvPr>
            <p:cNvSpPr/>
            <p:nvPr/>
          </p:nvSpPr>
          <p:spPr>
            <a:xfrm>
              <a:off x="3103246" y="1371340"/>
              <a:ext cx="3989532" cy="732511"/>
            </a:xfrm>
            <a:prstGeom prst="rect">
              <a:avLst/>
            </a:prstGeom>
            <a:gradFill flip="none" rotWithShape="1">
              <a:gsLst>
                <a:gs pos="63000">
                  <a:srgbClr val="B7C49C"/>
                </a:gs>
                <a:gs pos="90000">
                  <a:schemeClr val="bg1"/>
                </a:gs>
                <a:gs pos="0">
                  <a:schemeClr val="accent3">
                    <a:lumMod val="70000"/>
                  </a:scheme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latin typeface="Gill Sans Light" panose="020B0302020104020203" pitchFamily="34" charset="-79"/>
                  <a:cs typeface="Gill Sans Light" panose="020B0302020104020203" pitchFamily="34" charset="-79"/>
                </a:rPr>
                <a:t>Initial</a:t>
              </a:r>
              <a:br>
                <a:rPr lang="en-GB" dirty="0">
                  <a:solidFill>
                    <a:schemeClr val="tx1"/>
                  </a:solidFill>
                  <a:latin typeface="Gill Sans Light" panose="020B0302020104020203" pitchFamily="34" charset="-79"/>
                  <a:cs typeface="Gill Sans Light" panose="020B0302020104020203" pitchFamily="34" charset="-79"/>
                </a:rPr>
              </a:br>
              <a:r>
                <a:rPr lang="en-GB" dirty="0">
                  <a:solidFill>
                    <a:schemeClr val="tx1"/>
                  </a:solidFill>
                  <a:latin typeface="Gill Sans Light" panose="020B0302020104020203" pitchFamily="34" charset="-79"/>
                  <a:cs typeface="Gill Sans Light" panose="020B0302020104020203" pitchFamily="34" charset="-79"/>
                </a:rPr>
                <a:t>condition problem</a:t>
              </a:r>
            </a:p>
          </p:txBody>
        </p:sp>
        <p:sp>
          <p:nvSpPr>
            <p:cNvPr id="9" name="Rectangle 8">
              <a:extLst>
                <a:ext uri="{FF2B5EF4-FFF2-40B4-BE49-F238E27FC236}">
                  <a16:creationId xmlns:a16="http://schemas.microsoft.com/office/drawing/2014/main" id="{B1D1E1BE-E3BA-A14D-9363-EC013A48C549}"/>
                </a:ext>
              </a:extLst>
            </p:cNvPr>
            <p:cNvSpPr/>
            <p:nvPr/>
          </p:nvSpPr>
          <p:spPr>
            <a:xfrm>
              <a:off x="6068509" y="111212"/>
              <a:ext cx="1411003" cy="3051536"/>
            </a:xfrm>
            <a:prstGeom prst="rect">
              <a:avLst/>
            </a:prstGeom>
            <a:solidFill>
              <a:schemeClr val="bg1">
                <a:lumMod val="50000"/>
                <a:alpha val="19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Right Arrow 1">
              <a:extLst>
                <a:ext uri="{FF2B5EF4-FFF2-40B4-BE49-F238E27FC236}">
                  <a16:creationId xmlns:a16="http://schemas.microsoft.com/office/drawing/2014/main" id="{1DD7C744-C1C5-3E43-AAD8-D1E55875BD26}"/>
                </a:ext>
              </a:extLst>
            </p:cNvPr>
            <p:cNvSpPr/>
            <p:nvPr/>
          </p:nvSpPr>
          <p:spPr>
            <a:xfrm>
              <a:off x="3026546" y="2128962"/>
              <a:ext cx="5953198" cy="506627"/>
            </a:xfrm>
            <a:prstGeom prst="rightArrow">
              <a:avLst>
                <a:gd name="adj1" fmla="val 30488"/>
                <a:gd name="adj2" fmla="val 76829"/>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B6499516-64F2-B749-9913-76A856141A83}"/>
                </a:ext>
              </a:extLst>
            </p:cNvPr>
            <p:cNvSpPr txBox="1"/>
            <p:nvPr/>
          </p:nvSpPr>
          <p:spPr>
            <a:xfrm>
              <a:off x="2444909" y="2520000"/>
              <a:ext cx="1316673" cy="379460"/>
            </a:xfrm>
            <a:prstGeom prst="rect">
              <a:avLst/>
            </a:prstGeom>
            <a:noFill/>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Day</a:t>
              </a:r>
            </a:p>
          </p:txBody>
        </p:sp>
        <p:sp>
          <p:nvSpPr>
            <p:cNvPr id="21" name="TextBox 20">
              <a:extLst>
                <a:ext uri="{FF2B5EF4-FFF2-40B4-BE49-F238E27FC236}">
                  <a16:creationId xmlns:a16="http://schemas.microsoft.com/office/drawing/2014/main" id="{DD2B0B31-3936-344B-8E18-BC8F220CF048}"/>
                </a:ext>
              </a:extLst>
            </p:cNvPr>
            <p:cNvSpPr txBox="1"/>
            <p:nvPr/>
          </p:nvSpPr>
          <p:spPr>
            <a:xfrm>
              <a:off x="3126681" y="2520000"/>
              <a:ext cx="1316673" cy="379460"/>
            </a:xfrm>
            <a:prstGeom prst="rect">
              <a:avLst/>
            </a:prstGeom>
            <a:noFill/>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Week</a:t>
              </a:r>
            </a:p>
          </p:txBody>
        </p:sp>
        <p:sp>
          <p:nvSpPr>
            <p:cNvPr id="22" name="TextBox 21">
              <a:extLst>
                <a:ext uri="{FF2B5EF4-FFF2-40B4-BE49-F238E27FC236}">
                  <a16:creationId xmlns:a16="http://schemas.microsoft.com/office/drawing/2014/main" id="{2F105A16-DA46-2747-B634-837053896DE9}"/>
                </a:ext>
              </a:extLst>
            </p:cNvPr>
            <p:cNvSpPr txBox="1"/>
            <p:nvPr/>
          </p:nvSpPr>
          <p:spPr>
            <a:xfrm>
              <a:off x="3910039" y="2520000"/>
              <a:ext cx="1316673" cy="379460"/>
            </a:xfrm>
            <a:prstGeom prst="rect">
              <a:avLst/>
            </a:prstGeom>
            <a:noFill/>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Month</a:t>
              </a:r>
            </a:p>
          </p:txBody>
        </p:sp>
        <p:sp>
          <p:nvSpPr>
            <p:cNvPr id="23" name="TextBox 22">
              <a:extLst>
                <a:ext uri="{FF2B5EF4-FFF2-40B4-BE49-F238E27FC236}">
                  <a16:creationId xmlns:a16="http://schemas.microsoft.com/office/drawing/2014/main" id="{1BEDB02B-1290-BE44-9A74-1C0D147EA21A}"/>
                </a:ext>
              </a:extLst>
            </p:cNvPr>
            <p:cNvSpPr txBox="1"/>
            <p:nvPr/>
          </p:nvSpPr>
          <p:spPr>
            <a:xfrm>
              <a:off x="4764174" y="2520000"/>
              <a:ext cx="1316673" cy="379460"/>
            </a:xfrm>
            <a:prstGeom prst="rect">
              <a:avLst/>
            </a:prstGeom>
            <a:noFill/>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Season</a:t>
              </a:r>
            </a:p>
          </p:txBody>
        </p:sp>
        <p:sp>
          <p:nvSpPr>
            <p:cNvPr id="26" name="TextBox 25">
              <a:extLst>
                <a:ext uri="{FF2B5EF4-FFF2-40B4-BE49-F238E27FC236}">
                  <a16:creationId xmlns:a16="http://schemas.microsoft.com/office/drawing/2014/main" id="{80BB03E4-BDE7-5E43-9BAE-DCB7DA71D6A7}"/>
                </a:ext>
              </a:extLst>
            </p:cNvPr>
            <p:cNvSpPr txBox="1"/>
            <p:nvPr/>
          </p:nvSpPr>
          <p:spPr>
            <a:xfrm>
              <a:off x="7323022" y="2520000"/>
              <a:ext cx="1316673" cy="379460"/>
            </a:xfrm>
            <a:prstGeom prst="rect">
              <a:avLst/>
            </a:prstGeom>
            <a:noFill/>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Century</a:t>
              </a:r>
            </a:p>
          </p:txBody>
        </p:sp>
        <p:cxnSp>
          <p:nvCxnSpPr>
            <p:cNvPr id="8" name="Straight Connector 7">
              <a:extLst>
                <a:ext uri="{FF2B5EF4-FFF2-40B4-BE49-F238E27FC236}">
                  <a16:creationId xmlns:a16="http://schemas.microsoft.com/office/drawing/2014/main" id="{00EED659-3070-BD44-A97F-A09C8F93BE83}"/>
                </a:ext>
              </a:extLst>
            </p:cNvPr>
            <p:cNvCxnSpPr/>
            <p:nvPr/>
          </p:nvCxnSpPr>
          <p:spPr>
            <a:xfrm>
              <a:off x="3115602" y="2316667"/>
              <a:ext cx="0" cy="2640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BAFD4CD-14E2-A24E-9524-CF5271EFFE49}"/>
                </a:ext>
              </a:extLst>
            </p:cNvPr>
            <p:cNvCxnSpPr/>
            <p:nvPr/>
          </p:nvCxnSpPr>
          <p:spPr>
            <a:xfrm>
              <a:off x="3785017" y="2318400"/>
              <a:ext cx="0" cy="2640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A937AAE-6B6F-1E4F-ACC6-EDE82DF02702}"/>
                </a:ext>
              </a:extLst>
            </p:cNvPr>
            <p:cNvCxnSpPr/>
            <p:nvPr/>
          </p:nvCxnSpPr>
          <p:spPr>
            <a:xfrm>
              <a:off x="4568375" y="2318400"/>
              <a:ext cx="0" cy="2640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2C3E0838-621D-3749-B3CB-C63245A43580}"/>
                </a:ext>
              </a:extLst>
            </p:cNvPr>
            <p:cNvCxnSpPr/>
            <p:nvPr/>
          </p:nvCxnSpPr>
          <p:spPr>
            <a:xfrm>
              <a:off x="5422510" y="2318400"/>
              <a:ext cx="0" cy="2640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8C42C77-F4E9-E447-9C6B-E2C7E62B18EF}"/>
                </a:ext>
              </a:extLst>
            </p:cNvPr>
            <p:cNvCxnSpPr/>
            <p:nvPr/>
          </p:nvCxnSpPr>
          <p:spPr>
            <a:xfrm>
              <a:off x="7992604" y="2318400"/>
              <a:ext cx="0" cy="2640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E1DCA2EC-3676-5741-A2F1-F9C745736BE0}"/>
                </a:ext>
              </a:extLst>
            </p:cNvPr>
            <p:cNvSpPr/>
            <p:nvPr/>
          </p:nvSpPr>
          <p:spPr>
            <a:xfrm>
              <a:off x="5926497" y="2459404"/>
              <a:ext cx="1617303" cy="3777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6" name="Straight Connector 35">
              <a:extLst>
                <a:ext uri="{FF2B5EF4-FFF2-40B4-BE49-F238E27FC236}">
                  <a16:creationId xmlns:a16="http://schemas.microsoft.com/office/drawing/2014/main" id="{9E2752B1-F3FA-3E41-A553-9855AE26FA50}"/>
                </a:ext>
              </a:extLst>
            </p:cNvPr>
            <p:cNvCxnSpPr/>
            <p:nvPr/>
          </p:nvCxnSpPr>
          <p:spPr>
            <a:xfrm>
              <a:off x="6275179" y="2318400"/>
              <a:ext cx="0" cy="2640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D5E64E5-00FC-BA47-ABBE-C3AC576430E4}"/>
                </a:ext>
              </a:extLst>
            </p:cNvPr>
            <p:cNvCxnSpPr/>
            <p:nvPr/>
          </p:nvCxnSpPr>
          <p:spPr>
            <a:xfrm>
              <a:off x="6906790" y="2318400"/>
              <a:ext cx="0" cy="2640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579E60C-18BB-2B44-9CEC-7FC5B86371D1}"/>
                </a:ext>
              </a:extLst>
            </p:cNvPr>
            <p:cNvSpPr txBox="1"/>
            <p:nvPr/>
          </p:nvSpPr>
          <p:spPr>
            <a:xfrm>
              <a:off x="5872711" y="2520000"/>
              <a:ext cx="789773" cy="379460"/>
            </a:xfrm>
            <a:prstGeom prst="rect">
              <a:avLst/>
            </a:prstGeom>
            <a:noFill/>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Year</a:t>
              </a:r>
            </a:p>
          </p:txBody>
        </p:sp>
      </p:gr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extLst>
              <p:ext uri="{D42A27DB-BD31-4B8C-83A1-F6EECF244321}">
                <p14:modId xmlns:p14="http://schemas.microsoft.com/office/powerpoint/2010/main" val="3556200614"/>
              </p:ext>
            </p:extLst>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2</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sp>
        <p:nvSpPr>
          <p:cNvPr id="38" name="TextBox 37">
            <a:extLst>
              <a:ext uri="{FF2B5EF4-FFF2-40B4-BE49-F238E27FC236}">
                <a16:creationId xmlns:a16="http://schemas.microsoft.com/office/drawing/2014/main" id="{63CB5FA8-7E54-D440-BCA4-9852F990F8EB}"/>
              </a:ext>
            </a:extLst>
          </p:cNvPr>
          <p:cNvSpPr txBox="1"/>
          <p:nvPr/>
        </p:nvSpPr>
        <p:spPr>
          <a:xfrm>
            <a:off x="6531048" y="2520000"/>
            <a:ext cx="884032" cy="379460"/>
          </a:xfrm>
          <a:prstGeom prst="rect">
            <a:avLst/>
          </a:prstGeom>
          <a:noFill/>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Decade</a:t>
            </a:r>
          </a:p>
        </p:txBody>
      </p:sp>
    </p:spTree>
    <p:extLst>
      <p:ext uri="{BB962C8B-B14F-4D97-AF65-F5344CB8AC3E}">
        <p14:creationId xmlns:p14="http://schemas.microsoft.com/office/powerpoint/2010/main" val="222600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a:t>
            </a:r>
            <a:r>
              <a:rPr lang="en-GB" dirty="0">
                <a:solidFill>
                  <a:schemeClr val="tx1"/>
                </a:solidFill>
                <a:latin typeface="Gill Sans Light" panose="020B0302020104020203" pitchFamily="34" charset="-79"/>
                <a:cs typeface="Gill Sans Light" panose="020B0302020104020203" pitchFamily="34" charset="-79"/>
              </a:rPr>
              <a:t>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a:t>
            </a:r>
            <a:r>
              <a:rPr lang="en-GB" dirty="0">
                <a:solidFill>
                  <a:schemeClr val="tx1"/>
                </a:solidFill>
                <a:latin typeface="Gill Sans Light" panose="020B0302020104020203" pitchFamily="34" charset="-79"/>
                <a:cs typeface="Gill Sans Light" panose="020B0302020104020203" pitchFamily="34" charset="-79"/>
              </a:rPr>
              <a:t> drives dpco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AA4F2A9F-16D3-0D47-A871-13D0CCAC0AC4}"/>
              </a:ext>
            </a:extLst>
          </p:cNvPr>
          <p:cNvSpPr txBox="1"/>
          <p:nvPr/>
        </p:nvSpPr>
        <p:spPr>
          <a:xfrm>
            <a:off x="3370376" y="1405012"/>
            <a:ext cx="4775271" cy="1754326"/>
          </a:xfrm>
          <a:prstGeom prst="rect">
            <a:avLst/>
          </a:prstGeom>
          <a:solidFill>
            <a:schemeClr val="bg1"/>
          </a:solidFill>
        </p:spPr>
        <p:txBody>
          <a:bodyPr wrap="square" rtlCol="0">
            <a:spAutoFit/>
          </a:bodyPr>
          <a:lstStyle/>
          <a:p>
            <a:r>
              <a:rPr lang="en-GB" sz="2800" dirty="0">
                <a:latin typeface="Gill Sans Light" panose="020B0302020104020203" pitchFamily="34" charset="-79"/>
                <a:cs typeface="Gill Sans Light" panose="020B0302020104020203" pitchFamily="34" charset="-79"/>
              </a:rPr>
              <a:t>Our question:</a:t>
            </a:r>
          </a:p>
          <a:p>
            <a:endParaRPr lang="en-GB" sz="2000" dirty="0">
              <a:latin typeface="Gill Sans Light" panose="020B0302020104020203" pitchFamily="34" charset="-79"/>
              <a:cs typeface="Gill Sans Light" panose="020B0302020104020203" pitchFamily="34" charset="-79"/>
            </a:endParaRPr>
          </a:p>
          <a:p>
            <a:r>
              <a:rPr lang="en-GB" sz="2000" dirty="0">
                <a:latin typeface="Gill Sans Light" panose="020B0302020104020203" pitchFamily="34" charset="-79"/>
                <a:cs typeface="Gill Sans Light" panose="020B0302020104020203" pitchFamily="34" charset="-79"/>
              </a:rPr>
              <a:t>What physical variables do we need to be able to reliably predict - if we want to make annual to decadal predictions of fgco2?</a:t>
            </a:r>
          </a:p>
        </p:txBody>
      </p: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Goal</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3</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spTree>
    <p:extLst>
      <p:ext uri="{BB962C8B-B14F-4D97-AF65-F5344CB8AC3E}">
        <p14:creationId xmlns:p14="http://schemas.microsoft.com/office/powerpoint/2010/main" val="250057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A725DF8-0355-6049-ADEB-F9870CFAEBB4}"/>
              </a:ext>
            </a:extLst>
          </p:cNvPr>
          <p:cNvGrpSpPr/>
          <p:nvPr/>
        </p:nvGrpSpPr>
        <p:grpSpPr>
          <a:xfrm>
            <a:off x="2346397" y="-25839"/>
            <a:ext cx="3251214" cy="3329966"/>
            <a:chOff x="-1562793" y="1464521"/>
            <a:chExt cx="3874131" cy="3967971"/>
          </a:xfrm>
        </p:grpSpPr>
        <p:sp>
          <p:nvSpPr>
            <p:cNvPr id="8" name="Rectangle 7">
              <a:extLst>
                <a:ext uri="{FF2B5EF4-FFF2-40B4-BE49-F238E27FC236}">
                  <a16:creationId xmlns:a16="http://schemas.microsoft.com/office/drawing/2014/main" id="{7316AD30-1049-4644-89E3-F190D65224A8}"/>
                </a:ext>
              </a:extLst>
            </p:cNvPr>
            <p:cNvSpPr/>
            <p:nvPr/>
          </p:nvSpPr>
          <p:spPr>
            <a:xfrm>
              <a:off x="-1562793" y="1464521"/>
              <a:ext cx="3874131" cy="39679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D57C59B2-D63F-B542-8AA2-6931E44B93CE}"/>
                </a:ext>
              </a:extLst>
            </p:cNvPr>
            <p:cNvGrpSpPr/>
            <p:nvPr/>
          </p:nvGrpSpPr>
          <p:grpSpPr>
            <a:xfrm>
              <a:off x="-1555368" y="1762512"/>
              <a:ext cx="3830735" cy="3669980"/>
              <a:chOff x="5177475" y="2263615"/>
              <a:chExt cx="3830735" cy="3669980"/>
            </a:xfrm>
          </p:grpSpPr>
          <p:pic>
            <p:nvPicPr>
              <p:cNvPr id="10" name="Picture 9">
                <a:extLst>
                  <a:ext uri="{FF2B5EF4-FFF2-40B4-BE49-F238E27FC236}">
                    <a16:creationId xmlns:a16="http://schemas.microsoft.com/office/drawing/2014/main" id="{AB8E5EF4-7FA5-3E4C-A5C8-F74F5427DC16}"/>
                  </a:ext>
                </a:extLst>
              </p:cNvPr>
              <p:cNvPicPr>
                <a:picLocks noChangeAspect="1"/>
              </p:cNvPicPr>
              <p:nvPr/>
            </p:nvPicPr>
            <p:blipFill rotWithShape="1">
              <a:blip r:embed="rId3"/>
              <a:srcRect l="49974" t="2721" r="24921" b="59634"/>
              <a:stretch/>
            </p:blipFill>
            <p:spPr>
              <a:xfrm>
                <a:off x="5177475" y="2263615"/>
                <a:ext cx="3830735" cy="3395780"/>
              </a:xfrm>
              <a:prstGeom prst="rect">
                <a:avLst/>
              </a:prstGeom>
            </p:spPr>
          </p:pic>
          <p:pic>
            <p:nvPicPr>
              <p:cNvPr id="11" name="Picture 10">
                <a:extLst>
                  <a:ext uri="{FF2B5EF4-FFF2-40B4-BE49-F238E27FC236}">
                    <a16:creationId xmlns:a16="http://schemas.microsoft.com/office/drawing/2014/main" id="{FA46F8DC-49DA-F94E-9C29-911422EE0F15}"/>
                  </a:ext>
                </a:extLst>
              </p:cNvPr>
              <p:cNvPicPr>
                <a:picLocks noChangeAspect="1"/>
              </p:cNvPicPr>
              <p:nvPr/>
            </p:nvPicPr>
            <p:blipFill rotWithShape="1">
              <a:blip r:embed="rId3"/>
              <a:srcRect l="49550" t="42543" r="12417" b="50989"/>
              <a:stretch/>
            </p:blipFill>
            <p:spPr>
              <a:xfrm>
                <a:off x="5644521" y="5583964"/>
                <a:ext cx="3187222" cy="349631"/>
              </a:xfrm>
              <a:prstGeom prst="rect">
                <a:avLst/>
              </a:prstGeom>
            </p:spPr>
          </p:pic>
        </p:grpSp>
      </p:grpSp>
      <p:sp>
        <p:nvSpPr>
          <p:cNvPr id="12" name="TextBox 11">
            <a:extLst>
              <a:ext uri="{FF2B5EF4-FFF2-40B4-BE49-F238E27FC236}">
                <a16:creationId xmlns:a16="http://schemas.microsoft.com/office/drawing/2014/main" id="{D85E8435-B8BA-3A4B-BDA6-B94713DE4306}"/>
              </a:ext>
            </a:extLst>
          </p:cNvPr>
          <p:cNvSpPr txBox="1"/>
          <p:nvPr/>
        </p:nvSpPr>
        <p:spPr>
          <a:xfrm>
            <a:off x="2655426" y="3319739"/>
            <a:ext cx="2793563" cy="923330"/>
          </a:xfrm>
          <a:prstGeom prst="rect">
            <a:avLst/>
          </a:prstGeom>
          <a:solidFill>
            <a:schemeClr val="bg1"/>
          </a:solidFill>
          <a:ln>
            <a:solidFill>
              <a:schemeClr val="tx1"/>
            </a:solidFill>
          </a:ln>
        </p:spPr>
        <p:txBody>
          <a:bodyPr wrap="square" rtlCol="0" anchor="ctr">
            <a:spAutoFit/>
          </a:bodyPr>
          <a:lstStyle/>
          <a:p>
            <a:pPr algn="ctr"/>
            <a:r>
              <a:rPr lang="en-GB" dirty="0">
                <a:latin typeface="Gill Sans Light" panose="020B0302020104020203" pitchFamily="34" charset="-79"/>
                <a:cs typeface="Gill Sans Light" panose="020B0302020104020203" pitchFamily="34" charset="-79"/>
              </a:rPr>
              <a:t>Sea Surface Temperature correlation skill in CMIP6 (multi-model mean)</a:t>
            </a:r>
          </a:p>
        </p:txBody>
      </p:sp>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The subpolar gyre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a:t>
            </a:r>
            <a:r>
              <a:rPr lang="en-GB" dirty="0">
                <a:solidFill>
                  <a:schemeClr val="tx1"/>
                </a:solidFill>
                <a:latin typeface="Gill Sans Light" panose="020B0302020104020203" pitchFamily="34" charset="-79"/>
                <a:cs typeface="Gill Sans Light" panose="020B0302020104020203" pitchFamily="34" charset="-79"/>
              </a:rPr>
              <a:t> drives dpco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Subpolar Gyre</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4</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sp>
        <p:nvSpPr>
          <p:cNvPr id="13" name="TextBox 12">
            <a:extLst>
              <a:ext uri="{FF2B5EF4-FFF2-40B4-BE49-F238E27FC236}">
                <a16:creationId xmlns:a16="http://schemas.microsoft.com/office/drawing/2014/main" id="{433DC72C-D489-0C47-A62F-2D25001DF9BE}"/>
              </a:ext>
            </a:extLst>
          </p:cNvPr>
          <p:cNvSpPr txBox="1"/>
          <p:nvPr/>
        </p:nvSpPr>
        <p:spPr>
          <a:xfrm>
            <a:off x="2518831" y="4402367"/>
            <a:ext cx="3486231" cy="338554"/>
          </a:xfrm>
          <a:prstGeom prst="rect">
            <a:avLst/>
          </a:prstGeom>
          <a:solidFill>
            <a:schemeClr val="bg1"/>
          </a:solidFill>
        </p:spPr>
        <p:txBody>
          <a:bodyPr wrap="square" rtlCol="0">
            <a:spAutoFit/>
          </a:bodyPr>
          <a:lstStyle/>
          <a:p>
            <a:r>
              <a:rPr lang="en-GB" sz="1600" dirty="0">
                <a:latin typeface="Gill Sans Light" panose="020B0302020104020203" pitchFamily="34" charset="-79"/>
                <a:cs typeface="Gill Sans Light" panose="020B0302020104020203" pitchFamily="34" charset="-79"/>
              </a:rPr>
              <a:t>Borchert et al. (2020) GRL</a:t>
            </a:r>
          </a:p>
        </p:txBody>
      </p:sp>
      <p:sp>
        <p:nvSpPr>
          <p:cNvPr id="2" name="Rectangle 1">
            <a:extLst>
              <a:ext uri="{FF2B5EF4-FFF2-40B4-BE49-F238E27FC236}">
                <a16:creationId xmlns:a16="http://schemas.microsoft.com/office/drawing/2014/main" id="{1A8444DD-0984-554F-A12B-25C1FCD7A662}"/>
              </a:ext>
            </a:extLst>
          </p:cNvPr>
          <p:cNvSpPr/>
          <p:nvPr/>
        </p:nvSpPr>
        <p:spPr>
          <a:xfrm>
            <a:off x="2971800" y="578224"/>
            <a:ext cx="2595624" cy="1573305"/>
          </a:xfrm>
          <a:prstGeom prst="rect">
            <a:avLst/>
          </a:pr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1CDFF126-72A9-5B45-872F-D5A7A308A12E}"/>
              </a:ext>
            </a:extLst>
          </p:cNvPr>
          <p:cNvSpPr txBox="1"/>
          <p:nvPr/>
        </p:nvSpPr>
        <p:spPr>
          <a:xfrm>
            <a:off x="5928873" y="402579"/>
            <a:ext cx="2381409" cy="707886"/>
          </a:xfrm>
          <a:prstGeom prst="rect">
            <a:avLst/>
          </a:prstGeom>
          <a:solidFill>
            <a:schemeClr val="bg1"/>
          </a:solidFill>
        </p:spPr>
        <p:txBody>
          <a:bodyPr wrap="square" rtlCol="0">
            <a:spAutoFit/>
          </a:bodyPr>
          <a:lstStyle/>
          <a:p>
            <a:r>
              <a:rPr lang="en-GB" sz="2000" dirty="0">
                <a:latin typeface="Gill Sans Light" panose="020B0302020104020203" pitchFamily="34" charset="-79"/>
                <a:cs typeface="Gill Sans Light" panose="020B0302020104020203" pitchFamily="34" charset="-79"/>
              </a:rPr>
              <a:t>Subpolar gyre</a:t>
            </a:r>
            <a:br>
              <a:rPr lang="en-GB" sz="2000" dirty="0">
                <a:latin typeface="Gill Sans Light" panose="020B0302020104020203" pitchFamily="34" charset="-79"/>
                <a:cs typeface="Gill Sans Light" panose="020B0302020104020203" pitchFamily="34" charset="-79"/>
              </a:rPr>
            </a:br>
            <a:r>
              <a:rPr lang="en-GB" sz="2000" dirty="0">
                <a:latin typeface="Gill Sans Light" panose="020B0302020104020203" pitchFamily="34" charset="-79"/>
                <a:cs typeface="Gill Sans Light" panose="020B0302020104020203" pitchFamily="34" charset="-79"/>
              </a:rPr>
              <a:t>(and extended)</a:t>
            </a:r>
          </a:p>
        </p:txBody>
      </p:sp>
    </p:spTree>
    <p:extLst>
      <p:ext uri="{BB962C8B-B14F-4D97-AF65-F5344CB8AC3E}">
        <p14:creationId xmlns:p14="http://schemas.microsoft.com/office/powerpoint/2010/main" val="317099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What drives fgco</a:t>
            </a:r>
            <a:r>
              <a:rPr lang="en-GB" baseline="-25000" dirty="0">
                <a:solidFill>
                  <a:schemeClr val="tx1"/>
                </a:solidFill>
                <a:latin typeface="Gill Sans" panose="020B0502020104020203" pitchFamily="34" charset="-79"/>
                <a:cs typeface="Gill Sans" panose="020B0502020104020203" pitchFamily="34" charset="-79"/>
              </a:rPr>
              <a:t>2</a:t>
            </a:r>
            <a:r>
              <a:rPr lang="en-GB" dirty="0">
                <a:solidFill>
                  <a:schemeClr val="tx1"/>
                </a:solidFill>
                <a:latin typeface="Gill Sans" panose="020B0502020104020203" pitchFamily="34" charset="-79"/>
                <a:cs typeface="Gill Sans" panose="020B05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a:t>
            </a:r>
            <a:r>
              <a:rPr lang="en-GB" dirty="0">
                <a:solidFill>
                  <a:schemeClr val="tx1"/>
                </a:solidFill>
                <a:latin typeface="Gill Sans Light" panose="020B0302020104020203" pitchFamily="34" charset="-79"/>
                <a:cs typeface="Gill Sans Light" panose="020B0302020104020203" pitchFamily="34" charset="-79"/>
              </a:rPr>
              <a:t> drives dpco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fgco2 variability</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5</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grpSp>
        <p:nvGrpSpPr>
          <p:cNvPr id="14" name="Group 13">
            <a:extLst>
              <a:ext uri="{FF2B5EF4-FFF2-40B4-BE49-F238E27FC236}">
                <a16:creationId xmlns:a16="http://schemas.microsoft.com/office/drawing/2014/main" id="{2FB531E3-BFA5-B842-8F0D-A5B749F5217F}"/>
              </a:ext>
            </a:extLst>
          </p:cNvPr>
          <p:cNvGrpSpPr/>
          <p:nvPr/>
        </p:nvGrpSpPr>
        <p:grpSpPr>
          <a:xfrm>
            <a:off x="2818265" y="216630"/>
            <a:ext cx="5526739" cy="3615462"/>
            <a:chOff x="0" y="441961"/>
            <a:chExt cx="4884641" cy="3195417"/>
          </a:xfrm>
        </p:grpSpPr>
        <p:grpSp>
          <p:nvGrpSpPr>
            <p:cNvPr id="15" name="Group 14">
              <a:extLst>
                <a:ext uri="{FF2B5EF4-FFF2-40B4-BE49-F238E27FC236}">
                  <a16:creationId xmlns:a16="http://schemas.microsoft.com/office/drawing/2014/main" id="{45883625-F7CD-7842-9366-82F3FA5F2802}"/>
                </a:ext>
              </a:extLst>
            </p:cNvPr>
            <p:cNvGrpSpPr/>
            <p:nvPr/>
          </p:nvGrpSpPr>
          <p:grpSpPr>
            <a:xfrm>
              <a:off x="0" y="441961"/>
              <a:ext cx="4884641" cy="3195417"/>
              <a:chOff x="42217" y="43542"/>
              <a:chExt cx="5237775" cy="3426429"/>
            </a:xfrm>
          </p:grpSpPr>
          <p:pic>
            <p:nvPicPr>
              <p:cNvPr id="17" name="Picture 16">
                <a:extLst>
                  <a:ext uri="{FF2B5EF4-FFF2-40B4-BE49-F238E27FC236}">
                    <a16:creationId xmlns:a16="http://schemas.microsoft.com/office/drawing/2014/main" id="{7C513995-6213-5D46-AB21-242C609047A7}"/>
                  </a:ext>
                </a:extLst>
              </p:cNvPr>
              <p:cNvPicPr>
                <a:picLocks noChangeAspect="1"/>
              </p:cNvPicPr>
              <p:nvPr/>
            </p:nvPicPr>
            <p:blipFill rotWithShape="1">
              <a:blip r:embed="rId3"/>
              <a:srcRect t="5999" r="52428" b="49999"/>
              <a:stretch/>
            </p:blipFill>
            <p:spPr>
              <a:xfrm>
                <a:off x="42217" y="43542"/>
                <a:ext cx="5120512" cy="3017610"/>
              </a:xfrm>
              <a:prstGeom prst="rect">
                <a:avLst/>
              </a:prstGeom>
            </p:spPr>
          </p:pic>
          <p:pic>
            <p:nvPicPr>
              <p:cNvPr id="18" name="Picture 17">
                <a:extLst>
                  <a:ext uri="{FF2B5EF4-FFF2-40B4-BE49-F238E27FC236}">
                    <a16:creationId xmlns:a16="http://schemas.microsoft.com/office/drawing/2014/main" id="{2A7BAE86-C1B1-7C45-A6D8-2682FB9A9C39}"/>
                  </a:ext>
                </a:extLst>
              </p:cNvPr>
              <p:cNvPicPr>
                <a:picLocks noChangeAspect="1"/>
              </p:cNvPicPr>
              <p:nvPr/>
            </p:nvPicPr>
            <p:blipFill rotWithShape="1">
              <a:blip r:embed="rId3"/>
              <a:srcRect l="7253" t="91852" r="51349" b="1"/>
              <a:stretch/>
            </p:blipFill>
            <p:spPr>
              <a:xfrm>
                <a:off x="824106" y="2911172"/>
                <a:ext cx="4455886" cy="558799"/>
              </a:xfrm>
              <a:prstGeom prst="rect">
                <a:avLst/>
              </a:prstGeom>
            </p:spPr>
          </p:pic>
        </p:grpSp>
        <p:pic>
          <p:nvPicPr>
            <p:cNvPr id="16" name="Picture 15">
              <a:extLst>
                <a:ext uri="{FF2B5EF4-FFF2-40B4-BE49-F238E27FC236}">
                  <a16:creationId xmlns:a16="http://schemas.microsoft.com/office/drawing/2014/main" id="{EE2118A6-83A2-CD46-B83C-22B7513D9BE9}"/>
                </a:ext>
              </a:extLst>
            </p:cNvPr>
            <p:cNvPicPr>
              <a:picLocks noChangeAspect="1"/>
            </p:cNvPicPr>
            <p:nvPr/>
          </p:nvPicPr>
          <p:blipFill>
            <a:blip r:embed="rId4"/>
            <a:stretch>
              <a:fillRect/>
            </a:stretch>
          </p:blipFill>
          <p:spPr>
            <a:xfrm>
              <a:off x="3749500" y="2164452"/>
              <a:ext cx="786359" cy="873732"/>
            </a:xfrm>
            <a:prstGeom prst="rect">
              <a:avLst/>
            </a:prstGeom>
          </p:spPr>
        </p:pic>
      </p:grpSp>
      <p:sp>
        <p:nvSpPr>
          <p:cNvPr id="19" name="TextBox 18">
            <a:extLst>
              <a:ext uri="{FF2B5EF4-FFF2-40B4-BE49-F238E27FC236}">
                <a16:creationId xmlns:a16="http://schemas.microsoft.com/office/drawing/2014/main" id="{DD8DC186-08F9-1A43-B03C-423757D00C59}"/>
              </a:ext>
            </a:extLst>
          </p:cNvPr>
          <p:cNvSpPr txBox="1"/>
          <p:nvPr/>
        </p:nvSpPr>
        <p:spPr>
          <a:xfrm>
            <a:off x="2669600" y="4042772"/>
            <a:ext cx="6649094" cy="430887"/>
          </a:xfrm>
          <a:prstGeom prst="rect">
            <a:avLst/>
          </a:prstGeom>
          <a:noFill/>
        </p:spPr>
        <p:txBody>
          <a:bodyPr wrap="square" rtlCol="0">
            <a:spAutoFit/>
          </a:bodyPr>
          <a:lstStyle/>
          <a:p>
            <a:r>
              <a:rPr lang="en-GB" sz="2200" dirty="0">
                <a:latin typeface="Gill Sans Light" panose="020B0302020104020203" pitchFamily="34" charset="-79"/>
                <a:cs typeface="Gill Sans Light" panose="020B0302020104020203" pitchFamily="34" charset="-79"/>
              </a:rPr>
              <a:t>fgco2  ∝ dpco</a:t>
            </a:r>
            <a:r>
              <a:rPr lang="en-GB" sz="2200" baseline="-25000" dirty="0">
                <a:latin typeface="Gill Sans Light" panose="020B0302020104020203" pitchFamily="34" charset="-79"/>
                <a:cs typeface="Gill Sans Light" panose="020B0302020104020203" pitchFamily="34" charset="-79"/>
              </a:rPr>
              <a:t>2</a:t>
            </a:r>
            <a:r>
              <a:rPr lang="en-GB" sz="2200" dirty="0">
                <a:latin typeface="Gill Sans Light" panose="020B0302020104020203" pitchFamily="34" charset="-79"/>
                <a:cs typeface="Gill Sans Light" panose="020B0302020104020203" pitchFamily="34" charset="-79"/>
              </a:rPr>
              <a:t> x sfcWind</a:t>
            </a:r>
            <a:r>
              <a:rPr lang="en-GB" sz="2200" baseline="30000" dirty="0">
                <a:latin typeface="Gill Sans Light" panose="020B0302020104020203" pitchFamily="34" charset="-79"/>
                <a:cs typeface="Gill Sans Light" panose="020B0302020104020203" pitchFamily="34" charset="-79"/>
              </a:rPr>
              <a:t>2</a:t>
            </a:r>
            <a:r>
              <a:rPr lang="en-GB" sz="2200" dirty="0">
                <a:latin typeface="Gill Sans Light" panose="020B0302020104020203" pitchFamily="34" charset="-79"/>
                <a:cs typeface="Gill Sans Light" panose="020B0302020104020203" pitchFamily="34" charset="-79"/>
              </a:rPr>
              <a:t> x </a:t>
            </a:r>
            <a:r>
              <a:rPr lang="en-GB" sz="2200" dirty="0" err="1">
                <a:latin typeface="Gill Sans Light" panose="020B0302020104020203" pitchFamily="34" charset="-79"/>
                <a:cs typeface="Gill Sans Light" panose="020B0302020104020203" pitchFamily="34" charset="-79"/>
              </a:rPr>
              <a:t>siconc</a:t>
            </a:r>
            <a:r>
              <a:rPr lang="en-GB" sz="2200" dirty="0">
                <a:latin typeface="Gill Sans Light" panose="020B0302020104020203" pitchFamily="34" charset="-79"/>
                <a:cs typeface="Gill Sans Light" panose="020B0302020104020203" pitchFamily="34" charset="-79"/>
              </a:rPr>
              <a:t> x f(SSS) x f(SST)</a:t>
            </a:r>
          </a:p>
        </p:txBody>
      </p:sp>
      <p:sp>
        <p:nvSpPr>
          <p:cNvPr id="3" name="TextBox 2">
            <a:extLst>
              <a:ext uri="{FF2B5EF4-FFF2-40B4-BE49-F238E27FC236}">
                <a16:creationId xmlns:a16="http://schemas.microsoft.com/office/drawing/2014/main" id="{F4D57B57-F551-6C44-AB24-6923F182A7A0}"/>
              </a:ext>
            </a:extLst>
          </p:cNvPr>
          <p:cNvSpPr txBox="1"/>
          <p:nvPr/>
        </p:nvSpPr>
        <p:spPr>
          <a:xfrm>
            <a:off x="7446799" y="2787028"/>
            <a:ext cx="358731" cy="312105"/>
          </a:xfrm>
          <a:prstGeom prst="rect">
            <a:avLst/>
          </a:prstGeom>
          <a:solidFill>
            <a:schemeClr val="bg1"/>
          </a:solidFill>
        </p:spPr>
        <p:txBody>
          <a:bodyPr wrap="none" lIns="0" tIns="0" rIns="0" bIns="0" rtlCol="0">
            <a:noAutofit/>
          </a:bodyPr>
          <a:lstStyle/>
          <a:p>
            <a:r>
              <a:rPr lang="en-GB" sz="1100" dirty="0">
                <a:latin typeface="Times" pitchFamily="2" charset="0"/>
              </a:rPr>
              <a:t>SSS</a:t>
            </a:r>
            <a:br>
              <a:rPr lang="en-GB" sz="1100" dirty="0">
                <a:latin typeface="Times" pitchFamily="2" charset="0"/>
              </a:rPr>
            </a:br>
            <a:r>
              <a:rPr lang="en-GB" sz="1100" dirty="0">
                <a:latin typeface="Times" pitchFamily="2" charset="0"/>
              </a:rPr>
              <a:t>SST</a:t>
            </a:r>
          </a:p>
        </p:txBody>
      </p:sp>
    </p:spTree>
    <p:extLst>
      <p:ext uri="{BB962C8B-B14F-4D97-AF65-F5344CB8AC3E}">
        <p14:creationId xmlns:p14="http://schemas.microsoft.com/office/powerpoint/2010/main" val="328814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a:t>
            </a:r>
            <a:r>
              <a:rPr lang="en-GB" dirty="0">
                <a:solidFill>
                  <a:schemeClr val="tx1"/>
                </a:solidFill>
                <a:latin typeface="Gill Sans Light" panose="020B0302020104020203" pitchFamily="34" charset="-79"/>
                <a:cs typeface="Gill Sans Light" panose="020B0302020104020203" pitchFamily="34" charset="-79"/>
              </a:rPr>
              <a:t>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What drives dpco</a:t>
            </a:r>
            <a:r>
              <a:rPr lang="en-GB" baseline="-25000" dirty="0">
                <a:solidFill>
                  <a:schemeClr val="tx1"/>
                </a:solidFill>
                <a:latin typeface="Gill Sans" panose="020B0502020104020203" pitchFamily="34" charset="-79"/>
                <a:cs typeface="Gill Sans" panose="020B0502020104020203" pitchFamily="34" charset="-79"/>
              </a:rPr>
              <a:t>2</a:t>
            </a:r>
            <a:r>
              <a:rPr lang="en-GB" dirty="0">
                <a:solidFill>
                  <a:schemeClr val="tx1"/>
                </a:solidFill>
                <a:latin typeface="Gill Sans" panose="020B0502020104020203" pitchFamily="34" charset="-79"/>
                <a:cs typeface="Gill Sans" panose="020B05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dpco2 variability</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6</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pic>
        <p:nvPicPr>
          <p:cNvPr id="29" name="Picture 28">
            <a:extLst>
              <a:ext uri="{FF2B5EF4-FFF2-40B4-BE49-F238E27FC236}">
                <a16:creationId xmlns:a16="http://schemas.microsoft.com/office/drawing/2014/main" id="{5B570F0C-165E-7F4C-A3D5-24A11FEB0A59}"/>
              </a:ext>
            </a:extLst>
          </p:cNvPr>
          <p:cNvPicPr>
            <a:picLocks noChangeAspect="1"/>
          </p:cNvPicPr>
          <p:nvPr/>
        </p:nvPicPr>
        <p:blipFill rotWithShape="1">
          <a:blip r:embed="rId3"/>
          <a:srcRect b="83069"/>
          <a:stretch/>
        </p:blipFill>
        <p:spPr>
          <a:xfrm>
            <a:off x="2648292" y="1610996"/>
            <a:ext cx="6372776" cy="1030436"/>
          </a:xfrm>
          <a:prstGeom prst="rect">
            <a:avLst/>
          </a:prstGeom>
        </p:spPr>
      </p:pic>
      <p:sp>
        <p:nvSpPr>
          <p:cNvPr id="30" name="TextBox 29">
            <a:extLst>
              <a:ext uri="{FF2B5EF4-FFF2-40B4-BE49-F238E27FC236}">
                <a16:creationId xmlns:a16="http://schemas.microsoft.com/office/drawing/2014/main" id="{F4B93141-3950-8D42-8171-C60950CBD7B4}"/>
              </a:ext>
            </a:extLst>
          </p:cNvPr>
          <p:cNvSpPr txBox="1"/>
          <p:nvPr/>
        </p:nvSpPr>
        <p:spPr>
          <a:xfrm>
            <a:off x="4540395" y="1573687"/>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SST</a:t>
            </a:r>
          </a:p>
        </p:txBody>
      </p:sp>
      <p:sp>
        <p:nvSpPr>
          <p:cNvPr id="31" name="TextBox 30">
            <a:extLst>
              <a:ext uri="{FF2B5EF4-FFF2-40B4-BE49-F238E27FC236}">
                <a16:creationId xmlns:a16="http://schemas.microsoft.com/office/drawing/2014/main" id="{FE529B99-9ED1-3C42-815C-44735A768A0E}"/>
              </a:ext>
            </a:extLst>
          </p:cNvPr>
          <p:cNvSpPr txBox="1"/>
          <p:nvPr/>
        </p:nvSpPr>
        <p:spPr>
          <a:xfrm>
            <a:off x="2836155" y="1573687"/>
            <a:ext cx="1591916"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dpco2</a:t>
            </a:r>
          </a:p>
        </p:txBody>
      </p:sp>
      <p:sp>
        <p:nvSpPr>
          <p:cNvPr id="32" name="TextBox 31">
            <a:extLst>
              <a:ext uri="{FF2B5EF4-FFF2-40B4-BE49-F238E27FC236}">
                <a16:creationId xmlns:a16="http://schemas.microsoft.com/office/drawing/2014/main" id="{C96A1E2F-D587-8445-9473-8AC815126D2D}"/>
              </a:ext>
            </a:extLst>
          </p:cNvPr>
          <p:cNvSpPr txBox="1"/>
          <p:nvPr/>
        </p:nvSpPr>
        <p:spPr>
          <a:xfrm>
            <a:off x="6106728" y="1572015"/>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MLD</a:t>
            </a:r>
          </a:p>
        </p:txBody>
      </p:sp>
      <p:sp>
        <p:nvSpPr>
          <p:cNvPr id="34" name="TextBox 33">
            <a:extLst>
              <a:ext uri="{FF2B5EF4-FFF2-40B4-BE49-F238E27FC236}">
                <a16:creationId xmlns:a16="http://schemas.microsoft.com/office/drawing/2014/main" id="{288DE5D5-381E-564F-8CC2-72F66037DF08}"/>
              </a:ext>
            </a:extLst>
          </p:cNvPr>
          <p:cNvSpPr txBox="1"/>
          <p:nvPr/>
        </p:nvSpPr>
        <p:spPr>
          <a:xfrm>
            <a:off x="7673061" y="1565192"/>
            <a:ext cx="1310073" cy="184666"/>
          </a:xfrm>
          <a:prstGeom prst="rect">
            <a:avLst/>
          </a:prstGeom>
          <a:solidFill>
            <a:schemeClr val="bg1"/>
          </a:solidFill>
        </p:spPr>
        <p:txBody>
          <a:bodyPr wrap="square" lIns="0" tIns="0" rIns="0" bIns="0" rtlCol="0">
            <a:spAutoFit/>
          </a:bodyPr>
          <a:lstStyle/>
          <a:p>
            <a:pPr algn="ctr"/>
            <a:r>
              <a:rPr lang="en-GB" sz="1200" dirty="0" err="1">
                <a:latin typeface="Gill Sans" panose="020B0502020104020203" pitchFamily="34" charset="-79"/>
                <a:cs typeface="Gill Sans" panose="020B0502020104020203" pitchFamily="34" charset="-79"/>
              </a:rPr>
              <a:t>IntPP</a:t>
            </a:r>
            <a:endParaRPr lang="en-GB" sz="1200" dirty="0">
              <a:latin typeface="Gill Sans" panose="020B0502020104020203" pitchFamily="34" charset="-79"/>
              <a:cs typeface="Gill Sans" panose="020B0502020104020203" pitchFamily="34" charset="-79"/>
            </a:endParaRPr>
          </a:p>
        </p:txBody>
      </p:sp>
      <p:sp>
        <p:nvSpPr>
          <p:cNvPr id="35" name="TextBox 34">
            <a:extLst>
              <a:ext uri="{FF2B5EF4-FFF2-40B4-BE49-F238E27FC236}">
                <a16:creationId xmlns:a16="http://schemas.microsoft.com/office/drawing/2014/main" id="{CDDAB2ED-1BE2-FB47-B0EC-A0B7912D4A03}"/>
              </a:ext>
            </a:extLst>
          </p:cNvPr>
          <p:cNvSpPr txBox="1"/>
          <p:nvPr/>
        </p:nvSpPr>
        <p:spPr>
          <a:xfrm>
            <a:off x="4540395" y="1226638"/>
            <a:ext cx="4408873" cy="338554"/>
          </a:xfrm>
          <a:prstGeom prst="rect">
            <a:avLst/>
          </a:prstGeom>
          <a:solidFill>
            <a:schemeClr val="bg1">
              <a:lumMod val="85000"/>
            </a:schemeClr>
          </a:solidFill>
        </p:spPr>
        <p:txBody>
          <a:bodyPr wrap="square" rtlCol="0">
            <a:spAutoFit/>
          </a:bodyPr>
          <a:lstStyle/>
          <a:p>
            <a:pPr algn="ctr"/>
            <a:r>
              <a:rPr lang="en-GB" sz="1600" dirty="0">
                <a:latin typeface="Gill Sans" panose="020B0502020104020203" pitchFamily="34" charset="-79"/>
                <a:cs typeface="Gill Sans" panose="020B0502020104020203" pitchFamily="34" charset="-79"/>
              </a:rPr>
              <a:t>Impact</a:t>
            </a:r>
            <a:r>
              <a:rPr lang="en-GB" sz="1600" dirty="0">
                <a:latin typeface="Gill Sans Light" panose="020B0302020104020203" pitchFamily="34" charset="-79"/>
                <a:cs typeface="Gill Sans Light" panose="020B0302020104020203" pitchFamily="34" charset="-79"/>
              </a:rPr>
              <a:t> (correlation </a:t>
            </a:r>
            <a:r>
              <a:rPr lang="en-GB" sz="1600" dirty="0">
                <a:latin typeface="Gill Sans Light" panose="020B0302020104020203" pitchFamily="34" charset="-79"/>
                <a:cs typeface="Gill Sans Light" panose="020B0302020104020203" pitchFamily="34" charset="-79"/>
              </a:rPr>
              <a:t>difference; </a:t>
            </a:r>
            <a:r>
              <a:rPr lang="en-GB" sz="1600" dirty="0" err="1">
                <a:latin typeface="Gill Sans Light" panose="020B0302020104020203" pitchFamily="34" charset="-79"/>
                <a:cs typeface="Gill Sans Light" panose="020B0302020104020203" pitchFamily="34" charset="-79"/>
              </a:rPr>
              <a:t>clim</a:t>
            </a:r>
            <a:r>
              <a:rPr lang="en-GB" sz="1600" dirty="0">
                <a:latin typeface="Gill Sans Light" panose="020B0302020104020203" pitchFamily="34" charset="-79"/>
                <a:cs typeface="Gill Sans Light" panose="020B0302020104020203" pitchFamily="34" charset="-79"/>
              </a:rPr>
              <a:t>. minus full)</a:t>
            </a:r>
          </a:p>
        </p:txBody>
      </p:sp>
      <p:sp>
        <p:nvSpPr>
          <p:cNvPr id="36" name="TextBox 35">
            <a:extLst>
              <a:ext uri="{FF2B5EF4-FFF2-40B4-BE49-F238E27FC236}">
                <a16:creationId xmlns:a16="http://schemas.microsoft.com/office/drawing/2014/main" id="{CF80484D-112A-4249-94C7-A3655AFD3A04}"/>
              </a:ext>
            </a:extLst>
          </p:cNvPr>
          <p:cNvSpPr txBox="1"/>
          <p:nvPr/>
        </p:nvSpPr>
        <p:spPr>
          <a:xfrm>
            <a:off x="2999452" y="737664"/>
            <a:ext cx="1293149" cy="830997"/>
          </a:xfrm>
          <a:prstGeom prst="rect">
            <a:avLst/>
          </a:prstGeom>
          <a:solidFill>
            <a:schemeClr val="bg1">
              <a:lumMod val="85000"/>
            </a:schemeClr>
          </a:solidFill>
        </p:spPr>
        <p:txBody>
          <a:bodyPr wrap="square" rtlCol="0">
            <a:spAutoFit/>
          </a:bodyPr>
          <a:lstStyle/>
          <a:p>
            <a:pPr algn="ctr"/>
            <a:r>
              <a:rPr lang="en-GB" sz="1600" dirty="0">
                <a:latin typeface="Gill Sans Light" panose="020B0302020104020203" pitchFamily="34" charset="-79"/>
                <a:cs typeface="Gill Sans Light" panose="020B0302020104020203" pitchFamily="34" charset="-79"/>
              </a:rPr>
              <a:t>Full </a:t>
            </a:r>
            <a:r>
              <a:rPr lang="en-GB" sz="1600" dirty="0">
                <a:latin typeface="Gill Sans Light" panose="020B0302020104020203" pitchFamily="34" charset="-79"/>
                <a:cs typeface="Gill Sans Light" panose="020B0302020104020203" pitchFamily="34" charset="-79"/>
              </a:rPr>
              <a:t>correlation</a:t>
            </a:r>
            <a:br>
              <a:rPr lang="en-GB" sz="1600" dirty="0">
                <a:latin typeface="Gill Sans Light" panose="020B0302020104020203" pitchFamily="34" charset="-79"/>
                <a:cs typeface="Gill Sans Light" panose="020B0302020104020203" pitchFamily="34" charset="-79"/>
              </a:rPr>
            </a:br>
            <a:r>
              <a:rPr lang="en-GB" sz="1600" dirty="0">
                <a:latin typeface="Gill Sans Light" panose="020B0302020104020203" pitchFamily="34" charset="-79"/>
                <a:cs typeface="Gill Sans Light" panose="020B0302020104020203" pitchFamily="34" charset="-79"/>
              </a:rPr>
              <a:t>(verification)</a:t>
            </a:r>
          </a:p>
        </p:txBody>
      </p:sp>
      <p:sp>
        <p:nvSpPr>
          <p:cNvPr id="37" name="TextBox 36">
            <a:extLst>
              <a:ext uri="{FF2B5EF4-FFF2-40B4-BE49-F238E27FC236}">
                <a16:creationId xmlns:a16="http://schemas.microsoft.com/office/drawing/2014/main" id="{8CBC9DBE-B873-9746-A1CA-8F93F57CC795}"/>
              </a:ext>
            </a:extLst>
          </p:cNvPr>
          <p:cNvSpPr txBox="1"/>
          <p:nvPr/>
        </p:nvSpPr>
        <p:spPr>
          <a:xfrm rot="16200000">
            <a:off x="2204748" y="1855355"/>
            <a:ext cx="948408" cy="646331"/>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Decadal (&gt;5y)</a:t>
            </a:r>
          </a:p>
        </p:txBody>
      </p:sp>
      <p:sp>
        <p:nvSpPr>
          <p:cNvPr id="3" name="TextBox 2">
            <a:extLst>
              <a:ext uri="{FF2B5EF4-FFF2-40B4-BE49-F238E27FC236}">
                <a16:creationId xmlns:a16="http://schemas.microsoft.com/office/drawing/2014/main" id="{DB1F147F-1112-BE47-A6D6-FB10248FF02E}"/>
              </a:ext>
            </a:extLst>
          </p:cNvPr>
          <p:cNvSpPr txBox="1"/>
          <p:nvPr/>
        </p:nvSpPr>
        <p:spPr>
          <a:xfrm>
            <a:off x="3124201" y="3095597"/>
            <a:ext cx="5452533" cy="923330"/>
          </a:xfrm>
          <a:prstGeom prst="rect">
            <a:avLst/>
          </a:prstGeom>
          <a:noFill/>
        </p:spPr>
        <p:txBody>
          <a:bodyPr wrap="square" rtlCol="0">
            <a:spAutoFit/>
          </a:bodyPr>
          <a:lstStyle/>
          <a:p>
            <a:pPr marL="342900" indent="-342900">
              <a:buFont typeface="+mj-lt"/>
              <a:buAutoNum type="arabicPeriod"/>
            </a:pPr>
            <a:r>
              <a:rPr lang="en-GB" dirty="0">
                <a:latin typeface="Gill Sans Light" panose="020B0302020104020203" pitchFamily="34" charset="-79"/>
                <a:cs typeface="Gill Sans Light" panose="020B0302020104020203" pitchFamily="34" charset="-79"/>
              </a:rPr>
              <a:t>dpco2 output from model</a:t>
            </a:r>
          </a:p>
          <a:p>
            <a:pPr marL="342900" indent="-342900">
              <a:buFont typeface="+mj-lt"/>
              <a:buAutoNum type="arabicPeriod"/>
            </a:pPr>
            <a:r>
              <a:rPr lang="en-GB" dirty="0">
                <a:latin typeface="Gill Sans Light" panose="020B0302020104020203" pitchFamily="34" charset="-79"/>
                <a:cs typeface="Gill Sans Light" panose="020B0302020104020203" pitchFamily="34" charset="-79"/>
              </a:rPr>
              <a:t>dpco2 calculated from multiple linear regression</a:t>
            </a:r>
          </a:p>
          <a:p>
            <a:r>
              <a:rPr lang="en-GB" dirty="0">
                <a:latin typeface="Gill Sans Light" panose="020B0302020104020203" pitchFamily="34" charset="-79"/>
                <a:cs typeface="Gill Sans Light" panose="020B0302020104020203" pitchFamily="34" charset="-79"/>
              </a:rPr>
              <a:t>	dpco2  =  ⍺ SST  +  β MLD  +  </a:t>
            </a:r>
            <a:r>
              <a:rPr lang="en-GB" dirty="0" err="1">
                <a:latin typeface="Gill Sans Light" panose="020B0302020104020203" pitchFamily="34" charset="-79"/>
                <a:cs typeface="Gill Sans Light" panose="020B0302020104020203" pitchFamily="34" charset="-79"/>
              </a:rPr>
              <a:t>ɣ</a:t>
            </a:r>
            <a:r>
              <a:rPr lang="en-GB" dirty="0">
                <a:latin typeface="Gill Sans Light" panose="020B0302020104020203" pitchFamily="34" charset="-79"/>
                <a:cs typeface="Gill Sans Light" panose="020B0302020104020203" pitchFamily="34" charset="-79"/>
              </a:rPr>
              <a:t> </a:t>
            </a:r>
            <a:r>
              <a:rPr lang="en-GB" dirty="0" err="1">
                <a:latin typeface="Gill Sans Light" panose="020B0302020104020203" pitchFamily="34" charset="-79"/>
                <a:cs typeface="Gill Sans Light" panose="020B0302020104020203" pitchFamily="34" charset="-79"/>
              </a:rPr>
              <a:t>IntPP</a:t>
            </a:r>
            <a:r>
              <a:rPr lang="en-GB" dirty="0">
                <a:latin typeface="Gill Sans Light" panose="020B0302020104020203" pitchFamily="34" charset="-79"/>
                <a:cs typeface="Gill Sans Light" panose="020B0302020104020203" pitchFamily="34" charset="-79"/>
              </a:rPr>
              <a:t>  +  </a:t>
            </a:r>
            <a:r>
              <a:rPr lang="en-GB" dirty="0" err="1">
                <a:latin typeface="Gill Sans Light" panose="020B0302020104020203" pitchFamily="34" charset="-79"/>
                <a:cs typeface="Gill Sans Light" panose="020B0302020104020203" pitchFamily="34" charset="-79"/>
              </a:rPr>
              <a:t>ε</a:t>
            </a:r>
            <a:endParaRPr lang="en-GB"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79928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a:t>
            </a:r>
            <a:r>
              <a:rPr lang="en-GB" dirty="0">
                <a:solidFill>
                  <a:schemeClr val="tx1"/>
                </a:solidFill>
                <a:latin typeface="Gill Sans Light" panose="020B0302020104020203" pitchFamily="34" charset="-79"/>
                <a:cs typeface="Gill Sans Light" panose="020B0302020104020203" pitchFamily="34" charset="-79"/>
              </a:rPr>
              <a:t>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What drives dpco</a:t>
            </a:r>
            <a:r>
              <a:rPr lang="en-GB" baseline="-25000" dirty="0">
                <a:solidFill>
                  <a:schemeClr val="tx1"/>
                </a:solidFill>
                <a:latin typeface="Gill Sans" panose="020B0502020104020203" pitchFamily="34" charset="-79"/>
                <a:cs typeface="Gill Sans" panose="020B0502020104020203" pitchFamily="34" charset="-79"/>
              </a:rPr>
              <a:t>2</a:t>
            </a:r>
            <a:r>
              <a:rPr lang="en-GB" dirty="0">
                <a:solidFill>
                  <a:schemeClr val="tx1"/>
                </a:solidFill>
                <a:latin typeface="Gill Sans" panose="020B0502020104020203" pitchFamily="34" charset="-79"/>
                <a:cs typeface="Gill Sans" panose="020B05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dpco2 variability</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7</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pic>
        <p:nvPicPr>
          <p:cNvPr id="21" name="Picture 20">
            <a:extLst>
              <a:ext uri="{FF2B5EF4-FFF2-40B4-BE49-F238E27FC236}">
                <a16:creationId xmlns:a16="http://schemas.microsoft.com/office/drawing/2014/main" id="{FCC0F51F-C28B-6040-A222-C1FC86A7899C}"/>
              </a:ext>
            </a:extLst>
          </p:cNvPr>
          <p:cNvPicPr>
            <a:picLocks noChangeAspect="1"/>
          </p:cNvPicPr>
          <p:nvPr/>
        </p:nvPicPr>
        <p:blipFill rotWithShape="1">
          <a:blip r:embed="rId3"/>
          <a:srcRect t="33152" b="50056"/>
          <a:stretch/>
        </p:blipFill>
        <p:spPr>
          <a:xfrm>
            <a:off x="2640782" y="2496277"/>
            <a:ext cx="6372776" cy="1021976"/>
          </a:xfrm>
          <a:prstGeom prst="rect">
            <a:avLst/>
          </a:prstGeom>
        </p:spPr>
      </p:pic>
      <p:pic>
        <p:nvPicPr>
          <p:cNvPr id="23" name="Picture 22">
            <a:extLst>
              <a:ext uri="{FF2B5EF4-FFF2-40B4-BE49-F238E27FC236}">
                <a16:creationId xmlns:a16="http://schemas.microsoft.com/office/drawing/2014/main" id="{3D7749B7-BD06-7540-AD67-00DC34BC97E6}"/>
              </a:ext>
            </a:extLst>
          </p:cNvPr>
          <p:cNvPicPr>
            <a:picLocks noChangeAspect="1"/>
          </p:cNvPicPr>
          <p:nvPr/>
        </p:nvPicPr>
        <p:blipFill rotWithShape="1">
          <a:blip r:embed="rId3"/>
          <a:srcRect b="83069"/>
          <a:stretch/>
        </p:blipFill>
        <p:spPr>
          <a:xfrm>
            <a:off x="2648292" y="1610996"/>
            <a:ext cx="6372776" cy="1030436"/>
          </a:xfrm>
          <a:prstGeom prst="rect">
            <a:avLst/>
          </a:prstGeom>
        </p:spPr>
      </p:pic>
      <p:sp>
        <p:nvSpPr>
          <p:cNvPr id="24" name="TextBox 23">
            <a:extLst>
              <a:ext uri="{FF2B5EF4-FFF2-40B4-BE49-F238E27FC236}">
                <a16:creationId xmlns:a16="http://schemas.microsoft.com/office/drawing/2014/main" id="{A6C05E9C-80CE-D844-A694-69046AC517C9}"/>
              </a:ext>
            </a:extLst>
          </p:cNvPr>
          <p:cNvSpPr txBox="1"/>
          <p:nvPr/>
        </p:nvSpPr>
        <p:spPr>
          <a:xfrm>
            <a:off x="4540395" y="1573687"/>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SST</a:t>
            </a:r>
          </a:p>
        </p:txBody>
      </p:sp>
      <p:sp>
        <p:nvSpPr>
          <p:cNvPr id="25" name="TextBox 24">
            <a:extLst>
              <a:ext uri="{FF2B5EF4-FFF2-40B4-BE49-F238E27FC236}">
                <a16:creationId xmlns:a16="http://schemas.microsoft.com/office/drawing/2014/main" id="{92E473E7-D76F-EC4E-BA0D-74214E7D1639}"/>
              </a:ext>
            </a:extLst>
          </p:cNvPr>
          <p:cNvSpPr txBox="1"/>
          <p:nvPr/>
        </p:nvSpPr>
        <p:spPr>
          <a:xfrm>
            <a:off x="2836155" y="1573687"/>
            <a:ext cx="1591916"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dpco2</a:t>
            </a:r>
          </a:p>
        </p:txBody>
      </p:sp>
      <p:sp>
        <p:nvSpPr>
          <p:cNvPr id="26" name="TextBox 25">
            <a:extLst>
              <a:ext uri="{FF2B5EF4-FFF2-40B4-BE49-F238E27FC236}">
                <a16:creationId xmlns:a16="http://schemas.microsoft.com/office/drawing/2014/main" id="{8EFA482D-F559-0346-BF8D-015A0D3BD8D2}"/>
              </a:ext>
            </a:extLst>
          </p:cNvPr>
          <p:cNvSpPr txBox="1"/>
          <p:nvPr/>
        </p:nvSpPr>
        <p:spPr>
          <a:xfrm>
            <a:off x="6106728" y="1572015"/>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MLD</a:t>
            </a:r>
          </a:p>
        </p:txBody>
      </p:sp>
      <p:sp>
        <p:nvSpPr>
          <p:cNvPr id="27" name="TextBox 26">
            <a:extLst>
              <a:ext uri="{FF2B5EF4-FFF2-40B4-BE49-F238E27FC236}">
                <a16:creationId xmlns:a16="http://schemas.microsoft.com/office/drawing/2014/main" id="{CC37C447-259C-604C-9D55-61384E6EDCF5}"/>
              </a:ext>
            </a:extLst>
          </p:cNvPr>
          <p:cNvSpPr txBox="1"/>
          <p:nvPr/>
        </p:nvSpPr>
        <p:spPr>
          <a:xfrm>
            <a:off x="7673061" y="1565192"/>
            <a:ext cx="1310073" cy="184666"/>
          </a:xfrm>
          <a:prstGeom prst="rect">
            <a:avLst/>
          </a:prstGeom>
          <a:solidFill>
            <a:schemeClr val="bg1"/>
          </a:solidFill>
        </p:spPr>
        <p:txBody>
          <a:bodyPr wrap="square" lIns="0" tIns="0" rIns="0" bIns="0" rtlCol="0">
            <a:spAutoFit/>
          </a:bodyPr>
          <a:lstStyle/>
          <a:p>
            <a:pPr algn="ctr"/>
            <a:r>
              <a:rPr lang="en-GB" sz="1200" dirty="0" err="1">
                <a:latin typeface="Gill Sans" panose="020B0502020104020203" pitchFamily="34" charset="-79"/>
                <a:cs typeface="Gill Sans" panose="020B0502020104020203" pitchFamily="34" charset="-79"/>
              </a:rPr>
              <a:t>IntPP</a:t>
            </a:r>
            <a:endParaRPr lang="en-GB" sz="1200" dirty="0">
              <a:latin typeface="Gill Sans" panose="020B0502020104020203" pitchFamily="34" charset="-79"/>
              <a:cs typeface="Gill Sans" panose="020B0502020104020203" pitchFamily="34" charset="-79"/>
            </a:endParaRPr>
          </a:p>
        </p:txBody>
      </p:sp>
      <p:sp>
        <p:nvSpPr>
          <p:cNvPr id="13" name="TextBox 12">
            <a:extLst>
              <a:ext uri="{FF2B5EF4-FFF2-40B4-BE49-F238E27FC236}">
                <a16:creationId xmlns:a16="http://schemas.microsoft.com/office/drawing/2014/main" id="{05B7A62F-7B34-5444-8702-05300BF57F2A}"/>
              </a:ext>
            </a:extLst>
          </p:cNvPr>
          <p:cNvSpPr txBox="1"/>
          <p:nvPr/>
        </p:nvSpPr>
        <p:spPr>
          <a:xfrm>
            <a:off x="4540395" y="1226638"/>
            <a:ext cx="4408873" cy="338554"/>
          </a:xfrm>
          <a:prstGeom prst="rect">
            <a:avLst/>
          </a:prstGeom>
          <a:solidFill>
            <a:schemeClr val="bg1">
              <a:lumMod val="85000"/>
            </a:schemeClr>
          </a:solidFill>
        </p:spPr>
        <p:txBody>
          <a:bodyPr wrap="square" rtlCol="0">
            <a:spAutoFit/>
          </a:bodyPr>
          <a:lstStyle/>
          <a:p>
            <a:pPr algn="ctr"/>
            <a:r>
              <a:rPr lang="en-GB" sz="1600" dirty="0">
                <a:latin typeface="Gill Sans" panose="020B0502020104020203" pitchFamily="34" charset="-79"/>
                <a:cs typeface="Gill Sans" panose="020B0502020104020203" pitchFamily="34" charset="-79"/>
              </a:rPr>
              <a:t>Impact</a:t>
            </a:r>
            <a:r>
              <a:rPr lang="en-GB" sz="1600" dirty="0">
                <a:latin typeface="Gill Sans Light" panose="020B0302020104020203" pitchFamily="34" charset="-79"/>
                <a:cs typeface="Gill Sans Light" panose="020B0302020104020203" pitchFamily="34" charset="-79"/>
              </a:rPr>
              <a:t> (correlation </a:t>
            </a:r>
            <a:r>
              <a:rPr lang="en-GB" sz="1600" dirty="0">
                <a:latin typeface="Gill Sans Light" panose="020B0302020104020203" pitchFamily="34" charset="-79"/>
                <a:cs typeface="Gill Sans Light" panose="020B0302020104020203" pitchFamily="34" charset="-79"/>
              </a:rPr>
              <a:t>difference; </a:t>
            </a:r>
            <a:r>
              <a:rPr lang="en-GB" sz="1600" dirty="0" err="1">
                <a:latin typeface="Gill Sans Light" panose="020B0302020104020203" pitchFamily="34" charset="-79"/>
                <a:cs typeface="Gill Sans Light" panose="020B0302020104020203" pitchFamily="34" charset="-79"/>
              </a:rPr>
              <a:t>clim</a:t>
            </a:r>
            <a:r>
              <a:rPr lang="en-GB" sz="1600" dirty="0">
                <a:latin typeface="Gill Sans Light" panose="020B0302020104020203" pitchFamily="34" charset="-79"/>
                <a:cs typeface="Gill Sans Light" panose="020B0302020104020203" pitchFamily="34" charset="-79"/>
              </a:rPr>
              <a:t>. minus full)</a:t>
            </a:r>
          </a:p>
        </p:txBody>
      </p:sp>
      <p:sp>
        <p:nvSpPr>
          <p:cNvPr id="12" name="TextBox 11">
            <a:extLst>
              <a:ext uri="{FF2B5EF4-FFF2-40B4-BE49-F238E27FC236}">
                <a16:creationId xmlns:a16="http://schemas.microsoft.com/office/drawing/2014/main" id="{7A309040-D396-AD41-AF26-39357997A067}"/>
              </a:ext>
            </a:extLst>
          </p:cNvPr>
          <p:cNvSpPr txBox="1"/>
          <p:nvPr/>
        </p:nvSpPr>
        <p:spPr>
          <a:xfrm>
            <a:off x="2999452" y="737664"/>
            <a:ext cx="1293149" cy="830997"/>
          </a:xfrm>
          <a:prstGeom prst="rect">
            <a:avLst/>
          </a:prstGeom>
          <a:solidFill>
            <a:schemeClr val="bg1">
              <a:lumMod val="85000"/>
            </a:schemeClr>
          </a:solidFill>
        </p:spPr>
        <p:txBody>
          <a:bodyPr wrap="square" rtlCol="0">
            <a:spAutoFit/>
          </a:bodyPr>
          <a:lstStyle/>
          <a:p>
            <a:pPr algn="ctr"/>
            <a:r>
              <a:rPr lang="en-GB" sz="1600" dirty="0">
                <a:latin typeface="Gill Sans Light" panose="020B0302020104020203" pitchFamily="34" charset="-79"/>
                <a:cs typeface="Gill Sans Light" panose="020B0302020104020203" pitchFamily="34" charset="-79"/>
              </a:rPr>
              <a:t>Full </a:t>
            </a:r>
            <a:r>
              <a:rPr lang="en-GB" sz="1600" dirty="0">
                <a:latin typeface="Gill Sans Light" panose="020B0302020104020203" pitchFamily="34" charset="-79"/>
                <a:cs typeface="Gill Sans Light" panose="020B0302020104020203" pitchFamily="34" charset="-79"/>
              </a:rPr>
              <a:t>correlation</a:t>
            </a:r>
            <a:br>
              <a:rPr lang="en-GB" sz="1600" dirty="0">
                <a:latin typeface="Gill Sans Light" panose="020B0302020104020203" pitchFamily="34" charset="-79"/>
                <a:cs typeface="Gill Sans Light" panose="020B0302020104020203" pitchFamily="34" charset="-79"/>
              </a:rPr>
            </a:br>
            <a:r>
              <a:rPr lang="en-GB" sz="1600" dirty="0">
                <a:latin typeface="Gill Sans Light" panose="020B0302020104020203" pitchFamily="34" charset="-79"/>
                <a:cs typeface="Gill Sans Light" panose="020B0302020104020203" pitchFamily="34" charset="-79"/>
              </a:rPr>
              <a:t>(verification)</a:t>
            </a:r>
          </a:p>
        </p:txBody>
      </p:sp>
      <p:sp>
        <p:nvSpPr>
          <p:cNvPr id="28" name="TextBox 27">
            <a:extLst>
              <a:ext uri="{FF2B5EF4-FFF2-40B4-BE49-F238E27FC236}">
                <a16:creationId xmlns:a16="http://schemas.microsoft.com/office/drawing/2014/main" id="{0B3123FC-9E6D-1845-8FF2-6E3F72FF0648}"/>
              </a:ext>
            </a:extLst>
          </p:cNvPr>
          <p:cNvSpPr txBox="1"/>
          <p:nvPr/>
        </p:nvSpPr>
        <p:spPr>
          <a:xfrm rot="16200000">
            <a:off x="2068487" y="2715701"/>
            <a:ext cx="1262331" cy="646331"/>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Decadal</a:t>
            </a:r>
            <a:br>
              <a:rPr lang="en-GB" dirty="0">
                <a:latin typeface="Gill Sans Light" panose="020B0302020104020203" pitchFamily="34" charset="-79"/>
                <a:cs typeface="Gill Sans Light" panose="020B0302020104020203" pitchFamily="34" charset="-79"/>
              </a:rPr>
            </a:br>
            <a:r>
              <a:rPr lang="en-GB" dirty="0">
                <a:latin typeface="Gill Sans Light" panose="020B0302020104020203" pitchFamily="34" charset="-79"/>
                <a:cs typeface="Gill Sans Light" panose="020B0302020104020203" pitchFamily="34" charset="-79"/>
              </a:rPr>
              <a:t>summer</a:t>
            </a:r>
          </a:p>
        </p:txBody>
      </p:sp>
      <p:sp>
        <p:nvSpPr>
          <p:cNvPr id="29" name="TextBox 28">
            <a:extLst>
              <a:ext uri="{FF2B5EF4-FFF2-40B4-BE49-F238E27FC236}">
                <a16:creationId xmlns:a16="http://schemas.microsoft.com/office/drawing/2014/main" id="{37F549C2-F8D8-1240-9759-79980A8E005F}"/>
              </a:ext>
            </a:extLst>
          </p:cNvPr>
          <p:cNvSpPr txBox="1"/>
          <p:nvPr/>
        </p:nvSpPr>
        <p:spPr>
          <a:xfrm rot="16200000">
            <a:off x="2204748" y="1855355"/>
            <a:ext cx="948408" cy="646331"/>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Decadal (&gt;5y)</a:t>
            </a:r>
          </a:p>
        </p:txBody>
      </p:sp>
    </p:spTree>
    <p:extLst>
      <p:ext uri="{BB962C8B-B14F-4D97-AF65-F5344CB8AC3E}">
        <p14:creationId xmlns:p14="http://schemas.microsoft.com/office/powerpoint/2010/main" val="199154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111B8CB-1150-E14C-BE3C-617AA4CC3221}"/>
              </a:ext>
            </a:extLst>
          </p:cNvPr>
          <p:cNvPicPr>
            <a:picLocks noChangeAspect="1"/>
          </p:cNvPicPr>
          <p:nvPr/>
        </p:nvPicPr>
        <p:blipFill rotWithShape="1">
          <a:blip r:embed="rId3"/>
          <a:srcRect b="82871"/>
          <a:stretch/>
        </p:blipFill>
        <p:spPr>
          <a:xfrm>
            <a:off x="2640058" y="3366094"/>
            <a:ext cx="6372776" cy="1060886"/>
          </a:xfrm>
          <a:prstGeom prst="rect">
            <a:avLst/>
          </a:prstGeom>
        </p:spPr>
      </p:pic>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a:t>
            </a:r>
            <a:r>
              <a:rPr lang="en-GB" dirty="0">
                <a:solidFill>
                  <a:schemeClr val="tx1"/>
                </a:solidFill>
                <a:latin typeface="Gill Sans Light" panose="020B0302020104020203" pitchFamily="34" charset="-79"/>
                <a:cs typeface="Gill Sans Light" panose="020B0302020104020203" pitchFamily="34" charset="-79"/>
              </a:rPr>
              <a:t>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What drives dpco</a:t>
            </a:r>
            <a:r>
              <a:rPr lang="en-GB" baseline="-25000" dirty="0">
                <a:solidFill>
                  <a:schemeClr val="tx1"/>
                </a:solidFill>
                <a:latin typeface="Gill Sans" panose="020B0502020104020203" pitchFamily="34" charset="-79"/>
                <a:cs typeface="Gill Sans" panose="020B0502020104020203" pitchFamily="34" charset="-79"/>
              </a:rPr>
              <a:t>2</a:t>
            </a:r>
            <a:r>
              <a:rPr lang="en-GB" dirty="0">
                <a:solidFill>
                  <a:schemeClr val="tx1"/>
                </a:solidFill>
                <a:latin typeface="Gill Sans" panose="020B0502020104020203" pitchFamily="34" charset="-79"/>
                <a:cs typeface="Gill Sans" panose="020B05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dpco2 variability</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8</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pic>
        <p:nvPicPr>
          <p:cNvPr id="21" name="Picture 20">
            <a:extLst>
              <a:ext uri="{FF2B5EF4-FFF2-40B4-BE49-F238E27FC236}">
                <a16:creationId xmlns:a16="http://schemas.microsoft.com/office/drawing/2014/main" id="{FCC0F51F-C28B-6040-A222-C1FC86A7899C}"/>
              </a:ext>
            </a:extLst>
          </p:cNvPr>
          <p:cNvPicPr>
            <a:picLocks noChangeAspect="1"/>
          </p:cNvPicPr>
          <p:nvPr/>
        </p:nvPicPr>
        <p:blipFill rotWithShape="1">
          <a:blip r:embed="rId4"/>
          <a:srcRect t="33152" b="50056"/>
          <a:stretch/>
        </p:blipFill>
        <p:spPr>
          <a:xfrm>
            <a:off x="2640782" y="2496277"/>
            <a:ext cx="6372776" cy="1021976"/>
          </a:xfrm>
          <a:prstGeom prst="rect">
            <a:avLst/>
          </a:prstGeom>
        </p:spPr>
      </p:pic>
      <p:pic>
        <p:nvPicPr>
          <p:cNvPr id="23" name="Picture 22">
            <a:extLst>
              <a:ext uri="{FF2B5EF4-FFF2-40B4-BE49-F238E27FC236}">
                <a16:creationId xmlns:a16="http://schemas.microsoft.com/office/drawing/2014/main" id="{3D7749B7-BD06-7540-AD67-00DC34BC97E6}"/>
              </a:ext>
            </a:extLst>
          </p:cNvPr>
          <p:cNvPicPr>
            <a:picLocks noChangeAspect="1"/>
          </p:cNvPicPr>
          <p:nvPr/>
        </p:nvPicPr>
        <p:blipFill rotWithShape="1">
          <a:blip r:embed="rId4"/>
          <a:srcRect b="83069"/>
          <a:stretch/>
        </p:blipFill>
        <p:spPr>
          <a:xfrm>
            <a:off x="2648292" y="1610996"/>
            <a:ext cx="6372776" cy="1030436"/>
          </a:xfrm>
          <a:prstGeom prst="rect">
            <a:avLst/>
          </a:prstGeom>
        </p:spPr>
      </p:pic>
      <p:sp>
        <p:nvSpPr>
          <p:cNvPr id="24" name="TextBox 23">
            <a:extLst>
              <a:ext uri="{FF2B5EF4-FFF2-40B4-BE49-F238E27FC236}">
                <a16:creationId xmlns:a16="http://schemas.microsoft.com/office/drawing/2014/main" id="{A6C05E9C-80CE-D844-A694-69046AC517C9}"/>
              </a:ext>
            </a:extLst>
          </p:cNvPr>
          <p:cNvSpPr txBox="1"/>
          <p:nvPr/>
        </p:nvSpPr>
        <p:spPr>
          <a:xfrm>
            <a:off x="4540395" y="1573687"/>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SST</a:t>
            </a:r>
          </a:p>
        </p:txBody>
      </p:sp>
      <p:sp>
        <p:nvSpPr>
          <p:cNvPr id="25" name="TextBox 24">
            <a:extLst>
              <a:ext uri="{FF2B5EF4-FFF2-40B4-BE49-F238E27FC236}">
                <a16:creationId xmlns:a16="http://schemas.microsoft.com/office/drawing/2014/main" id="{92E473E7-D76F-EC4E-BA0D-74214E7D1639}"/>
              </a:ext>
            </a:extLst>
          </p:cNvPr>
          <p:cNvSpPr txBox="1"/>
          <p:nvPr/>
        </p:nvSpPr>
        <p:spPr>
          <a:xfrm>
            <a:off x="2836155" y="1573687"/>
            <a:ext cx="1591916"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dpco2</a:t>
            </a:r>
          </a:p>
        </p:txBody>
      </p:sp>
      <p:sp>
        <p:nvSpPr>
          <p:cNvPr id="26" name="TextBox 25">
            <a:extLst>
              <a:ext uri="{FF2B5EF4-FFF2-40B4-BE49-F238E27FC236}">
                <a16:creationId xmlns:a16="http://schemas.microsoft.com/office/drawing/2014/main" id="{8EFA482D-F559-0346-BF8D-015A0D3BD8D2}"/>
              </a:ext>
            </a:extLst>
          </p:cNvPr>
          <p:cNvSpPr txBox="1"/>
          <p:nvPr/>
        </p:nvSpPr>
        <p:spPr>
          <a:xfrm>
            <a:off x="6106728" y="1572015"/>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MLD</a:t>
            </a:r>
          </a:p>
        </p:txBody>
      </p:sp>
      <p:sp>
        <p:nvSpPr>
          <p:cNvPr id="27" name="TextBox 26">
            <a:extLst>
              <a:ext uri="{FF2B5EF4-FFF2-40B4-BE49-F238E27FC236}">
                <a16:creationId xmlns:a16="http://schemas.microsoft.com/office/drawing/2014/main" id="{CC37C447-259C-604C-9D55-61384E6EDCF5}"/>
              </a:ext>
            </a:extLst>
          </p:cNvPr>
          <p:cNvSpPr txBox="1"/>
          <p:nvPr/>
        </p:nvSpPr>
        <p:spPr>
          <a:xfrm>
            <a:off x="7673061" y="1565192"/>
            <a:ext cx="1310073" cy="184666"/>
          </a:xfrm>
          <a:prstGeom prst="rect">
            <a:avLst/>
          </a:prstGeom>
          <a:solidFill>
            <a:schemeClr val="bg1"/>
          </a:solidFill>
        </p:spPr>
        <p:txBody>
          <a:bodyPr wrap="square" lIns="0" tIns="0" rIns="0" bIns="0" rtlCol="0">
            <a:spAutoFit/>
          </a:bodyPr>
          <a:lstStyle/>
          <a:p>
            <a:pPr algn="ctr"/>
            <a:r>
              <a:rPr lang="en-GB" sz="1200" dirty="0" err="1">
                <a:latin typeface="Gill Sans" panose="020B0502020104020203" pitchFamily="34" charset="-79"/>
                <a:cs typeface="Gill Sans" panose="020B0502020104020203" pitchFamily="34" charset="-79"/>
              </a:rPr>
              <a:t>IntPP</a:t>
            </a:r>
            <a:endParaRPr lang="en-GB" sz="1200" dirty="0">
              <a:latin typeface="Gill Sans" panose="020B0502020104020203" pitchFamily="34" charset="-79"/>
              <a:cs typeface="Gill Sans" panose="020B0502020104020203" pitchFamily="34" charset="-79"/>
            </a:endParaRPr>
          </a:p>
        </p:txBody>
      </p:sp>
      <p:sp>
        <p:nvSpPr>
          <p:cNvPr id="13" name="TextBox 12">
            <a:extLst>
              <a:ext uri="{FF2B5EF4-FFF2-40B4-BE49-F238E27FC236}">
                <a16:creationId xmlns:a16="http://schemas.microsoft.com/office/drawing/2014/main" id="{05B7A62F-7B34-5444-8702-05300BF57F2A}"/>
              </a:ext>
            </a:extLst>
          </p:cNvPr>
          <p:cNvSpPr txBox="1"/>
          <p:nvPr/>
        </p:nvSpPr>
        <p:spPr>
          <a:xfrm>
            <a:off x="4540395" y="1226638"/>
            <a:ext cx="4408873" cy="338554"/>
          </a:xfrm>
          <a:prstGeom prst="rect">
            <a:avLst/>
          </a:prstGeom>
          <a:solidFill>
            <a:schemeClr val="bg1">
              <a:lumMod val="85000"/>
            </a:schemeClr>
          </a:solidFill>
        </p:spPr>
        <p:txBody>
          <a:bodyPr wrap="square" rtlCol="0">
            <a:spAutoFit/>
          </a:bodyPr>
          <a:lstStyle/>
          <a:p>
            <a:pPr algn="ctr"/>
            <a:r>
              <a:rPr lang="en-GB" sz="1600" dirty="0">
                <a:latin typeface="Gill Sans" panose="020B0502020104020203" pitchFamily="34" charset="-79"/>
                <a:cs typeface="Gill Sans" panose="020B0502020104020203" pitchFamily="34" charset="-79"/>
              </a:rPr>
              <a:t>Impact</a:t>
            </a:r>
            <a:r>
              <a:rPr lang="en-GB" sz="1600" dirty="0">
                <a:latin typeface="Gill Sans Light" panose="020B0302020104020203" pitchFamily="34" charset="-79"/>
                <a:cs typeface="Gill Sans Light" panose="020B0302020104020203" pitchFamily="34" charset="-79"/>
              </a:rPr>
              <a:t> (correlation </a:t>
            </a:r>
            <a:r>
              <a:rPr lang="en-GB" sz="1600" dirty="0">
                <a:latin typeface="Gill Sans Light" panose="020B0302020104020203" pitchFamily="34" charset="-79"/>
                <a:cs typeface="Gill Sans Light" panose="020B0302020104020203" pitchFamily="34" charset="-79"/>
              </a:rPr>
              <a:t>difference; </a:t>
            </a:r>
            <a:r>
              <a:rPr lang="en-GB" sz="1600" dirty="0" err="1">
                <a:latin typeface="Gill Sans Light" panose="020B0302020104020203" pitchFamily="34" charset="-79"/>
                <a:cs typeface="Gill Sans Light" panose="020B0302020104020203" pitchFamily="34" charset="-79"/>
              </a:rPr>
              <a:t>clim</a:t>
            </a:r>
            <a:r>
              <a:rPr lang="en-GB" sz="1600" dirty="0">
                <a:latin typeface="Gill Sans Light" panose="020B0302020104020203" pitchFamily="34" charset="-79"/>
                <a:cs typeface="Gill Sans Light" panose="020B0302020104020203" pitchFamily="34" charset="-79"/>
              </a:rPr>
              <a:t>. minus full)</a:t>
            </a:r>
          </a:p>
        </p:txBody>
      </p:sp>
      <p:sp>
        <p:nvSpPr>
          <p:cNvPr id="12" name="TextBox 11">
            <a:extLst>
              <a:ext uri="{FF2B5EF4-FFF2-40B4-BE49-F238E27FC236}">
                <a16:creationId xmlns:a16="http://schemas.microsoft.com/office/drawing/2014/main" id="{7A309040-D396-AD41-AF26-39357997A067}"/>
              </a:ext>
            </a:extLst>
          </p:cNvPr>
          <p:cNvSpPr txBox="1"/>
          <p:nvPr/>
        </p:nvSpPr>
        <p:spPr>
          <a:xfrm>
            <a:off x="2999452" y="737664"/>
            <a:ext cx="1293149" cy="830997"/>
          </a:xfrm>
          <a:prstGeom prst="rect">
            <a:avLst/>
          </a:prstGeom>
          <a:solidFill>
            <a:schemeClr val="bg1">
              <a:lumMod val="85000"/>
            </a:schemeClr>
          </a:solidFill>
        </p:spPr>
        <p:txBody>
          <a:bodyPr wrap="square" rtlCol="0">
            <a:spAutoFit/>
          </a:bodyPr>
          <a:lstStyle/>
          <a:p>
            <a:pPr algn="ctr"/>
            <a:r>
              <a:rPr lang="en-GB" sz="1600" dirty="0">
                <a:latin typeface="Gill Sans Light" panose="020B0302020104020203" pitchFamily="34" charset="-79"/>
                <a:cs typeface="Gill Sans Light" panose="020B0302020104020203" pitchFamily="34" charset="-79"/>
              </a:rPr>
              <a:t>Full </a:t>
            </a:r>
            <a:r>
              <a:rPr lang="en-GB" sz="1600" dirty="0">
                <a:latin typeface="Gill Sans Light" panose="020B0302020104020203" pitchFamily="34" charset="-79"/>
                <a:cs typeface="Gill Sans Light" panose="020B0302020104020203" pitchFamily="34" charset="-79"/>
              </a:rPr>
              <a:t>correlation</a:t>
            </a:r>
            <a:br>
              <a:rPr lang="en-GB" sz="1600" dirty="0">
                <a:latin typeface="Gill Sans Light" panose="020B0302020104020203" pitchFamily="34" charset="-79"/>
                <a:cs typeface="Gill Sans Light" panose="020B0302020104020203" pitchFamily="34" charset="-79"/>
              </a:rPr>
            </a:br>
            <a:r>
              <a:rPr lang="en-GB" sz="1600" dirty="0">
                <a:latin typeface="Gill Sans Light" panose="020B0302020104020203" pitchFamily="34" charset="-79"/>
                <a:cs typeface="Gill Sans Light" panose="020B0302020104020203" pitchFamily="34" charset="-79"/>
              </a:rPr>
              <a:t>(verification)</a:t>
            </a:r>
          </a:p>
        </p:txBody>
      </p:sp>
      <p:sp>
        <p:nvSpPr>
          <p:cNvPr id="28" name="TextBox 27">
            <a:extLst>
              <a:ext uri="{FF2B5EF4-FFF2-40B4-BE49-F238E27FC236}">
                <a16:creationId xmlns:a16="http://schemas.microsoft.com/office/drawing/2014/main" id="{0B3123FC-9E6D-1845-8FF2-6E3F72FF0648}"/>
              </a:ext>
            </a:extLst>
          </p:cNvPr>
          <p:cNvSpPr txBox="1"/>
          <p:nvPr/>
        </p:nvSpPr>
        <p:spPr>
          <a:xfrm rot="16200000">
            <a:off x="2068487" y="2715701"/>
            <a:ext cx="1262331" cy="646331"/>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Decadal</a:t>
            </a:r>
            <a:br>
              <a:rPr lang="en-GB" dirty="0">
                <a:latin typeface="Gill Sans Light" panose="020B0302020104020203" pitchFamily="34" charset="-79"/>
                <a:cs typeface="Gill Sans Light" panose="020B0302020104020203" pitchFamily="34" charset="-79"/>
              </a:rPr>
            </a:br>
            <a:r>
              <a:rPr lang="en-GB" dirty="0">
                <a:latin typeface="Gill Sans Light" panose="020B0302020104020203" pitchFamily="34" charset="-79"/>
                <a:cs typeface="Gill Sans Light" panose="020B0302020104020203" pitchFamily="34" charset="-79"/>
              </a:rPr>
              <a:t>summer</a:t>
            </a:r>
          </a:p>
        </p:txBody>
      </p:sp>
      <p:sp>
        <p:nvSpPr>
          <p:cNvPr id="19" name="TextBox 18">
            <a:extLst>
              <a:ext uri="{FF2B5EF4-FFF2-40B4-BE49-F238E27FC236}">
                <a16:creationId xmlns:a16="http://schemas.microsoft.com/office/drawing/2014/main" id="{1B0DC80F-EC7E-C645-A498-120F56F07A64}"/>
              </a:ext>
            </a:extLst>
          </p:cNvPr>
          <p:cNvSpPr txBox="1"/>
          <p:nvPr/>
        </p:nvSpPr>
        <p:spPr>
          <a:xfrm rot="16200000">
            <a:off x="2167055" y="3756744"/>
            <a:ext cx="1262331" cy="369332"/>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Annual</a:t>
            </a:r>
          </a:p>
        </p:txBody>
      </p:sp>
      <p:sp>
        <p:nvSpPr>
          <p:cNvPr id="20" name="TextBox 19">
            <a:extLst>
              <a:ext uri="{FF2B5EF4-FFF2-40B4-BE49-F238E27FC236}">
                <a16:creationId xmlns:a16="http://schemas.microsoft.com/office/drawing/2014/main" id="{8887397D-8BF8-DB48-B212-9699A7756C6E}"/>
              </a:ext>
            </a:extLst>
          </p:cNvPr>
          <p:cNvSpPr txBox="1"/>
          <p:nvPr/>
        </p:nvSpPr>
        <p:spPr>
          <a:xfrm rot="16200000">
            <a:off x="2204748" y="1855355"/>
            <a:ext cx="948408" cy="646331"/>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Decadal (&gt;5y)</a:t>
            </a:r>
          </a:p>
        </p:txBody>
      </p:sp>
    </p:spTree>
    <p:extLst>
      <p:ext uri="{BB962C8B-B14F-4D97-AF65-F5344CB8AC3E}">
        <p14:creationId xmlns:p14="http://schemas.microsoft.com/office/powerpoint/2010/main" val="382138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E825DD34-6B1C-7B41-9B59-BEAA20C7D8C6}"/>
              </a:ext>
            </a:extLst>
          </p:cNvPr>
          <p:cNvPicPr>
            <a:picLocks noChangeAspect="1"/>
          </p:cNvPicPr>
          <p:nvPr/>
        </p:nvPicPr>
        <p:blipFill rotWithShape="1">
          <a:blip r:embed="rId3"/>
          <a:srcRect b="82869"/>
          <a:stretch/>
        </p:blipFill>
        <p:spPr>
          <a:xfrm>
            <a:off x="2637638" y="3636289"/>
            <a:ext cx="6372000" cy="1060886"/>
          </a:xfrm>
          <a:prstGeom prst="rect">
            <a:avLst/>
          </a:prstGeom>
        </p:spPr>
      </p:pic>
      <p:pic>
        <p:nvPicPr>
          <p:cNvPr id="20" name="Picture 19">
            <a:extLst>
              <a:ext uri="{FF2B5EF4-FFF2-40B4-BE49-F238E27FC236}">
                <a16:creationId xmlns:a16="http://schemas.microsoft.com/office/drawing/2014/main" id="{86511132-B76A-F240-B689-4FFFDA13A5D8}"/>
              </a:ext>
            </a:extLst>
          </p:cNvPr>
          <p:cNvPicPr>
            <a:picLocks noChangeAspect="1"/>
          </p:cNvPicPr>
          <p:nvPr/>
        </p:nvPicPr>
        <p:blipFill rotWithShape="1">
          <a:blip r:embed="rId4"/>
          <a:srcRect b="82869"/>
          <a:stretch/>
        </p:blipFill>
        <p:spPr>
          <a:xfrm>
            <a:off x="2640058" y="2732178"/>
            <a:ext cx="6372000" cy="1060887"/>
          </a:xfrm>
          <a:prstGeom prst="rect">
            <a:avLst/>
          </a:prstGeom>
        </p:spPr>
      </p:pic>
      <p:pic>
        <p:nvPicPr>
          <p:cNvPr id="18" name="Picture 17">
            <a:extLst>
              <a:ext uri="{FF2B5EF4-FFF2-40B4-BE49-F238E27FC236}">
                <a16:creationId xmlns:a16="http://schemas.microsoft.com/office/drawing/2014/main" id="{D6FD7F0E-772C-7E4C-B14B-0ECA6C75FB08}"/>
              </a:ext>
            </a:extLst>
          </p:cNvPr>
          <p:cNvPicPr>
            <a:picLocks noChangeAspect="1"/>
          </p:cNvPicPr>
          <p:nvPr/>
        </p:nvPicPr>
        <p:blipFill rotWithShape="1">
          <a:blip r:embed="rId5"/>
          <a:srcRect b="82869"/>
          <a:stretch/>
        </p:blipFill>
        <p:spPr>
          <a:xfrm>
            <a:off x="2638800" y="1823019"/>
            <a:ext cx="6372000" cy="1060886"/>
          </a:xfrm>
          <a:prstGeom prst="rect">
            <a:avLst/>
          </a:prstGeom>
        </p:spPr>
      </p:pic>
      <p:pic>
        <p:nvPicPr>
          <p:cNvPr id="16" name="Picture 15">
            <a:extLst>
              <a:ext uri="{FF2B5EF4-FFF2-40B4-BE49-F238E27FC236}">
                <a16:creationId xmlns:a16="http://schemas.microsoft.com/office/drawing/2014/main" id="{C111B8CB-1150-E14C-BE3C-617AA4CC3221}"/>
              </a:ext>
            </a:extLst>
          </p:cNvPr>
          <p:cNvPicPr>
            <a:picLocks noChangeAspect="1"/>
          </p:cNvPicPr>
          <p:nvPr/>
        </p:nvPicPr>
        <p:blipFill rotWithShape="1">
          <a:blip r:embed="rId6"/>
          <a:srcRect b="82871"/>
          <a:stretch/>
        </p:blipFill>
        <p:spPr>
          <a:xfrm>
            <a:off x="2640058" y="914442"/>
            <a:ext cx="6372776" cy="1060886"/>
          </a:xfrm>
          <a:prstGeom prst="rect">
            <a:avLst/>
          </a:prstGeom>
        </p:spPr>
      </p:pic>
      <p:sp>
        <p:nvSpPr>
          <p:cNvPr id="50" name="Rectangle 49">
            <a:extLst>
              <a:ext uri="{FF2B5EF4-FFF2-40B4-BE49-F238E27FC236}">
                <a16:creationId xmlns:a16="http://schemas.microsoft.com/office/drawing/2014/main" id="{98166512-FFEF-504D-8B67-CE22F1D0B75B}"/>
              </a:ext>
            </a:extLst>
          </p:cNvPr>
          <p:cNvSpPr/>
          <p:nvPr/>
        </p:nvSpPr>
        <p:spPr>
          <a:xfrm>
            <a:off x="-1" y="1"/>
            <a:ext cx="2379272" cy="48154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08000" tIns="756000" rIns="0" bIns="46800" rtlCol="0" anchor="t"/>
          <a:lstStyle/>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Background</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Goal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The</a:t>
            </a:r>
            <a:r>
              <a:rPr lang="en-GB" dirty="0">
                <a:solidFill>
                  <a:schemeClr val="tx1"/>
                </a:solidFill>
                <a:latin typeface="Gill Sans Light" panose="020B0302020104020203" pitchFamily="34" charset="-79"/>
                <a:cs typeface="Gill Sans Light" panose="020B0302020104020203" pitchFamily="34" charset="-79"/>
              </a:rPr>
              <a:t> subpolar g</a:t>
            </a:r>
            <a:r>
              <a:rPr lang="en-GB" dirty="0">
                <a:solidFill>
                  <a:schemeClr val="tx1"/>
                </a:solidFill>
                <a:latin typeface="Gill Sans Light" panose="020B0302020104020203" pitchFamily="34" charset="-79"/>
                <a:cs typeface="Gill Sans Light" panose="020B0302020104020203" pitchFamily="34" charset="-79"/>
              </a:rPr>
              <a:t>yre – annual to decadal</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fgco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What drives dpco</a:t>
            </a:r>
            <a:r>
              <a:rPr lang="en-GB" baseline="-25000" dirty="0">
                <a:solidFill>
                  <a:schemeClr val="tx1"/>
                </a:solidFill>
                <a:latin typeface="Gill Sans Light" panose="020B0302020104020203" pitchFamily="34" charset="-79"/>
                <a:cs typeface="Gill Sans Light" panose="020B0302020104020203" pitchFamily="34" charset="-79"/>
              </a:rPr>
              <a:t>2</a:t>
            </a:r>
            <a:r>
              <a:rPr lang="en-GB" dirty="0">
                <a:solidFill>
                  <a:schemeClr val="tx1"/>
                </a:solidFill>
                <a:latin typeface="Gill Sans Light" panose="020B0302020104020203" pitchFamily="34" charset="-79"/>
                <a:cs typeface="Gill Sans Light" panose="020B0302020104020203" pitchFamily="34" charset="-79"/>
              </a:rPr>
              <a:t> variability?</a:t>
            </a:r>
          </a:p>
          <a:p>
            <a:pPr marL="223838" indent="-223838">
              <a:spcAft>
                <a:spcPts val="600"/>
              </a:spcAft>
              <a:buFont typeface="Arial" panose="020B0604020202020204" pitchFamily="34" charset="0"/>
              <a:buChar char="•"/>
            </a:pPr>
            <a:r>
              <a:rPr lang="en-GB" dirty="0">
                <a:solidFill>
                  <a:schemeClr val="tx1"/>
                </a:solidFill>
                <a:latin typeface="Gill Sans" panose="020B0502020104020203" pitchFamily="34" charset="-79"/>
                <a:cs typeface="Gill Sans" panose="020B0502020104020203" pitchFamily="34" charset="-79"/>
              </a:rPr>
              <a:t>Multimodel results</a:t>
            </a:r>
          </a:p>
          <a:p>
            <a:pPr marL="223838" indent="-223838">
              <a:spcAft>
                <a:spcPts val="600"/>
              </a:spcAft>
              <a:buFont typeface="Arial" panose="020B0604020202020204" pitchFamily="34" charset="0"/>
              <a:buChar char="•"/>
            </a:pPr>
            <a:r>
              <a:rPr lang="en-GB" dirty="0">
                <a:solidFill>
                  <a:schemeClr val="tx1"/>
                </a:solidFill>
                <a:latin typeface="Gill Sans Light" panose="020B0302020104020203" pitchFamily="34" charset="-79"/>
                <a:cs typeface="Gill Sans Light" panose="020B0302020104020203" pitchFamily="34" charset="-79"/>
              </a:rPr>
              <a:t>Conclusions</a:t>
            </a:r>
          </a:p>
        </p:txBody>
      </p:sp>
      <p:cxnSp>
        <p:nvCxnSpPr>
          <p:cNvPr id="53" name="Straight Connector 52">
            <a:extLst>
              <a:ext uri="{FF2B5EF4-FFF2-40B4-BE49-F238E27FC236}">
                <a16:creationId xmlns:a16="http://schemas.microsoft.com/office/drawing/2014/main" id="{9EBF79FC-BAD8-5A48-806E-4042ABB5B748}"/>
              </a:ext>
            </a:extLst>
          </p:cNvPr>
          <p:cNvCxnSpPr>
            <a:cxnSpLocks/>
          </p:cNvCxnSpPr>
          <p:nvPr/>
        </p:nvCxnSpPr>
        <p:spPr>
          <a:xfrm>
            <a:off x="360000" y="4808579"/>
            <a:ext cx="8424000" cy="0"/>
          </a:xfrm>
          <a:prstGeom prst="line">
            <a:avLst/>
          </a:prstGeom>
          <a:ln>
            <a:solidFill>
              <a:schemeClr val="accent2"/>
            </a:solidFill>
          </a:ln>
          <a:effectLst/>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61133278-C4E7-A34C-864E-E58E15D33616}"/>
              </a:ext>
            </a:extLst>
          </p:cNvPr>
          <p:cNvSpPr/>
          <p:nvPr/>
        </p:nvSpPr>
        <p:spPr>
          <a:xfrm>
            <a:off x="-2" y="0"/>
            <a:ext cx="2379272" cy="716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2400" b="1" dirty="0">
                <a:solidFill>
                  <a:schemeClr val="tx1"/>
                </a:solidFill>
                <a:latin typeface="Gill Sans Light" panose="020B0302020104020203" pitchFamily="34" charset="-79"/>
                <a:cs typeface="Gill Sans Light" panose="020B0302020104020203" pitchFamily="34" charset="-79"/>
              </a:rPr>
              <a:t>Multimodel</a:t>
            </a:r>
          </a:p>
        </p:txBody>
      </p:sp>
      <p:graphicFrame>
        <p:nvGraphicFramePr>
          <p:cNvPr id="33" name="Table 32">
            <a:extLst>
              <a:ext uri="{FF2B5EF4-FFF2-40B4-BE49-F238E27FC236}">
                <a16:creationId xmlns:a16="http://schemas.microsoft.com/office/drawing/2014/main" id="{7D4A3BD0-DCE7-8745-B647-32F8B1ADA9EA}"/>
              </a:ext>
            </a:extLst>
          </p:cNvPr>
          <p:cNvGraphicFramePr>
            <a:graphicFrameLocks noGrp="1"/>
          </p:cNvGraphicFramePr>
          <p:nvPr/>
        </p:nvGraphicFramePr>
        <p:xfrm>
          <a:off x="0" y="4801756"/>
          <a:ext cx="9136752" cy="341744"/>
        </p:xfrm>
        <a:graphic>
          <a:graphicData uri="http://schemas.openxmlformats.org/drawingml/2006/table">
            <a:tbl>
              <a:tblPr firstRow="1" bandRow="1">
                <a:tableStyleId>{5C22544A-7EE6-4342-B048-85BDC9FD1C3A}</a:tableStyleId>
              </a:tblPr>
              <a:tblGrid>
                <a:gridCol w="2291938">
                  <a:extLst>
                    <a:ext uri="{9D8B030D-6E8A-4147-A177-3AD203B41FA5}">
                      <a16:colId xmlns:a16="http://schemas.microsoft.com/office/drawing/2014/main" val="4167515933"/>
                    </a:ext>
                  </a:extLst>
                </a:gridCol>
                <a:gridCol w="4833257">
                  <a:extLst>
                    <a:ext uri="{9D8B030D-6E8A-4147-A177-3AD203B41FA5}">
                      <a16:colId xmlns:a16="http://schemas.microsoft.com/office/drawing/2014/main" val="587109625"/>
                    </a:ext>
                  </a:extLst>
                </a:gridCol>
                <a:gridCol w="2011557">
                  <a:extLst>
                    <a:ext uri="{9D8B030D-6E8A-4147-A177-3AD203B41FA5}">
                      <a16:colId xmlns:a16="http://schemas.microsoft.com/office/drawing/2014/main" val="2276786442"/>
                    </a:ext>
                  </a:extLst>
                </a:gridCol>
              </a:tblGrid>
              <a:tr h="341744">
                <a:tc>
                  <a:txBody>
                    <a:bodyPr/>
                    <a:lstStyle/>
                    <a:p>
                      <a:pPr algn="l"/>
                      <a:r>
                        <a:rPr lang="en-GB" sz="1600" b="0" i="0" dirty="0">
                          <a:solidFill>
                            <a:schemeClr val="tx1"/>
                          </a:solidFill>
                          <a:latin typeface="Gill Sans Light" panose="020B0302020104020203" pitchFamily="34" charset="-79"/>
                          <a:cs typeface="Gill Sans Light" panose="020B0302020104020203" pitchFamily="34" charset="-79"/>
                        </a:rPr>
                        <a:t>4C March 2022</a:t>
                      </a:r>
                    </a:p>
                  </a:txBody>
                  <a:tcPr marL="36000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i="0" dirty="0">
                          <a:solidFill>
                            <a:schemeClr val="tx1"/>
                          </a:solidFill>
                          <a:latin typeface="Gill Sans Light" panose="020B0302020104020203" pitchFamily="34" charset="-79"/>
                          <a:cs typeface="Gill Sans Light" panose="020B0302020104020203" pitchFamily="34" charset="-79"/>
                        </a:rPr>
                        <a:t>Towards decadal predictions of fgco2 variability in IPSLCM6</a:t>
                      </a:r>
                    </a:p>
                  </a:txBody>
                  <a:tcPr marL="0" marR="0" marT="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219075" rtl="0" eaLnBrk="1" fontAlgn="auto" latinLnBrk="0" hangingPunct="0">
                        <a:lnSpc>
                          <a:spcPct val="100000"/>
                        </a:lnSpc>
                        <a:spcBef>
                          <a:spcPts val="0"/>
                        </a:spcBef>
                        <a:spcAft>
                          <a:spcPts val="0"/>
                        </a:spcAft>
                        <a:buClrTx/>
                        <a:buSzTx/>
                        <a:buFontTx/>
                        <a:buNone/>
                        <a:tabLst/>
                        <a:defRPr/>
                      </a:pPr>
                      <a:r>
                        <a:rPr lang="en-GB" sz="1600" b="0" i="0" dirty="0">
                          <a:solidFill>
                            <a:schemeClr val="tx1"/>
                          </a:solidFill>
                          <a:latin typeface="Gill Sans Light" panose="020B0302020104020203" pitchFamily="34" charset="-79"/>
                          <a:cs typeface="Gill Sans Light" panose="020B0302020104020203" pitchFamily="34" charset="-79"/>
                        </a:rPr>
                        <a:t>Slide </a:t>
                      </a:r>
                      <a:fld id="{6A84F03D-0D58-B04E-A284-DA7CCD87758B}" type="slidenum">
                        <a:rPr lang="en-GB" sz="1600" b="0" i="0" smtClean="0">
                          <a:solidFill>
                            <a:schemeClr val="tx1"/>
                          </a:solidFill>
                          <a:latin typeface="Gill Sans Light" panose="020B0302020104020203" pitchFamily="34" charset="-79"/>
                          <a:cs typeface="Gill Sans Light" panose="020B0302020104020203" pitchFamily="34" charset="-79"/>
                        </a:rPr>
                        <a:pPr marL="0" marR="0" lvl="0" indent="0" algn="r" defTabSz="219075" rtl="0" eaLnBrk="1" fontAlgn="auto" latinLnBrk="0" hangingPunct="0">
                          <a:lnSpc>
                            <a:spcPct val="100000"/>
                          </a:lnSpc>
                          <a:spcBef>
                            <a:spcPts val="0"/>
                          </a:spcBef>
                          <a:spcAft>
                            <a:spcPts val="0"/>
                          </a:spcAft>
                          <a:buClrTx/>
                          <a:buSzTx/>
                          <a:buFontTx/>
                          <a:buNone/>
                          <a:tabLst/>
                          <a:defRPr/>
                        </a:pPr>
                        <a:t>9</a:t>
                      </a:fld>
                      <a:endParaRPr lang="en-GB" sz="1600" b="0" i="0" dirty="0">
                        <a:solidFill>
                          <a:schemeClr val="tx1"/>
                        </a:solidFill>
                        <a:latin typeface="Gill Sans Light" panose="020B0302020104020203" pitchFamily="34" charset="-79"/>
                        <a:cs typeface="Gill Sans Light" panose="020B0302020104020203" pitchFamily="34" charset="-79"/>
                      </a:endParaRPr>
                    </a:p>
                  </a:txBody>
                  <a:tcPr marL="0" marR="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104694"/>
                  </a:ext>
                </a:extLst>
              </a:tr>
            </a:tbl>
          </a:graphicData>
        </a:graphic>
      </p:graphicFrame>
      <p:sp>
        <p:nvSpPr>
          <p:cNvPr id="24" name="TextBox 23">
            <a:extLst>
              <a:ext uri="{FF2B5EF4-FFF2-40B4-BE49-F238E27FC236}">
                <a16:creationId xmlns:a16="http://schemas.microsoft.com/office/drawing/2014/main" id="{A6C05E9C-80CE-D844-A694-69046AC517C9}"/>
              </a:ext>
            </a:extLst>
          </p:cNvPr>
          <p:cNvSpPr txBox="1"/>
          <p:nvPr/>
        </p:nvSpPr>
        <p:spPr>
          <a:xfrm>
            <a:off x="4540395" y="884574"/>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SST</a:t>
            </a:r>
          </a:p>
        </p:txBody>
      </p:sp>
      <p:sp>
        <p:nvSpPr>
          <p:cNvPr id="25" name="TextBox 24">
            <a:extLst>
              <a:ext uri="{FF2B5EF4-FFF2-40B4-BE49-F238E27FC236}">
                <a16:creationId xmlns:a16="http://schemas.microsoft.com/office/drawing/2014/main" id="{92E473E7-D76F-EC4E-BA0D-74214E7D1639}"/>
              </a:ext>
            </a:extLst>
          </p:cNvPr>
          <p:cNvSpPr txBox="1"/>
          <p:nvPr/>
        </p:nvSpPr>
        <p:spPr>
          <a:xfrm>
            <a:off x="2836155" y="884574"/>
            <a:ext cx="1591916"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dpco2</a:t>
            </a:r>
          </a:p>
        </p:txBody>
      </p:sp>
      <p:sp>
        <p:nvSpPr>
          <p:cNvPr id="26" name="TextBox 25">
            <a:extLst>
              <a:ext uri="{FF2B5EF4-FFF2-40B4-BE49-F238E27FC236}">
                <a16:creationId xmlns:a16="http://schemas.microsoft.com/office/drawing/2014/main" id="{8EFA482D-F559-0346-BF8D-015A0D3BD8D2}"/>
              </a:ext>
            </a:extLst>
          </p:cNvPr>
          <p:cNvSpPr txBox="1"/>
          <p:nvPr/>
        </p:nvSpPr>
        <p:spPr>
          <a:xfrm>
            <a:off x="6106728" y="882902"/>
            <a:ext cx="1310073" cy="184666"/>
          </a:xfrm>
          <a:prstGeom prst="rect">
            <a:avLst/>
          </a:prstGeom>
          <a:solidFill>
            <a:schemeClr val="bg1"/>
          </a:solidFill>
        </p:spPr>
        <p:txBody>
          <a:bodyPr wrap="square" lIns="0" tIns="0" rIns="0" bIns="0" rtlCol="0">
            <a:spAutoFit/>
          </a:bodyPr>
          <a:lstStyle/>
          <a:p>
            <a:pPr algn="ctr"/>
            <a:r>
              <a:rPr lang="en-GB" sz="1200" dirty="0">
                <a:latin typeface="Gill Sans" panose="020B0502020104020203" pitchFamily="34" charset="-79"/>
                <a:cs typeface="Gill Sans" panose="020B0502020104020203" pitchFamily="34" charset="-79"/>
              </a:rPr>
              <a:t>MLD</a:t>
            </a:r>
          </a:p>
        </p:txBody>
      </p:sp>
      <p:sp>
        <p:nvSpPr>
          <p:cNvPr id="27" name="TextBox 26">
            <a:extLst>
              <a:ext uri="{FF2B5EF4-FFF2-40B4-BE49-F238E27FC236}">
                <a16:creationId xmlns:a16="http://schemas.microsoft.com/office/drawing/2014/main" id="{CC37C447-259C-604C-9D55-61384E6EDCF5}"/>
              </a:ext>
            </a:extLst>
          </p:cNvPr>
          <p:cNvSpPr txBox="1"/>
          <p:nvPr/>
        </p:nvSpPr>
        <p:spPr>
          <a:xfrm>
            <a:off x="7673061" y="876079"/>
            <a:ext cx="1310073" cy="184666"/>
          </a:xfrm>
          <a:prstGeom prst="rect">
            <a:avLst/>
          </a:prstGeom>
          <a:solidFill>
            <a:schemeClr val="bg1"/>
          </a:solidFill>
        </p:spPr>
        <p:txBody>
          <a:bodyPr wrap="square" lIns="0" tIns="0" rIns="0" bIns="0" rtlCol="0">
            <a:spAutoFit/>
          </a:bodyPr>
          <a:lstStyle/>
          <a:p>
            <a:pPr algn="ctr"/>
            <a:r>
              <a:rPr lang="en-GB" sz="1200" dirty="0" err="1">
                <a:latin typeface="Gill Sans" panose="020B0502020104020203" pitchFamily="34" charset="-79"/>
                <a:cs typeface="Gill Sans" panose="020B0502020104020203" pitchFamily="34" charset="-79"/>
              </a:rPr>
              <a:t>IntPP</a:t>
            </a:r>
            <a:endParaRPr lang="en-GB" sz="1200" dirty="0">
              <a:latin typeface="Gill Sans" panose="020B0502020104020203" pitchFamily="34" charset="-79"/>
              <a:cs typeface="Gill Sans" panose="020B0502020104020203" pitchFamily="34" charset="-79"/>
            </a:endParaRPr>
          </a:p>
        </p:txBody>
      </p:sp>
      <p:sp>
        <p:nvSpPr>
          <p:cNvPr id="13" name="TextBox 12">
            <a:extLst>
              <a:ext uri="{FF2B5EF4-FFF2-40B4-BE49-F238E27FC236}">
                <a16:creationId xmlns:a16="http://schemas.microsoft.com/office/drawing/2014/main" id="{05B7A62F-7B34-5444-8702-05300BF57F2A}"/>
              </a:ext>
            </a:extLst>
          </p:cNvPr>
          <p:cNvSpPr txBox="1"/>
          <p:nvPr/>
        </p:nvSpPr>
        <p:spPr>
          <a:xfrm>
            <a:off x="4540395" y="537525"/>
            <a:ext cx="4408873" cy="338554"/>
          </a:xfrm>
          <a:prstGeom prst="rect">
            <a:avLst/>
          </a:prstGeom>
          <a:solidFill>
            <a:schemeClr val="bg1">
              <a:lumMod val="85000"/>
            </a:schemeClr>
          </a:solidFill>
        </p:spPr>
        <p:txBody>
          <a:bodyPr wrap="square" rtlCol="0">
            <a:spAutoFit/>
          </a:bodyPr>
          <a:lstStyle/>
          <a:p>
            <a:pPr algn="ctr"/>
            <a:r>
              <a:rPr lang="en-GB" sz="1600" dirty="0">
                <a:latin typeface="Gill Sans" panose="020B0502020104020203" pitchFamily="34" charset="-79"/>
                <a:cs typeface="Gill Sans" panose="020B0502020104020203" pitchFamily="34" charset="-79"/>
              </a:rPr>
              <a:t>Impact</a:t>
            </a:r>
            <a:r>
              <a:rPr lang="en-GB" sz="1600" dirty="0">
                <a:latin typeface="Gill Sans Light" panose="020B0302020104020203" pitchFamily="34" charset="-79"/>
                <a:cs typeface="Gill Sans Light" panose="020B0302020104020203" pitchFamily="34" charset="-79"/>
              </a:rPr>
              <a:t> (correlation </a:t>
            </a:r>
            <a:r>
              <a:rPr lang="en-GB" sz="1600" dirty="0">
                <a:latin typeface="Gill Sans Light" panose="020B0302020104020203" pitchFamily="34" charset="-79"/>
                <a:cs typeface="Gill Sans Light" panose="020B0302020104020203" pitchFamily="34" charset="-79"/>
              </a:rPr>
              <a:t>difference; </a:t>
            </a:r>
            <a:r>
              <a:rPr lang="en-GB" sz="1600" dirty="0" err="1">
                <a:latin typeface="Gill Sans Light" panose="020B0302020104020203" pitchFamily="34" charset="-79"/>
                <a:cs typeface="Gill Sans Light" panose="020B0302020104020203" pitchFamily="34" charset="-79"/>
              </a:rPr>
              <a:t>clim</a:t>
            </a:r>
            <a:r>
              <a:rPr lang="en-GB" sz="1600" dirty="0">
                <a:latin typeface="Gill Sans Light" panose="020B0302020104020203" pitchFamily="34" charset="-79"/>
                <a:cs typeface="Gill Sans Light" panose="020B0302020104020203" pitchFamily="34" charset="-79"/>
              </a:rPr>
              <a:t>. minus full)</a:t>
            </a:r>
          </a:p>
        </p:txBody>
      </p:sp>
      <p:sp>
        <p:nvSpPr>
          <p:cNvPr id="12" name="TextBox 11">
            <a:extLst>
              <a:ext uri="{FF2B5EF4-FFF2-40B4-BE49-F238E27FC236}">
                <a16:creationId xmlns:a16="http://schemas.microsoft.com/office/drawing/2014/main" id="{7A309040-D396-AD41-AF26-39357997A067}"/>
              </a:ext>
            </a:extLst>
          </p:cNvPr>
          <p:cNvSpPr txBox="1"/>
          <p:nvPr/>
        </p:nvSpPr>
        <p:spPr>
          <a:xfrm>
            <a:off x="2999452" y="48551"/>
            <a:ext cx="1293149" cy="830997"/>
          </a:xfrm>
          <a:prstGeom prst="rect">
            <a:avLst/>
          </a:prstGeom>
          <a:solidFill>
            <a:schemeClr val="bg1">
              <a:lumMod val="85000"/>
            </a:schemeClr>
          </a:solidFill>
        </p:spPr>
        <p:txBody>
          <a:bodyPr wrap="square" rtlCol="0">
            <a:spAutoFit/>
          </a:bodyPr>
          <a:lstStyle/>
          <a:p>
            <a:pPr algn="ctr"/>
            <a:r>
              <a:rPr lang="en-GB" sz="1600" dirty="0">
                <a:latin typeface="Gill Sans Light" panose="020B0302020104020203" pitchFamily="34" charset="-79"/>
                <a:cs typeface="Gill Sans Light" panose="020B0302020104020203" pitchFamily="34" charset="-79"/>
              </a:rPr>
              <a:t>Full </a:t>
            </a:r>
            <a:r>
              <a:rPr lang="en-GB" sz="1600" dirty="0">
                <a:latin typeface="Gill Sans Light" panose="020B0302020104020203" pitchFamily="34" charset="-79"/>
                <a:cs typeface="Gill Sans Light" panose="020B0302020104020203" pitchFamily="34" charset="-79"/>
              </a:rPr>
              <a:t>correlation</a:t>
            </a:r>
            <a:br>
              <a:rPr lang="en-GB" sz="1600" dirty="0">
                <a:latin typeface="Gill Sans Light" panose="020B0302020104020203" pitchFamily="34" charset="-79"/>
                <a:cs typeface="Gill Sans Light" panose="020B0302020104020203" pitchFamily="34" charset="-79"/>
              </a:rPr>
            </a:br>
            <a:r>
              <a:rPr lang="en-GB" sz="1600" dirty="0">
                <a:latin typeface="Gill Sans Light" panose="020B0302020104020203" pitchFamily="34" charset="-79"/>
                <a:cs typeface="Gill Sans Light" panose="020B0302020104020203" pitchFamily="34" charset="-79"/>
              </a:rPr>
              <a:t>(verification)</a:t>
            </a:r>
          </a:p>
        </p:txBody>
      </p:sp>
      <p:sp>
        <p:nvSpPr>
          <p:cNvPr id="19" name="TextBox 18">
            <a:extLst>
              <a:ext uri="{FF2B5EF4-FFF2-40B4-BE49-F238E27FC236}">
                <a16:creationId xmlns:a16="http://schemas.microsoft.com/office/drawing/2014/main" id="{1B0DC80F-EC7E-C645-A498-120F56F07A64}"/>
              </a:ext>
            </a:extLst>
          </p:cNvPr>
          <p:cNvSpPr txBox="1"/>
          <p:nvPr/>
        </p:nvSpPr>
        <p:spPr>
          <a:xfrm rot="16200000">
            <a:off x="2254525" y="1326302"/>
            <a:ext cx="1060887" cy="369332"/>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IPSLCM6</a:t>
            </a:r>
          </a:p>
        </p:txBody>
      </p:sp>
      <p:sp>
        <p:nvSpPr>
          <p:cNvPr id="30" name="TextBox 29">
            <a:extLst>
              <a:ext uri="{FF2B5EF4-FFF2-40B4-BE49-F238E27FC236}">
                <a16:creationId xmlns:a16="http://schemas.microsoft.com/office/drawing/2014/main" id="{01E3B7A5-D318-204E-88F2-443EF9B11BB6}"/>
              </a:ext>
            </a:extLst>
          </p:cNvPr>
          <p:cNvSpPr txBox="1"/>
          <p:nvPr/>
        </p:nvSpPr>
        <p:spPr>
          <a:xfrm rot="16200000">
            <a:off x="2199483" y="2153469"/>
            <a:ext cx="1060887" cy="523220"/>
          </a:xfrm>
          <a:prstGeom prst="rect">
            <a:avLst/>
          </a:prstGeom>
          <a:noFill/>
        </p:spPr>
        <p:txBody>
          <a:bodyPr wrap="square" rtlCol="0">
            <a:spAutoFit/>
          </a:bodyPr>
          <a:lstStyle/>
          <a:p>
            <a:pPr algn="ctr"/>
            <a:r>
              <a:rPr lang="en-GB" sz="1400" dirty="0">
                <a:latin typeface="Gill Sans Light" panose="020B0302020104020203" pitchFamily="34" charset="-79"/>
                <a:cs typeface="Gill Sans Light" panose="020B0302020104020203" pitchFamily="34" charset="-79"/>
              </a:rPr>
              <a:t>CESM2-WACCM</a:t>
            </a:r>
          </a:p>
        </p:txBody>
      </p:sp>
      <p:sp>
        <p:nvSpPr>
          <p:cNvPr id="31" name="TextBox 30">
            <a:extLst>
              <a:ext uri="{FF2B5EF4-FFF2-40B4-BE49-F238E27FC236}">
                <a16:creationId xmlns:a16="http://schemas.microsoft.com/office/drawing/2014/main" id="{EDD946D7-7291-A848-AF7C-F7EA2A1F366B}"/>
              </a:ext>
            </a:extLst>
          </p:cNvPr>
          <p:cNvSpPr txBox="1"/>
          <p:nvPr/>
        </p:nvSpPr>
        <p:spPr>
          <a:xfrm rot="16200000">
            <a:off x="2209487" y="3046066"/>
            <a:ext cx="1060887" cy="523220"/>
          </a:xfrm>
          <a:prstGeom prst="rect">
            <a:avLst/>
          </a:prstGeom>
          <a:noFill/>
        </p:spPr>
        <p:txBody>
          <a:bodyPr wrap="square" rtlCol="0">
            <a:spAutoFit/>
          </a:bodyPr>
          <a:lstStyle/>
          <a:p>
            <a:pPr algn="ctr"/>
            <a:r>
              <a:rPr lang="en-GB" sz="1400" dirty="0">
                <a:latin typeface="Gill Sans Light" panose="020B0302020104020203" pitchFamily="34" charset="-79"/>
                <a:cs typeface="Gill Sans Light" panose="020B0302020104020203" pitchFamily="34" charset="-79"/>
              </a:rPr>
              <a:t>CNRM-ESM2-1</a:t>
            </a:r>
          </a:p>
        </p:txBody>
      </p:sp>
      <p:sp>
        <p:nvSpPr>
          <p:cNvPr id="32" name="TextBox 31">
            <a:extLst>
              <a:ext uri="{FF2B5EF4-FFF2-40B4-BE49-F238E27FC236}">
                <a16:creationId xmlns:a16="http://schemas.microsoft.com/office/drawing/2014/main" id="{1DA21AB0-2F80-B74B-A30D-CD4329D263BD}"/>
              </a:ext>
            </a:extLst>
          </p:cNvPr>
          <p:cNvSpPr txBox="1"/>
          <p:nvPr/>
        </p:nvSpPr>
        <p:spPr>
          <a:xfrm rot="16200000">
            <a:off x="2259136" y="4035047"/>
            <a:ext cx="1060887" cy="369332"/>
          </a:xfrm>
          <a:prstGeom prst="rect">
            <a:avLst/>
          </a:prstGeom>
          <a:noFill/>
        </p:spPr>
        <p:txBody>
          <a:bodyPr wrap="square" rtlCol="0">
            <a:spAutoFit/>
          </a:bodyPr>
          <a:lstStyle/>
          <a:p>
            <a:pPr algn="ctr"/>
            <a:r>
              <a:rPr lang="en-GB" dirty="0">
                <a:latin typeface="Gill Sans Light" panose="020B0302020104020203" pitchFamily="34" charset="-79"/>
                <a:cs typeface="Gill Sans Light" panose="020B0302020104020203" pitchFamily="34" charset="-79"/>
              </a:rPr>
              <a:t>UKESM1</a:t>
            </a:r>
          </a:p>
        </p:txBody>
      </p:sp>
      <p:sp>
        <p:nvSpPr>
          <p:cNvPr id="34" name="TextBox 33">
            <a:extLst>
              <a:ext uri="{FF2B5EF4-FFF2-40B4-BE49-F238E27FC236}">
                <a16:creationId xmlns:a16="http://schemas.microsoft.com/office/drawing/2014/main" id="{B7F89ECE-D749-A645-B01E-8788F919E2BA}"/>
              </a:ext>
            </a:extLst>
          </p:cNvPr>
          <p:cNvSpPr txBox="1"/>
          <p:nvPr/>
        </p:nvSpPr>
        <p:spPr>
          <a:xfrm>
            <a:off x="7445114" y="31529"/>
            <a:ext cx="1765966" cy="461665"/>
          </a:xfrm>
          <a:prstGeom prst="rect">
            <a:avLst/>
          </a:prstGeom>
          <a:noFill/>
        </p:spPr>
        <p:txBody>
          <a:bodyPr wrap="square" rtlCol="0">
            <a:spAutoFit/>
          </a:bodyPr>
          <a:lstStyle/>
          <a:p>
            <a:pPr algn="ctr"/>
            <a:r>
              <a:rPr lang="en-GB" sz="2400" dirty="0">
                <a:latin typeface="Gill Sans Light" panose="020B0302020104020203" pitchFamily="34" charset="-79"/>
                <a:cs typeface="Gill Sans Light" panose="020B0302020104020203" pitchFamily="34" charset="-79"/>
              </a:rPr>
              <a:t>(Annual)</a:t>
            </a:r>
          </a:p>
        </p:txBody>
      </p:sp>
    </p:spTree>
    <p:extLst>
      <p:ext uri="{BB962C8B-B14F-4D97-AF65-F5344CB8AC3E}">
        <p14:creationId xmlns:p14="http://schemas.microsoft.com/office/powerpoint/2010/main" val="224602794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124337</TotalTime>
  <Words>2062</Words>
  <Application>Microsoft Macintosh PowerPoint</Application>
  <PresentationFormat>On-screen Show (16:9)</PresentationFormat>
  <Paragraphs>232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vt:lpstr>
      <vt:lpstr>Gill Sans Light</vt:lpstr>
      <vt:lpstr>Gill Sans Light</vt:lpstr>
      <vt:lpstr>Times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Constraining Marine Biogeochemistry Variability and Ocean-Climate Feedbacks under Climate Change   Lester Morgan Kwiatkowski Concours CNRS: CR section 19 </dc:title>
  <dc:creator>Lester Kwiatkowski</dc:creator>
  <cp:lastModifiedBy>Matthew Menary</cp:lastModifiedBy>
  <cp:revision>1802</cp:revision>
  <cp:lastPrinted>2022-02-24T10:27:28Z</cp:lastPrinted>
  <dcterms:created xsi:type="dcterms:W3CDTF">2017-11-28T10:43:58Z</dcterms:created>
  <dcterms:modified xsi:type="dcterms:W3CDTF">2022-03-22T16:19:48Z</dcterms:modified>
</cp:coreProperties>
</file>