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17A41-21B6-C23B-3611-8D6FC7911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879F06-D3EB-68B4-1391-4A30FC4B3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7CCAB-31E2-CC66-3CCF-0654192B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91C65-214C-5E6F-6862-E1F96A85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F7F4A5-3603-DCAC-04C9-5C8E2E15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3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2A7C9-4D85-D8A5-9BF4-C1A582D6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B5DE8F-D077-F9CF-D026-97B58416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ECDB7-2CEE-64D6-C82B-EB07BCF1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D7ADE3-24A0-E0FF-DD41-233DFDD1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28B8D-6762-F752-8FC9-E19A1851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7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4E63E1-82F0-8E32-EDC4-8CD05022A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67771D-8B79-20B9-0FF2-CAE428FAD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12622-97B9-9C7E-8EB4-C4A022C4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FB837-76A3-886D-AF07-B9013386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68F09A-FF08-D168-8F1F-45DE5441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63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AB60E-E552-063D-494E-8702C66D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03B71-FB18-A4D7-FBD5-9A2E998A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E163ED-4775-181C-A28C-6C018A06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D0872-9F0D-A2BA-4F6E-D2B250BE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E1E3CB-7CDB-6814-363E-D830F8FE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72E97-F6BC-3D65-7617-291DCE91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C2468D-EF9F-5DD3-4CA2-75347A79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E7E559-4008-93D0-648A-740601C3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765168-87C1-AB4C-6C5B-8F43E655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4631A-A456-14C5-E8D9-8ADE422F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32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94E0D-B9F0-E795-AD25-D2101D94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B8175-EB08-97E4-11EF-C1EDD6B2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4BEFF7-177B-825B-DD8B-2513F9B00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49408-DD6B-B7DE-E518-5F59AC91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BCA049-5CE7-929E-197B-FEA39A96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4EF3CE-34AF-5A0F-30FF-5233FC5F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8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B3C8F-47BE-09DC-AACE-6DB7FDF5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46F817-3E59-D597-CB34-40AE6104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D661C7-C356-46E6-ABC8-31D94F172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7CD2BE-ED7D-19D9-0F6C-CEBB2075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817BB7-A08F-DAB8-766A-5CE34A641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6D2D52-32DC-DEA5-D99F-6CAD1B36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AE0EC8-7930-10C6-042E-9C9E5D97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3AB746-970C-3A8E-F42C-D4F78EBB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85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FE0C0-6CCE-DD56-2AF6-9D9C1418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9145B-FDF6-A157-6400-B38C7B3A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BFE35C-054F-26CF-26AE-6670E459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5F29B1-4DF4-FDE8-4B19-B6048729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4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12F032-3982-17AF-8F49-CF717AA7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C64385-2388-1DBA-DCDD-BB62656A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A8AC4A-D15C-DF81-B81D-9BBED657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1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E854-8D0A-EA50-C68D-F53C881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A4BE7-CBF7-174B-47A6-CBF000E7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5FA3AF-E741-1119-C2F9-A1EB7CB3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1A735-46BE-0441-7F4B-C45D4447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0B5BEB-DA3B-48AC-EF36-F20711EA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3B7915-8982-14C4-4643-838BB7E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5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17998-69E6-F19D-7D40-A548F73D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CB310E-4EFC-381C-4B74-40CD79777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D18BB7-966F-7105-78F9-A6093470F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40EED-C477-C631-41C9-82ECCA7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72A2D5-9E08-9F6A-0981-76EEB5D0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A27468-5C66-3626-2380-2FA49024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1D30C-F64A-2AF5-CEE5-5FF6E7F2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8A75F6-A060-156C-1E1C-516F70DFA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16CA6-AED5-A219-15D5-DCCA92886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3D52C-8273-4918-B2CA-7EC34A1C5E15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C8794-D023-C336-2D6A-9F3EC22C2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FDF7B-FCB2-FAAA-D181-12CD2E437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FA1E7-2449-4D1B-B736-93F83DFF4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4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3316E-C78C-AD48-47DC-6FD21036B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72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Phylogenetics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48E445-53C3-ED71-F482-D7A0F33D0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1083" y="6380407"/>
            <a:ext cx="9144000" cy="477593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Panteleev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Dmitry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1EB5B56-185F-EB8E-50C4-B57ED8FCDFB7}"/>
              </a:ext>
            </a:extLst>
          </p:cNvPr>
          <p:cNvSpPr txBox="1">
            <a:spLocks/>
          </p:cNvSpPr>
          <p:nvPr/>
        </p:nvSpPr>
        <p:spPr>
          <a:xfrm>
            <a:off x="1524000" y="4003041"/>
            <a:ext cx="9144000" cy="477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cytochrome oxidase and </a:t>
            </a:r>
            <a:r>
              <a:rPr lang="en-US" dirty="0">
                <a:latin typeface="__fkGroteskNeue_598ab8"/>
              </a:rPr>
              <a:t>i</a:t>
            </a:r>
            <a:r>
              <a:rPr lang="en-US" b="0" i="0" dirty="0">
                <a:effectLst/>
                <a:latin typeface="__fkGroteskNeue_598ab8"/>
              </a:rPr>
              <a:t>nsulin 1 in rodents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54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24B05-285C-E7EA-10AE-83E354A2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988"/>
            <a:ext cx="12192000" cy="521110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Muridae</a:t>
            </a:r>
            <a:endParaRPr lang="ru-RU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D705304-6755-B133-C824-A267FF221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96727"/>
              </p:ext>
            </p:extLst>
          </p:nvPr>
        </p:nvGraphicFramePr>
        <p:xfrm>
          <a:off x="0" y="596098"/>
          <a:ext cx="12192000" cy="609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042">
                  <a:extLst>
                    <a:ext uri="{9D8B030D-6E8A-4147-A177-3AD203B41FA5}">
                      <a16:colId xmlns:a16="http://schemas.microsoft.com/office/drawing/2014/main" val="4074890810"/>
                    </a:ext>
                  </a:extLst>
                </a:gridCol>
                <a:gridCol w="3092777">
                  <a:extLst>
                    <a:ext uri="{9D8B030D-6E8A-4147-A177-3AD203B41FA5}">
                      <a16:colId xmlns:a16="http://schemas.microsoft.com/office/drawing/2014/main" val="1788764787"/>
                    </a:ext>
                  </a:extLst>
                </a:gridCol>
                <a:gridCol w="1735236">
                  <a:extLst>
                    <a:ext uri="{9D8B030D-6E8A-4147-A177-3AD203B41FA5}">
                      <a16:colId xmlns:a16="http://schemas.microsoft.com/office/drawing/2014/main" val="3032431543"/>
                    </a:ext>
                  </a:extLst>
                </a:gridCol>
                <a:gridCol w="4601945">
                  <a:extLst>
                    <a:ext uri="{9D8B030D-6E8A-4147-A177-3AD203B41FA5}">
                      <a16:colId xmlns:a16="http://schemas.microsoft.com/office/drawing/2014/main" val="713111716"/>
                    </a:ext>
                  </a:extLst>
                </a:gridCol>
              </a:tblGrid>
              <a:tr h="3502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Species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Lifestyle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55091"/>
                  </a:ext>
                </a:extLst>
              </a:tr>
              <a:tr h="6129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Rattus norvegicus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 Muridae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almost worldwide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omnivorous 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cm (including the tail)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124242"/>
                  </a:ext>
                </a:extLst>
              </a:tr>
              <a:tr h="6129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Rattus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losea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Southwest China, Thailand, Taiwan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omnivorous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to 25 centimeters, excluding the tail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007543"/>
                  </a:ext>
                </a:extLst>
              </a:tr>
              <a:tr h="6129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Rattus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rattus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almost worldwide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omnivorous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to 22 cm, with tails 17-24 cm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97411"/>
                  </a:ext>
                </a:extLst>
              </a:tr>
              <a:tr h="35028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 musculus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 Muridae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almost worldwide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omnivorous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to 10 cm in body length, with tails 6 to 10.5 cm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168437"/>
                  </a:ext>
                </a:extLst>
              </a:tr>
              <a:tr h="6129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caroli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South China, Taiwan, Vietnam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omnivorous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about 6 to 10 cm body length, with tails can be slightly longer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44123"/>
                  </a:ext>
                </a:extLst>
              </a:tr>
              <a:tr h="6129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Mus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pahari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Northeast India, Southern China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omnivorous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about 6 to 10 cm in body length, with tails can be slightly longer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417103"/>
                  </a:ext>
                </a:extLst>
              </a:tr>
              <a:tr h="350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Mastomys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coucha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sub-Saharan Africa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omnivorous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to 25 cm, including the tail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17331"/>
                  </a:ext>
                </a:extLst>
              </a:tr>
              <a:tr h="87571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Onychomys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torridus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Cricetidae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Western and southwestern United States and northern Mexico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primarily carnivorous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9 to 13 cm (approximately 3.5 to 5 inches) in body length, with tails measuring about 3 to 6 cm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931063"/>
                  </a:ext>
                </a:extLst>
              </a:tr>
              <a:tr h="61299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Mesocricetus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auratus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 Muridae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northern Syria and southern Turkey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omnivorous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 to 165 mm and tail 13 to 21 mm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147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E63B39-4C35-624B-288B-DA3913F9C981}"/>
              </a:ext>
            </a:extLst>
          </p:cNvPr>
          <p:cNvSpPr txBox="1"/>
          <p:nvPr/>
        </p:nvSpPr>
        <p:spPr>
          <a:xfrm>
            <a:off x="10523993" y="6668414"/>
            <a:ext cx="2302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https://ru.ruwiki.ru/</a:t>
            </a:r>
          </a:p>
        </p:txBody>
      </p:sp>
    </p:spTree>
    <p:extLst>
      <p:ext uri="{BB962C8B-B14F-4D97-AF65-F5344CB8AC3E}">
        <p14:creationId xmlns:p14="http://schemas.microsoft.com/office/powerpoint/2010/main" val="53304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EE918-B572-C593-3D9E-2727B50A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Markers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4BB36-4EBD-0DB2-3450-A9064B586D73}"/>
              </a:ext>
            </a:extLst>
          </p:cNvPr>
          <p:cNvSpPr txBox="1"/>
          <p:nvPr/>
        </p:nvSpPr>
        <p:spPr>
          <a:xfrm>
            <a:off x="838200" y="198565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 Ins1 gene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encodes insulin 1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3B523-7219-E192-8E6C-35D038CF38F5}"/>
              </a:ext>
            </a:extLst>
          </p:cNvPr>
          <p:cNvSpPr txBox="1"/>
          <p:nvPr/>
        </p:nvSpPr>
        <p:spPr>
          <a:xfrm>
            <a:off x="838199" y="3105834"/>
            <a:ext cx="93283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 cytochrome c oxidase subunit I (COI) gene is a widely used molecular marker in phylogenetic studies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46111A-DB63-3C1C-D2B1-84B09116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9"/>
          <a:stretch/>
        </p:blipFill>
        <p:spPr>
          <a:xfrm>
            <a:off x="2444004" y="1690688"/>
            <a:ext cx="6320130" cy="324464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2C9030-E97C-B532-AC71-62B69463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article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4FC18-F9DB-CFB0-0EE8-4321B14F71AD}"/>
              </a:ext>
            </a:extLst>
          </p:cNvPr>
          <p:cNvSpPr txBox="1"/>
          <p:nvPr/>
        </p:nvSpPr>
        <p:spPr>
          <a:xfrm>
            <a:off x="2251587" y="5014452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Phylogeny of </a:t>
            </a:r>
            <a:r>
              <a:rPr lang="en-US" sz="1200" dirty="0" err="1"/>
              <a:t>muroid</a:t>
            </a:r>
            <a:r>
              <a:rPr lang="en-US" sz="1200" dirty="0"/>
              <a:t> rodents: relationships within and among major lineages as determined by IRBP gene sequences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oi:10.1016/j.ympev.2003.07.002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1C119E-F9FF-D350-8975-1C6DCD76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985"/>
            <a:ext cx="12192000" cy="57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8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60F8F0-A59C-A873-739A-FB74A0CF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658"/>
          <a:stretch/>
        </p:blipFill>
        <p:spPr>
          <a:xfrm>
            <a:off x="1996977" y="155343"/>
            <a:ext cx="8187295" cy="32736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5B41B0-C5EA-AD63-BDE5-2E814A45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16" y="3603321"/>
            <a:ext cx="7855215" cy="30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834923-C905-BCC4-48F8-A0240BA5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365"/>
            <a:ext cx="12192000" cy="47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1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265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__fkGroteskNeue_598ab8</vt:lpstr>
      <vt:lpstr>Aptos</vt:lpstr>
      <vt:lpstr>Aptos Display</vt:lpstr>
      <vt:lpstr>Arial</vt:lpstr>
      <vt:lpstr>Calibri</vt:lpstr>
      <vt:lpstr>Тема Office</vt:lpstr>
      <vt:lpstr>Phylogenetics  </vt:lpstr>
      <vt:lpstr>Muridae</vt:lpstr>
      <vt:lpstr>Markers</vt:lpstr>
      <vt:lpstr>From article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Пантелеев Дмитрий Дмитриевич</dc:creator>
  <cp:lastModifiedBy>Пантелеев Дмитрий Дмитриевич</cp:lastModifiedBy>
  <cp:revision>2</cp:revision>
  <dcterms:created xsi:type="dcterms:W3CDTF">2024-10-31T01:33:21Z</dcterms:created>
  <dcterms:modified xsi:type="dcterms:W3CDTF">2024-10-31T03:11:23Z</dcterms:modified>
</cp:coreProperties>
</file>