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7"/>
  </p:notesMasterIdLst>
  <p:sldIdLst>
    <p:sldId id="505" r:id="rId5"/>
    <p:sldId id="507" r:id="rId6"/>
  </p:sldIdLst>
  <p:sldSz cx="7772400" cy="100584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938D05-B30F-025B-AB21-885B294535BA}" name="Scott, Christine A" initials="SA" userId="S::christine.scott@delta.com::199a5fcb-079d-4217-9866-96cead75ecf9" providerId="AD"/>
  <p188:author id="{E6F6E61B-BD87-3BD3-0474-F7A935F31539}" name="Kennedy, Sara L" initials="KL" userId="S::sara.kennedy@delta.com::4036d468-0b98-4e32-85e8-f9346bc55ead" providerId="AD"/>
  <p188:author id="{60A0F89A-AF49-6884-B604-5DF1959AE99C}" name="Mull, Alex G" initials="AM" userId="Mull, Alex G" providerId="None"/>
  <p188:author id="{F6024DA2-9F7D-203C-38D8-627C7B32E65D}" name="Gaines, Kaitlin A" initials="GA" userId="S::kaitlin.gaines@delta.com::bd90ec2d-f6a0-435f-9cd8-705fcb06e5f8" providerId="AD"/>
  <p188:author id="{006571CF-0DBB-CBC1-B39D-CDDF18C18117}" name="Bishop, Travis" initials="BT" userId="S::travis.bishop@delta.com::374d7310-949c-424f-97bd-9ec906feb458" providerId="AD"/>
  <p188:author id="{4F7C6FEB-96E4-23EB-6BD5-0D6710D80A29}" name="Perello, Matthew" initials="MP" userId="S::matt.perello@delta.com::85b0cceb-4ba0-4af6-b251-77700fef0f9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01933"/>
    <a:srgbClr val="2E1A47"/>
    <a:srgbClr val="7D9BC1"/>
    <a:srgbClr val="003366"/>
    <a:srgbClr val="27251F"/>
    <a:srgbClr val="FFFFFF"/>
    <a:srgbClr val="202163"/>
    <a:srgbClr val="A42604"/>
    <a:srgbClr val="E01933"/>
    <a:srgbClr val="0B5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44"/>
    <p:restoredTop sz="94699"/>
  </p:normalViewPr>
  <p:slideViewPr>
    <p:cSldViewPr snapToGrid="0">
      <p:cViewPr>
        <p:scale>
          <a:sx n="100" d="100"/>
          <a:sy n="100" d="100"/>
        </p:scale>
        <p:origin x="19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31BDD-75F9-624B-8D03-48DBA1575E4B}" type="datetimeFigureOut">
              <a:rPr lang="en-US" smtClean="0"/>
              <a:t>4/29/25</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6F974-3CA7-ED4A-971B-A0FC081C815F}" type="slidenum">
              <a:rPr lang="en-US" smtClean="0"/>
              <a:t>‹#›</a:t>
            </a:fld>
            <a:endParaRPr lang="en-US"/>
          </a:p>
        </p:txBody>
      </p:sp>
    </p:spTree>
    <p:extLst>
      <p:ext uri="{BB962C8B-B14F-4D97-AF65-F5344CB8AC3E}">
        <p14:creationId xmlns:p14="http://schemas.microsoft.com/office/powerpoint/2010/main" val="129447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A6F974-3CA7-ED4A-971B-A0FC081C815F}" type="slidenum">
              <a:rPr lang="en-US" smtClean="0"/>
              <a:t>1</a:t>
            </a:fld>
            <a:endParaRPr lang="en-US"/>
          </a:p>
        </p:txBody>
      </p:sp>
    </p:spTree>
    <p:extLst>
      <p:ext uri="{BB962C8B-B14F-4D97-AF65-F5344CB8AC3E}">
        <p14:creationId xmlns:p14="http://schemas.microsoft.com/office/powerpoint/2010/main" val="868208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DC109B1F-1431-4BA9-BA95-004A5E2C4949}" type="datetime1">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FBF2-09CE-CA4D-9F3C-A46600197D50}" type="slidenum">
              <a:rPr lang="en-US" smtClean="0"/>
              <a:t>‹#›</a:t>
            </a:fld>
            <a:endParaRPr lang="en-US"/>
          </a:p>
        </p:txBody>
      </p:sp>
      <p:pic>
        <p:nvPicPr>
          <p:cNvPr id="8" name="Picture 7" descr="A white letter on a black background&#10;&#10;Description automatically generated">
            <a:extLst>
              <a:ext uri="{FF2B5EF4-FFF2-40B4-BE49-F238E27FC236}">
                <a16:creationId xmlns:a16="http://schemas.microsoft.com/office/drawing/2014/main" id="{E2790716-B018-CD5E-0789-F284EFB7B0E7}"/>
              </a:ext>
            </a:extLst>
          </p:cNvPr>
          <p:cNvPicPr>
            <a:picLocks noChangeAspect="1"/>
          </p:cNvPicPr>
          <p:nvPr userDrawn="1"/>
        </p:nvPicPr>
        <p:blipFill>
          <a:blip r:embed="rId2"/>
          <a:stretch>
            <a:fillRect/>
          </a:stretch>
        </p:blipFill>
        <p:spPr>
          <a:xfrm>
            <a:off x="5902343" y="9738450"/>
            <a:ext cx="1499617" cy="228924"/>
          </a:xfrm>
          <a:prstGeom prst="rect">
            <a:avLst/>
          </a:prstGeom>
        </p:spPr>
      </p:pic>
    </p:spTree>
    <p:extLst>
      <p:ext uri="{BB962C8B-B14F-4D97-AF65-F5344CB8AC3E}">
        <p14:creationId xmlns:p14="http://schemas.microsoft.com/office/powerpoint/2010/main" val="347445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EBB6-0640-4C4D-BFFF-77D90E2C0786}" type="datetime1">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393744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925107-EEFF-49C2-9129-EE490850CE76}" type="datetime1">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169388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6E3647-FDD2-48E7-B424-4ADF3876F163}" type="datetime1">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335557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A92E0-2503-4488-BB69-D0D50EB39EF9}" type="datetime1">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17854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035455-0C20-435D-9B26-B008C94B4707}" type="datetime1">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421819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E5DC75-F7B9-43EF-A51E-1F981CF55758}" type="datetime1">
              <a:rPr lang="en-US" smtClean="0"/>
              <a:t>4/29/25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116266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227AD-6402-4F12-A86F-9A3BE51FF743}" type="datetime1">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381971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33A1B-D86E-4507-A95B-4B43B36C9BCA}" type="datetime1">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289774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6E92B7EB-69ED-48AA-9DD2-44E34B5F684B}" type="datetime1">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334248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90CD293-D2FC-466E-A1CA-FD92B076426D}" type="datetime1">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FBF2-09CE-CA4D-9F3C-A46600197D50}" type="slidenum">
              <a:rPr lang="en-US" smtClean="0"/>
              <a:t>‹#›</a:t>
            </a:fld>
            <a:endParaRPr lang="en-US"/>
          </a:p>
        </p:txBody>
      </p:sp>
    </p:spTree>
    <p:extLst>
      <p:ext uri="{BB962C8B-B14F-4D97-AF65-F5344CB8AC3E}">
        <p14:creationId xmlns:p14="http://schemas.microsoft.com/office/powerpoint/2010/main" val="226483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4C3FB229-7EE8-4C20-B9F7-946FC0D4962B}" type="datetime1">
              <a:rPr lang="en-US" smtClean="0"/>
              <a:t>4/29/25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46BFBF2-09CE-CA4D-9F3C-A46600197D50}" type="slidenum">
              <a:rPr lang="en-US" smtClean="0"/>
              <a:t>‹#›</a:t>
            </a:fld>
            <a:endParaRPr lang="en-US"/>
          </a:p>
        </p:txBody>
      </p:sp>
    </p:spTree>
    <p:extLst>
      <p:ext uri="{BB962C8B-B14F-4D97-AF65-F5344CB8AC3E}">
        <p14:creationId xmlns:p14="http://schemas.microsoft.com/office/powerpoint/2010/main" val="4163733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www.mattperello.com/" TargetMode="External"/><Relationship Id="rId4" Type="http://schemas.openxmlformats.org/officeDocument/2006/relationships/hyperlink" Target="http://mattperello@gmail.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d.org/education-courses/introduction-to-instructional-design"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catalog.ledet.com/preview_course_nopop.php?catoid=5&amp;coid=965" TargetMode="External"/><Relationship Id="rId5" Type="http://schemas.openxmlformats.org/officeDocument/2006/relationships/hyperlink" Target="https://www.td.org/education-courses/e-learning-instructional-design-certificate" TargetMode="External"/><Relationship Id="rId4" Type="http://schemas.openxmlformats.org/officeDocument/2006/relationships/hyperlink" Target="https://www.td.org/education-courses/instructional-design-certific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2CE6-845A-5E2E-85A9-87623A0D64EF}"/>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CB432FC-4EE9-5920-201D-B1D6A93F194D}"/>
              </a:ext>
            </a:extLst>
          </p:cNvPr>
          <p:cNvCxnSpPr>
            <a:cxnSpLocks/>
          </p:cNvCxnSpPr>
          <p:nvPr/>
        </p:nvCxnSpPr>
        <p:spPr>
          <a:xfrm>
            <a:off x="228600" y="1654249"/>
            <a:ext cx="7315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A9EF61-FF81-993B-1A98-D66F902624D0}"/>
              </a:ext>
            </a:extLst>
          </p:cNvPr>
          <p:cNvSpPr txBox="1">
            <a:spLocks/>
          </p:cNvSpPr>
          <p:nvPr/>
        </p:nvSpPr>
        <p:spPr>
          <a:xfrm>
            <a:off x="228601" y="1759131"/>
            <a:ext cx="7315200" cy="8284319"/>
          </a:xfrm>
          <a:prstGeom prst="rect">
            <a:avLst/>
          </a:prstGeom>
          <a:noFill/>
        </p:spPr>
        <p:txBody>
          <a:bodyPr wrap="square" lIns="0" tIns="0" rIns="0" bIns="0" rtlCol="0">
            <a:spAutoFit/>
          </a:bodyPr>
          <a:lstStyle/>
          <a:p>
            <a:pPr algn="ctr">
              <a:spcAft>
                <a:spcPts val="600"/>
              </a:spcAft>
            </a:pPr>
            <a:r>
              <a:rPr lang="en-US" sz="1300" b="1" dirty="0"/>
              <a:t>Experience</a:t>
            </a:r>
          </a:p>
          <a:p>
            <a:pPr>
              <a:spcAft>
                <a:spcPts val="200"/>
              </a:spcAft>
            </a:pPr>
            <a:r>
              <a:rPr lang="en-US" sz="1200" b="1" dirty="0"/>
              <a:t>Delta Air Lines</a:t>
            </a:r>
            <a:r>
              <a:rPr lang="en-US" sz="1200" dirty="0"/>
              <a:t> - Sr. Learning Designer: 6/23 - Present</a:t>
            </a:r>
          </a:p>
          <a:p>
            <a:pPr marL="171450" indent="-171450">
              <a:spcAft>
                <a:spcPts val="200"/>
              </a:spcAft>
              <a:buFont typeface="Arial" panose="020B0604020202020204" pitchFamily="34" charset="0"/>
              <a:buChar char="•"/>
            </a:pPr>
            <a:r>
              <a:rPr lang="en-US" sz="1200" dirty="0"/>
              <a:t>Develop materials that enable Specialists to effectively balance AI-generated content with human expertise, maintaining quality standards while improving resolution accuracy &amp; customer satisfaction.</a:t>
            </a:r>
          </a:p>
          <a:p>
            <a:pPr marL="171450" indent="-171450">
              <a:spcAft>
                <a:spcPts val="200"/>
              </a:spcAft>
              <a:buFont typeface="Arial" panose="020B0604020202020204" pitchFamily="34" charset="0"/>
              <a:buChar char="•"/>
            </a:pPr>
            <a:r>
              <a:rPr lang="en-US" sz="1200" dirty="0"/>
              <a:t>Led cross-functional collaboration with stakeholders to translate complex technical functionality into accessible, visually engaging training materials.</a:t>
            </a:r>
          </a:p>
          <a:p>
            <a:pPr>
              <a:spcBef>
                <a:spcPts val="600"/>
              </a:spcBef>
              <a:spcAft>
                <a:spcPts val="200"/>
              </a:spcAft>
            </a:pPr>
            <a:r>
              <a:rPr lang="en-US" sz="1200" b="1" dirty="0"/>
              <a:t>Kraken Digital Asset Exchange  </a:t>
            </a:r>
            <a:r>
              <a:rPr lang="en-US" sz="1200" dirty="0"/>
              <a:t>- Instructional Designer: 4/22 – 3/23 </a:t>
            </a:r>
          </a:p>
          <a:p>
            <a:pPr marL="171450" indent="-171450">
              <a:spcAft>
                <a:spcPts val="200"/>
              </a:spcAft>
              <a:buFont typeface="Arial" panose="020B0604020202020204" pitchFamily="34" charset="0"/>
              <a:buChar char="•"/>
            </a:pPr>
            <a:r>
              <a:rPr lang="en-US" sz="1200" dirty="0"/>
              <a:t>Institute a systemized in-house content development process.</a:t>
            </a:r>
          </a:p>
          <a:p>
            <a:pPr marL="171450" indent="-171450">
              <a:spcAft>
                <a:spcPts val="200"/>
              </a:spcAft>
              <a:buFont typeface="Arial" panose="020B0604020202020204" pitchFamily="34" charset="0"/>
              <a:buChar char="•"/>
            </a:pPr>
            <a:r>
              <a:rPr lang="en-US" sz="1200" dirty="0"/>
              <a:t>Produce enablement &amp; compliance training materials for all Kraken employees.</a:t>
            </a:r>
          </a:p>
          <a:p>
            <a:pPr marL="171450" indent="-171450">
              <a:spcAft>
                <a:spcPts val="200"/>
              </a:spcAft>
              <a:buFont typeface="Arial" panose="020B0604020202020204" pitchFamily="34" charset="0"/>
              <a:buChar char="•"/>
            </a:pPr>
            <a:r>
              <a:rPr lang="en-US" sz="1200" dirty="0"/>
              <a:t>Evaluate &amp; improve existing employee onboarding materials and overall experience.</a:t>
            </a:r>
          </a:p>
          <a:p>
            <a:pPr>
              <a:spcBef>
                <a:spcPts val="600"/>
              </a:spcBef>
              <a:spcAft>
                <a:spcPts val="200"/>
              </a:spcAft>
            </a:pPr>
            <a:r>
              <a:rPr lang="en-US" sz="1200" b="1" dirty="0"/>
              <a:t>Instacart</a:t>
            </a:r>
            <a:r>
              <a:rPr lang="en-US" sz="1200" dirty="0"/>
              <a:t> - Instructional Designer: 3/19 – 4/22 </a:t>
            </a:r>
          </a:p>
          <a:p>
            <a:pPr marL="171450" indent="-171450">
              <a:spcAft>
                <a:spcPts val="200"/>
              </a:spcAft>
              <a:buFont typeface="Arial" panose="020B0604020202020204" pitchFamily="34" charset="0"/>
              <a:buChar char="•"/>
            </a:pPr>
            <a:r>
              <a:rPr lang="en-US" sz="1200" dirty="0"/>
              <a:t>Oversee the implementation and administration of a learning management system.</a:t>
            </a:r>
          </a:p>
          <a:p>
            <a:pPr marL="171450" indent="-171450">
              <a:spcAft>
                <a:spcPts val="200"/>
              </a:spcAft>
              <a:buFont typeface="Arial" panose="020B0604020202020204" pitchFamily="34" charset="0"/>
              <a:buChar char="•"/>
            </a:pPr>
            <a:r>
              <a:rPr lang="en-US" sz="1200" dirty="0"/>
              <a:t>Assess learner performance and participation data to identify &amp; address knowledge gaps.</a:t>
            </a:r>
          </a:p>
          <a:p>
            <a:pPr marL="171450" indent="-171450">
              <a:spcAft>
                <a:spcPts val="200"/>
              </a:spcAft>
              <a:buFont typeface="Arial" panose="020B0604020202020204" pitchFamily="34" charset="0"/>
              <a:buChar char="•"/>
            </a:pPr>
            <a:r>
              <a:rPr lang="en-US" sz="1200" dirty="0"/>
              <a:t>Improve employee QA and CSAT scores through the development of meaningful training materials.</a:t>
            </a:r>
          </a:p>
          <a:p>
            <a:pPr marL="171450" indent="-171450">
              <a:spcAft>
                <a:spcPts val="200"/>
              </a:spcAft>
              <a:buFont typeface="Arial" panose="020B0604020202020204" pitchFamily="34" charset="0"/>
              <a:buChar char="•"/>
            </a:pPr>
            <a:r>
              <a:rPr lang="en-US" sz="1200" dirty="0"/>
              <a:t>Deliver training materials that include high-quality voiceover and graphics.</a:t>
            </a:r>
          </a:p>
          <a:p>
            <a:pPr>
              <a:spcBef>
                <a:spcPts val="600"/>
              </a:spcBef>
              <a:spcAft>
                <a:spcPts val="200"/>
              </a:spcAft>
            </a:pPr>
            <a:r>
              <a:rPr lang="en-US" sz="1200" b="1" dirty="0" err="1"/>
              <a:t>ClickDimensions</a:t>
            </a:r>
            <a:r>
              <a:rPr lang="en-US" sz="1200" dirty="0"/>
              <a:t> - Instructional Designer: 5/16 – 3/19 </a:t>
            </a:r>
          </a:p>
          <a:p>
            <a:pPr marL="171450" indent="-171450">
              <a:spcAft>
                <a:spcPts val="200"/>
              </a:spcAft>
              <a:buFont typeface="Arial" panose="020B0604020202020204" pitchFamily="34" charset="0"/>
              <a:buChar char="•"/>
            </a:pPr>
            <a:r>
              <a:rPr lang="en-US" sz="1200" dirty="0"/>
              <a:t>Create 150+ micro-learning videos, interactive e-learning modules, job aids and quick reference guides.</a:t>
            </a:r>
          </a:p>
          <a:p>
            <a:pPr marL="171450" indent="-171450">
              <a:spcAft>
                <a:spcPts val="200"/>
              </a:spcAft>
              <a:buFont typeface="Arial" panose="020B0604020202020204" pitchFamily="34" charset="0"/>
              <a:buChar char="•"/>
            </a:pPr>
            <a:r>
              <a:rPr lang="en-US" sz="1200" dirty="0"/>
              <a:t>Develop product training &amp; certification programs for all </a:t>
            </a:r>
            <a:r>
              <a:rPr lang="en-US" sz="1200" dirty="0" err="1"/>
              <a:t>ClickDimensions</a:t>
            </a:r>
            <a:r>
              <a:rPr lang="en-US" sz="1200" dirty="0"/>
              <a:t> customers.</a:t>
            </a:r>
          </a:p>
          <a:p>
            <a:pPr marL="171450" indent="-171450">
              <a:spcAft>
                <a:spcPts val="200"/>
              </a:spcAft>
              <a:buFont typeface="Arial" panose="020B0604020202020204" pitchFamily="34" charset="0"/>
              <a:buChar char="•"/>
            </a:pPr>
            <a:r>
              <a:rPr lang="en-US" sz="1200" dirty="0"/>
              <a:t>Design an employee Sales &amp; Systems onboarding program.</a:t>
            </a:r>
          </a:p>
          <a:p>
            <a:pPr>
              <a:spcBef>
                <a:spcPts val="600"/>
              </a:spcBef>
              <a:spcAft>
                <a:spcPts val="200"/>
              </a:spcAft>
            </a:pPr>
            <a:r>
              <a:rPr lang="en-US" sz="1200" b="1" dirty="0"/>
              <a:t>Mercedes-Benz USA </a:t>
            </a:r>
            <a:r>
              <a:rPr lang="en-US" sz="1200" dirty="0"/>
              <a:t>- Curriculum Developer: 9/15 – 5/16 </a:t>
            </a:r>
          </a:p>
          <a:p>
            <a:pPr marL="171450" indent="-171450">
              <a:spcAft>
                <a:spcPts val="200"/>
              </a:spcAft>
              <a:buFont typeface="Arial" panose="020B0604020202020204" pitchFamily="34" charset="0"/>
              <a:buChar char="•"/>
            </a:pPr>
            <a:r>
              <a:rPr lang="en-US" sz="1200" dirty="0"/>
              <a:t>Establish design &amp; technical standards for all MBUSA Leadership &amp; Sales training materials.</a:t>
            </a:r>
          </a:p>
          <a:p>
            <a:pPr marL="171450" indent="-171450">
              <a:spcAft>
                <a:spcPts val="200"/>
              </a:spcAft>
              <a:buFont typeface="Arial" panose="020B0604020202020204" pitchFamily="34" charset="0"/>
              <a:buChar char="•"/>
            </a:pPr>
            <a:r>
              <a:rPr lang="en-US" sz="1200" dirty="0"/>
              <a:t>Oversee the production of all MBUSA Leadership &amp; Sales training materials and events.</a:t>
            </a:r>
          </a:p>
          <a:p>
            <a:pPr marL="171450" indent="-171450">
              <a:spcAft>
                <a:spcPts val="200"/>
              </a:spcAft>
              <a:buFont typeface="Arial" panose="020B0604020202020204" pitchFamily="34" charset="0"/>
              <a:buChar char="•"/>
            </a:pPr>
            <a:r>
              <a:rPr lang="en-US" sz="1200" dirty="0"/>
              <a:t>Optimize MBUSA’s learning management system environment &amp; content settings.</a:t>
            </a:r>
          </a:p>
          <a:p>
            <a:pPr>
              <a:spcBef>
                <a:spcPts val="600"/>
              </a:spcBef>
              <a:spcAft>
                <a:spcPts val="200"/>
              </a:spcAft>
            </a:pPr>
            <a:r>
              <a:rPr lang="en-US" sz="1200" b="1" dirty="0"/>
              <a:t>Pardot / </a:t>
            </a:r>
            <a:r>
              <a:rPr lang="en-US" sz="1200" b="1" dirty="0" err="1"/>
              <a:t>Salesforce.com</a:t>
            </a:r>
            <a:r>
              <a:rPr lang="en-US" sz="1200" b="1" dirty="0"/>
              <a:t> </a:t>
            </a:r>
            <a:r>
              <a:rPr lang="en-US" sz="1200" dirty="0"/>
              <a:t>- Instructional Designer: 7/13 – 9/15 </a:t>
            </a:r>
          </a:p>
          <a:p>
            <a:pPr marL="171450" indent="-171450">
              <a:spcAft>
                <a:spcPts val="200"/>
              </a:spcAft>
              <a:buFont typeface="Arial" panose="020B0604020202020204" pitchFamily="34" charset="0"/>
              <a:buChar char="•"/>
            </a:pPr>
            <a:r>
              <a:rPr lang="en-US" sz="1200" dirty="0"/>
              <a:t>Create +75 interactive software demos and simulations that showcase Pardot’s functionality &amp; value.</a:t>
            </a:r>
          </a:p>
          <a:p>
            <a:pPr marL="171450" indent="-171450">
              <a:spcAft>
                <a:spcPts val="200"/>
              </a:spcAft>
              <a:buFont typeface="Arial" panose="020B0604020202020204" pitchFamily="34" charset="0"/>
              <a:buChar char="•"/>
            </a:pPr>
            <a:r>
              <a:rPr lang="en-US" sz="1200" dirty="0"/>
              <a:t>Analyze feedback and key performance indicators to determine &amp; improve training effectiveness.</a:t>
            </a:r>
          </a:p>
          <a:p>
            <a:pPr marL="171450" indent="-171450">
              <a:spcAft>
                <a:spcPts val="200"/>
              </a:spcAft>
              <a:buFont typeface="Arial" panose="020B0604020202020204" pitchFamily="34" charset="0"/>
              <a:buChar char="•"/>
            </a:pPr>
            <a:r>
              <a:rPr lang="en-US" sz="1200" dirty="0"/>
              <a:t>Collaborate with subject matter experts to determine and outline training goals &amp; objectives.</a:t>
            </a:r>
          </a:p>
          <a:p>
            <a:pPr marL="171450" indent="-171450">
              <a:spcAft>
                <a:spcPts val="200"/>
              </a:spcAft>
              <a:buFont typeface="Arial" panose="020B0604020202020204" pitchFamily="34" charset="0"/>
              <a:buChar char="•"/>
            </a:pPr>
            <a:r>
              <a:rPr lang="en-US" sz="1200" dirty="0"/>
              <a:t>Synthesize subject matter into concise &amp; comprehensive training materials.</a:t>
            </a:r>
          </a:p>
          <a:p>
            <a:pPr>
              <a:spcBef>
                <a:spcPts val="600"/>
              </a:spcBef>
              <a:spcAft>
                <a:spcPts val="200"/>
              </a:spcAft>
            </a:pPr>
            <a:r>
              <a:rPr lang="en-US" sz="1200" b="1" dirty="0"/>
              <a:t>IMG Live -</a:t>
            </a:r>
            <a:r>
              <a:rPr lang="en-US" sz="1200" dirty="0"/>
              <a:t> Associate Account Manager: 4/12 – 7/13 </a:t>
            </a:r>
          </a:p>
          <a:p>
            <a:pPr marL="171450" indent="-171450">
              <a:spcAft>
                <a:spcPts val="200"/>
              </a:spcAft>
              <a:buFont typeface="Arial" panose="020B0604020202020204" pitchFamily="34" charset="0"/>
              <a:buChar char="•"/>
            </a:pPr>
            <a:r>
              <a:rPr lang="en-US" sz="1200" dirty="0"/>
              <a:t>Manage the development and execution of +200 corporate training and marketing events.</a:t>
            </a:r>
          </a:p>
          <a:p>
            <a:pPr marL="171450" indent="-171450">
              <a:spcAft>
                <a:spcPts val="200"/>
              </a:spcAft>
              <a:buFont typeface="Arial" panose="020B0604020202020204" pitchFamily="34" charset="0"/>
              <a:buChar char="•"/>
            </a:pPr>
            <a:r>
              <a:rPr lang="en-US" sz="1200" dirty="0"/>
              <a:t>Anticipate and avoid obstacles that would prevent flawless event execution.</a:t>
            </a:r>
          </a:p>
          <a:p>
            <a:pPr marL="171450" indent="-171450">
              <a:spcAft>
                <a:spcPts val="200"/>
              </a:spcAft>
              <a:buFont typeface="Arial" panose="020B0604020202020204" pitchFamily="34" charset="0"/>
              <a:buChar char="•"/>
            </a:pPr>
            <a:r>
              <a:rPr lang="en-US" sz="1200" dirty="0"/>
              <a:t>Deliver presentations that enhance clients’ understanding of how program objectives are achieved.</a:t>
            </a:r>
          </a:p>
          <a:p>
            <a:pPr>
              <a:spcBef>
                <a:spcPts val="600"/>
              </a:spcBef>
              <a:spcAft>
                <a:spcPts val="200"/>
              </a:spcAft>
            </a:pPr>
            <a:r>
              <a:rPr lang="en-US" sz="1200" b="1" dirty="0"/>
              <a:t>IMG Live </a:t>
            </a:r>
            <a:r>
              <a:rPr lang="en-US" sz="1200" dirty="0"/>
              <a:t>- Product Specialist &amp; Corporate Trainer: 5/10 – 4/12 </a:t>
            </a:r>
          </a:p>
          <a:p>
            <a:pPr marL="171450" indent="-171450">
              <a:spcAft>
                <a:spcPts val="200"/>
              </a:spcAft>
              <a:buFont typeface="Arial" panose="020B0604020202020204" pitchFamily="34" charset="0"/>
              <a:buChar char="•"/>
            </a:pPr>
            <a:r>
              <a:rPr lang="en-US" sz="1200" dirty="0"/>
              <a:t>Train 20k+ DIRECTV representatives on DIRECTV equipment, technology, and programming.</a:t>
            </a:r>
          </a:p>
          <a:p>
            <a:pPr marL="171450" indent="-171450">
              <a:buFont typeface="Arial" panose="020B0604020202020204" pitchFamily="34" charset="0"/>
              <a:buChar char="•"/>
            </a:pPr>
            <a:r>
              <a:rPr lang="en-US" sz="1200" dirty="0"/>
              <a:t>Increase account sales, retention, and improve overall customer satisfaction by generating enthusiasm around  DIRECTV initiatives.</a:t>
            </a:r>
          </a:p>
        </p:txBody>
      </p:sp>
      <p:sp>
        <p:nvSpPr>
          <p:cNvPr id="12" name="TextBox 11">
            <a:extLst>
              <a:ext uri="{FF2B5EF4-FFF2-40B4-BE49-F238E27FC236}">
                <a16:creationId xmlns:a16="http://schemas.microsoft.com/office/drawing/2014/main" id="{AE1C940E-D85F-47FA-B9FC-09F8571D8A31}"/>
              </a:ext>
            </a:extLst>
          </p:cNvPr>
          <p:cNvSpPr txBox="1"/>
          <p:nvPr/>
        </p:nvSpPr>
        <p:spPr>
          <a:xfrm>
            <a:off x="228600" y="860169"/>
            <a:ext cx="7315200" cy="738664"/>
          </a:xfrm>
          <a:prstGeom prst="rect">
            <a:avLst/>
          </a:prstGeom>
          <a:noFill/>
        </p:spPr>
        <p:txBody>
          <a:bodyPr wrap="square" lIns="0" tIns="0" rIns="0" bIns="0" rtlCol="0">
            <a:spAutoFit/>
          </a:bodyPr>
          <a:lstStyle/>
          <a:p>
            <a:r>
              <a:rPr lang="en-US" sz="1200" dirty="0"/>
              <a:t>Learning Experience Designer with over 12 years of expertise in creating engaging, user-centered training solutions for technology and SaaS platforms. Skilled at translating complex technical concepts into accessible learning materials that drive adoption and improve performance. Known for his attention to detail, cross-functional collaboration, and developing content that meaningfully impacts key business metrics.</a:t>
            </a:r>
          </a:p>
        </p:txBody>
      </p:sp>
      <p:cxnSp>
        <p:nvCxnSpPr>
          <p:cNvPr id="13" name="Straight Connector 12">
            <a:extLst>
              <a:ext uri="{FF2B5EF4-FFF2-40B4-BE49-F238E27FC236}">
                <a16:creationId xmlns:a16="http://schemas.microsoft.com/office/drawing/2014/main" id="{EEE4FFFE-6811-4CD8-18C1-667955DFF46E}"/>
              </a:ext>
            </a:extLst>
          </p:cNvPr>
          <p:cNvCxnSpPr>
            <a:cxnSpLocks/>
          </p:cNvCxnSpPr>
          <p:nvPr/>
        </p:nvCxnSpPr>
        <p:spPr>
          <a:xfrm>
            <a:off x="228600" y="786324"/>
            <a:ext cx="7315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047C437-9790-6DAB-CC82-9515D2FE8EA3}"/>
              </a:ext>
            </a:extLst>
          </p:cNvPr>
          <p:cNvSpPr txBox="1"/>
          <p:nvPr/>
        </p:nvSpPr>
        <p:spPr>
          <a:xfrm>
            <a:off x="228600" y="91440"/>
            <a:ext cx="3657600" cy="353943"/>
          </a:xfrm>
          <a:prstGeom prst="rect">
            <a:avLst/>
          </a:prstGeom>
          <a:noFill/>
        </p:spPr>
        <p:txBody>
          <a:bodyPr wrap="none" lIns="0" tIns="0" rIns="0" bIns="0" rtlCol="0">
            <a:noAutofit/>
          </a:bodyPr>
          <a:lstStyle/>
          <a:p>
            <a:r>
              <a:rPr lang="en-US" sz="2400" b="1" dirty="0"/>
              <a:t>Matt </a:t>
            </a:r>
            <a:r>
              <a:rPr lang="en-US" sz="2400" b="1" dirty="0" err="1"/>
              <a:t>Perello</a:t>
            </a:r>
            <a:endParaRPr lang="en-US" sz="2400" b="1" dirty="0"/>
          </a:p>
        </p:txBody>
      </p:sp>
      <p:sp>
        <p:nvSpPr>
          <p:cNvPr id="15" name="TextBox 14">
            <a:extLst>
              <a:ext uri="{FF2B5EF4-FFF2-40B4-BE49-F238E27FC236}">
                <a16:creationId xmlns:a16="http://schemas.microsoft.com/office/drawing/2014/main" id="{A5683EF3-5E5F-E395-5A9F-C7FCF8F520A6}"/>
              </a:ext>
            </a:extLst>
          </p:cNvPr>
          <p:cNvSpPr txBox="1"/>
          <p:nvPr/>
        </p:nvSpPr>
        <p:spPr>
          <a:xfrm>
            <a:off x="3886200" y="91440"/>
            <a:ext cx="3657600" cy="200055"/>
          </a:xfrm>
          <a:prstGeom prst="rect">
            <a:avLst/>
          </a:prstGeom>
          <a:noFill/>
        </p:spPr>
        <p:txBody>
          <a:bodyPr wrap="square" lIns="0" tIns="0" rIns="0" bIns="0" rtlCol="0">
            <a:spAutoFit/>
          </a:bodyPr>
          <a:lstStyle/>
          <a:p>
            <a:pPr algn="r"/>
            <a:r>
              <a:rPr lang="en-US" sz="1300" dirty="0"/>
              <a:t> Email</a:t>
            </a:r>
            <a:r>
              <a:rPr lang="en-US" sz="1300" dirty="0">
                <a:solidFill>
                  <a:schemeClr val="accent1">
                    <a:lumMod val="75000"/>
                  </a:schemeClr>
                </a:solidFill>
              </a:rPr>
              <a:t>: </a:t>
            </a:r>
            <a:r>
              <a:rPr lang="en-US" sz="1300" dirty="0" err="1">
                <a:solidFill>
                  <a:schemeClr val="accent1">
                    <a:lumMod val="75000"/>
                  </a:schemeClr>
                </a:solidFill>
                <a:hlinkClick r:id="rId4"/>
              </a:rPr>
              <a:t>mattperello@gmail.com</a:t>
            </a:r>
            <a:r>
              <a:rPr lang="en-US" sz="1300" dirty="0">
                <a:solidFill>
                  <a:schemeClr val="accent1">
                    <a:lumMod val="75000"/>
                  </a:schemeClr>
                </a:solidFill>
                <a:hlinkClick r:id="rId4"/>
              </a:rPr>
              <a:t> </a:t>
            </a:r>
            <a:endParaRPr lang="en-US" sz="1300" dirty="0">
              <a:solidFill>
                <a:schemeClr val="accent1">
                  <a:lumMod val="75000"/>
                </a:schemeClr>
              </a:solidFill>
            </a:endParaRPr>
          </a:p>
        </p:txBody>
      </p:sp>
      <p:sp>
        <p:nvSpPr>
          <p:cNvPr id="16" name="TextBox 15">
            <a:extLst>
              <a:ext uri="{FF2B5EF4-FFF2-40B4-BE49-F238E27FC236}">
                <a16:creationId xmlns:a16="http://schemas.microsoft.com/office/drawing/2014/main" id="{E82A1A20-44FF-13D6-7A73-C237588B510B}"/>
              </a:ext>
            </a:extLst>
          </p:cNvPr>
          <p:cNvSpPr txBox="1"/>
          <p:nvPr/>
        </p:nvSpPr>
        <p:spPr>
          <a:xfrm>
            <a:off x="228600" y="493776"/>
            <a:ext cx="3657600" cy="261610"/>
          </a:xfrm>
          <a:prstGeom prst="rect">
            <a:avLst/>
          </a:prstGeom>
          <a:noFill/>
        </p:spPr>
        <p:txBody>
          <a:bodyPr wrap="square" lIns="0" tIns="0" rIns="0" rtlCol="0">
            <a:spAutoFit/>
          </a:bodyPr>
          <a:lstStyle/>
          <a:p>
            <a:r>
              <a:rPr lang="en-US" sz="1400" dirty="0"/>
              <a:t>Curriculum Developer &amp; Instructional Designer</a:t>
            </a:r>
          </a:p>
        </p:txBody>
      </p:sp>
      <p:sp>
        <p:nvSpPr>
          <p:cNvPr id="17" name="TextBox 16">
            <a:extLst>
              <a:ext uri="{FF2B5EF4-FFF2-40B4-BE49-F238E27FC236}">
                <a16:creationId xmlns:a16="http://schemas.microsoft.com/office/drawing/2014/main" id="{B95266FA-D77B-B6B5-CC9E-E8DCA6A46836}"/>
              </a:ext>
            </a:extLst>
          </p:cNvPr>
          <p:cNvSpPr txBox="1"/>
          <p:nvPr/>
        </p:nvSpPr>
        <p:spPr>
          <a:xfrm>
            <a:off x="3886200" y="326593"/>
            <a:ext cx="3657600" cy="200055"/>
          </a:xfrm>
          <a:prstGeom prst="rect">
            <a:avLst/>
          </a:prstGeom>
          <a:noFill/>
        </p:spPr>
        <p:txBody>
          <a:bodyPr wrap="square" lIns="0" tIns="0" rIns="0" bIns="0" rtlCol="0">
            <a:spAutoFit/>
          </a:bodyPr>
          <a:lstStyle/>
          <a:p>
            <a:pPr algn="r"/>
            <a:r>
              <a:rPr lang="en-US" sz="1300" dirty="0"/>
              <a:t>Phone : (770) 851-9109 </a:t>
            </a:r>
          </a:p>
        </p:txBody>
      </p:sp>
      <p:sp>
        <p:nvSpPr>
          <p:cNvPr id="2" name="TextBox 1">
            <a:extLst>
              <a:ext uri="{FF2B5EF4-FFF2-40B4-BE49-F238E27FC236}">
                <a16:creationId xmlns:a16="http://schemas.microsoft.com/office/drawing/2014/main" id="{D3FCD293-35CA-49D1-FBEF-D1D91DB88812}"/>
              </a:ext>
            </a:extLst>
          </p:cNvPr>
          <p:cNvSpPr txBox="1"/>
          <p:nvPr/>
        </p:nvSpPr>
        <p:spPr>
          <a:xfrm>
            <a:off x="3886200" y="510945"/>
            <a:ext cx="3657600" cy="200055"/>
          </a:xfrm>
          <a:prstGeom prst="rect">
            <a:avLst/>
          </a:prstGeom>
          <a:noFill/>
        </p:spPr>
        <p:txBody>
          <a:bodyPr wrap="square" lIns="0" tIns="0" rIns="0" bIns="0" rtlCol="0">
            <a:spAutoFit/>
          </a:bodyPr>
          <a:lstStyle/>
          <a:p>
            <a:pPr algn="r"/>
            <a:r>
              <a:rPr lang="en-US" sz="1300" dirty="0"/>
              <a:t>Website : </a:t>
            </a:r>
            <a:r>
              <a:rPr lang="en-US" sz="1300" dirty="0" err="1">
                <a:hlinkClick r:id="rId5"/>
              </a:rPr>
              <a:t>www.mattperello.com</a:t>
            </a:r>
            <a:r>
              <a:rPr lang="en-US" sz="1300" dirty="0">
                <a:hlinkClick r:id="rId5"/>
              </a:rPr>
              <a:t> </a:t>
            </a:r>
            <a:endParaRPr lang="en-US" sz="1300" dirty="0"/>
          </a:p>
        </p:txBody>
      </p:sp>
    </p:spTree>
    <p:custDataLst>
      <p:tags r:id="rId1"/>
    </p:custDataLst>
    <p:extLst>
      <p:ext uri="{BB962C8B-B14F-4D97-AF65-F5344CB8AC3E}">
        <p14:creationId xmlns:p14="http://schemas.microsoft.com/office/powerpoint/2010/main" val="155825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B037F-3A3F-E2BB-FB92-A73541F84DCA}"/>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F56DE7E-E84C-6CA7-E2DB-96CB8A627E82}"/>
              </a:ext>
            </a:extLst>
          </p:cNvPr>
          <p:cNvCxnSpPr>
            <a:cxnSpLocks/>
          </p:cNvCxnSpPr>
          <p:nvPr/>
        </p:nvCxnSpPr>
        <p:spPr>
          <a:xfrm>
            <a:off x="228600" y="2951189"/>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11E213-8E71-DD03-3DE5-CEDCD3883F23}"/>
              </a:ext>
            </a:extLst>
          </p:cNvPr>
          <p:cNvSpPr txBox="1">
            <a:spLocks/>
          </p:cNvSpPr>
          <p:nvPr/>
        </p:nvSpPr>
        <p:spPr>
          <a:xfrm>
            <a:off x="228600" y="118872"/>
            <a:ext cx="7315200" cy="764312"/>
          </a:xfrm>
          <a:prstGeom prst="rect">
            <a:avLst/>
          </a:prstGeom>
          <a:noFill/>
        </p:spPr>
        <p:txBody>
          <a:bodyPr wrap="square" rtlCol="0">
            <a:spAutoFit/>
          </a:bodyPr>
          <a:lstStyle/>
          <a:p>
            <a:pPr algn="ctr"/>
            <a:r>
              <a:rPr lang="en-US" sz="1400" b="1" dirty="0"/>
              <a:t>Education</a:t>
            </a:r>
          </a:p>
          <a:p>
            <a:pPr>
              <a:spcAft>
                <a:spcPts val="200"/>
              </a:spcAft>
            </a:pPr>
            <a:r>
              <a:rPr lang="en-US" sz="1400" b="1" dirty="0"/>
              <a:t>Kennesaw State University</a:t>
            </a:r>
            <a:r>
              <a:rPr lang="en-US" sz="1400" dirty="0"/>
              <a:t>: 2005 - 2010 </a:t>
            </a:r>
          </a:p>
          <a:p>
            <a:pPr marL="171450" indent="-171450">
              <a:spcAft>
                <a:spcPts val="200"/>
              </a:spcAft>
              <a:buFont typeface="Arial" panose="020B0604020202020204" pitchFamily="34" charset="0"/>
              <a:buChar char="•"/>
            </a:pPr>
            <a:r>
              <a:rPr lang="en-US" sz="1400" dirty="0"/>
              <a:t>B.S. Communication: Media Studies </a:t>
            </a:r>
          </a:p>
        </p:txBody>
      </p:sp>
      <p:sp>
        <p:nvSpPr>
          <p:cNvPr id="3" name="TextBox 2">
            <a:extLst>
              <a:ext uri="{FF2B5EF4-FFF2-40B4-BE49-F238E27FC236}">
                <a16:creationId xmlns:a16="http://schemas.microsoft.com/office/drawing/2014/main" id="{3C246DDC-E913-82EE-9298-A1C19ED40786}"/>
              </a:ext>
            </a:extLst>
          </p:cNvPr>
          <p:cNvSpPr txBox="1">
            <a:spLocks/>
          </p:cNvSpPr>
          <p:nvPr/>
        </p:nvSpPr>
        <p:spPr>
          <a:xfrm>
            <a:off x="228600" y="3041342"/>
            <a:ext cx="7315200" cy="307777"/>
          </a:xfrm>
          <a:prstGeom prst="rect">
            <a:avLst/>
          </a:prstGeom>
          <a:noFill/>
        </p:spPr>
        <p:txBody>
          <a:bodyPr wrap="square" rtlCol="0">
            <a:spAutoFit/>
          </a:bodyPr>
          <a:lstStyle/>
          <a:p>
            <a:pPr algn="ctr"/>
            <a:r>
              <a:rPr lang="en-US" sz="1400" b="1" dirty="0"/>
              <a:t>Skills &amp; Abilities</a:t>
            </a:r>
          </a:p>
        </p:txBody>
      </p:sp>
      <p:cxnSp>
        <p:nvCxnSpPr>
          <p:cNvPr id="6" name="Straight Connector 5">
            <a:extLst>
              <a:ext uri="{FF2B5EF4-FFF2-40B4-BE49-F238E27FC236}">
                <a16:creationId xmlns:a16="http://schemas.microsoft.com/office/drawing/2014/main" id="{D7106338-143B-0F97-B84C-7E876160FB96}"/>
              </a:ext>
            </a:extLst>
          </p:cNvPr>
          <p:cNvCxnSpPr>
            <a:cxnSpLocks/>
          </p:cNvCxnSpPr>
          <p:nvPr/>
        </p:nvCxnSpPr>
        <p:spPr>
          <a:xfrm>
            <a:off x="228600" y="920793"/>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B272C0-D4A6-5EAE-7934-A826A2EA4189}"/>
              </a:ext>
            </a:extLst>
          </p:cNvPr>
          <p:cNvSpPr txBox="1">
            <a:spLocks/>
          </p:cNvSpPr>
          <p:nvPr/>
        </p:nvSpPr>
        <p:spPr>
          <a:xfrm>
            <a:off x="228600" y="1033180"/>
            <a:ext cx="7315200" cy="1805623"/>
          </a:xfrm>
          <a:prstGeom prst="rect">
            <a:avLst/>
          </a:prstGeom>
          <a:noFill/>
        </p:spPr>
        <p:txBody>
          <a:bodyPr wrap="square" rtlCol="0">
            <a:spAutoFit/>
          </a:bodyPr>
          <a:lstStyle/>
          <a:p>
            <a:pPr algn="ctr"/>
            <a:r>
              <a:rPr lang="en-US" sz="1400" b="1" dirty="0"/>
              <a:t>Certifications</a:t>
            </a:r>
          </a:p>
          <a:p>
            <a:pPr>
              <a:spcAft>
                <a:spcPts val="200"/>
              </a:spcAft>
            </a:pPr>
            <a:r>
              <a:rPr lang="en-US" sz="1400" b="1" dirty="0"/>
              <a:t>Association for Talent Development</a:t>
            </a:r>
          </a:p>
          <a:p>
            <a:pPr marL="171450" indent="-171450">
              <a:spcAft>
                <a:spcPts val="200"/>
              </a:spcAft>
              <a:buFont typeface="Arial" panose="020B0604020202020204" pitchFamily="34" charset="0"/>
              <a:buChar char="•"/>
            </a:pPr>
            <a:r>
              <a:rPr lang="en-US" sz="1400" dirty="0"/>
              <a:t>Introduction to Instructional Design - </a:t>
            </a:r>
            <a:r>
              <a:rPr lang="en-US" sz="1400" dirty="0">
                <a:hlinkClick r:id="rId3"/>
              </a:rPr>
              <a:t>See description</a:t>
            </a:r>
            <a:endParaRPr lang="en-US" sz="1400" dirty="0"/>
          </a:p>
          <a:p>
            <a:pPr marL="171450" indent="-171450">
              <a:spcAft>
                <a:spcPts val="200"/>
              </a:spcAft>
              <a:buFont typeface="Arial" panose="020B0604020202020204" pitchFamily="34" charset="0"/>
              <a:buChar char="•"/>
            </a:pPr>
            <a:r>
              <a:rPr lang="en-US" sz="1400" dirty="0"/>
              <a:t>Instructional Design - </a:t>
            </a:r>
            <a:r>
              <a:rPr lang="en-US" sz="1400" dirty="0">
                <a:hlinkClick r:id="rId4"/>
              </a:rPr>
              <a:t>See description</a:t>
            </a:r>
            <a:endParaRPr lang="en-US" sz="1400" dirty="0"/>
          </a:p>
          <a:p>
            <a:pPr marL="171450" indent="-171450">
              <a:spcAft>
                <a:spcPts val="200"/>
              </a:spcAft>
              <a:buFont typeface="Arial" panose="020B0604020202020204" pitchFamily="34" charset="0"/>
              <a:buChar char="•"/>
            </a:pPr>
            <a:r>
              <a:rPr lang="en-US" sz="1400" dirty="0"/>
              <a:t>E-Learning Instructional Design -  </a:t>
            </a:r>
            <a:r>
              <a:rPr lang="en-US" sz="1400" dirty="0">
                <a:hlinkClick r:id="rId5"/>
              </a:rPr>
              <a:t>See description</a:t>
            </a:r>
            <a:endParaRPr lang="en-US" sz="1400" dirty="0"/>
          </a:p>
          <a:p>
            <a:pPr>
              <a:spcBef>
                <a:spcPts val="600"/>
              </a:spcBef>
              <a:spcAft>
                <a:spcPts val="200"/>
              </a:spcAft>
            </a:pPr>
            <a:r>
              <a:rPr lang="en-US" sz="1400" b="1" dirty="0"/>
              <a:t>Ledet Training</a:t>
            </a:r>
          </a:p>
          <a:p>
            <a:pPr marL="171450" indent="-171450">
              <a:spcAft>
                <a:spcPts val="200"/>
              </a:spcAft>
              <a:buFont typeface="Arial" panose="020B0604020202020204" pitchFamily="34" charset="0"/>
              <a:buChar char="•"/>
            </a:pPr>
            <a:r>
              <a:rPr lang="en-US" sz="1400" dirty="0"/>
              <a:t>Adobe Captivate Bootcamp - </a:t>
            </a:r>
            <a:r>
              <a:rPr lang="en-US" sz="1400" dirty="0">
                <a:hlinkClick r:id="rId6"/>
              </a:rPr>
              <a:t>See description </a:t>
            </a:r>
            <a:endParaRPr lang="en-US" sz="1400" dirty="0"/>
          </a:p>
        </p:txBody>
      </p:sp>
      <p:graphicFrame>
        <p:nvGraphicFramePr>
          <p:cNvPr id="8" name="Table 7">
            <a:extLst>
              <a:ext uri="{FF2B5EF4-FFF2-40B4-BE49-F238E27FC236}">
                <a16:creationId xmlns:a16="http://schemas.microsoft.com/office/drawing/2014/main" id="{1647B9DC-A891-3230-A22B-789AF3DC7BC3}"/>
              </a:ext>
            </a:extLst>
          </p:cNvPr>
          <p:cNvGraphicFramePr>
            <a:graphicFrameLocks noGrp="1"/>
          </p:cNvGraphicFramePr>
          <p:nvPr>
            <p:extLst>
              <p:ext uri="{D42A27DB-BD31-4B8C-83A1-F6EECF244321}">
                <p14:modId xmlns:p14="http://schemas.microsoft.com/office/powerpoint/2010/main" val="3983972422"/>
              </p:ext>
            </p:extLst>
          </p:nvPr>
        </p:nvGraphicFramePr>
        <p:xfrm>
          <a:off x="226989" y="3424790"/>
          <a:ext cx="7318422" cy="3337560"/>
        </p:xfrm>
        <a:graphic>
          <a:graphicData uri="http://schemas.openxmlformats.org/drawingml/2006/table">
            <a:tbl>
              <a:tblPr firstRow="1" bandRow="1">
                <a:tableStyleId>{5940675A-B579-460E-94D1-54222C63F5DA}</a:tableStyleId>
              </a:tblPr>
              <a:tblGrid>
                <a:gridCol w="2439474">
                  <a:extLst>
                    <a:ext uri="{9D8B030D-6E8A-4147-A177-3AD203B41FA5}">
                      <a16:colId xmlns:a16="http://schemas.microsoft.com/office/drawing/2014/main" val="2976829798"/>
                    </a:ext>
                  </a:extLst>
                </a:gridCol>
                <a:gridCol w="2439474">
                  <a:extLst>
                    <a:ext uri="{9D8B030D-6E8A-4147-A177-3AD203B41FA5}">
                      <a16:colId xmlns:a16="http://schemas.microsoft.com/office/drawing/2014/main" val="3218116000"/>
                    </a:ext>
                  </a:extLst>
                </a:gridCol>
                <a:gridCol w="2439474">
                  <a:extLst>
                    <a:ext uri="{9D8B030D-6E8A-4147-A177-3AD203B41FA5}">
                      <a16:colId xmlns:a16="http://schemas.microsoft.com/office/drawing/2014/main" val="2255332809"/>
                    </a:ext>
                  </a:extLst>
                </a:gridCol>
              </a:tblGrid>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Captivate </a:t>
                      </a:r>
                      <a:endParaRPr lang="en-US" sz="1400" dirty="0">
                        <a:latin typeface="+mn-lt"/>
                      </a:endParaRPr>
                    </a:p>
                  </a:txBody>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SCORM / </a:t>
                      </a:r>
                      <a:r>
                        <a:rPr lang="en-US" sz="1400" u="none" strike="noStrike" kern="100" dirty="0" err="1">
                          <a:solidFill>
                            <a:srgbClr val="000000"/>
                          </a:solidFill>
                          <a:effectLst/>
                          <a:uFill>
                            <a:solidFill>
                              <a:srgbClr val="000000"/>
                            </a:solidFill>
                          </a:uFill>
                          <a:latin typeface="+mn-lt"/>
                          <a:ea typeface="Arial" panose="020B0604020202020204" pitchFamily="34" charset="0"/>
                          <a:cs typeface="Arial" panose="020B0604020202020204" pitchFamily="34" charset="0"/>
                        </a:rPr>
                        <a:t>Tincan</a:t>
                      </a: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 / API</a:t>
                      </a:r>
                    </a:p>
                  </a:txBody>
                  <a:tcPr/>
                </a:tc>
                <a:tc>
                  <a:txBody>
                    <a:bodyPr/>
                    <a:lstStyle/>
                    <a:p>
                      <a:r>
                        <a:rPr lang="en-US" sz="1400" dirty="0" err="1">
                          <a:latin typeface="+mn-lt"/>
                        </a:rPr>
                        <a:t>WellSaid</a:t>
                      </a:r>
                      <a:endParaRPr lang="en-US" sz="1400" dirty="0">
                        <a:latin typeface="+mn-lt"/>
                      </a:endParaRPr>
                    </a:p>
                  </a:txBody>
                  <a:tcPr/>
                </a:tc>
                <a:extLst>
                  <a:ext uri="{0D108BD9-81ED-4DB2-BD59-A6C34878D82A}">
                    <a16:rowId xmlns:a16="http://schemas.microsoft.com/office/drawing/2014/main" val="208710974"/>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InDesign </a:t>
                      </a:r>
                      <a:endParaRPr lang="en-US" sz="1400" dirty="0">
                        <a:latin typeface="+mn-lt"/>
                      </a:endParaRPr>
                    </a:p>
                  </a:txBody>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ADDIE / SAM / AGILE </a:t>
                      </a:r>
                      <a:endParaRPr lang="en-US" sz="1400" dirty="0">
                        <a:latin typeface="+mn-lt"/>
                      </a:endParaRPr>
                    </a:p>
                  </a:txBody>
                  <a:tcPr/>
                </a:tc>
                <a:tc>
                  <a:txBody>
                    <a:bodyPr/>
                    <a:lstStyle/>
                    <a:p>
                      <a:r>
                        <a:rPr lang="en-US" sz="1400" dirty="0" err="1">
                          <a:latin typeface="+mn-lt"/>
                        </a:rPr>
                        <a:t>Pendo.io</a:t>
                      </a:r>
                      <a:endParaRPr lang="en-US" sz="1400" dirty="0">
                        <a:latin typeface="+mn-lt"/>
                      </a:endParaRPr>
                    </a:p>
                  </a:txBody>
                  <a:tcPr/>
                </a:tc>
                <a:extLst>
                  <a:ext uri="{0D108BD9-81ED-4DB2-BD59-A6C34878D82A}">
                    <a16:rowId xmlns:a16="http://schemas.microsoft.com/office/drawing/2014/main" val="1941817287"/>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Illustrator </a:t>
                      </a:r>
                      <a:endParaRPr lang="en-US" sz="1400" dirty="0">
                        <a:latin typeface="+mn-lt"/>
                      </a:endParaRPr>
                    </a:p>
                  </a:txBody>
                  <a:tcPr/>
                </a:tc>
                <a:tc>
                  <a:txBody>
                    <a:bodyPr/>
                    <a:lstStyle/>
                    <a:p>
                      <a:r>
                        <a:rPr lang="en-US" sz="1400" u="none" strike="noStrike" kern="100" dirty="0" err="1">
                          <a:solidFill>
                            <a:srgbClr val="000000"/>
                          </a:solidFill>
                          <a:effectLst/>
                          <a:uFill>
                            <a:solidFill>
                              <a:srgbClr val="000000"/>
                            </a:solidFill>
                          </a:uFill>
                          <a:latin typeface="+mn-lt"/>
                          <a:ea typeface="Arial" panose="020B0604020202020204" pitchFamily="34" charset="0"/>
                          <a:cs typeface="Arial" panose="020B0604020202020204" pitchFamily="34" charset="0"/>
                        </a:rPr>
                        <a:t>Linkedin</a:t>
                      </a: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 Learning </a:t>
                      </a:r>
                      <a:endParaRPr lang="en-US" sz="1400" dirty="0">
                        <a:latin typeface="+mn-lt"/>
                      </a:endParaRPr>
                    </a:p>
                  </a:txBody>
                  <a:tcPr/>
                </a:tc>
                <a:tc>
                  <a:txBody>
                    <a:bodyPr/>
                    <a:lstStyle/>
                    <a:p>
                      <a:r>
                        <a:rPr lang="en-US" sz="1400" dirty="0" err="1">
                          <a:latin typeface="+mn-lt"/>
                        </a:rPr>
                        <a:t>WalkMe</a:t>
                      </a:r>
                      <a:endParaRPr lang="en-US" sz="1400" dirty="0">
                        <a:latin typeface="+mn-lt"/>
                      </a:endParaRPr>
                    </a:p>
                  </a:txBody>
                  <a:tcPr/>
                </a:tc>
                <a:extLst>
                  <a:ext uri="{0D108BD9-81ED-4DB2-BD59-A6C34878D82A}">
                    <a16:rowId xmlns:a16="http://schemas.microsoft.com/office/drawing/2014/main" val="1520180944"/>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After Effects </a:t>
                      </a:r>
                      <a:endParaRPr lang="en-US" sz="1400" dirty="0">
                        <a:latin typeface="+mn-lt"/>
                      </a:endParaRPr>
                    </a:p>
                  </a:txBody>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Adult Learning Theory</a:t>
                      </a:r>
                    </a:p>
                  </a:txBody>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1400" kern="100" dirty="0" err="1">
                          <a:solidFill>
                            <a:srgbClr val="000000"/>
                          </a:solidFill>
                          <a:uFill>
                            <a:solidFill>
                              <a:srgbClr val="000000"/>
                            </a:solidFill>
                          </a:uFill>
                          <a:latin typeface="+mn-lt"/>
                          <a:ea typeface="Arial" panose="020B0604020202020204" pitchFamily="34" charset="0"/>
                          <a:cs typeface="Arial" panose="020B0604020202020204" pitchFamily="34" charset="0"/>
                        </a:rPr>
                        <a:t>Monday.com</a:t>
                      </a:r>
                      <a:endParaRPr lang="en-US" sz="1400" kern="100" dirty="0">
                        <a:solidFill>
                          <a:srgbClr val="000000"/>
                        </a:solidFill>
                        <a:uFill>
                          <a:solidFill>
                            <a:srgbClr val="000000"/>
                          </a:solidFill>
                        </a:uFill>
                        <a:latin typeface="+mn-lt"/>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02016567"/>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Audition </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Workday</a:t>
                      </a:r>
                      <a:endParaRPr lang="en-US" sz="1400" dirty="0">
                        <a:latin typeface="+mn-lt"/>
                      </a:endParaRPr>
                    </a:p>
                  </a:txBody>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Call Simulator</a:t>
                      </a:r>
                    </a:p>
                  </a:txBody>
                  <a:tcPr/>
                </a:tc>
                <a:extLst>
                  <a:ext uri="{0D108BD9-81ED-4DB2-BD59-A6C34878D82A}">
                    <a16:rowId xmlns:a16="http://schemas.microsoft.com/office/drawing/2014/main" val="1596139865"/>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Adobe Premiere </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Zendesk</a:t>
                      </a:r>
                      <a:endParaRPr lang="en-US" sz="1400" dirty="0">
                        <a:latin typeface="+mn-lt"/>
                      </a:endParaRPr>
                    </a:p>
                  </a:txBody>
                  <a:tcPr/>
                </a:tc>
                <a:tc>
                  <a:txBody>
                    <a:bodyPr/>
                    <a:lstStyle/>
                    <a:p>
                      <a:r>
                        <a:rPr lang="en-US" sz="1400" dirty="0" err="1">
                          <a:latin typeface="+mn-lt"/>
                        </a:rPr>
                        <a:t>PowToons</a:t>
                      </a:r>
                      <a:endParaRPr lang="en-US" sz="1400" dirty="0">
                        <a:latin typeface="+mn-lt"/>
                      </a:endParaRPr>
                    </a:p>
                  </a:txBody>
                  <a:tcPr/>
                </a:tc>
                <a:extLst>
                  <a:ext uri="{0D108BD9-81ED-4DB2-BD59-A6C34878D82A}">
                    <a16:rowId xmlns:a16="http://schemas.microsoft.com/office/drawing/2014/main" val="856465302"/>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Articulate Storyline 360 </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Jira</a:t>
                      </a:r>
                      <a:endParaRPr lang="en-US" sz="1400" dirty="0">
                        <a:latin typeface="+mn-lt"/>
                      </a:endParaRPr>
                    </a:p>
                  </a:txBody>
                  <a:tcPr/>
                </a:tc>
                <a:tc>
                  <a:txBody>
                    <a:bodyPr/>
                    <a:lstStyle/>
                    <a:p>
                      <a:r>
                        <a:rPr lang="en-US" sz="1400" u="none" strike="noStrike" kern="100" dirty="0" err="1">
                          <a:solidFill>
                            <a:srgbClr val="000000"/>
                          </a:solidFill>
                          <a:effectLst/>
                          <a:uFill>
                            <a:solidFill>
                              <a:srgbClr val="000000"/>
                            </a:solidFill>
                          </a:uFill>
                          <a:latin typeface="+mn-lt"/>
                          <a:ea typeface="Arial" panose="020B0604020202020204" pitchFamily="34" charset="0"/>
                          <a:cs typeface="Arial" panose="020B0604020202020204" pitchFamily="34" charset="0"/>
                        </a:rPr>
                        <a:t>Elucidat</a:t>
                      </a:r>
                      <a:endParaRPr lang="en-US" sz="1400" dirty="0">
                        <a:latin typeface="+mn-lt"/>
                      </a:endParaRPr>
                    </a:p>
                  </a:txBody>
                  <a:tcPr/>
                </a:tc>
                <a:extLst>
                  <a:ext uri="{0D108BD9-81ED-4DB2-BD59-A6C34878D82A}">
                    <a16:rowId xmlns:a16="http://schemas.microsoft.com/office/drawing/2014/main" val="372128960"/>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Articulate Rise </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CRM</a:t>
                      </a:r>
                      <a:endParaRPr lang="en-US" sz="1400" dirty="0">
                        <a:latin typeface="+mn-lt"/>
                      </a:endParaRPr>
                    </a:p>
                  </a:txBody>
                  <a:tcPr/>
                </a:tc>
                <a:tc>
                  <a:txBody>
                    <a:bodyPr/>
                    <a:lstStyle/>
                    <a:p>
                      <a:r>
                        <a:rPr lang="en-US" sz="1400" u="none" strike="noStrike" kern="100" dirty="0" err="1">
                          <a:solidFill>
                            <a:srgbClr val="000000"/>
                          </a:solidFill>
                          <a:effectLst/>
                          <a:uFill>
                            <a:solidFill>
                              <a:srgbClr val="000000"/>
                            </a:solidFill>
                          </a:uFill>
                          <a:latin typeface="+mn-lt"/>
                          <a:ea typeface="Arial" panose="020B0604020202020204" pitchFamily="34" charset="0"/>
                          <a:cs typeface="Arial" panose="020B0604020202020204" pitchFamily="34" charset="0"/>
                        </a:rPr>
                        <a:t>Docebo</a:t>
                      </a:r>
                      <a:endParaRPr lang="en-US" sz="1400" dirty="0">
                        <a:latin typeface="+mn-lt"/>
                      </a:endParaRPr>
                    </a:p>
                  </a:txBody>
                  <a:tcPr/>
                </a:tc>
                <a:extLst>
                  <a:ext uri="{0D108BD9-81ED-4DB2-BD59-A6C34878D82A}">
                    <a16:rowId xmlns:a16="http://schemas.microsoft.com/office/drawing/2014/main" val="311482903"/>
                  </a:ext>
                </a:extLst>
              </a:tr>
              <a:tr h="370840">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Microsoft Office Suite</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OSX / Windows </a:t>
                      </a:r>
                      <a:endParaRPr lang="en-US" sz="1400" dirty="0">
                        <a:latin typeface="+mn-lt"/>
                      </a:endParaRPr>
                    </a:p>
                  </a:txBody>
                  <a:tcPr/>
                </a:tc>
                <a:tc>
                  <a:txBody>
                    <a:bodyPr/>
                    <a:lstStyle/>
                    <a:p>
                      <a:r>
                        <a:rPr lang="en-US" sz="1400" u="none" strike="noStrike" kern="100" dirty="0">
                          <a:solidFill>
                            <a:srgbClr val="000000"/>
                          </a:solidFill>
                          <a:effectLst/>
                          <a:uFill>
                            <a:solidFill>
                              <a:srgbClr val="000000"/>
                            </a:solidFill>
                          </a:uFill>
                          <a:latin typeface="+mn-lt"/>
                          <a:ea typeface="Arial" panose="020B0604020202020204" pitchFamily="34" charset="0"/>
                          <a:cs typeface="Arial" panose="020B0604020202020204" pitchFamily="34" charset="0"/>
                        </a:rPr>
                        <a:t>Confluence</a:t>
                      </a:r>
                      <a:endParaRPr lang="en-US" sz="1400" dirty="0">
                        <a:latin typeface="+mn-lt"/>
                      </a:endParaRPr>
                    </a:p>
                  </a:txBody>
                  <a:tcPr/>
                </a:tc>
                <a:extLst>
                  <a:ext uri="{0D108BD9-81ED-4DB2-BD59-A6C34878D82A}">
                    <a16:rowId xmlns:a16="http://schemas.microsoft.com/office/drawing/2014/main" val="1867238719"/>
                  </a:ext>
                </a:extLst>
              </a:tr>
            </a:tbl>
          </a:graphicData>
        </a:graphic>
      </p:graphicFrame>
    </p:spTree>
    <p:custDataLst>
      <p:tags r:id="rId1"/>
    </p:custDataLst>
    <p:extLst>
      <p:ext uri="{BB962C8B-B14F-4D97-AF65-F5344CB8AC3E}">
        <p14:creationId xmlns:p14="http://schemas.microsoft.com/office/powerpoint/2010/main" val="525797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0DD481868C11A478766DB4352C571DE" ma:contentTypeVersion="20" ma:contentTypeDescription="Create a new document." ma:contentTypeScope="" ma:versionID="8b8f947648efb09ae2820b6ec943a032">
  <xsd:schema xmlns:xsd="http://www.w3.org/2001/XMLSchema" xmlns:xs="http://www.w3.org/2001/XMLSchema" xmlns:p="http://schemas.microsoft.com/office/2006/metadata/properties" xmlns:ns1="http://schemas.microsoft.com/sharepoint/v3" xmlns:ns2="7c9aa6de-d715-4e5c-ada7-b4f3c2c6da6e" xmlns:ns3="a242d7a5-932c-44ff-a82a-d0d5eee9dedd" targetNamespace="http://schemas.microsoft.com/office/2006/metadata/properties" ma:root="true" ma:fieldsID="ce7c0a80d7523548077a7c020cba67e2" ns1:_="" ns2:_="" ns3:_="">
    <xsd:import namespace="http://schemas.microsoft.com/sharepoint/v3"/>
    <xsd:import namespace="7c9aa6de-d715-4e5c-ada7-b4f3c2c6da6e"/>
    <xsd:import namespace="a242d7a5-932c-44ff-a82a-d0d5eee9ded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9aa6de-d715-4e5c-ada7-b4f3c2c6d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5deb0bbe-b72b-4892-9917-9d2a42dd6745" ma:termSetId="09814cd3-568e-fe90-9814-8d621ff8fb84" ma:anchorId="fba54fb3-c3e1-fe81-a776-ca4b69148c4d" ma:open="true" ma:isKeyword="false">
      <xsd:complexType>
        <xsd:sequence>
          <xsd:element ref="pc:Terms" minOccurs="0" maxOccurs="1"/>
        </xsd:sequence>
      </xsd:complexType>
    </xsd:element>
    <xsd:element name="MediaServiceLocation" ma:index="27"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42d7a5-932c-44ff-a82a-d0d5eee9de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3d9fbc5d-961b-4e8c-9a9d-9fe02fba4c99}" ma:internalName="TaxCatchAll" ma:showField="CatchAllData" ma:web="a242d7a5-932c-44ff-a82a-d0d5eee9ded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a242d7a5-932c-44ff-a82a-d0d5eee9dedd" xsi:nil="true"/>
    <_ip_UnifiedCompliancePolicyProperties xmlns="http://schemas.microsoft.com/sharepoint/v3" xsi:nil="true"/>
    <lcf76f155ced4ddcb4097134ff3c332f xmlns="7c9aa6de-d715-4e5c-ada7-b4f3c2c6da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110CE8-B3CC-4E67-A1CB-CCED2ECFFD71}">
  <ds:schemaRefs>
    <ds:schemaRef ds:uri="http://schemas.microsoft.com/sharepoint/v3/contenttype/forms"/>
  </ds:schemaRefs>
</ds:datastoreItem>
</file>

<file path=customXml/itemProps2.xml><?xml version="1.0" encoding="utf-8"?>
<ds:datastoreItem xmlns:ds="http://schemas.openxmlformats.org/officeDocument/2006/customXml" ds:itemID="{FB9E91E8-307B-4B65-8883-6E16282E1648}">
  <ds:schemaRefs>
    <ds:schemaRef ds:uri="7c9aa6de-d715-4e5c-ada7-b4f3c2c6da6e"/>
    <ds:schemaRef ds:uri="a242d7a5-932c-44ff-a82a-d0d5eee9de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AF8D5B-45A5-4E30-888A-B285221F91FB}">
  <ds:schemaRefs>
    <ds:schemaRef ds:uri="http://purl.org/dc/elements/1.1/"/>
    <ds:schemaRef ds:uri="a242d7a5-932c-44ff-a82a-d0d5eee9dedd"/>
    <ds:schemaRef ds:uri="http://schemas.openxmlformats.org/package/2006/metadata/core-properties"/>
    <ds:schemaRef ds:uri="http://schemas.microsoft.com/sharepoint/v3"/>
    <ds:schemaRef ds:uri="http://schemas.microsoft.com/office/2006/documentManagement/types"/>
    <ds:schemaRef ds:uri="http://schemas.microsoft.com/office/infopath/2007/PartnerControls"/>
    <ds:schemaRef ds:uri="http://purl.org/dc/dcmitype/"/>
    <ds:schemaRef ds:uri="7c9aa6de-d715-4e5c-ada7-b4f3c2c6da6e"/>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21933</TotalTime>
  <Words>597</Words>
  <Application>Microsoft Macintosh PowerPoint</Application>
  <PresentationFormat>Custom</PresentationFormat>
  <Paragraphs>78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Hours</dc:title>
  <dc:creator>Perello, Matthew</dc:creator>
  <cp:lastModifiedBy>Perello, Matthew</cp:lastModifiedBy>
  <cp:revision>4</cp:revision>
  <cp:lastPrinted>2025-02-26T20:27:22Z</cp:lastPrinted>
  <dcterms:created xsi:type="dcterms:W3CDTF">2023-11-28T17:54:41Z</dcterms:created>
  <dcterms:modified xsi:type="dcterms:W3CDTF">2025-04-29T22:29:15Z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0x01010000DD481868C11A478766DB4352C571DE</vt:lpwstr>
  </property>
  <property fmtid="{D5CDD505-2E9C-101B-9397-08002B2CF9AE}" pid="3" name="MediaServiceImageTags">
    <vt:lpwstr/>
  </property>
  <property fmtid="{D5CDD505-2E9C-101B-9397-08002B2CF9AE}" pid="4" name="ArticulateGUID">
    <vt:lpwstr>5890CAC9-5DD6-45BF-9C0B-FD2CFF4B5313</vt:lpwstr>
  </property>
  <property fmtid="{D5CDD505-2E9C-101B-9397-08002B2CF9AE}" pid="5" name="ArticulatePath">
    <vt:lpwstr>https://deltaairlines.sharepoint.com/sites/DL000613/Design/Kana - Processing Refunds/Processing a Refund in Kana</vt:lpwstr>
  </property>
</Properties>
</file>