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1" r:id="rId4"/>
    <p:sldId id="277" r:id="rId5"/>
    <p:sldId id="311" r:id="rId6"/>
    <p:sldId id="276" r:id="rId7"/>
    <p:sldId id="312" r:id="rId8"/>
    <p:sldId id="313" r:id="rId9"/>
    <p:sldId id="278" r:id="rId10"/>
    <p:sldId id="314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24CF4-D06C-4EBC-AE2B-71F77552DE32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EA4FAC-4142-4893-97F6-B0C9EE38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6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4CF4-D06C-4EBC-AE2B-71F77552DE32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4FAC-4142-4893-97F6-B0C9EE38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6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4CF4-D06C-4EBC-AE2B-71F77552DE32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4FAC-4142-4893-97F6-B0C9EE38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1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4CF4-D06C-4EBC-AE2B-71F77552DE32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FEA4FAC-4142-4893-97F6-B0C9EE38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3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24CF4-D06C-4EBC-AE2B-71F77552DE32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EA4FAC-4142-4893-97F6-B0C9EE38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4CF4-D06C-4EBC-AE2B-71F77552DE32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4FAC-4142-4893-97F6-B0C9EE38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8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4CF4-D06C-4EBC-AE2B-71F77552DE32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4FAC-4142-4893-97F6-B0C9EE38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3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4CF4-D06C-4EBC-AE2B-71F77552DE32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4FAC-4142-4893-97F6-B0C9EE384F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81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hin Lef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52452" y="675726"/>
            <a:ext cx="2004164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16200000">
            <a:off x="452451" y="1181509"/>
            <a:ext cx="2004164" cy="20041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16200000">
            <a:off x="4280891" y="-837247"/>
            <a:ext cx="5816948" cy="8842895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24CF4-D06C-4EBC-AE2B-71F77552DE32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EA4FAC-4142-4893-97F6-B0C9EE38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3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4CF4-D06C-4EBC-AE2B-71F77552DE32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A4FAC-4142-4893-97F6-B0C9EE38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0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24CF4-D06C-4EBC-AE2B-71F77552DE32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FEA4FAC-4142-4893-97F6-B0C9EE38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5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B424CF4-D06C-4EBC-AE2B-71F77552DE32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FEA4FAC-4142-4893-97F6-B0C9EE384FD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697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avenanalytics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D7C13F-A74A-458C-BD0A-E94D29F59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logo for a pizza restaurant&#10;&#10;Description automatically generated">
            <a:extLst>
              <a:ext uri="{FF2B5EF4-FFF2-40B4-BE49-F238E27FC236}">
                <a16:creationId xmlns:a16="http://schemas.microsoft.com/office/drawing/2014/main" id="{9A20F7BC-AC31-C944-3157-D8E27EC8F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48" y="1208531"/>
            <a:ext cx="4735069" cy="473506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EA0D2BB-E66C-43E1-9553-F0782C709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6079" y="723899"/>
            <a:ext cx="5009388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AAE06-8896-CF13-37F5-10B49AF84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9731" y="1644308"/>
            <a:ext cx="4115917" cy="2085869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solidFill>
                  <a:srgbClr val="FFFFFF"/>
                </a:solidFill>
              </a:rPr>
              <a:t>Maven Pizzeria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B00FE-A223-FA93-1D54-5B5A4D64B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9731" y="3730178"/>
            <a:ext cx="4115917" cy="173365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End of  Year  Analysis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29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24DF4-29EF-CDE4-B01E-D344F5A1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Seasonality revenue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B8ACF4-8AF3-AE44-729A-247DCDF95539}"/>
              </a:ext>
            </a:extLst>
          </p:cNvPr>
          <p:cNvSpPr txBox="1"/>
          <p:nvPr/>
        </p:nvSpPr>
        <p:spPr>
          <a:xfrm>
            <a:off x="7076052" y="2395160"/>
            <a:ext cx="45347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Spring is our best-selling season.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Summer and Winter are comparable in revenue.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Fall is our worst performing season for revenue.</a:t>
            </a:r>
          </a:p>
        </p:txBody>
      </p:sp>
      <p:pic>
        <p:nvPicPr>
          <p:cNvPr id="3" name="Picture 2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B342B81-2C0B-339F-7216-0913AF99E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68" y="1902639"/>
            <a:ext cx="5096943" cy="495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9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24DF4-29EF-CDE4-B01E-D344F5A1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Poor Performing Pizzas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EDB198-3EBB-F92B-E96E-7833BC7AA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44" y="1956435"/>
            <a:ext cx="9180911" cy="490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66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24DF4-29EF-CDE4-B01E-D344F5A1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Potential Promotions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A1FCE6-9E0B-020A-24C9-B6A99CE9859C}"/>
              </a:ext>
            </a:extLst>
          </p:cNvPr>
          <p:cNvSpPr txBox="1"/>
          <p:nvPr/>
        </p:nvSpPr>
        <p:spPr>
          <a:xfrm>
            <a:off x="635254" y="2321169"/>
            <a:ext cx="109214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Being that Pepperoni and Sicilian  pizzas are so popular, yet are not among the highest earning pizzas, we could promote a multi pizza deal to help increase revenue and our pizza per order number of 1.01 because we know our customers love these two pizzas.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Sundays are our worst selling days. Fall is our worst selling season. Fall and Sundays is the perfect combination for a special promotion for NFL Football fans. We may be able to run a special take-out promotion to increase revenue.</a:t>
            </a:r>
          </a:p>
        </p:txBody>
      </p:sp>
    </p:spTree>
    <p:extLst>
      <p:ext uri="{BB962C8B-B14F-4D97-AF65-F5344CB8AC3E}">
        <p14:creationId xmlns:p14="http://schemas.microsoft.com/office/powerpoint/2010/main" val="66027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BB17-C14B-4855-DB60-B558B4E6D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PROJECT OVERVIEW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0800-3636-B0BD-9B26-E37F347F4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41534"/>
            <a:ext cx="11029615" cy="468473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9600" b="0" i="0" dirty="0">
                <a:solidFill>
                  <a:srgbClr val="1F2328"/>
                </a:solidFill>
                <a:effectLst/>
                <a:latin typeface="-apple-system"/>
              </a:rPr>
              <a:t>Analysis of a year's worth of sales from a Maven Pizzeria, including the date and time of each order and the pizzas served, with additional details on the type, size, quantity, price, and ingredients. Requested analysis being</a:t>
            </a:r>
            <a:r>
              <a:rPr lang="en-US" sz="9600" dirty="0"/>
              <a:t>:</a:t>
            </a:r>
          </a:p>
          <a:p>
            <a:pPr marL="0" indent="0">
              <a:lnSpc>
                <a:spcPct val="120000"/>
              </a:lnSpc>
              <a:buNone/>
            </a:pPr>
            <a:endParaRPr lang="en-US" sz="9600" dirty="0"/>
          </a:p>
          <a:p>
            <a:pPr lvl="2"/>
            <a:r>
              <a:rPr lang="en-US" sz="9600" b="0" i="0" dirty="0">
                <a:solidFill>
                  <a:srgbClr val="1F2328"/>
                </a:solidFill>
                <a:effectLst/>
                <a:latin typeface="-apple-system"/>
              </a:rPr>
              <a:t>How many customers do we have each day? Are there any peak hours?</a:t>
            </a:r>
          </a:p>
          <a:p>
            <a:pPr lvl="2"/>
            <a:r>
              <a:rPr lang="en-US" sz="9600" b="0" i="0" dirty="0">
                <a:solidFill>
                  <a:srgbClr val="1F2328"/>
                </a:solidFill>
                <a:effectLst/>
                <a:latin typeface="-apple-system"/>
              </a:rPr>
              <a:t>How many pizzas are typically in an order? Do we have any bestsellers?</a:t>
            </a:r>
          </a:p>
          <a:p>
            <a:pPr lvl="2"/>
            <a:r>
              <a:rPr lang="en-US" sz="9600" b="0" i="0" dirty="0">
                <a:solidFill>
                  <a:srgbClr val="1F2328"/>
                </a:solidFill>
                <a:effectLst/>
                <a:latin typeface="-apple-system"/>
              </a:rPr>
              <a:t>How much money did we make this year? Can we identify any seasonality in the sales?</a:t>
            </a:r>
          </a:p>
          <a:p>
            <a:pPr lvl="2"/>
            <a:r>
              <a:rPr lang="en-US" sz="9600" b="0" i="0" dirty="0">
                <a:solidFill>
                  <a:srgbClr val="1F2328"/>
                </a:solidFill>
                <a:effectLst/>
                <a:latin typeface="-apple-system"/>
              </a:rPr>
              <a:t>Are there any pizzas we should take off the menu, or any promotions we could leverage?</a:t>
            </a:r>
          </a:p>
          <a:p>
            <a:pPr marL="630000" lvl="2" indent="0">
              <a:buNone/>
            </a:pPr>
            <a:endParaRPr lang="en-US" sz="9400" dirty="0"/>
          </a:p>
          <a:p>
            <a:pPr marL="324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42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BB17-C14B-4855-DB60-B558B4E6D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Methodology and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0800-3636-B0BD-9B26-E37F347F4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41534"/>
            <a:ext cx="11029615" cy="468473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9600" b="1" dirty="0"/>
              <a:t>Data Sources:</a:t>
            </a:r>
          </a:p>
          <a:p>
            <a:pPr lvl="1">
              <a:lnSpc>
                <a:spcPct val="120000"/>
              </a:lnSpc>
            </a:pPr>
            <a:r>
              <a:rPr lang="en-US" sz="9400" dirty="0"/>
              <a:t>Maven Pizza dataset via </a:t>
            </a:r>
            <a:r>
              <a:rPr lang="en-US" sz="9400" dirty="0">
                <a:hlinkClick r:id="rId2"/>
              </a:rPr>
              <a:t>https://mavenanalytics.io/</a:t>
            </a:r>
            <a:endParaRPr lang="en-US" sz="9400" dirty="0"/>
          </a:p>
          <a:p>
            <a:pPr>
              <a:lnSpc>
                <a:spcPct val="120000"/>
              </a:lnSpc>
            </a:pPr>
            <a:r>
              <a:rPr lang="en-US" sz="9800" b="1" dirty="0"/>
              <a:t>Data ETL and Cleaning:</a:t>
            </a:r>
          </a:p>
          <a:p>
            <a:pPr lvl="1"/>
            <a:r>
              <a:rPr lang="en-US" sz="9400" i="1" dirty="0" err="1"/>
              <a:t>Posgresql</a:t>
            </a:r>
            <a:r>
              <a:rPr lang="en-US" sz="9400" i="1" dirty="0"/>
              <a:t> and </a:t>
            </a:r>
            <a:r>
              <a:rPr lang="en-US" sz="9400" i="1" dirty="0" err="1"/>
              <a:t>pgAdmin</a:t>
            </a:r>
            <a:r>
              <a:rPr lang="en-US" sz="9400" i="1" dirty="0"/>
              <a:t> 4 were used for ETL and Cleaning</a:t>
            </a:r>
          </a:p>
          <a:p>
            <a:r>
              <a:rPr lang="en-US" sz="9400" b="1" dirty="0"/>
              <a:t>Exploratory Data Analysis:</a:t>
            </a:r>
          </a:p>
          <a:p>
            <a:pPr lvl="1"/>
            <a:r>
              <a:rPr lang="en-US" sz="9600" dirty="0"/>
              <a:t>EDA performed using </a:t>
            </a:r>
            <a:r>
              <a:rPr lang="en-US" sz="9600" i="1" dirty="0" err="1"/>
              <a:t>pgAdmin</a:t>
            </a:r>
            <a:r>
              <a:rPr lang="en-US" sz="9600" i="1" dirty="0"/>
              <a:t> 4 and Tableau</a:t>
            </a:r>
          </a:p>
          <a:p>
            <a:r>
              <a:rPr lang="en-US" sz="9600" b="1" dirty="0"/>
              <a:t>Data Visualizations:</a:t>
            </a:r>
          </a:p>
          <a:p>
            <a:pPr lvl="1"/>
            <a:r>
              <a:rPr lang="en-US" sz="9600" dirty="0"/>
              <a:t>Data visualizations created initially in </a:t>
            </a:r>
            <a:r>
              <a:rPr lang="en-US" sz="9600" i="1" dirty="0" err="1"/>
              <a:t>pgAdmin</a:t>
            </a:r>
            <a:r>
              <a:rPr lang="en-US" sz="9600" i="1" dirty="0"/>
              <a:t> 4, </a:t>
            </a:r>
            <a:r>
              <a:rPr lang="en-US" sz="9600" dirty="0"/>
              <a:t>enhanced in </a:t>
            </a:r>
            <a:r>
              <a:rPr lang="en-US" sz="9600" i="1" dirty="0"/>
              <a:t>Tableau</a:t>
            </a:r>
          </a:p>
          <a:p>
            <a:r>
              <a:rPr lang="en-US" sz="9600" b="1" dirty="0"/>
              <a:t>Dashboard:</a:t>
            </a:r>
          </a:p>
          <a:p>
            <a:pPr lvl="1"/>
            <a:r>
              <a:rPr lang="en-US" sz="8800" dirty="0"/>
              <a:t>Dashboard created in </a:t>
            </a:r>
            <a:r>
              <a:rPr lang="en-US" sz="8800" i="1" dirty="0"/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182923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24DF4-29EF-CDE4-B01E-D344F5A15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90" y="767387"/>
            <a:ext cx="11029616" cy="9883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Customers Each Day</a:t>
            </a:r>
          </a:p>
        </p:txBody>
      </p:sp>
      <p:pic>
        <p:nvPicPr>
          <p:cNvPr id="5" name="Picture 4" descr="A graph of red and pink bars&#10;&#10;Description automatically generated">
            <a:extLst>
              <a:ext uri="{FF2B5EF4-FFF2-40B4-BE49-F238E27FC236}">
                <a16:creationId xmlns:a16="http://schemas.microsoft.com/office/drawing/2014/main" id="{DED0F0C3-4D75-ED4A-074C-417FCB6AE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90" y="1955409"/>
            <a:ext cx="8592749" cy="46679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92E14B-4B01-8104-2531-A7C40F3CA4B1}"/>
              </a:ext>
            </a:extLst>
          </p:cNvPr>
          <p:cNvSpPr txBox="1"/>
          <p:nvPr/>
        </p:nvSpPr>
        <p:spPr>
          <a:xfrm>
            <a:off x="9419478" y="2088756"/>
            <a:ext cx="22798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 average: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Friday is the busiest day of the week.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Sunday is the slowest day of the week.</a:t>
            </a:r>
          </a:p>
        </p:txBody>
      </p:sp>
    </p:spTree>
    <p:extLst>
      <p:ext uri="{BB962C8B-B14F-4D97-AF65-F5344CB8AC3E}">
        <p14:creationId xmlns:p14="http://schemas.microsoft.com/office/powerpoint/2010/main" val="239278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24DF4-29EF-CDE4-B01E-D344F5A15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90" y="767387"/>
            <a:ext cx="11029616" cy="9883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Peak Hours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92E14B-4B01-8104-2531-A7C40F3CA4B1}"/>
              </a:ext>
            </a:extLst>
          </p:cNvPr>
          <p:cNvSpPr txBox="1"/>
          <p:nvPr/>
        </p:nvSpPr>
        <p:spPr>
          <a:xfrm>
            <a:off x="9419478" y="2088756"/>
            <a:ext cx="227983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3600" dirty="0"/>
              <a:t>12:00-1:00</a:t>
            </a:r>
          </a:p>
          <a:p>
            <a:r>
              <a:rPr lang="en-US" sz="3600" dirty="0"/>
              <a:t>and</a:t>
            </a:r>
          </a:p>
          <a:p>
            <a:r>
              <a:rPr lang="en-US" sz="3600" dirty="0"/>
              <a:t>6:00-7:00 </a:t>
            </a:r>
          </a:p>
          <a:p>
            <a:r>
              <a:rPr lang="en-US" sz="3600" dirty="0"/>
              <a:t>are our </a:t>
            </a:r>
          </a:p>
          <a:p>
            <a:r>
              <a:rPr lang="en-US" sz="3600" dirty="0"/>
              <a:t>peak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3" name="Picture 2" descr="A graph with a red line and blue line&#10;&#10;Description automatically generated">
            <a:extLst>
              <a:ext uri="{FF2B5EF4-FFF2-40B4-BE49-F238E27FC236}">
                <a16:creationId xmlns:a16="http://schemas.microsoft.com/office/drawing/2014/main" id="{93122F8C-C1EA-DBA0-DCF7-0F74418F6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90" y="1955407"/>
            <a:ext cx="8592749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3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24DF4-29EF-CDE4-B01E-D344F5A1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Pizzas Per Order / Best Sellers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BFEE8F-CCB0-3490-C0CD-D097E971B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808" y="1965038"/>
            <a:ext cx="7564001" cy="47732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A1B1C1-D10D-861D-D4F2-BD680C4A1BD3}"/>
              </a:ext>
            </a:extLst>
          </p:cNvPr>
          <p:cNvSpPr txBox="1"/>
          <p:nvPr/>
        </p:nvSpPr>
        <p:spPr>
          <a:xfrm>
            <a:off x="721868" y="2151082"/>
            <a:ext cx="22798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average </a:t>
            </a:r>
            <a:r>
              <a:rPr lang="en-US" sz="2800" b="1" u="sng" dirty="0"/>
              <a:t>1.019 pizzas </a:t>
            </a:r>
            <a:r>
              <a:rPr lang="en-US" sz="2800" dirty="0"/>
              <a:t>per order.</a:t>
            </a:r>
          </a:p>
          <a:p>
            <a:endParaRPr lang="en-US" sz="2800" dirty="0"/>
          </a:p>
          <a:p>
            <a:r>
              <a:rPr lang="en-US" sz="2800" dirty="0"/>
              <a:t>We should try to increase this number through promoted sales. </a:t>
            </a:r>
          </a:p>
        </p:txBody>
      </p:sp>
    </p:spTree>
    <p:extLst>
      <p:ext uri="{BB962C8B-B14F-4D97-AF65-F5344CB8AC3E}">
        <p14:creationId xmlns:p14="http://schemas.microsoft.com/office/powerpoint/2010/main" val="309783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24DF4-29EF-CDE4-B01E-D344F5A1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Most pizza types sold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661E93-634B-3316-4B44-895EF7490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1963102"/>
            <a:ext cx="7775016" cy="45933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B8ACF4-8AF3-AE44-729A-247DCDF95539}"/>
              </a:ext>
            </a:extLst>
          </p:cNvPr>
          <p:cNvSpPr txBox="1"/>
          <p:nvPr/>
        </p:nvSpPr>
        <p:spPr>
          <a:xfrm>
            <a:off x="8867061" y="2059169"/>
            <a:ext cx="27437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Customers love the </a:t>
            </a:r>
            <a:r>
              <a:rPr lang="en-US" sz="2800" b="1" dirty="0"/>
              <a:t>Pepperoni </a:t>
            </a:r>
            <a:r>
              <a:rPr lang="en-US" sz="2800" dirty="0"/>
              <a:t>and </a:t>
            </a:r>
            <a:r>
              <a:rPr lang="en-US" sz="2800" b="1" dirty="0"/>
              <a:t>Sicilian</a:t>
            </a:r>
            <a:r>
              <a:rPr lang="en-US" sz="2800" dirty="0"/>
              <a:t> pizzas; </a:t>
            </a:r>
          </a:p>
          <a:p>
            <a:r>
              <a:rPr lang="en-US" sz="2800" dirty="0"/>
              <a:t>however, these two pizza types don’t account for our top revenue earning pizzas.</a:t>
            </a:r>
          </a:p>
        </p:txBody>
      </p:sp>
    </p:spTree>
    <p:extLst>
      <p:ext uri="{BB962C8B-B14F-4D97-AF65-F5344CB8AC3E}">
        <p14:creationId xmlns:p14="http://schemas.microsoft.com/office/powerpoint/2010/main" val="3476711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24DF4-29EF-CDE4-B01E-D344F5A1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Monthly Revenue</a:t>
            </a:r>
          </a:p>
        </p:txBody>
      </p:sp>
      <p:pic>
        <p:nvPicPr>
          <p:cNvPr id="3" name="Picture 2" descr="A graph of red and pink bars&#10;&#10;Description automatically generated">
            <a:extLst>
              <a:ext uri="{FF2B5EF4-FFF2-40B4-BE49-F238E27FC236}">
                <a16:creationId xmlns:a16="http://schemas.microsoft.com/office/drawing/2014/main" id="{0E2A911B-900D-2C78-0C57-ADD2A2167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3" y="1910976"/>
            <a:ext cx="11029616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0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24DF4-29EF-CDE4-B01E-D344F5A1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Revenue By Day of Week</a:t>
            </a:r>
          </a:p>
        </p:txBody>
      </p:sp>
      <p:pic>
        <p:nvPicPr>
          <p:cNvPr id="7" name="Picture 6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7CD70F9F-0620-20F5-C74F-5DAAB5E14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3" y="2188810"/>
            <a:ext cx="11003903" cy="24520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6ED42F-6508-F8B2-45A2-7C9164E955ED}"/>
              </a:ext>
            </a:extLst>
          </p:cNvPr>
          <p:cNvSpPr txBox="1"/>
          <p:nvPr/>
        </p:nvSpPr>
        <p:spPr>
          <a:xfrm>
            <a:off x="398312" y="5111719"/>
            <a:ext cx="113953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 with our daily customer counts, our top earning day of the week is </a:t>
            </a:r>
            <a:r>
              <a:rPr lang="en-US" sz="2800" u="sng" dirty="0"/>
              <a:t>Friday. </a:t>
            </a:r>
          </a:p>
          <a:p>
            <a:endParaRPr lang="en-US" sz="2800" dirty="0"/>
          </a:p>
          <a:p>
            <a:r>
              <a:rPr lang="en-US" sz="2800" dirty="0"/>
              <a:t>The worst performing day of the week for revenue is </a:t>
            </a:r>
            <a:r>
              <a:rPr lang="en-US" sz="2800" u="sng" dirty="0"/>
              <a:t>Sunday.</a:t>
            </a:r>
          </a:p>
        </p:txBody>
      </p:sp>
    </p:spTree>
    <p:extLst>
      <p:ext uri="{BB962C8B-B14F-4D97-AF65-F5344CB8AC3E}">
        <p14:creationId xmlns:p14="http://schemas.microsoft.com/office/powerpoint/2010/main" val="24807716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 2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425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Gill Sans MT</vt:lpstr>
      <vt:lpstr>Wingdings 2</vt:lpstr>
      <vt:lpstr>Dividend 2</vt:lpstr>
      <vt:lpstr>Maven Pizzeria</vt:lpstr>
      <vt:lpstr>PROJECT OVERVIEW and GOALS</vt:lpstr>
      <vt:lpstr>Methodology and Technology</vt:lpstr>
      <vt:lpstr>Customers Each Day</vt:lpstr>
      <vt:lpstr>Peak Hours</vt:lpstr>
      <vt:lpstr>Pizzas Per Order / Best Sellers</vt:lpstr>
      <vt:lpstr>Most pizza types sold</vt:lpstr>
      <vt:lpstr>Monthly Revenue</vt:lpstr>
      <vt:lpstr>Revenue By Day of Week</vt:lpstr>
      <vt:lpstr>Seasonality revenue</vt:lpstr>
      <vt:lpstr>Poor Performing Pizzas</vt:lpstr>
      <vt:lpstr>Potential Promotions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Pizzeria</dc:title>
  <dc:creator>Matthew Phelps</dc:creator>
  <cp:lastModifiedBy>Matthew Phelps</cp:lastModifiedBy>
  <cp:revision>1</cp:revision>
  <dcterms:created xsi:type="dcterms:W3CDTF">2023-07-07T02:18:41Z</dcterms:created>
  <dcterms:modified xsi:type="dcterms:W3CDTF">2023-07-07T04:07:07Z</dcterms:modified>
</cp:coreProperties>
</file>