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5" r:id="rId14"/>
    <p:sldId id="274" r:id="rId15"/>
    <p:sldId id="286" r:id="rId16"/>
    <p:sldId id="287" r:id="rId17"/>
    <p:sldId id="289" r:id="rId18"/>
    <p:sldId id="285" r:id="rId19"/>
    <p:sldId id="273" r:id="rId20"/>
    <p:sldId id="290" r:id="rId21"/>
    <p:sldId id="291" r:id="rId22"/>
    <p:sldId id="275" r:id="rId23"/>
    <p:sldId id="292" r:id="rId24"/>
    <p:sldId id="294" r:id="rId25"/>
    <p:sldId id="296" r:id="rId26"/>
    <p:sldId id="295" r:id="rId27"/>
    <p:sldId id="297" r:id="rId28"/>
    <p:sldId id="298" r:id="rId29"/>
    <p:sldId id="303" r:id="rId30"/>
    <p:sldId id="304" r:id="rId31"/>
    <p:sldId id="305" r:id="rId32"/>
    <p:sldId id="307" r:id="rId33"/>
    <p:sldId id="301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hin Le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2452" y="675726"/>
            <a:ext cx="2004164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452451" y="1181509"/>
            <a:ext cx="2004164" cy="20041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280891" y="-837247"/>
            <a:ext cx="5816948" cy="8842895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0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aze_dataset.csv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E06-8896-CF13-37F5-10B49AF8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User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00FE-A223-FA93-1D54-5B5A4D64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EDA  and  Machine Learning Modelling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ze logo">
            <a:extLst>
              <a:ext uri="{FF2B5EF4-FFF2-40B4-BE49-F238E27FC236}">
                <a16:creationId xmlns:a16="http://schemas.microsoft.com/office/drawing/2014/main" id="{30B2AF24-38C8-28DC-FBE8-9E8CA430B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1181100"/>
            <a:ext cx="11283519" cy="1918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2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Activity Days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C857-965A-6F93-04E7-77700776BB73}"/>
              </a:ext>
            </a:extLst>
          </p:cNvPr>
          <p:cNvSpPr txBox="1"/>
          <p:nvPr/>
        </p:nvSpPr>
        <p:spPr>
          <a:xfrm>
            <a:off x="5537535" y="2404246"/>
            <a:ext cx="63256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past month, users had a </a:t>
            </a:r>
            <a:r>
              <a:rPr lang="en-US" sz="2000" b="1" dirty="0"/>
              <a:t>median of 16 app openings.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box plot displays a </a:t>
            </a:r>
            <a:r>
              <a:rPr lang="en-US" sz="2000" b="1" dirty="0"/>
              <a:t>distribution that is centered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histogram indicates a </a:t>
            </a:r>
            <a:r>
              <a:rPr lang="en-US" sz="2000" b="1" dirty="0"/>
              <a:t>relatively uniform pattern</a:t>
            </a:r>
            <a:r>
              <a:rPr lang="en-US" sz="2000" dirty="0"/>
              <a:t> with approximately </a:t>
            </a:r>
            <a:r>
              <a:rPr lang="en-US" sz="2000" b="1" dirty="0"/>
              <a:t>500 individuals opening the app on each day.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there are approximately </a:t>
            </a:r>
            <a:r>
              <a:rPr lang="en-US" sz="2000" b="1" dirty="0"/>
              <a:t>250 users who did not open the app at all</a:t>
            </a:r>
            <a:r>
              <a:rPr lang="en-US" sz="2000" dirty="0"/>
              <a:t>, while </a:t>
            </a:r>
            <a:r>
              <a:rPr lang="en-US" sz="2000" b="1" dirty="0"/>
              <a:t>another 250 users opened it every day </a:t>
            </a:r>
            <a:r>
              <a:rPr lang="en-US" sz="2000" dirty="0"/>
              <a:t>throughout the month.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20D9B-ABDF-C88B-1F42-7E1E6CD9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2155680"/>
            <a:ext cx="4956343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C1466-22FA-C630-4BF2-8953448D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593955"/>
            <a:ext cx="495634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Driving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C857-965A-6F93-04E7-77700776BB73}"/>
              </a:ext>
            </a:extLst>
          </p:cNvPr>
          <p:cNvSpPr txBox="1"/>
          <p:nvPr/>
        </p:nvSpPr>
        <p:spPr>
          <a:xfrm>
            <a:off x="5537533" y="1990725"/>
            <a:ext cx="6325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median</a:t>
            </a:r>
            <a:r>
              <a:rPr lang="en-US" sz="2000" dirty="0"/>
              <a:t> number of days the users drove in the last month is </a:t>
            </a:r>
            <a:r>
              <a:rPr lang="en-US" sz="2000" b="1" dirty="0"/>
              <a:t>12 days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frequency of users driving each month shows a </a:t>
            </a:r>
            <a:r>
              <a:rPr lang="en-US" sz="2000" b="1" dirty="0"/>
              <a:t>relatively uniform pattern</a:t>
            </a:r>
            <a:r>
              <a:rPr lang="en-US" sz="2000" dirty="0"/>
              <a:t>, closely aligned with the number of days they accessed the app within the same period.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distribution</a:t>
            </a:r>
            <a:r>
              <a:rPr lang="en-US" sz="2000" dirty="0"/>
              <a:t> of </a:t>
            </a:r>
            <a:r>
              <a:rPr lang="en-US" sz="2000" dirty="0" err="1"/>
              <a:t>driving_days</a:t>
            </a:r>
            <a:r>
              <a:rPr lang="en-US" sz="2000" dirty="0"/>
              <a:t> </a:t>
            </a:r>
            <a:r>
              <a:rPr lang="en-US" sz="2000" b="1" dirty="0"/>
              <a:t>skews towards lower values. 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Interestingly, there were nearly </a:t>
            </a:r>
            <a:r>
              <a:rPr lang="en-US" sz="2000" b="1" dirty="0"/>
              <a:t>twice as many users </a:t>
            </a:r>
            <a:r>
              <a:rPr lang="en-US" sz="2000" dirty="0"/>
              <a:t>(~1,000 versus ~550) who </a:t>
            </a:r>
            <a:r>
              <a:rPr lang="en-US" sz="2000" b="1" dirty="0"/>
              <a:t>didn't engage in any driving </a:t>
            </a:r>
            <a:r>
              <a:rPr lang="en-US" sz="2000" dirty="0"/>
              <a:t>activity throughout the month..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C4795-97F3-DDA0-C9CB-E47FFDE4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90725"/>
            <a:ext cx="4956344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89230-C216-A0AB-07B6-CF000FA8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3429000"/>
            <a:ext cx="495634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Driving Days  vs.  Activity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764B-B215-BAA6-369D-C302E84A134B}"/>
              </a:ext>
            </a:extLst>
          </p:cNvPr>
          <p:cNvSpPr txBox="1"/>
          <p:nvPr/>
        </p:nvSpPr>
        <p:spPr>
          <a:xfrm>
            <a:off x="8480120" y="2119745"/>
            <a:ext cx="3130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more users had an increase in </a:t>
            </a:r>
            <a:r>
              <a:rPr lang="en-US" dirty="0" err="1"/>
              <a:t>driving_days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variables stayed fairly consistent until around day 21.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day 21, </a:t>
            </a:r>
            <a:r>
              <a:rPr lang="en-US" dirty="0" err="1"/>
              <a:t>driving_days</a:t>
            </a:r>
            <a:r>
              <a:rPr lang="en-US" dirty="0"/>
              <a:t> steadily declined, while </a:t>
            </a:r>
            <a:r>
              <a:rPr lang="en-US" dirty="0" err="1"/>
              <a:t>activity_days</a:t>
            </a:r>
            <a:r>
              <a:rPr lang="en-US" dirty="0"/>
              <a:t> remained near its previous levels.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suggest that though users weren't driving as much, they were still opening and using the app.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D7291-0AB5-BB03-2323-E1DCE0E5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4" y="1913225"/>
            <a:ext cx="7898928" cy="44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Churn  vs.  Retained Users</a:t>
            </a:r>
          </a:p>
        </p:txBody>
      </p:sp>
      <p:pic>
        <p:nvPicPr>
          <p:cNvPr id="47" name="Content Placeholder 4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BE444A04-8A0C-D89D-9E62-09FA71E5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894754"/>
            <a:ext cx="2577643" cy="443307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FDFC5E-D61F-923B-8428-557E94FF4844}"/>
              </a:ext>
            </a:extLst>
          </p:cNvPr>
          <p:cNvSpPr txBox="1"/>
          <p:nvPr/>
        </p:nvSpPr>
        <p:spPr>
          <a:xfrm>
            <a:off x="4081206" y="2228671"/>
            <a:ext cx="3822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2400" dirty="0">
                <a:ea typeface="Roboto"/>
                <a:cs typeface="Roboto"/>
                <a:sym typeface="Roboto"/>
              </a:rPr>
              <a:t>This dataset contains</a:t>
            </a:r>
            <a:r>
              <a:rPr lang="en-US" sz="2400" b="1" dirty="0">
                <a:ea typeface="Roboto"/>
                <a:cs typeface="Roboto"/>
                <a:sym typeface="Roboto"/>
              </a:rPr>
              <a:t> 82% retained users </a:t>
            </a:r>
            <a:r>
              <a:rPr lang="en-US" sz="2400" dirty="0">
                <a:ea typeface="Roboto"/>
                <a:cs typeface="Roboto"/>
                <a:sym typeface="Roboto"/>
              </a:rPr>
              <a:t>and</a:t>
            </a:r>
            <a:r>
              <a:rPr lang="en-US" sz="2400" b="1" dirty="0">
                <a:ea typeface="Roboto"/>
                <a:cs typeface="Roboto"/>
                <a:sym typeface="Roboto"/>
              </a:rPr>
              <a:t> 18% churned users</a:t>
            </a:r>
            <a:r>
              <a:rPr lang="en-US" sz="2400" dirty="0"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FFC519-D53B-09A7-D9DC-B0F766C7E990}"/>
              </a:ext>
            </a:extLst>
          </p:cNvPr>
          <p:cNvSpPr/>
          <p:nvPr/>
        </p:nvSpPr>
        <p:spPr>
          <a:xfrm rot="10800000">
            <a:off x="3382027" y="2404998"/>
            <a:ext cx="475989" cy="26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78BF1C-4D8D-52C4-2DBE-58CA100FBD10}"/>
              </a:ext>
            </a:extLst>
          </p:cNvPr>
          <p:cNvSpPr/>
          <p:nvPr/>
        </p:nvSpPr>
        <p:spPr>
          <a:xfrm>
            <a:off x="8691544" y="5248406"/>
            <a:ext cx="492691" cy="279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228140AF-0B86-3C3E-CBED-A1857BEA6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942" y="1900529"/>
            <a:ext cx="2253866" cy="4427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4089D-33A8-7F43-E81E-794AEB4D4DCD}"/>
              </a:ext>
            </a:extLst>
          </p:cNvPr>
          <p:cNvSpPr txBox="1"/>
          <p:nvPr/>
        </p:nvSpPr>
        <p:spPr>
          <a:xfrm>
            <a:off x="4885150" y="4111289"/>
            <a:ext cx="363368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2400" b="1" dirty="0">
                <a:ea typeface="Roboto"/>
                <a:cs typeface="Roboto"/>
                <a:sym typeface="Roboto"/>
              </a:rPr>
              <a:t>Churned users averaged ~3 more drives</a:t>
            </a:r>
            <a:r>
              <a:rPr lang="en-US" sz="2400" dirty="0">
                <a:ea typeface="Roboto"/>
                <a:cs typeface="Roboto"/>
                <a:sym typeface="Roboto"/>
              </a:rPr>
              <a:t> in the last month than retained users.</a:t>
            </a:r>
          </a:p>
        </p:txBody>
      </p:sp>
    </p:spTree>
    <p:extLst>
      <p:ext uri="{BB962C8B-B14F-4D97-AF65-F5344CB8AC3E}">
        <p14:creationId xmlns:p14="http://schemas.microsoft.com/office/powerpoint/2010/main" val="182248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40AE5-A978-B841-5977-F13BA7D14585}"/>
              </a:ext>
            </a:extLst>
          </p:cNvPr>
          <p:cNvSpPr txBox="1"/>
          <p:nvPr/>
        </p:nvSpPr>
        <p:spPr>
          <a:xfrm>
            <a:off x="4610701" y="917513"/>
            <a:ext cx="2870754" cy="509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2800" dirty="0">
                <a:ea typeface="Roboto"/>
                <a:cs typeface="Roboto"/>
                <a:sym typeface="Roboto"/>
              </a:rPr>
              <a:t>Churned users had </a:t>
            </a:r>
            <a:r>
              <a:rPr lang="en-US" sz="2800" b="1" dirty="0">
                <a:ea typeface="Roboto"/>
                <a:cs typeface="Roboto"/>
                <a:sym typeface="Roboto"/>
              </a:rPr>
              <a:t>more drives </a:t>
            </a:r>
            <a:r>
              <a:rPr lang="en-US" sz="2800" dirty="0">
                <a:ea typeface="Roboto"/>
                <a:cs typeface="Roboto"/>
                <a:sym typeface="Roboto"/>
              </a:rPr>
              <a:t>in </a:t>
            </a:r>
            <a:r>
              <a:rPr lang="en-US" sz="2800" b="1" dirty="0">
                <a:ea typeface="Roboto"/>
                <a:cs typeface="Roboto"/>
                <a:sym typeface="Roboto"/>
              </a:rPr>
              <a:t>fewer days</a:t>
            </a:r>
            <a:r>
              <a:rPr lang="en-US" sz="2800" dirty="0"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2800" dirty="0">
              <a:ea typeface="Roboto"/>
              <a:cs typeface="Roboto"/>
              <a:sym typeface="Roboto"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1050" dirty="0">
              <a:ea typeface="Roboto"/>
              <a:cs typeface="Roboto"/>
              <a:sym typeface="Roboto"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1050" dirty="0">
              <a:ea typeface="Roboto"/>
              <a:cs typeface="Roboto"/>
              <a:sym typeface="Roboto"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1050" dirty="0">
              <a:ea typeface="Roboto"/>
              <a:cs typeface="Roboto"/>
              <a:sym typeface="Roboto"/>
            </a:endParaRPr>
          </a:p>
          <a:p>
            <a:pPr algn="r">
              <a:spcBef>
                <a:spcPts val="1000"/>
              </a:spcBef>
              <a:buClr>
                <a:schemeClr val="dk1"/>
              </a:buClr>
              <a:buSzPts val="1150"/>
            </a:pPr>
            <a:r>
              <a:rPr lang="en-US" sz="2800" dirty="0">
                <a:ea typeface="Roboto"/>
                <a:cs typeface="Roboto"/>
                <a:sym typeface="Roboto"/>
              </a:rPr>
              <a:t>Churned users trips were similar in length but slightly </a:t>
            </a:r>
            <a:r>
              <a:rPr lang="en-US" sz="2800" b="1" dirty="0">
                <a:ea typeface="Roboto"/>
                <a:cs typeface="Roboto"/>
                <a:sym typeface="Roboto"/>
              </a:rPr>
              <a:t>longer in duration.  …          </a:t>
            </a:r>
          </a:p>
        </p:txBody>
      </p:sp>
      <p:pic>
        <p:nvPicPr>
          <p:cNvPr id="6" name="Picture 5" descr="A graph with numbers and a red line&#10;&#10;Description automatically generated with low confidence">
            <a:extLst>
              <a:ext uri="{FF2B5EF4-FFF2-40B4-BE49-F238E27FC236}">
                <a16:creationId xmlns:a16="http://schemas.microsoft.com/office/drawing/2014/main" id="{7C509513-CCD3-FF64-3582-C7289521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7513"/>
            <a:ext cx="4305901" cy="5469431"/>
          </a:xfrm>
          <a:prstGeom prst="rect">
            <a:avLst/>
          </a:prstGeom>
        </p:spPr>
      </p:pic>
      <p:pic>
        <p:nvPicPr>
          <p:cNvPr id="8" name="Picture 7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D2727906-E883-C348-EE3A-7FD51952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99" y="917513"/>
            <a:ext cx="4305901" cy="54694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E692A50-2411-2AB8-2CB0-9126959CB732}"/>
              </a:ext>
            </a:extLst>
          </p:cNvPr>
          <p:cNvSpPr/>
          <p:nvPr/>
        </p:nvSpPr>
        <p:spPr>
          <a:xfrm rot="10800000">
            <a:off x="4710545" y="2392471"/>
            <a:ext cx="738277" cy="4133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595B7B-52F8-02CF-B212-D6234197D98A}"/>
              </a:ext>
            </a:extLst>
          </p:cNvPr>
          <p:cNvSpPr/>
          <p:nvPr/>
        </p:nvSpPr>
        <p:spPr>
          <a:xfrm>
            <a:off x="6968646" y="5580324"/>
            <a:ext cx="738277" cy="4133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E2C817-8A8F-BD28-194F-90FD7C62526E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610701" y="3465647"/>
            <a:ext cx="287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Retention by Km Driven per driving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03F6-C3ED-9F70-6732-CBAF7299A260}"/>
              </a:ext>
            </a:extLst>
          </p:cNvPr>
          <p:cNvSpPr txBox="1"/>
          <p:nvPr/>
        </p:nvSpPr>
        <p:spPr>
          <a:xfrm>
            <a:off x="660112" y="6206247"/>
            <a:ext cx="10871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2600" dirty="0"/>
              <a:t>As the average daily distance driven increases, the churn rate also tends to rise. </a:t>
            </a:r>
            <a:endParaRPr lang="en-US" sz="2600" dirty="0">
              <a:ea typeface="Roboto"/>
              <a:cs typeface="Roboto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A450B-7D09-C7D0-DC82-CA12B28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5" y="2042117"/>
            <a:ext cx="9039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3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Churn Rate Per Number of Driving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03F6-C3ED-9F70-6732-CBAF7299A260}"/>
              </a:ext>
            </a:extLst>
          </p:cNvPr>
          <p:cNvSpPr txBox="1"/>
          <p:nvPr/>
        </p:nvSpPr>
        <p:spPr>
          <a:xfrm>
            <a:off x="660113" y="5549030"/>
            <a:ext cx="1087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2400" dirty="0"/>
              <a:t>The likelihood of </a:t>
            </a:r>
            <a:r>
              <a:rPr lang="en-US" sz="2400" b="1" dirty="0"/>
              <a:t>churn decreased as the frequency of app usage increased</a:t>
            </a:r>
            <a:r>
              <a:rPr lang="en-US" sz="2400" dirty="0"/>
              <a:t>. Among users who did not use the app at all in the last month, 40% churned, whereas </a:t>
            </a:r>
            <a:r>
              <a:rPr lang="en-US" sz="2400" b="1" dirty="0"/>
              <a:t>none of the users who used the app for 30 days experienced churn.</a:t>
            </a:r>
            <a:endParaRPr lang="en-US" sz="2400" b="1" dirty="0"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26BD1-5CE3-D1CD-9CA0-50F75C9A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9" y="1885668"/>
            <a:ext cx="9714258" cy="36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Sessions proportions  and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Surge in activity for longstanding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12BB1-F8F1-4C6C-B0AA-2D852794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5" y="4517850"/>
            <a:ext cx="4466024" cy="2086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30C38-3D74-24FA-1054-43E062B3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5" y="1982757"/>
            <a:ext cx="4466024" cy="2270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20FB7-E729-E81F-F192-B07A426C5CD6}"/>
              </a:ext>
            </a:extLst>
          </p:cNvPr>
          <p:cNvSpPr txBox="1"/>
          <p:nvPr/>
        </p:nvSpPr>
        <p:spPr>
          <a:xfrm>
            <a:off x="5949045" y="2129424"/>
            <a:ext cx="56617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Wingdings" panose="05000000000000000000" pitchFamily="2" charset="2"/>
              <a:buChar char="§"/>
            </a:pPr>
            <a:r>
              <a:rPr lang="en-US" sz="2100" dirty="0"/>
              <a:t>Around </a:t>
            </a:r>
            <a:r>
              <a:rPr lang="en-US" sz="2100" b="1" dirty="0"/>
              <a:t>half of the users </a:t>
            </a:r>
            <a:r>
              <a:rPr lang="en-US" sz="2100" dirty="0"/>
              <a:t>included in the dataset had </a:t>
            </a:r>
            <a:r>
              <a:rPr lang="en-US" sz="2100" b="1" dirty="0"/>
              <a:t>40% or more of their sessions </a:t>
            </a:r>
            <a:r>
              <a:rPr lang="en-US" sz="2100" dirty="0"/>
              <a:t>concentrated solely </a:t>
            </a:r>
            <a:r>
              <a:rPr lang="en-US" sz="2100" b="1" dirty="0"/>
              <a:t>in the last month.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The number of days since users onboarded, who have experienced 40% or more of their total sessions within the last month, conforms to a </a:t>
            </a:r>
            <a:r>
              <a:rPr lang="en-US" sz="2100" b="1" dirty="0"/>
              <a:t>uniform distribution</a:t>
            </a:r>
            <a:r>
              <a:rPr lang="en-US" sz="21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b="1" dirty="0"/>
              <a:t>Why the sudden surge in app usage by these longstanding users during the recent month?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DeviceS</a:t>
            </a:r>
            <a:r>
              <a:rPr lang="en-US" sz="5400" dirty="0">
                <a:solidFill>
                  <a:srgbClr val="FFFFFF"/>
                </a:solidFill>
              </a:rPr>
              <a:t>:  Android  vs.  iPhone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764B-B215-BAA6-369D-C302E84A134B}"/>
              </a:ext>
            </a:extLst>
          </p:cNvPr>
          <p:cNvSpPr txBox="1"/>
          <p:nvPr/>
        </p:nvSpPr>
        <p:spPr>
          <a:xfrm>
            <a:off x="7240043" y="2227771"/>
            <a:ext cx="313068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400" b="1" dirty="0">
                <a:ea typeface="Roboto"/>
                <a:cs typeface="Roboto"/>
                <a:sym typeface="Roboto"/>
              </a:rPr>
              <a:t>iPhone devices </a:t>
            </a:r>
            <a:r>
              <a:rPr lang="en-US" sz="2400" dirty="0">
                <a:ea typeface="Roboto"/>
                <a:cs typeface="Roboto"/>
                <a:sym typeface="Roboto"/>
              </a:rPr>
              <a:t>make up a </a:t>
            </a:r>
            <a:r>
              <a:rPr lang="en-US" sz="2400" b="1" dirty="0">
                <a:ea typeface="Roboto"/>
                <a:cs typeface="Roboto"/>
                <a:sym typeface="Roboto"/>
              </a:rPr>
              <a:t>majority</a:t>
            </a:r>
            <a:r>
              <a:rPr lang="en-US" sz="2400" dirty="0">
                <a:ea typeface="Roboto"/>
                <a:cs typeface="Roboto"/>
                <a:sym typeface="Roboto"/>
              </a:rPr>
              <a:t> of the users in this dataset.  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2400" dirty="0"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2400" dirty="0"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400" b="1" dirty="0">
                <a:ea typeface="Roboto"/>
                <a:cs typeface="Roboto"/>
                <a:sym typeface="Roboto"/>
              </a:rPr>
              <a:t>Android devices</a:t>
            </a:r>
            <a:r>
              <a:rPr lang="en-US" sz="2400" dirty="0">
                <a:ea typeface="Roboto"/>
                <a:cs typeface="Roboto"/>
                <a:sym typeface="Roboto"/>
              </a:rPr>
              <a:t> account for roughly </a:t>
            </a:r>
            <a:r>
              <a:rPr lang="en-US" sz="2400" b="1" dirty="0">
                <a:ea typeface="Roboto"/>
                <a:cs typeface="Roboto"/>
                <a:sym typeface="Roboto"/>
              </a:rPr>
              <a:t>a third </a:t>
            </a:r>
            <a:r>
              <a:rPr lang="en-US" sz="2400" dirty="0">
                <a:ea typeface="Roboto"/>
                <a:cs typeface="Roboto"/>
                <a:sym typeface="Roboto"/>
              </a:rPr>
              <a:t>of all  users.</a:t>
            </a:r>
          </a:p>
        </p:txBody>
      </p:sp>
      <p:pic>
        <p:nvPicPr>
          <p:cNvPr id="2" name="Picture 1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1029668F-EF42-B267-5E6D-B43AF5A8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38" y="2128242"/>
            <a:ext cx="4000100" cy="40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40AE5-A978-B841-5977-F13BA7D14585}"/>
              </a:ext>
            </a:extLst>
          </p:cNvPr>
          <p:cNvSpPr txBox="1"/>
          <p:nvPr/>
        </p:nvSpPr>
        <p:spPr>
          <a:xfrm>
            <a:off x="5259792" y="1531044"/>
            <a:ext cx="6125227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800" dirty="0">
                <a:ea typeface="Roboto"/>
                <a:cs typeface="Roboto"/>
                <a:sym typeface="Roboto"/>
              </a:rPr>
              <a:t>The </a:t>
            </a:r>
            <a:r>
              <a:rPr lang="en-US" sz="2800" b="1" dirty="0">
                <a:ea typeface="Roboto"/>
                <a:cs typeface="Roboto"/>
                <a:sym typeface="Roboto"/>
              </a:rPr>
              <a:t>proportion</a:t>
            </a:r>
            <a:r>
              <a:rPr lang="en-US" sz="2800" dirty="0">
                <a:ea typeface="Roboto"/>
                <a:cs typeface="Roboto"/>
                <a:sym typeface="Roboto"/>
              </a:rPr>
              <a:t> of iPhone users to Android users remains </a:t>
            </a:r>
            <a:r>
              <a:rPr lang="en-US" sz="2800" b="1" dirty="0">
                <a:ea typeface="Roboto"/>
                <a:cs typeface="Roboto"/>
                <a:sym typeface="Roboto"/>
              </a:rPr>
              <a:t>consistent </a:t>
            </a:r>
            <a:r>
              <a:rPr lang="en-US" sz="2800" dirty="0">
                <a:ea typeface="Roboto"/>
                <a:cs typeface="Roboto"/>
                <a:sym typeface="Roboto"/>
              </a:rPr>
              <a:t>within both the churned and retained user groups. 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2800" dirty="0"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800" dirty="0">
                <a:ea typeface="Roboto"/>
                <a:cs typeface="Roboto"/>
                <a:sym typeface="Roboto"/>
              </a:rPr>
              <a:t>There is </a:t>
            </a:r>
            <a:r>
              <a:rPr lang="en-US" sz="2800" b="1" dirty="0">
                <a:ea typeface="Roboto"/>
                <a:cs typeface="Roboto"/>
                <a:sym typeface="Roboto"/>
              </a:rPr>
              <a:t>no indication of any correlation</a:t>
            </a:r>
            <a:r>
              <a:rPr lang="en-US" sz="2800" dirty="0">
                <a:ea typeface="Roboto"/>
                <a:cs typeface="Roboto"/>
                <a:sym typeface="Roboto"/>
              </a:rPr>
              <a:t> between device type and churn.</a:t>
            </a:r>
          </a:p>
        </p:txBody>
      </p:sp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4E193F67-D9D0-CB48-9AD9-0997FCB7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9" y="797917"/>
            <a:ext cx="2063544" cy="5494496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DA378F9-5DC4-0476-DA68-4DFAACFE9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63" y="797918"/>
            <a:ext cx="2150560" cy="54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OVERVIEW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0800-3636-B0BD-9B26-E37F347F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1534"/>
            <a:ext cx="11029615" cy="4684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Waze leadership has asked the data team to build a machine learning model to predict user churn. The model is based on data collected from users of the Waze app. </a:t>
            </a:r>
          </a:p>
          <a:p>
            <a:r>
              <a:rPr lang="en-US" sz="9600" dirty="0"/>
              <a:t>We will achieve this through a series of milestones:</a:t>
            </a:r>
          </a:p>
          <a:p>
            <a:pPr lvl="2"/>
            <a:r>
              <a:rPr lang="en-US" sz="9400" dirty="0"/>
              <a:t>EDA and Data Visualizations</a:t>
            </a:r>
          </a:p>
          <a:p>
            <a:pPr lvl="2"/>
            <a:r>
              <a:rPr lang="en-US" sz="9400" dirty="0"/>
              <a:t>Computing descriptive statistics and conducting hypothesis testing</a:t>
            </a:r>
          </a:p>
          <a:p>
            <a:pPr lvl="2"/>
            <a:r>
              <a:rPr lang="en-US" sz="9400" dirty="0"/>
              <a:t>Building a regression model(for comparison) and evaluating that model</a:t>
            </a:r>
          </a:p>
          <a:p>
            <a:pPr lvl="2"/>
            <a:r>
              <a:rPr lang="en-US" sz="9400" dirty="0"/>
              <a:t>Building a machine learning model</a:t>
            </a:r>
          </a:p>
          <a:p>
            <a:pPr marL="630000" lvl="2" indent="0">
              <a:buNone/>
            </a:pPr>
            <a:endParaRPr lang="en-US" sz="9400" dirty="0"/>
          </a:p>
          <a:p>
            <a:r>
              <a:rPr lang="en-US" sz="9600" dirty="0"/>
              <a:t>Based on the data, communicate final insights and any recommendations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40AE5-A978-B841-5977-F13BA7D14585}"/>
              </a:ext>
            </a:extLst>
          </p:cNvPr>
          <p:cNvSpPr txBox="1"/>
          <p:nvPr/>
        </p:nvSpPr>
        <p:spPr>
          <a:xfrm>
            <a:off x="4195080" y="860218"/>
            <a:ext cx="7390448" cy="531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800" dirty="0"/>
              <a:t>Given the displayed averages, it seems that iPhone device users tend to have a higher average number of drives when using the application.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800" dirty="0"/>
              <a:t>However, it's important to consider that this disparity may be a result of random sampling rather than an actual difference in the number of drives. 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1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2800" dirty="0"/>
              <a:t>To determine if the distinction is statistically significant, I performed a hypothesis test.</a:t>
            </a:r>
            <a:endParaRPr lang="en-US" sz="2800" dirty="0"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C3C607D-42DB-0F87-AAA1-99E66340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2" y="860218"/>
            <a:ext cx="2349671" cy="54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Device  Hypothesis 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764B-B215-BAA6-369D-C302E84A134B}"/>
              </a:ext>
            </a:extLst>
          </p:cNvPr>
          <p:cNvSpPr txBox="1"/>
          <p:nvPr/>
        </p:nvSpPr>
        <p:spPr>
          <a:xfrm>
            <a:off x="1610638" y="2255978"/>
            <a:ext cx="897072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r>
              <a:rPr lang="en-US" sz="3200" dirty="0"/>
              <a:t>Hypotheses: 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3200" dirty="0"/>
              <a:t>𝐻0 : There is no difference in average number of drives between drivers who use iPhone devices and drivers who use Androids. </a:t>
            </a:r>
            <a:endParaRPr lang="en-US" sz="1100"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</a:pPr>
            <a:endParaRPr lang="en-US" sz="1200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3200" dirty="0"/>
              <a:t>𝐻𝐴 : There is a difference in average number of drives between drivers who use iPhone devices and drivers who use Androids.</a:t>
            </a:r>
            <a:endParaRPr lang="en-US" sz="3200" dirty="0"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938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467E7-B051-77F5-A1E6-10D24F5C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96644"/>
            <a:ext cx="9401175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4D302-06BB-CB65-0BEC-F4A00EE7D4C1}"/>
              </a:ext>
            </a:extLst>
          </p:cNvPr>
          <p:cNvSpPr txBox="1"/>
          <p:nvPr/>
        </p:nvSpPr>
        <p:spPr>
          <a:xfrm>
            <a:off x="810016" y="4861027"/>
            <a:ext cx="1057196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the p-value exceeds the selected significance level of 5%, we fail to reject the null hypothesis. This indicates that there is </a:t>
            </a:r>
            <a:r>
              <a:rPr lang="en-US" sz="2400" b="1" dirty="0"/>
              <a:t>no statistically significant distinction in the average number of drives between iPhone users and Android users.</a:t>
            </a:r>
          </a:p>
        </p:txBody>
      </p:sp>
    </p:spTree>
    <p:extLst>
      <p:ext uri="{BB962C8B-B14F-4D97-AF65-F5344CB8AC3E}">
        <p14:creationId xmlns:p14="http://schemas.microsoft.com/office/powerpoint/2010/main" val="79211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07AD47-0281-BE9B-AA14-18BCF9BD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827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783A6-4719-5F81-372B-7414BE63BAEA}"/>
              </a:ext>
            </a:extLst>
          </p:cNvPr>
          <p:cNvSpPr txBox="1"/>
          <p:nvPr/>
        </p:nvSpPr>
        <p:spPr>
          <a:xfrm>
            <a:off x="9126828" y="3693157"/>
            <a:ext cx="29566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Variables that are multicollinear with each other: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sessions and drives:  1.0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driving_days</a:t>
            </a:r>
            <a:r>
              <a:rPr lang="en-US" sz="2000" dirty="0"/>
              <a:t> and </a:t>
            </a:r>
            <a:r>
              <a:rPr lang="en-US" sz="2000" dirty="0" err="1"/>
              <a:t>activity_days</a:t>
            </a:r>
            <a:r>
              <a:rPr lang="en-US" sz="2000" dirty="0"/>
              <a:t>:          0.95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291454-4B45-2D3D-20EB-B61B2C83AC8C}"/>
              </a:ext>
            </a:extLst>
          </p:cNvPr>
          <p:cNvCxnSpPr>
            <a:cxnSpLocks/>
          </p:cNvCxnSpPr>
          <p:nvPr/>
        </p:nvCxnSpPr>
        <p:spPr>
          <a:xfrm>
            <a:off x="90182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78750E-830A-04A7-6392-A57A2708D4E7}"/>
              </a:ext>
            </a:extLst>
          </p:cNvPr>
          <p:cNvCxnSpPr>
            <a:stCxn id="11" idx="3"/>
          </p:cNvCxnSpPr>
          <p:nvPr/>
        </p:nvCxnSpPr>
        <p:spPr>
          <a:xfrm>
            <a:off x="9018270" y="3429000"/>
            <a:ext cx="317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DFA914-4D86-9042-0525-5B46496D3993}"/>
              </a:ext>
            </a:extLst>
          </p:cNvPr>
          <p:cNvSpPr txBox="1"/>
          <p:nvPr/>
        </p:nvSpPr>
        <p:spPr>
          <a:xfrm>
            <a:off x="9126828" y="1655363"/>
            <a:ext cx="2956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title suggests, the correlation heatmap indicates many low correlated variables.</a:t>
            </a:r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7CBC18-FEA4-8D9E-42C9-46A68E0798E6}"/>
              </a:ext>
            </a:extLst>
          </p:cNvPr>
          <p:cNvCxnSpPr/>
          <p:nvPr/>
        </p:nvCxnSpPr>
        <p:spPr>
          <a:xfrm>
            <a:off x="9018270" y="1451386"/>
            <a:ext cx="317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89360-F2E4-218B-68A1-F45C4BF3733A}"/>
              </a:ext>
            </a:extLst>
          </p:cNvPr>
          <p:cNvSpPr txBox="1"/>
          <p:nvPr/>
        </p:nvSpPr>
        <p:spPr>
          <a:xfrm>
            <a:off x="9126828" y="651353"/>
            <a:ext cx="295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Collinearity</a:t>
            </a:r>
          </a:p>
        </p:txBody>
      </p:sp>
    </p:spTree>
    <p:extLst>
      <p:ext uri="{BB962C8B-B14F-4D97-AF65-F5344CB8AC3E}">
        <p14:creationId xmlns:p14="http://schemas.microsoft.com/office/powerpoint/2010/main" val="90175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BB98-F305-7406-F50E-18AC4141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0" y="1836869"/>
            <a:ext cx="3850175" cy="3590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Logistic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17DAC-8DBF-BBB6-C332-B9F556635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10" y="1836869"/>
            <a:ext cx="6657975" cy="3590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7E9E6-7D66-5430-2538-A39C7E067FF1}"/>
              </a:ext>
            </a:extLst>
          </p:cNvPr>
          <p:cNvSpPr/>
          <p:nvPr/>
        </p:nvSpPr>
        <p:spPr>
          <a:xfrm>
            <a:off x="375460" y="3429000"/>
            <a:ext cx="3850175" cy="228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E028C-F2A0-CF9A-5317-0FFC571EB81E}"/>
              </a:ext>
            </a:extLst>
          </p:cNvPr>
          <p:cNvSpPr/>
          <p:nvPr/>
        </p:nvSpPr>
        <p:spPr>
          <a:xfrm>
            <a:off x="5812076" y="4896633"/>
            <a:ext cx="1021060" cy="228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43251-D830-DA08-6C82-58B4C02B29CD}"/>
              </a:ext>
            </a:extLst>
          </p:cNvPr>
          <p:cNvSpPr txBox="1"/>
          <p:nvPr/>
        </p:nvSpPr>
        <p:spPr>
          <a:xfrm>
            <a:off x="944037" y="5548707"/>
            <a:ext cx="10303926" cy="9541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Among all the features in the model, "</a:t>
            </a:r>
            <a:r>
              <a:rPr lang="en-US" sz="2800" dirty="0" err="1"/>
              <a:t>activity_days</a:t>
            </a:r>
            <a:r>
              <a:rPr lang="en-US" sz="2800" dirty="0"/>
              <a:t>" emerged as the most significant one, exhibiting a negative correlation with user churn.</a:t>
            </a:r>
          </a:p>
        </p:txBody>
      </p:sp>
    </p:spTree>
    <p:extLst>
      <p:ext uri="{BB962C8B-B14F-4D97-AF65-F5344CB8AC3E}">
        <p14:creationId xmlns:p14="http://schemas.microsoft.com/office/powerpoint/2010/main" val="64064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Logistic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82EF9-857C-FCD7-EFCD-409416C0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65205"/>
            <a:ext cx="4381500" cy="355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0DE80-FCEF-8A87-406B-BFBD0134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17" y="1995920"/>
            <a:ext cx="4943475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EDDDAB-C401-E886-4BDE-6EF562D011D4}"/>
              </a:ext>
            </a:extLst>
          </p:cNvPr>
          <p:cNvSpPr txBox="1"/>
          <p:nvPr/>
        </p:nvSpPr>
        <p:spPr>
          <a:xfrm>
            <a:off x="5298510" y="3941617"/>
            <a:ext cx="6103781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Although the model demonstrates reasonable precision, its recall is </a:t>
            </a:r>
            <a:r>
              <a:rPr lang="en-US" sz="2400" u="sng" dirty="0"/>
              <a:t>extremely low</a:t>
            </a:r>
            <a:r>
              <a:rPr lang="en-US" sz="2400" dirty="0"/>
              <a:t>, indicating a </a:t>
            </a:r>
            <a:r>
              <a:rPr lang="en-US" sz="2400" b="1" dirty="0"/>
              <a:t>high number of false negative predictions. </a:t>
            </a:r>
          </a:p>
          <a:p>
            <a:endParaRPr lang="en-US" sz="2400" dirty="0"/>
          </a:p>
          <a:p>
            <a:r>
              <a:rPr lang="en-US" sz="2400" dirty="0"/>
              <a:t>Consequently, </a:t>
            </a:r>
            <a:r>
              <a:rPr lang="en-US" sz="2400" b="1" dirty="0"/>
              <a:t>it fails to identify and capture users who are likely to churn.</a:t>
            </a:r>
          </a:p>
        </p:txBody>
      </p:sp>
      <p:pic>
        <p:nvPicPr>
          <p:cNvPr id="10" name="Graphic 9" descr="Warning outline">
            <a:extLst>
              <a:ext uri="{FF2B5EF4-FFF2-40B4-BE49-F238E27FC236}">
                <a16:creationId xmlns:a16="http://schemas.microsoft.com/office/drawing/2014/main" id="{60908D16-3214-8F81-13B8-E7E8A533F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909" y="4613563"/>
            <a:ext cx="914400" cy="6942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2D5C3C-EC8B-9D37-F4F4-21CB59EC3B66}"/>
              </a:ext>
            </a:extLst>
          </p:cNvPr>
          <p:cNvSpPr/>
          <p:nvPr/>
        </p:nvSpPr>
        <p:spPr>
          <a:xfrm>
            <a:off x="9194104" y="2642992"/>
            <a:ext cx="626301" cy="26304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Logistic Regression Model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8D913-6835-E41A-7D6A-212FC45D749B}"/>
              </a:ext>
            </a:extLst>
          </p:cNvPr>
          <p:cNvSpPr txBox="1"/>
          <p:nvPr/>
        </p:nvSpPr>
        <p:spPr>
          <a:xfrm>
            <a:off x="480574" y="1803748"/>
            <a:ext cx="1123085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“</a:t>
            </a:r>
            <a:r>
              <a:rPr lang="en-US" sz="2200" b="1" dirty="0" err="1"/>
              <a:t>Activity_days</a:t>
            </a:r>
            <a:r>
              <a:rPr lang="en-US" sz="2200" b="1" dirty="0"/>
              <a:t>" emerged as the most significant feature</a:t>
            </a:r>
            <a:r>
              <a:rPr lang="en-US" sz="2200" dirty="0"/>
              <a:t>, exhibiting a negative correlation with user churn. </a:t>
            </a:r>
          </a:p>
          <a:p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finding is not unexpected since "</a:t>
            </a:r>
            <a:r>
              <a:rPr lang="en-US" sz="2200" dirty="0" err="1"/>
              <a:t>activity_days</a:t>
            </a:r>
            <a:r>
              <a:rPr lang="en-US" sz="2200" dirty="0"/>
              <a:t>" is highly correlated with "</a:t>
            </a:r>
            <a:r>
              <a:rPr lang="en-US" sz="2200" dirty="0" err="1"/>
              <a:t>driving_days</a:t>
            </a:r>
            <a:r>
              <a:rPr lang="en-US" sz="2200" dirty="0"/>
              <a:t>," which was already identified to have a negative correlation with churn. </a:t>
            </a:r>
          </a:p>
          <a:p>
            <a:pPr lvl="1"/>
            <a:endParaRPr lang="en-US" sz="2200" dirty="0"/>
          </a:p>
          <a:p>
            <a:pPr lvl="1"/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During EDA, the user churn rate rose in conjunction with increasing values in </a:t>
            </a:r>
            <a:r>
              <a:rPr lang="en-US" sz="2200" b="1" dirty="0"/>
              <a:t>"</a:t>
            </a:r>
            <a:r>
              <a:rPr lang="en-US" sz="2200" b="1" dirty="0" err="1"/>
              <a:t>km_per_driving_day</a:t>
            </a:r>
            <a:r>
              <a:rPr lang="en-US" sz="2200" b="1" dirty="0"/>
              <a:t>." </a:t>
            </a:r>
          </a:p>
          <a:p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correlation heatmap confirmed this observation, indicating that this variable exhibited the highest positive correlation with churn among all the predictor variables. </a:t>
            </a:r>
          </a:p>
          <a:p>
            <a:pPr lvl="1"/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Surprisingly, </a:t>
            </a:r>
            <a:r>
              <a:rPr lang="en-US" sz="2200" b="1" dirty="0"/>
              <a:t>in the model, "</a:t>
            </a:r>
            <a:r>
              <a:rPr lang="en-US" sz="2200" b="1" dirty="0" err="1"/>
              <a:t>km_per_driving_day</a:t>
            </a:r>
            <a:r>
              <a:rPr lang="en-US" sz="2200" b="1" dirty="0"/>
              <a:t>" ranked as the second-least important variable.</a:t>
            </a:r>
          </a:p>
        </p:txBody>
      </p:sp>
    </p:spTree>
    <p:extLst>
      <p:ext uri="{BB962C8B-B14F-4D97-AF65-F5344CB8AC3E}">
        <p14:creationId xmlns:p14="http://schemas.microsoft.com/office/powerpoint/2010/main" val="3144388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Logistic Regression Model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8D913-6835-E41A-7D6A-212FC45D749B}"/>
              </a:ext>
            </a:extLst>
          </p:cNvPr>
          <p:cNvSpPr txBox="1"/>
          <p:nvPr/>
        </p:nvSpPr>
        <p:spPr>
          <a:xfrm>
            <a:off x="581192" y="2066795"/>
            <a:ext cx="112308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leveraging domain knowledge, it is possible to engineer new features aimed at improving predictive signal.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this model, one of the engineered features, namely "</a:t>
            </a:r>
            <a:r>
              <a:rPr lang="en-US" dirty="0" err="1"/>
              <a:t>professional_driver</a:t>
            </a:r>
            <a:r>
              <a:rPr lang="en-US" dirty="0"/>
              <a:t>," emerged as the third-most influential predictor.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Scaling the predictor variables and reconstructing the model using different combinations of predictors can be beneficial in minimizing noise stemming from unpromising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Possessing drive-level specifics for individual users, such as drive times and geographic locations would be beneficial.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Obtaining more detailed information regarding how users engage with the app would likely provide valuable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Having knowledge of the monthly count of distinct starting and ending locations inputted by each driver could offer valuable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745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Logistic Regression Model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8D913-6835-E41A-7D6A-212FC45D749B}"/>
              </a:ext>
            </a:extLst>
          </p:cNvPr>
          <p:cNvSpPr txBox="1"/>
          <p:nvPr/>
        </p:nvSpPr>
        <p:spPr>
          <a:xfrm>
            <a:off x="581192" y="2066795"/>
            <a:ext cx="112308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usefulness of the model depends on its intended purpose. </a:t>
            </a:r>
          </a:p>
          <a:p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model is employed to inform critical business decisions, its performance may not be sufficiently strong, particularly evident from its low recall score.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model is primarily utilized to guide further exploratory efforts and provide insights, it can still offer value in that context.</a:t>
            </a:r>
          </a:p>
        </p:txBody>
      </p:sp>
    </p:spTree>
    <p:extLst>
      <p:ext uri="{BB962C8B-B14F-4D97-AF65-F5344CB8AC3E}">
        <p14:creationId xmlns:p14="http://schemas.microsoft.com/office/powerpoint/2010/main" val="418080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 err="1"/>
              <a:t>randomforest</a:t>
            </a:r>
            <a:r>
              <a:rPr lang="en-US" sz="2400" dirty="0"/>
              <a:t>  vs. </a:t>
            </a:r>
            <a:r>
              <a:rPr lang="en-US" sz="2400" dirty="0" err="1"/>
              <a:t>xgboost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0AE5-E143-7A8B-79B2-941A0A12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9" y="3429000"/>
            <a:ext cx="5000625" cy="1181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5473874" y="1913009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The </a:t>
            </a:r>
            <a:r>
              <a:rPr lang="en-US" sz="2500" dirty="0" err="1"/>
              <a:t>XGBoost</a:t>
            </a:r>
            <a:r>
              <a:rPr lang="en-US" sz="2500" dirty="0"/>
              <a:t> model not only outperformed the random forest model in terms of data fitting, but it also achieved a recall score that is nearly twice as high as the recall score obtained by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It also demonstrates an improvement of almost 50% in recall compared to the random forest model, while maintaining similar levels of accuracy and precision.</a:t>
            </a:r>
          </a:p>
        </p:txBody>
      </p:sp>
    </p:spTree>
    <p:extLst>
      <p:ext uri="{BB962C8B-B14F-4D97-AF65-F5344CB8AC3E}">
        <p14:creationId xmlns:p14="http://schemas.microsoft.com/office/powerpoint/2010/main" val="34686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0800-3636-B0BD-9B26-E37F347F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1534"/>
            <a:ext cx="11029615" cy="4684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b="1" dirty="0"/>
              <a:t>Data Sources:</a:t>
            </a:r>
          </a:p>
          <a:p>
            <a:pPr lvl="1">
              <a:lnSpc>
                <a:spcPct val="120000"/>
              </a:lnSpc>
            </a:pPr>
            <a:r>
              <a:rPr lang="en-US" sz="9400" dirty="0"/>
              <a:t>Waze User Data(one-month) via </a:t>
            </a:r>
            <a:r>
              <a:rPr lang="en-US" sz="9400" dirty="0">
                <a:hlinkClick r:id="rId2" action="ppaction://hlinkfile"/>
              </a:rPr>
              <a:t>waze_dataset.csv</a:t>
            </a:r>
            <a:endParaRPr lang="en-US" sz="9400" dirty="0"/>
          </a:p>
          <a:p>
            <a:r>
              <a:rPr lang="en-US" sz="9600" b="1" dirty="0"/>
              <a:t>Data Cleaning:</a:t>
            </a:r>
          </a:p>
          <a:p>
            <a:pPr lvl="1"/>
            <a:r>
              <a:rPr lang="en-US" sz="9400" dirty="0"/>
              <a:t>Dataset was cleaned using Python </a:t>
            </a:r>
            <a:r>
              <a:rPr lang="en-US" sz="9400" i="1" dirty="0"/>
              <a:t>pandas</a:t>
            </a:r>
            <a:r>
              <a:rPr lang="en-US" sz="9400" dirty="0"/>
              <a:t> and </a:t>
            </a:r>
            <a:r>
              <a:rPr lang="en-US" sz="9400" i="1" dirty="0" err="1"/>
              <a:t>numpy</a:t>
            </a:r>
            <a:endParaRPr lang="en-US" sz="9400" i="1" dirty="0"/>
          </a:p>
          <a:p>
            <a:r>
              <a:rPr lang="en-US" sz="9400" b="1" dirty="0"/>
              <a:t>Exploratory Data Analysis:</a:t>
            </a:r>
          </a:p>
          <a:p>
            <a:pPr lvl="1"/>
            <a:r>
              <a:rPr lang="en-US" sz="9600" dirty="0"/>
              <a:t>EDA performed using Python </a:t>
            </a:r>
            <a:r>
              <a:rPr lang="en-US" sz="9600" i="1" dirty="0"/>
              <a:t>pandas,</a:t>
            </a:r>
            <a:r>
              <a:rPr lang="en-US" sz="9600" dirty="0"/>
              <a:t> </a:t>
            </a:r>
            <a:r>
              <a:rPr lang="en-US" sz="9600" i="1" dirty="0" err="1"/>
              <a:t>numpy</a:t>
            </a:r>
            <a:r>
              <a:rPr lang="en-US" sz="9600" i="1" dirty="0"/>
              <a:t>,</a:t>
            </a:r>
            <a:r>
              <a:rPr lang="en-US" sz="9600" dirty="0"/>
              <a:t> </a:t>
            </a:r>
            <a:r>
              <a:rPr lang="en-US" sz="9600" i="1" dirty="0" err="1"/>
              <a:t>pyplot</a:t>
            </a:r>
            <a:r>
              <a:rPr lang="en-US" sz="9600" i="1" dirty="0"/>
              <a:t>,</a:t>
            </a:r>
            <a:r>
              <a:rPr lang="en-US" sz="9600" dirty="0"/>
              <a:t> and </a:t>
            </a:r>
            <a:r>
              <a:rPr lang="en-US" sz="9600" i="1" dirty="0"/>
              <a:t>seaborn</a:t>
            </a:r>
          </a:p>
          <a:p>
            <a:r>
              <a:rPr lang="en-US" sz="9600" b="1" dirty="0"/>
              <a:t>Hypothesis Testing:</a:t>
            </a:r>
          </a:p>
          <a:p>
            <a:pPr lvl="1"/>
            <a:r>
              <a:rPr lang="en-US" sz="9600" dirty="0"/>
              <a:t>Hypothesis testing performed with Python </a:t>
            </a:r>
            <a:r>
              <a:rPr lang="en-US" sz="9600" i="1" dirty="0"/>
              <a:t>pandas </a:t>
            </a:r>
            <a:r>
              <a:rPr lang="en-US" sz="9600" dirty="0"/>
              <a:t>and</a:t>
            </a:r>
            <a:r>
              <a:rPr lang="en-US" sz="9600" i="1" dirty="0"/>
              <a:t> </a:t>
            </a:r>
            <a:r>
              <a:rPr lang="en-US" sz="9600" i="1" dirty="0" err="1"/>
              <a:t>scipy</a:t>
            </a:r>
            <a:r>
              <a:rPr lang="en-US" sz="9600" i="1" dirty="0"/>
              <a:t> stats</a:t>
            </a:r>
          </a:p>
          <a:p>
            <a:r>
              <a:rPr lang="en-US" sz="9600" b="1" dirty="0"/>
              <a:t>Model Building and Evaluation:</a:t>
            </a:r>
          </a:p>
          <a:p>
            <a:pPr lvl="1"/>
            <a:r>
              <a:rPr lang="en-US" sz="9400" dirty="0"/>
              <a:t>Models built using Python </a:t>
            </a:r>
            <a:r>
              <a:rPr lang="en-US" sz="9400" i="1" dirty="0" err="1"/>
              <a:t>sklearn.linear_model</a:t>
            </a:r>
            <a:r>
              <a:rPr lang="en-US" sz="9400" dirty="0"/>
              <a:t>, </a:t>
            </a:r>
            <a:r>
              <a:rPr lang="en-US" sz="9400" i="1" dirty="0" err="1"/>
              <a:t>RandomForestClassifier</a:t>
            </a:r>
            <a:r>
              <a:rPr lang="en-US" sz="9400" i="1" dirty="0"/>
              <a:t>,</a:t>
            </a:r>
            <a:r>
              <a:rPr lang="en-US" sz="9400" dirty="0"/>
              <a:t> </a:t>
            </a:r>
            <a:r>
              <a:rPr lang="en-US" sz="9400" i="1" dirty="0" err="1"/>
              <a:t>XGBClassifier</a:t>
            </a:r>
            <a:endParaRPr lang="en-US" sz="9400" i="1" dirty="0"/>
          </a:p>
          <a:p>
            <a:pPr lvl="1"/>
            <a:endParaRPr lang="en-US" sz="9400" b="1" dirty="0"/>
          </a:p>
        </p:txBody>
      </p:sp>
    </p:spTree>
    <p:extLst>
      <p:ext uri="{BB962C8B-B14F-4D97-AF65-F5344CB8AC3E}">
        <p14:creationId xmlns:p14="http://schemas.microsoft.com/office/powerpoint/2010/main" val="182923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/>
              <a:t>Validation  and  Test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5473874" y="1913009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recall remained unchanged from the validation data, while the precision experienced a significant decline, resulting in a slight drop in all other scores.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Nevertheless, these variations fall within an acceptable range for performance disparities between validation and test scores.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25CFA-C86A-12EA-63ED-96A8FC3B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9" y="2836221"/>
            <a:ext cx="4962525" cy="2171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87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/>
              <a:t>Validation  and  Test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6692320" y="1979112"/>
            <a:ext cx="49184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model's false negatives outnumbered false positives by a factor of three.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accurately identified only 16.6% of the users who churned.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80ED1-BF91-F44F-2650-46A95F6F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3" y="1979112"/>
            <a:ext cx="6162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5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/>
              <a:t>Feature Importance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3C9A6-F7F1-85CB-2ACC-FEF92993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9509"/>
            <a:ext cx="9846976" cy="47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C8E41E-706E-F188-79C6-66671B180F2F}"/>
              </a:ext>
            </a:extLst>
          </p:cNvPr>
          <p:cNvSpPr txBox="1"/>
          <p:nvPr/>
        </p:nvSpPr>
        <p:spPr>
          <a:xfrm>
            <a:off x="7127310" y="1083807"/>
            <a:ext cx="46471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XGBoost</a:t>
            </a:r>
            <a:r>
              <a:rPr lang="en-US" sz="2400" dirty="0"/>
              <a:t> model utilized a greater number of features compared to the logistic regression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Engineered features comprised six out of the top 10 features, including three out of the top five.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It is worth noting that the selection of important features can vary between different models due to the  complexity involved in feature selection.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DE74B-7CF3-4229-1200-876CFF5B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0" y="3248541"/>
            <a:ext cx="5500255" cy="3098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04C5D-4F4A-0E1D-3CE6-E39EABED92D3}"/>
              </a:ext>
            </a:extLst>
          </p:cNvPr>
          <p:cNvSpPr txBox="1"/>
          <p:nvPr/>
        </p:nvSpPr>
        <p:spPr>
          <a:xfrm>
            <a:off x="438410" y="669461"/>
            <a:ext cx="6688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Top Five Most Important Features That Impact Churn: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km_per_hour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n_days_after_onboarding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percent_sessions_in_last_month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total_sessions_per_day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duration_minutes_drives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40C87-0E16-700E-88CB-002D63F5A1C6}"/>
              </a:ext>
            </a:extLst>
          </p:cNvPr>
          <p:cNvCxnSpPr/>
          <p:nvPr/>
        </p:nvCxnSpPr>
        <p:spPr>
          <a:xfrm>
            <a:off x="7127310" y="1083807"/>
            <a:ext cx="0" cy="526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96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/>
              <a:t>Improvements  that  can  be  made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1004169" y="2072792"/>
            <a:ext cx="101836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Introducing new features could enhance the model's predictive capabilities, particularly with better domain knowledge.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case of this model, engineered features accounted for over half of the top 10 most-predictive features employed by the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Reconstructing the model using different combinations of predictor variables can help reduce noise originating from non-predictive features. </a:t>
            </a:r>
          </a:p>
        </p:txBody>
      </p:sp>
    </p:spTree>
    <p:extLst>
      <p:ext uri="{BB962C8B-B14F-4D97-AF65-F5344CB8AC3E}">
        <p14:creationId xmlns:p14="http://schemas.microsoft.com/office/powerpoint/2010/main" val="159392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  <a:br>
              <a:rPr lang="en-US" sz="3600" dirty="0"/>
            </a:br>
            <a:r>
              <a:rPr lang="en-US" sz="2400" dirty="0"/>
              <a:t>Additional  Features  That  Could  Help  Improve  The  Model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1649260" y="2091736"/>
            <a:ext cx="88934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 drive-level information for each user, such as drive times and geographic locations, would be beneficial.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detailed data providing insights into user interactions with the app would be valuable.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Knowing the monthly count of unique starting and ending locations provided by each driver could offer further assistance.</a:t>
            </a:r>
          </a:p>
        </p:txBody>
      </p:sp>
    </p:spTree>
    <p:extLst>
      <p:ext uri="{BB962C8B-B14F-4D97-AF65-F5344CB8AC3E}">
        <p14:creationId xmlns:p14="http://schemas.microsoft.com/office/powerpoint/2010/main" val="43813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496-4743-4ABB-727B-498B166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Final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DBC2-7D3D-1C0C-FCE9-CC3F14892923}"/>
              </a:ext>
            </a:extLst>
          </p:cNvPr>
          <p:cNvSpPr txBox="1"/>
          <p:nvPr/>
        </p:nvSpPr>
        <p:spPr>
          <a:xfrm>
            <a:off x="1649260" y="2091736"/>
            <a:ext cx="88934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model is to be utilized for significant business decisions, then it falls short in being an ideal predictor, as evidenced by its low recall score.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model is solely employed to guide exploratory efforts, it can provide value.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model could be more predictive if we gather more drive level data as mentioned previously, as well as exploring different engineered features.</a:t>
            </a:r>
          </a:p>
        </p:txBody>
      </p:sp>
    </p:spTree>
    <p:extLst>
      <p:ext uri="{BB962C8B-B14F-4D97-AF65-F5344CB8AC3E}">
        <p14:creationId xmlns:p14="http://schemas.microsoft.com/office/powerpoint/2010/main" val="257533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0" y="767387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590C9-D10E-BFCC-A710-9104AFE7B84A}"/>
              </a:ext>
            </a:extLst>
          </p:cNvPr>
          <p:cNvSpPr txBox="1"/>
          <p:nvPr/>
        </p:nvSpPr>
        <p:spPr>
          <a:xfrm>
            <a:off x="5373666" y="2093022"/>
            <a:ext cx="6325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boxplot reveals that a </a:t>
            </a:r>
            <a:r>
              <a:rPr lang="en-US" sz="2800" b="1" dirty="0"/>
              <a:t>subset of users</a:t>
            </a:r>
            <a:r>
              <a:rPr lang="en-US" sz="2800" dirty="0"/>
              <a:t> has </a:t>
            </a:r>
            <a:r>
              <a:rPr lang="en-US" sz="2800" b="1" dirty="0"/>
              <a:t>more than 700 sessions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median </a:t>
            </a:r>
            <a:r>
              <a:rPr lang="en-US" sz="2800" dirty="0"/>
              <a:t>number of session is 56.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sessions variable exhibits a </a:t>
            </a:r>
            <a:r>
              <a:rPr lang="en-US" sz="2800" b="1" dirty="0"/>
              <a:t>skewed distribution to the right</a:t>
            </a:r>
            <a:r>
              <a:rPr lang="en-US" sz="2800" dirty="0"/>
              <a:t>, where approximately </a:t>
            </a:r>
            <a:r>
              <a:rPr lang="en-US" sz="2800" b="1" dirty="0"/>
              <a:t>50% </a:t>
            </a:r>
            <a:r>
              <a:rPr lang="en-US" sz="2800" dirty="0"/>
              <a:t>of the </a:t>
            </a:r>
            <a:r>
              <a:rPr lang="en-US" sz="2800" b="1" dirty="0"/>
              <a:t>observations consist of 56 sessions or fewer.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F641D-F2FC-99CE-1D39-DBB4BCB2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0" y="2093022"/>
            <a:ext cx="4880976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DEDF7-0AAB-6C63-DFA0-214448FC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2" y="3692211"/>
            <a:ext cx="514291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Drives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E5275-9CB5-D424-584A-B5E7567E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7" y="1993595"/>
            <a:ext cx="5113424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185ABD-534F-F760-3063-86E229E3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42" y="3677923"/>
            <a:ext cx="5113424" cy="29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B590C9-D10E-BFCC-A710-9104AFE7B84A}"/>
              </a:ext>
            </a:extLst>
          </p:cNvPr>
          <p:cNvSpPr txBox="1"/>
          <p:nvPr/>
        </p:nvSpPr>
        <p:spPr>
          <a:xfrm>
            <a:off x="5373666" y="2093022"/>
            <a:ext cx="6325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drives data exhibits a distribution resembling that of the ‘sessions’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b="1" dirty="0"/>
              <a:t>right-skewed</a:t>
            </a:r>
            <a:r>
              <a:rPr lang="en-US" sz="2800" dirty="0"/>
              <a:t>, resembles a </a:t>
            </a:r>
            <a:r>
              <a:rPr lang="en-US" sz="2800" b="1" dirty="0"/>
              <a:t>log-normal distribution</a:t>
            </a:r>
            <a:r>
              <a:rPr lang="en-US" sz="2800" dirty="0"/>
              <a:t>, with a </a:t>
            </a:r>
            <a:r>
              <a:rPr lang="en-US" sz="2800" b="1" dirty="0"/>
              <a:t>median</a:t>
            </a:r>
            <a:r>
              <a:rPr lang="en-US" sz="2800" dirty="0"/>
              <a:t> of 48 </a:t>
            </a:r>
            <a:r>
              <a:rPr lang="en-US" sz="2800" b="1" dirty="0"/>
              <a:t>drives.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a </a:t>
            </a:r>
            <a:r>
              <a:rPr lang="en-US" sz="2800" b="1" dirty="0"/>
              <a:t>subset of drivers </a:t>
            </a:r>
            <a:r>
              <a:rPr lang="en-US" sz="2800" dirty="0"/>
              <a:t>recorded </a:t>
            </a:r>
            <a:r>
              <a:rPr lang="en-US" sz="2800" b="1" dirty="0"/>
              <a:t>over 400 drives in the last month. </a:t>
            </a:r>
          </a:p>
        </p:txBody>
      </p:sp>
    </p:spTree>
    <p:extLst>
      <p:ext uri="{BB962C8B-B14F-4D97-AF65-F5344CB8AC3E}">
        <p14:creationId xmlns:p14="http://schemas.microsoft.com/office/powerpoint/2010/main" val="309783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TOTAL Sessions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590C9-D10E-BFCC-A710-9104AFE7B84A}"/>
              </a:ext>
            </a:extLst>
          </p:cNvPr>
          <p:cNvSpPr txBox="1"/>
          <p:nvPr/>
        </p:nvSpPr>
        <p:spPr>
          <a:xfrm>
            <a:off x="5373666" y="2368594"/>
            <a:ext cx="63256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distribution of </a:t>
            </a:r>
            <a:r>
              <a:rPr lang="en-US" sz="2000" dirty="0" err="1"/>
              <a:t>total_sessions</a:t>
            </a:r>
            <a:r>
              <a:rPr lang="en-US" sz="2000" dirty="0"/>
              <a:t> is </a:t>
            </a:r>
            <a:r>
              <a:rPr lang="en-US" sz="2000" b="1" dirty="0"/>
              <a:t>right-skewed,</a:t>
            </a:r>
            <a:r>
              <a:rPr lang="en-US" sz="2000" dirty="0"/>
              <a:t> appearing closer to a normal distribution compared to the previous variables.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median </a:t>
            </a:r>
            <a:r>
              <a:rPr lang="en-US" sz="2000" dirty="0"/>
              <a:t>total number of sessions is approximately </a:t>
            </a:r>
            <a:r>
              <a:rPr lang="en-US" sz="2000" b="1" dirty="0"/>
              <a:t>159.6.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median number of sessions in the last month was 48 and the median total sessions was around 160, it suggests that a </a:t>
            </a:r>
            <a:r>
              <a:rPr lang="en-US" sz="2000" b="1" dirty="0"/>
              <a:t>significant proportion of a user's overall sessions possibly occurred within the last month.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7B4EC-50BC-18F0-FC94-EDCD941E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0" y="2215836"/>
            <a:ext cx="4880976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61587-2093-5B80-8A53-AFCC505B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2" y="3918213"/>
            <a:ext cx="514291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number of Days after onboarding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D058-7D3B-51A9-5F0B-CBEE0396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1" y="1990725"/>
            <a:ext cx="458152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DB126-48D7-5DF5-E519-A8E62E7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02" y="3549336"/>
            <a:ext cx="4581525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BC857-965A-6F93-04E7-77700776BB73}"/>
              </a:ext>
            </a:extLst>
          </p:cNvPr>
          <p:cNvSpPr txBox="1"/>
          <p:nvPr/>
        </p:nvSpPr>
        <p:spPr>
          <a:xfrm>
            <a:off x="5449854" y="2281135"/>
            <a:ext cx="63256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total user tenure is a </a:t>
            </a:r>
            <a:r>
              <a:rPr lang="en-US" sz="2800" b="1" dirty="0"/>
              <a:t>uniform distribution</a:t>
            </a:r>
            <a:r>
              <a:rPr lang="en-US" sz="2800" dirty="0"/>
              <a:t> with values </a:t>
            </a:r>
            <a:r>
              <a:rPr lang="en-US" sz="2800" dirty="0" err="1"/>
              <a:t>rangin</a:t>
            </a:r>
            <a:r>
              <a:rPr lang="en-US" sz="2800" dirty="0"/>
              <a:t> from near-zero to ~3500 days, or roughly </a:t>
            </a:r>
            <a:r>
              <a:rPr lang="en-US" sz="2800" b="1" dirty="0"/>
              <a:t>9.5 years.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median </a:t>
            </a:r>
            <a:r>
              <a:rPr lang="en-US" sz="2800" dirty="0"/>
              <a:t>number of days since a user signed up for the app is 1741 days, or roughly</a:t>
            </a:r>
            <a:r>
              <a:rPr lang="en-US" sz="2800" b="1" dirty="0"/>
              <a:t> 4.8 years.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9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Total KM Driven During the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C857-965A-6F93-04E7-77700776BB73}"/>
              </a:ext>
            </a:extLst>
          </p:cNvPr>
          <p:cNvSpPr txBox="1"/>
          <p:nvPr/>
        </p:nvSpPr>
        <p:spPr>
          <a:xfrm>
            <a:off x="5537535" y="2404246"/>
            <a:ext cx="63256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distribution of drives completed by each user in the last month exhibits </a:t>
            </a:r>
            <a:r>
              <a:rPr lang="en-US" sz="2400" b="1" dirty="0"/>
              <a:t>right-skewed normal distribution.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Roughly </a:t>
            </a:r>
            <a:r>
              <a:rPr lang="en-US" sz="2400" b="1" dirty="0"/>
              <a:t>50% of users drove fewer than 3,495 kilometers</a:t>
            </a:r>
            <a:r>
              <a:rPr lang="en-US" sz="2400" dirty="0"/>
              <a:t> during that period.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median </a:t>
            </a:r>
            <a:r>
              <a:rPr lang="en-US" sz="2400" dirty="0"/>
              <a:t>number of total kilometers driven during the month 3494 </a:t>
            </a:r>
            <a:r>
              <a:rPr lang="en-US" sz="2400" b="1" dirty="0"/>
              <a:t>km.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F3BA8-5B74-A8A4-63C9-C99B35F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101536"/>
            <a:ext cx="486866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46A4B-AEBD-50D3-D0E1-BDEB70A9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687448"/>
            <a:ext cx="4868661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465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Total Duration Driven During the month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C857-965A-6F93-04E7-77700776BB73}"/>
              </a:ext>
            </a:extLst>
          </p:cNvPr>
          <p:cNvSpPr txBox="1"/>
          <p:nvPr/>
        </p:nvSpPr>
        <p:spPr>
          <a:xfrm>
            <a:off x="5537535" y="2404246"/>
            <a:ext cx="6325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duration_minutes_drives</a:t>
            </a:r>
            <a:r>
              <a:rPr lang="en-US" sz="2400" dirty="0"/>
              <a:t> variable has a </a:t>
            </a:r>
            <a:r>
              <a:rPr lang="en-US" sz="2400" b="1" dirty="0" err="1"/>
              <a:t>normalish</a:t>
            </a:r>
            <a:r>
              <a:rPr lang="en-US" sz="2400" b="1" dirty="0"/>
              <a:t> distribution </a:t>
            </a:r>
            <a:r>
              <a:rPr lang="en-US" sz="2400" dirty="0"/>
              <a:t>with a heavily </a:t>
            </a:r>
            <a:r>
              <a:rPr lang="en-US" sz="2400" b="1" dirty="0"/>
              <a:t>skewed right tail.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Around </a:t>
            </a:r>
            <a:r>
              <a:rPr lang="en-US" sz="2400" b="1" dirty="0"/>
              <a:t>50% </a:t>
            </a:r>
            <a:r>
              <a:rPr lang="en-US" sz="2400" dirty="0"/>
              <a:t>of the users had a driving duration of </a:t>
            </a:r>
            <a:r>
              <a:rPr lang="en-US" sz="2400" b="1" dirty="0"/>
              <a:t>less than </a:t>
            </a:r>
            <a:r>
              <a:rPr lang="en-US" sz="2400" dirty="0"/>
              <a:t>the </a:t>
            </a:r>
            <a:r>
              <a:rPr lang="en-US" sz="2400" b="1" dirty="0"/>
              <a:t>median</a:t>
            </a:r>
            <a:r>
              <a:rPr lang="en-US" sz="2400" dirty="0"/>
              <a:t> of </a:t>
            </a:r>
            <a:r>
              <a:rPr lang="en-US" sz="2400" b="1" dirty="0"/>
              <a:t>1,478 minutes</a:t>
            </a:r>
            <a:r>
              <a:rPr lang="en-US" sz="2400" dirty="0"/>
              <a:t> (equivalent to about 25 hours), while </a:t>
            </a:r>
            <a:r>
              <a:rPr lang="en-US" sz="2400" b="1" dirty="0"/>
              <a:t>certain users recorded over 250 hours </a:t>
            </a:r>
            <a:r>
              <a:rPr lang="en-US" sz="2400" dirty="0"/>
              <a:t>of driving time throughout the month.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F1238-B3D5-E02B-B057-2A33E7D0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3680"/>
            <a:ext cx="4956342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CE94C-0AE9-5C05-5AFB-3BB32F47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716023"/>
            <a:ext cx="4956343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392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 2">
  <a:themeElements>
    <a:clrScheme name="Custom 5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F3F3F"/>
      </a:accent1>
      <a:accent2>
        <a:srgbClr val="757575"/>
      </a:accent2>
      <a:accent3>
        <a:srgbClr val="B0B0B0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2056</Words>
  <Application>Microsoft Office PowerPoint</Application>
  <PresentationFormat>Widescreen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Gill Sans MT</vt:lpstr>
      <vt:lpstr>Roboto</vt:lpstr>
      <vt:lpstr>Wingdings</vt:lpstr>
      <vt:lpstr>Wingdings 2</vt:lpstr>
      <vt:lpstr>Dividend 2</vt:lpstr>
      <vt:lpstr>User Churn Analysis</vt:lpstr>
      <vt:lpstr>PROJECT OVERVIEW and GOALS</vt:lpstr>
      <vt:lpstr>Methodology and Technology</vt:lpstr>
      <vt:lpstr>Sessions</vt:lpstr>
      <vt:lpstr>Drives</vt:lpstr>
      <vt:lpstr>TOTAL Sessions</vt:lpstr>
      <vt:lpstr>number of Days after onboarding</vt:lpstr>
      <vt:lpstr>Total KM Driven During the month</vt:lpstr>
      <vt:lpstr>Total Duration Driven During the month </vt:lpstr>
      <vt:lpstr>Activity Days </vt:lpstr>
      <vt:lpstr>Driving Days</vt:lpstr>
      <vt:lpstr>Driving Days  vs.  Activity days</vt:lpstr>
      <vt:lpstr>Churn  vs.  Retained Users</vt:lpstr>
      <vt:lpstr>PowerPoint Presentation</vt:lpstr>
      <vt:lpstr>Retention by Km Driven per driving day</vt:lpstr>
      <vt:lpstr>Churn Rate Per Number of Driving Days</vt:lpstr>
      <vt:lpstr>Sessions proportions  and  Surge in activity for longstanding users</vt:lpstr>
      <vt:lpstr>DeviceS:  Android  vs.  iPhone</vt:lpstr>
      <vt:lpstr>PowerPoint Presentation</vt:lpstr>
      <vt:lpstr>PowerPoint Presentation</vt:lpstr>
      <vt:lpstr>Device  Hypothesis  testing</vt:lpstr>
      <vt:lpstr>PowerPoint Presentation</vt:lpstr>
      <vt:lpstr>PowerPoint Presentation</vt:lpstr>
      <vt:lpstr>Logistic Regression Model</vt:lpstr>
      <vt:lpstr>Logistic Regression Model</vt:lpstr>
      <vt:lpstr>Logistic Regression Model insights</vt:lpstr>
      <vt:lpstr>Logistic Regression Model Improvements</vt:lpstr>
      <vt:lpstr>Logistic Regression Model RECOMMENDATION</vt:lpstr>
      <vt:lpstr>Machine Learning Model randomforest  vs. xgboost</vt:lpstr>
      <vt:lpstr>Machine Learning Model Validation  and  Test</vt:lpstr>
      <vt:lpstr>Machine Learning Model Validation  and  Test</vt:lpstr>
      <vt:lpstr>Machine Learning Model Feature Importance</vt:lpstr>
      <vt:lpstr>PowerPoint Presentation</vt:lpstr>
      <vt:lpstr>Machine Learning Model Improvements  that  can  be  made</vt:lpstr>
      <vt:lpstr>Machine Learning Model Additional  Features  That  Could  Help  Improve  The  Model</vt:lpstr>
      <vt:lpstr>Final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  Practical  Exam  presentation</dc:title>
  <dc:creator>Matthew Phelps</dc:creator>
  <cp:lastModifiedBy>Matthew Phelps</cp:lastModifiedBy>
  <cp:revision>41</cp:revision>
  <dcterms:created xsi:type="dcterms:W3CDTF">2023-04-10T09:45:44Z</dcterms:created>
  <dcterms:modified xsi:type="dcterms:W3CDTF">2023-07-03T06:05:40Z</dcterms:modified>
</cp:coreProperties>
</file>