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5" r:id="rId4"/>
    <p:sldId id="266" r:id="rId5"/>
    <p:sldId id="268" r:id="rId6"/>
    <p:sldId id="262" r:id="rId7"/>
    <p:sldId id="260" r:id="rId8"/>
    <p:sldId id="269" r:id="rId9"/>
    <p:sldId id="27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4B8C46-41DD-454F-A9C1-479BFEE9F37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112DAA-FFD5-412C-A285-2C7B53D95AE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The </a:t>
          </a:r>
          <a:r>
            <a:rPr lang="en-US" sz="1400" u="sng" dirty="0"/>
            <a:t>"call" </a:t>
          </a:r>
          <a:r>
            <a:rPr lang="en-US" sz="1400" u="none" dirty="0"/>
            <a:t>sales had the lowest total revenue. </a:t>
          </a:r>
          <a:r>
            <a:rPr lang="en-US" sz="1400" dirty="0"/>
            <a:t>It saw its revenue increase by 14% through the first six weeks of the product launch.</a:t>
          </a:r>
        </a:p>
      </dgm:t>
    </dgm:pt>
    <dgm:pt modelId="{0E6594EF-7B28-4E62-98E0-C171934FCE47}" type="parTrans" cxnId="{F3585E66-B797-4181-886F-3DF7CE023853}">
      <dgm:prSet/>
      <dgm:spPr/>
      <dgm:t>
        <a:bodyPr/>
        <a:lstStyle/>
        <a:p>
          <a:endParaRPr lang="en-US"/>
        </a:p>
      </dgm:t>
    </dgm:pt>
    <dgm:pt modelId="{80FA030D-8048-42D7-A199-FCE01A7AB363}" type="sibTrans" cxnId="{F3585E66-B797-4181-886F-3DF7CE023853}">
      <dgm:prSet/>
      <dgm:spPr/>
      <dgm:t>
        <a:bodyPr/>
        <a:lstStyle/>
        <a:p>
          <a:endParaRPr lang="en-US"/>
        </a:p>
      </dgm:t>
    </dgm:pt>
    <dgm:pt modelId="{1BBC4117-BF4D-4476-8610-8D4DB02183C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The </a:t>
          </a:r>
          <a:r>
            <a:rPr lang="en-US" sz="1400" u="sng" dirty="0"/>
            <a:t>"e-mail" </a:t>
          </a:r>
          <a:r>
            <a:rPr lang="en-US" sz="1400" u="none" dirty="0"/>
            <a:t>sales method </a:t>
          </a:r>
          <a:r>
            <a:rPr lang="en-US" sz="1400" dirty="0"/>
            <a:t>accounted for 84% of total revenue in week 1 and had the highest total revenue.  However,  It saw its revenue decrease by 89% through the first six weeks of the product launch.</a:t>
          </a:r>
        </a:p>
      </dgm:t>
    </dgm:pt>
    <dgm:pt modelId="{E2C7B9F0-A937-478E-8904-764EA95397C5}" type="parTrans" cxnId="{9AB8339E-B2D5-4204-8DA6-E29C629C6294}">
      <dgm:prSet/>
      <dgm:spPr/>
      <dgm:t>
        <a:bodyPr/>
        <a:lstStyle/>
        <a:p>
          <a:endParaRPr lang="en-US"/>
        </a:p>
      </dgm:t>
    </dgm:pt>
    <dgm:pt modelId="{60417B01-D814-4D60-8E12-7DA207AB9644}" type="sibTrans" cxnId="{9AB8339E-B2D5-4204-8DA6-E29C629C6294}">
      <dgm:prSet/>
      <dgm:spPr/>
      <dgm:t>
        <a:bodyPr/>
        <a:lstStyle/>
        <a:p>
          <a:endParaRPr lang="en-US"/>
        </a:p>
      </dgm:t>
    </dgm:pt>
    <dgm:pt modelId="{4B62168A-EF3E-4210-B142-9D5D57B6C78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300" dirty="0"/>
            <a:t>The </a:t>
          </a:r>
          <a:r>
            <a:rPr lang="en-US" sz="1300" u="sng" dirty="0"/>
            <a:t>"e-mail + call" </a:t>
          </a:r>
          <a:r>
            <a:rPr lang="en-US" sz="1300" u="none" dirty="0"/>
            <a:t>sales method </a:t>
          </a:r>
          <a:r>
            <a:rPr lang="en-US" sz="1300" dirty="0"/>
            <a:t>started week 1 accounting for only 6% of week 1 total revenue, but it ended the trial accounting for 70% of total revenue in week 6.  It also saw revenue increase the most through the first six weeks of the product launch.</a:t>
          </a:r>
        </a:p>
      </dgm:t>
    </dgm:pt>
    <dgm:pt modelId="{EB9D85AB-6760-4F9A-B56C-DF1D4476669D}" type="parTrans" cxnId="{7C2E6B08-2511-44A4-A7CC-1217228E59EC}">
      <dgm:prSet/>
      <dgm:spPr/>
      <dgm:t>
        <a:bodyPr/>
        <a:lstStyle/>
        <a:p>
          <a:endParaRPr lang="en-US"/>
        </a:p>
      </dgm:t>
    </dgm:pt>
    <dgm:pt modelId="{17CB385B-91F0-49BC-B46A-82E845F84F85}" type="sibTrans" cxnId="{7C2E6B08-2511-44A4-A7CC-1217228E59EC}">
      <dgm:prSet/>
      <dgm:spPr/>
      <dgm:t>
        <a:bodyPr/>
        <a:lstStyle/>
        <a:p>
          <a:endParaRPr lang="en-US"/>
        </a:p>
      </dgm:t>
    </dgm:pt>
    <dgm:pt modelId="{1C771DD7-D716-4036-967D-6779F88E1B1A}" type="pres">
      <dgm:prSet presAssocID="{F74B8C46-41DD-454F-A9C1-479BFEE9F37D}" presName="root" presStyleCnt="0">
        <dgm:presLayoutVars>
          <dgm:dir/>
          <dgm:resizeHandles val="exact"/>
        </dgm:presLayoutVars>
      </dgm:prSet>
      <dgm:spPr/>
    </dgm:pt>
    <dgm:pt modelId="{967407F3-8773-4739-8D0E-717E75B1AE96}" type="pres">
      <dgm:prSet presAssocID="{19112DAA-FFD5-412C-A285-2C7B53D95AE6}" presName="compNode" presStyleCnt="0"/>
      <dgm:spPr/>
    </dgm:pt>
    <dgm:pt modelId="{973C8695-4CC3-47D1-BA15-DC08E9E616A7}" type="pres">
      <dgm:prSet presAssocID="{19112DAA-FFD5-412C-A285-2C7B53D95AE6}" presName="bgRect" presStyleLbl="bgShp" presStyleIdx="0" presStyleCnt="3"/>
      <dgm:spPr/>
    </dgm:pt>
    <dgm:pt modelId="{3BD86B94-4600-44D1-B655-3C37DCE5DA00}" type="pres">
      <dgm:prSet presAssocID="{19112DAA-FFD5-412C-A285-2C7B53D95AE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phone with solid fill"/>
        </a:ext>
      </dgm:extLst>
    </dgm:pt>
    <dgm:pt modelId="{3329E2FF-BF7E-4781-BB3B-174207A63FBF}" type="pres">
      <dgm:prSet presAssocID="{19112DAA-FFD5-412C-A285-2C7B53D95AE6}" presName="spaceRect" presStyleCnt="0"/>
      <dgm:spPr/>
    </dgm:pt>
    <dgm:pt modelId="{DBD88167-1A8D-4667-AC18-2F605B5B0CF6}" type="pres">
      <dgm:prSet presAssocID="{19112DAA-FFD5-412C-A285-2C7B53D95AE6}" presName="parTx" presStyleLbl="revTx" presStyleIdx="0" presStyleCnt="3" custScaleX="110794">
        <dgm:presLayoutVars>
          <dgm:chMax val="0"/>
          <dgm:chPref val="0"/>
        </dgm:presLayoutVars>
      </dgm:prSet>
      <dgm:spPr/>
    </dgm:pt>
    <dgm:pt modelId="{3DFD07C1-97E0-4E0F-B06A-9758EB139570}" type="pres">
      <dgm:prSet presAssocID="{80FA030D-8048-42D7-A199-FCE01A7AB363}" presName="sibTrans" presStyleCnt="0"/>
      <dgm:spPr/>
    </dgm:pt>
    <dgm:pt modelId="{8B94F81A-B6C8-4178-8CAD-AB695EBD2AAC}" type="pres">
      <dgm:prSet presAssocID="{1BBC4117-BF4D-4476-8610-8D4DB02183C1}" presName="compNode" presStyleCnt="0"/>
      <dgm:spPr/>
    </dgm:pt>
    <dgm:pt modelId="{4A826204-9586-467F-9976-2F6B51A00CAE}" type="pres">
      <dgm:prSet presAssocID="{1BBC4117-BF4D-4476-8610-8D4DB02183C1}" presName="bgRect" presStyleLbl="bgShp" presStyleIdx="1" presStyleCnt="3"/>
      <dgm:spPr/>
    </dgm:pt>
    <dgm:pt modelId="{E104AF0D-2FFE-4568-93CF-91E34D5114FC}" type="pres">
      <dgm:prSet presAssocID="{1BBC4117-BF4D-4476-8610-8D4DB02183C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 with solid fill"/>
        </a:ext>
      </dgm:extLst>
    </dgm:pt>
    <dgm:pt modelId="{954A84B0-CDA1-4F60-B323-970566C70009}" type="pres">
      <dgm:prSet presAssocID="{1BBC4117-BF4D-4476-8610-8D4DB02183C1}" presName="spaceRect" presStyleCnt="0"/>
      <dgm:spPr/>
    </dgm:pt>
    <dgm:pt modelId="{C851A81B-EA45-4822-8F06-CBD8CCD255BA}" type="pres">
      <dgm:prSet presAssocID="{1BBC4117-BF4D-4476-8610-8D4DB02183C1}" presName="parTx" presStyleLbl="revTx" presStyleIdx="1" presStyleCnt="3" custScaleX="105175">
        <dgm:presLayoutVars>
          <dgm:chMax val="0"/>
          <dgm:chPref val="0"/>
        </dgm:presLayoutVars>
      </dgm:prSet>
      <dgm:spPr/>
    </dgm:pt>
    <dgm:pt modelId="{67AA73C6-B6EC-4DC9-B1BA-AF628A0A3D75}" type="pres">
      <dgm:prSet presAssocID="{60417B01-D814-4D60-8E12-7DA207AB9644}" presName="sibTrans" presStyleCnt="0"/>
      <dgm:spPr/>
    </dgm:pt>
    <dgm:pt modelId="{E30A85D1-413F-46E3-A611-A0326E3A1453}" type="pres">
      <dgm:prSet presAssocID="{4B62168A-EF3E-4210-B142-9D5D57B6C788}" presName="compNode" presStyleCnt="0"/>
      <dgm:spPr/>
    </dgm:pt>
    <dgm:pt modelId="{138B828F-2CE2-40B3-BC8F-39A201BAA827}" type="pres">
      <dgm:prSet presAssocID="{4B62168A-EF3E-4210-B142-9D5D57B6C788}" presName="bgRect" presStyleLbl="bgShp" presStyleIdx="2" presStyleCnt="3" custLinFactNeighborX="381" custLinFactNeighborY="642"/>
      <dgm:spPr/>
    </dgm:pt>
    <dgm:pt modelId="{7555AD2F-0C3D-4AE1-ABF9-A6CC83477EFB}" type="pres">
      <dgm:prSet presAssocID="{4B62168A-EF3E-4210-B142-9D5D57B6C788}" presName="iconRect" presStyleLbl="node1" presStyleIdx="2" presStyleCnt="3" custLinFactNeighborX="1744" custLinFactNeighborY="-8172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uffle with solid fill"/>
        </a:ext>
      </dgm:extLst>
    </dgm:pt>
    <dgm:pt modelId="{1CE64F42-9DE6-4FF0-81E6-7F389FD5886B}" type="pres">
      <dgm:prSet presAssocID="{4B62168A-EF3E-4210-B142-9D5D57B6C788}" presName="spaceRect" presStyleCnt="0"/>
      <dgm:spPr/>
    </dgm:pt>
    <dgm:pt modelId="{DBAA0D0D-329B-4D27-83EF-3B0F7DDEB948}" type="pres">
      <dgm:prSet presAssocID="{4B62168A-EF3E-4210-B142-9D5D57B6C788}" presName="parTx" presStyleLbl="revTx" presStyleIdx="2" presStyleCnt="3" custScaleX="105175">
        <dgm:presLayoutVars>
          <dgm:chMax val="0"/>
          <dgm:chPref val="0"/>
        </dgm:presLayoutVars>
      </dgm:prSet>
      <dgm:spPr/>
    </dgm:pt>
  </dgm:ptLst>
  <dgm:cxnLst>
    <dgm:cxn modelId="{7C2E6B08-2511-44A4-A7CC-1217228E59EC}" srcId="{F74B8C46-41DD-454F-A9C1-479BFEE9F37D}" destId="{4B62168A-EF3E-4210-B142-9D5D57B6C788}" srcOrd="2" destOrd="0" parTransId="{EB9D85AB-6760-4F9A-B56C-DF1D4476669D}" sibTransId="{17CB385B-91F0-49BC-B46A-82E845F84F85}"/>
    <dgm:cxn modelId="{F72DDA3F-CD91-46BD-AEBC-7F80ED9FC1C6}" type="presOf" srcId="{19112DAA-FFD5-412C-A285-2C7B53D95AE6}" destId="{DBD88167-1A8D-4667-AC18-2F605B5B0CF6}" srcOrd="0" destOrd="0" presId="urn:microsoft.com/office/officeart/2018/2/layout/IconVerticalSolidList"/>
    <dgm:cxn modelId="{86207243-4322-4B10-BA86-C5A25FA6F70B}" type="presOf" srcId="{4B62168A-EF3E-4210-B142-9D5D57B6C788}" destId="{DBAA0D0D-329B-4D27-83EF-3B0F7DDEB948}" srcOrd="0" destOrd="0" presId="urn:microsoft.com/office/officeart/2018/2/layout/IconVerticalSolidList"/>
    <dgm:cxn modelId="{F3585E66-B797-4181-886F-3DF7CE023853}" srcId="{F74B8C46-41DD-454F-A9C1-479BFEE9F37D}" destId="{19112DAA-FFD5-412C-A285-2C7B53D95AE6}" srcOrd="0" destOrd="0" parTransId="{0E6594EF-7B28-4E62-98E0-C171934FCE47}" sibTransId="{80FA030D-8048-42D7-A199-FCE01A7AB363}"/>
    <dgm:cxn modelId="{3C5DF469-DBC1-4A97-95F0-13BEA9B8EBC8}" type="presOf" srcId="{1BBC4117-BF4D-4476-8610-8D4DB02183C1}" destId="{C851A81B-EA45-4822-8F06-CBD8CCD255BA}" srcOrd="0" destOrd="0" presId="urn:microsoft.com/office/officeart/2018/2/layout/IconVerticalSolidList"/>
    <dgm:cxn modelId="{03133E57-914C-4B96-B18E-E6D9AF97E791}" type="presOf" srcId="{F74B8C46-41DD-454F-A9C1-479BFEE9F37D}" destId="{1C771DD7-D716-4036-967D-6779F88E1B1A}" srcOrd="0" destOrd="0" presId="urn:microsoft.com/office/officeart/2018/2/layout/IconVerticalSolidList"/>
    <dgm:cxn modelId="{9AB8339E-B2D5-4204-8DA6-E29C629C6294}" srcId="{F74B8C46-41DD-454F-A9C1-479BFEE9F37D}" destId="{1BBC4117-BF4D-4476-8610-8D4DB02183C1}" srcOrd="1" destOrd="0" parTransId="{E2C7B9F0-A937-478E-8904-764EA95397C5}" sibTransId="{60417B01-D814-4D60-8E12-7DA207AB9644}"/>
    <dgm:cxn modelId="{34CE1D33-7AA9-4072-B0AE-D7E0BB6938F1}" type="presParOf" srcId="{1C771DD7-D716-4036-967D-6779F88E1B1A}" destId="{967407F3-8773-4739-8D0E-717E75B1AE96}" srcOrd="0" destOrd="0" presId="urn:microsoft.com/office/officeart/2018/2/layout/IconVerticalSolidList"/>
    <dgm:cxn modelId="{C62251EB-C86F-415D-9D89-257F7012AE14}" type="presParOf" srcId="{967407F3-8773-4739-8D0E-717E75B1AE96}" destId="{973C8695-4CC3-47D1-BA15-DC08E9E616A7}" srcOrd="0" destOrd="0" presId="urn:microsoft.com/office/officeart/2018/2/layout/IconVerticalSolidList"/>
    <dgm:cxn modelId="{3C02B62C-6FBE-4B5C-85D3-AB9450E67F0E}" type="presParOf" srcId="{967407F3-8773-4739-8D0E-717E75B1AE96}" destId="{3BD86B94-4600-44D1-B655-3C37DCE5DA00}" srcOrd="1" destOrd="0" presId="urn:microsoft.com/office/officeart/2018/2/layout/IconVerticalSolidList"/>
    <dgm:cxn modelId="{95E1DFFD-0833-4765-BDFF-B4F09CB28FFD}" type="presParOf" srcId="{967407F3-8773-4739-8D0E-717E75B1AE96}" destId="{3329E2FF-BF7E-4781-BB3B-174207A63FBF}" srcOrd="2" destOrd="0" presId="urn:microsoft.com/office/officeart/2018/2/layout/IconVerticalSolidList"/>
    <dgm:cxn modelId="{D2E6F67C-190E-48A1-A9B1-8E2BD4305508}" type="presParOf" srcId="{967407F3-8773-4739-8D0E-717E75B1AE96}" destId="{DBD88167-1A8D-4667-AC18-2F605B5B0CF6}" srcOrd="3" destOrd="0" presId="urn:microsoft.com/office/officeart/2018/2/layout/IconVerticalSolidList"/>
    <dgm:cxn modelId="{6746D502-DE13-437F-9C69-5B2F3D7124EE}" type="presParOf" srcId="{1C771DD7-D716-4036-967D-6779F88E1B1A}" destId="{3DFD07C1-97E0-4E0F-B06A-9758EB139570}" srcOrd="1" destOrd="0" presId="urn:microsoft.com/office/officeart/2018/2/layout/IconVerticalSolidList"/>
    <dgm:cxn modelId="{99C0A452-CAAB-4B74-9898-654DF1439570}" type="presParOf" srcId="{1C771DD7-D716-4036-967D-6779F88E1B1A}" destId="{8B94F81A-B6C8-4178-8CAD-AB695EBD2AAC}" srcOrd="2" destOrd="0" presId="urn:microsoft.com/office/officeart/2018/2/layout/IconVerticalSolidList"/>
    <dgm:cxn modelId="{09CFEF01-738F-4BBA-AA1C-90EC9FF97744}" type="presParOf" srcId="{8B94F81A-B6C8-4178-8CAD-AB695EBD2AAC}" destId="{4A826204-9586-467F-9976-2F6B51A00CAE}" srcOrd="0" destOrd="0" presId="urn:microsoft.com/office/officeart/2018/2/layout/IconVerticalSolidList"/>
    <dgm:cxn modelId="{ED9A6426-CCC0-45AD-8C3A-3BC03074C40C}" type="presParOf" srcId="{8B94F81A-B6C8-4178-8CAD-AB695EBD2AAC}" destId="{E104AF0D-2FFE-4568-93CF-91E34D5114FC}" srcOrd="1" destOrd="0" presId="urn:microsoft.com/office/officeart/2018/2/layout/IconVerticalSolidList"/>
    <dgm:cxn modelId="{116710A0-D9CE-45A2-8DFC-28EC3D3EE1A1}" type="presParOf" srcId="{8B94F81A-B6C8-4178-8CAD-AB695EBD2AAC}" destId="{954A84B0-CDA1-4F60-B323-970566C70009}" srcOrd="2" destOrd="0" presId="urn:microsoft.com/office/officeart/2018/2/layout/IconVerticalSolidList"/>
    <dgm:cxn modelId="{5156ACD4-F198-4395-9BD7-D22360B8E6E1}" type="presParOf" srcId="{8B94F81A-B6C8-4178-8CAD-AB695EBD2AAC}" destId="{C851A81B-EA45-4822-8F06-CBD8CCD255BA}" srcOrd="3" destOrd="0" presId="urn:microsoft.com/office/officeart/2018/2/layout/IconVerticalSolidList"/>
    <dgm:cxn modelId="{3AB43328-9ACB-4640-B013-3736E586008B}" type="presParOf" srcId="{1C771DD7-D716-4036-967D-6779F88E1B1A}" destId="{67AA73C6-B6EC-4DC9-B1BA-AF628A0A3D75}" srcOrd="3" destOrd="0" presId="urn:microsoft.com/office/officeart/2018/2/layout/IconVerticalSolidList"/>
    <dgm:cxn modelId="{31EB4DA1-C47C-405E-9BD1-116E1AACF359}" type="presParOf" srcId="{1C771DD7-D716-4036-967D-6779F88E1B1A}" destId="{E30A85D1-413F-46E3-A611-A0326E3A1453}" srcOrd="4" destOrd="0" presId="urn:microsoft.com/office/officeart/2018/2/layout/IconVerticalSolidList"/>
    <dgm:cxn modelId="{D6E9EBB6-B8EB-4370-A09F-34D3B3C70AB9}" type="presParOf" srcId="{E30A85D1-413F-46E3-A611-A0326E3A1453}" destId="{138B828F-2CE2-40B3-BC8F-39A201BAA827}" srcOrd="0" destOrd="0" presId="urn:microsoft.com/office/officeart/2018/2/layout/IconVerticalSolidList"/>
    <dgm:cxn modelId="{1A1C5CD2-932E-4357-80F6-39998942DEC3}" type="presParOf" srcId="{E30A85D1-413F-46E3-A611-A0326E3A1453}" destId="{7555AD2F-0C3D-4AE1-ABF9-A6CC83477EFB}" srcOrd="1" destOrd="0" presId="urn:microsoft.com/office/officeart/2018/2/layout/IconVerticalSolidList"/>
    <dgm:cxn modelId="{E8D904A5-DE6E-43BB-B0D7-3C7C24C64251}" type="presParOf" srcId="{E30A85D1-413F-46E3-A611-A0326E3A1453}" destId="{1CE64F42-9DE6-4FF0-81E6-7F389FD5886B}" srcOrd="2" destOrd="0" presId="urn:microsoft.com/office/officeart/2018/2/layout/IconVerticalSolidList"/>
    <dgm:cxn modelId="{9E5F9456-889C-4338-9E6E-28B949B62F3B}" type="presParOf" srcId="{E30A85D1-413F-46E3-A611-A0326E3A1453}" destId="{DBAA0D0D-329B-4D27-83EF-3B0F7DDEB948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C8695-4CC3-47D1-BA15-DC08E9E616A7}">
      <dsp:nvSpPr>
        <dsp:cNvPr id="0" name=""/>
        <dsp:cNvSpPr/>
      </dsp:nvSpPr>
      <dsp:spPr>
        <a:xfrm>
          <a:off x="-95401" y="7095"/>
          <a:ext cx="5422392" cy="12363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86B94-4600-44D1-B655-3C37DCE5DA00}">
      <dsp:nvSpPr>
        <dsp:cNvPr id="0" name=""/>
        <dsp:cNvSpPr/>
      </dsp:nvSpPr>
      <dsp:spPr>
        <a:xfrm>
          <a:off x="278581" y="285265"/>
          <a:ext cx="681300" cy="679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88167-1A8D-4667-AC18-2F605B5B0CF6}">
      <dsp:nvSpPr>
        <dsp:cNvPr id="0" name=""/>
        <dsp:cNvSpPr/>
      </dsp:nvSpPr>
      <dsp:spPr>
        <a:xfrm>
          <a:off x="1119622" y="7095"/>
          <a:ext cx="4398171" cy="1274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932" tIns="134932" rIns="134932" bIns="13493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</a:t>
          </a:r>
          <a:r>
            <a:rPr lang="en-US" sz="1400" u="sng" kern="1200" dirty="0"/>
            <a:t>"call" </a:t>
          </a:r>
          <a:r>
            <a:rPr lang="en-US" sz="1400" u="none" kern="1200" dirty="0"/>
            <a:t>sales had the lowest total revenue. </a:t>
          </a:r>
          <a:r>
            <a:rPr lang="en-US" sz="1400" kern="1200" dirty="0"/>
            <a:t>It saw its revenue increase by 14% through the first six weeks of the product launch.</a:t>
          </a:r>
        </a:p>
      </dsp:txBody>
      <dsp:txXfrm>
        <a:off x="1119622" y="7095"/>
        <a:ext cx="4398171" cy="1274944"/>
      </dsp:txXfrm>
    </dsp:sp>
    <dsp:sp modelId="{4A826204-9586-467F-9976-2F6B51A00CAE}">
      <dsp:nvSpPr>
        <dsp:cNvPr id="0" name=""/>
        <dsp:cNvSpPr/>
      </dsp:nvSpPr>
      <dsp:spPr>
        <a:xfrm>
          <a:off x="-95401" y="1600776"/>
          <a:ext cx="5422392" cy="12363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04AF0D-2FFE-4568-93CF-91E34D5114FC}">
      <dsp:nvSpPr>
        <dsp:cNvPr id="0" name=""/>
        <dsp:cNvSpPr/>
      </dsp:nvSpPr>
      <dsp:spPr>
        <a:xfrm>
          <a:off x="278581" y="1878945"/>
          <a:ext cx="681300" cy="679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1A81B-EA45-4822-8F06-CBD8CCD255BA}">
      <dsp:nvSpPr>
        <dsp:cNvPr id="0" name=""/>
        <dsp:cNvSpPr/>
      </dsp:nvSpPr>
      <dsp:spPr>
        <a:xfrm>
          <a:off x="1231150" y="1600776"/>
          <a:ext cx="4175114" cy="1274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932" tIns="134932" rIns="134932" bIns="13493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</a:t>
          </a:r>
          <a:r>
            <a:rPr lang="en-US" sz="1400" u="sng" kern="1200" dirty="0"/>
            <a:t>"e-mail" </a:t>
          </a:r>
          <a:r>
            <a:rPr lang="en-US" sz="1400" u="none" kern="1200" dirty="0"/>
            <a:t>sales method </a:t>
          </a:r>
          <a:r>
            <a:rPr lang="en-US" sz="1400" kern="1200" dirty="0"/>
            <a:t>accounted for 84% of total revenue in week 1 and had the highest total revenue.  However,  It saw its revenue decrease by 89% through the first six weeks of the product launch.</a:t>
          </a:r>
        </a:p>
      </dsp:txBody>
      <dsp:txXfrm>
        <a:off x="1231150" y="1600776"/>
        <a:ext cx="4175114" cy="1274944"/>
      </dsp:txXfrm>
    </dsp:sp>
    <dsp:sp modelId="{138B828F-2CE2-40B3-BC8F-39A201BAA827}">
      <dsp:nvSpPr>
        <dsp:cNvPr id="0" name=""/>
        <dsp:cNvSpPr/>
      </dsp:nvSpPr>
      <dsp:spPr>
        <a:xfrm>
          <a:off x="-74742" y="3202393"/>
          <a:ext cx="5422392" cy="12363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55AD2F-0C3D-4AE1-ABF9-A6CC83477EFB}">
      <dsp:nvSpPr>
        <dsp:cNvPr id="0" name=""/>
        <dsp:cNvSpPr/>
      </dsp:nvSpPr>
      <dsp:spPr>
        <a:xfrm>
          <a:off x="290463" y="3417059"/>
          <a:ext cx="681300" cy="6799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A0D0D-329B-4D27-83EF-3B0F7DDEB948}">
      <dsp:nvSpPr>
        <dsp:cNvPr id="0" name=""/>
        <dsp:cNvSpPr/>
      </dsp:nvSpPr>
      <dsp:spPr>
        <a:xfrm>
          <a:off x="1231150" y="3194456"/>
          <a:ext cx="4175114" cy="1274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932" tIns="134932" rIns="134932" bIns="134932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</a:t>
          </a:r>
          <a:r>
            <a:rPr lang="en-US" sz="1300" u="sng" kern="1200" dirty="0"/>
            <a:t>"e-mail + call" </a:t>
          </a:r>
          <a:r>
            <a:rPr lang="en-US" sz="1300" u="none" kern="1200" dirty="0"/>
            <a:t>sales method </a:t>
          </a:r>
          <a:r>
            <a:rPr lang="en-US" sz="1300" kern="1200" dirty="0"/>
            <a:t>started week 1 accounting for only 6% of week 1 total revenue, but it ended the trial accounting for 70% of total revenue in week 6.  It also saw revenue increase the most through the first six weeks of the product launch.</a:t>
          </a:r>
        </a:p>
      </dsp:txBody>
      <dsp:txXfrm>
        <a:off x="1231150" y="3194456"/>
        <a:ext cx="4175114" cy="1274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24CF4-D06C-4EBC-AE2B-71F77552DE32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EA4FAC-4142-4893-97F6-B0C9EE38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5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4CF4-D06C-4EBC-AE2B-71F77552DE32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4FAC-4142-4893-97F6-B0C9EE38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0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24CF4-D06C-4EBC-AE2B-71F77552DE32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EA4FAC-4142-4893-97F6-B0C9EE38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6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4CF4-D06C-4EBC-AE2B-71F77552DE32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FEA4FAC-4142-4893-97F6-B0C9EE38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8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24CF4-D06C-4EBC-AE2B-71F77552DE32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EA4FAC-4142-4893-97F6-B0C9EE38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3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4CF4-D06C-4EBC-AE2B-71F77552DE32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4FAC-4142-4893-97F6-B0C9EE38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7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4CF4-D06C-4EBC-AE2B-71F77552DE32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4FAC-4142-4893-97F6-B0C9EE38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4CF4-D06C-4EBC-AE2B-71F77552DE32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4FAC-4142-4893-97F6-B0C9EE384F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2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4CF4-D06C-4EBC-AE2B-71F77552DE32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4FAC-4142-4893-97F6-B0C9EE38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8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24CF4-D06C-4EBC-AE2B-71F77552DE32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EA4FAC-4142-4893-97F6-B0C9EE38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4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4CF4-D06C-4EBC-AE2B-71F77552DE32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4FAC-4142-4893-97F6-B0C9EE38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3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B424CF4-D06C-4EBC-AE2B-71F77552DE32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FEA4FAC-4142-4893-97F6-B0C9EE384F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306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AE06-8896-CF13-37F5-10B49AF84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521" y="1052186"/>
            <a:ext cx="11280957" cy="816957"/>
          </a:xfrm>
        </p:spPr>
        <p:txBody>
          <a:bodyPr>
            <a:noAutofit/>
          </a:bodyPr>
          <a:lstStyle/>
          <a:p>
            <a:r>
              <a:rPr lang="en-US" sz="4800" b="1" dirty="0"/>
              <a:t>Pens and Printers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B00FE-A223-FA93-1D54-5B5A4D64B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1969352"/>
            <a:ext cx="10993546" cy="590321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Product Sales Analysis</a:t>
            </a:r>
          </a:p>
        </p:txBody>
      </p:sp>
    </p:spTree>
    <p:extLst>
      <p:ext uri="{BB962C8B-B14F-4D97-AF65-F5344CB8AC3E}">
        <p14:creationId xmlns:p14="http://schemas.microsoft.com/office/powerpoint/2010/main" val="77829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DB87-71F5-3457-351E-8FB70FDF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Recommendation</a:t>
            </a:r>
            <a:endParaRPr lang="en-US" sz="4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F1A2D6-99F8-EA6D-574C-469B1BE3C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03748"/>
            <a:ext cx="11029615" cy="47348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Based on the data, my recommendation would be to continue using the </a:t>
            </a:r>
            <a:r>
              <a:rPr lang="en-US" sz="2400" b="1" u="sng" dirty="0"/>
              <a:t>"e-mail + call" sales approach</a:t>
            </a:r>
            <a:r>
              <a:rPr lang="en-US" sz="2400" dirty="0"/>
              <a:t>.  The data tells us that the "e-mail + call" sales approach:   </a:t>
            </a:r>
          </a:p>
          <a:p>
            <a:pPr lvl="1"/>
            <a:r>
              <a:rPr lang="en-US" sz="2000" dirty="0"/>
              <a:t>has the most positive revenue growth.</a:t>
            </a:r>
          </a:p>
          <a:p>
            <a:pPr lvl="1"/>
            <a:r>
              <a:rPr lang="en-US" sz="2000" dirty="0"/>
              <a:t>is the only sales approach that increases in customers weekly.</a:t>
            </a:r>
          </a:p>
          <a:p>
            <a:pPr lvl="1"/>
            <a:r>
              <a:rPr lang="en-US" sz="2000" dirty="0"/>
              <a:t>brings in more revenue per customer site visit.</a:t>
            </a:r>
          </a:p>
          <a:p>
            <a:pPr lvl="1"/>
            <a:r>
              <a:rPr lang="en-US" sz="2000" dirty="0"/>
              <a:t>brings in more revenue per customer order, accounting for 32% of total revenue despite being used on only 17% of the customers. </a:t>
            </a:r>
          </a:p>
          <a:p>
            <a:r>
              <a:rPr lang="en-US" sz="2400" dirty="0"/>
              <a:t>For initial launch, "e-mail" only sales approach was great, but it was not sustainable. For continued sales success and revenue growth, the "e-mail + call" sales approach is the recommended approach.</a:t>
            </a:r>
          </a:p>
          <a:p>
            <a:r>
              <a:rPr lang="en-US" sz="2400" dirty="0"/>
              <a:t>Further data collection of sale success rates for customers contacted could provide more valuable insights.</a:t>
            </a:r>
          </a:p>
        </p:txBody>
      </p:sp>
    </p:spTree>
    <p:extLst>
      <p:ext uri="{BB962C8B-B14F-4D97-AF65-F5344CB8AC3E}">
        <p14:creationId xmlns:p14="http://schemas.microsoft.com/office/powerpoint/2010/main" val="38851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BB17-C14B-4855-DB60-B558B4E6D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PROJECT OVERVIEW and BUSINESS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0800-3636-B0BD-9B26-E37F347F4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941534"/>
            <a:ext cx="11029615" cy="4684734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Six weeks ago, we launched a new line of office stationery.  Three sales strategies were tested for this, targeted email and phone calls, as well as combination of the two. </a:t>
            </a:r>
          </a:p>
          <a:p>
            <a:pPr marL="0" indent="0">
              <a:buNone/>
            </a:pPr>
            <a:endParaRPr lang="en-US" sz="9600" dirty="0"/>
          </a:p>
          <a:p>
            <a:r>
              <a:rPr lang="en-US" sz="9600" dirty="0"/>
              <a:t>We need to find the best sales strategy by looking at : </a:t>
            </a:r>
          </a:p>
          <a:p>
            <a:pPr lvl="2"/>
            <a:r>
              <a:rPr lang="en-US" sz="9400" dirty="0"/>
              <a:t>How many customers were there for each approach? </a:t>
            </a:r>
          </a:p>
          <a:p>
            <a:pPr lvl="2"/>
            <a:r>
              <a:rPr lang="en-US" sz="9400" dirty="0"/>
              <a:t>What does the spread of the revenue look like overall? And for each method? </a:t>
            </a:r>
          </a:p>
          <a:p>
            <a:pPr lvl="2"/>
            <a:r>
              <a:rPr lang="en-US" sz="9400" dirty="0"/>
              <a:t>Was there any difference in revenue over time for each of the methods? </a:t>
            </a:r>
          </a:p>
          <a:p>
            <a:pPr lvl="2"/>
            <a:r>
              <a:rPr lang="en-US" sz="9400" dirty="0"/>
              <a:t>Are there any other differences between the customers in each group? </a:t>
            </a:r>
          </a:p>
          <a:p>
            <a:pPr marL="630000" lvl="2" indent="0">
              <a:buNone/>
            </a:pPr>
            <a:endParaRPr lang="en-US" sz="9400" dirty="0"/>
          </a:p>
          <a:p>
            <a:r>
              <a:rPr lang="en-US" sz="9600" dirty="0"/>
              <a:t>Based on the data, which method should we continue to use? </a:t>
            </a:r>
          </a:p>
          <a:p>
            <a:pPr marL="324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42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524DF4-29EF-CDE4-B01E-D344F5A1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How many Customers were there for each Approach?</a:t>
            </a:r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A7CAD80E-1809-B0A0-4737-897FB9F5B7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99" y="2250892"/>
            <a:ext cx="6984800" cy="3877449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35FB8A-F2D3-BC0D-DCB8-A2C101D06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16034" y="1839777"/>
            <a:ext cx="3894775" cy="553373"/>
          </a:xfrm>
        </p:spPr>
        <p:txBody>
          <a:bodyPr/>
          <a:lstStyle/>
          <a:p>
            <a:r>
              <a:rPr lang="en-US" dirty="0"/>
              <a:t>Three Sales Approaches Used: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BD2AC0-38C9-C981-9D6A-750DB1455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03299" y="2514937"/>
            <a:ext cx="4007510" cy="344745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</a:t>
            </a:r>
            <a:r>
              <a:rPr lang="en-US" sz="2400" u="sng" dirty="0"/>
              <a:t>"e-mail" </a:t>
            </a:r>
            <a:r>
              <a:rPr lang="en-US" sz="2400" dirty="0"/>
              <a:t>only customers accounted for </a:t>
            </a:r>
            <a:r>
              <a:rPr lang="en-US" sz="2400" b="1" dirty="0"/>
              <a:t>49.77%</a:t>
            </a:r>
            <a:r>
              <a:rPr lang="en-US" sz="2400" dirty="0"/>
              <a:t> of all customers.</a:t>
            </a:r>
          </a:p>
          <a:p>
            <a:r>
              <a:rPr lang="en-US" sz="2400" dirty="0"/>
              <a:t>The </a:t>
            </a:r>
            <a:r>
              <a:rPr lang="en-US" sz="2400" u="sng" dirty="0"/>
              <a:t>"call" </a:t>
            </a:r>
            <a:r>
              <a:rPr lang="en-US" sz="2400" dirty="0"/>
              <a:t>only customers accounted for </a:t>
            </a:r>
            <a:r>
              <a:rPr lang="en-US" sz="2400" b="1" dirty="0"/>
              <a:t>33.08% </a:t>
            </a:r>
            <a:r>
              <a:rPr lang="en-US" sz="2400" dirty="0"/>
              <a:t>of all customers. </a:t>
            </a:r>
          </a:p>
          <a:p>
            <a:r>
              <a:rPr lang="en-US" sz="2400" dirty="0"/>
              <a:t>The </a:t>
            </a:r>
            <a:r>
              <a:rPr lang="en-US" sz="2400" u="sng" dirty="0"/>
              <a:t>"email + call" </a:t>
            </a:r>
            <a:r>
              <a:rPr lang="en-US" sz="2400" dirty="0"/>
              <a:t>customers accounted for </a:t>
            </a:r>
            <a:r>
              <a:rPr lang="en-US" sz="2400" b="1" dirty="0"/>
              <a:t>17.15%</a:t>
            </a:r>
            <a:r>
              <a:rPr lang="en-US" sz="2400" dirty="0"/>
              <a:t> of all customers.</a:t>
            </a:r>
          </a:p>
        </p:txBody>
      </p:sp>
    </p:spTree>
    <p:extLst>
      <p:ext uri="{BB962C8B-B14F-4D97-AF65-F5344CB8AC3E}">
        <p14:creationId xmlns:p14="http://schemas.microsoft.com/office/powerpoint/2010/main" val="182248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6A64B-3BCB-44CC-892E-C791C324B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B4CB270D-CECB-2A95-59DD-ABBE12489F77}"/>
              </a:ext>
            </a:extLst>
          </p:cNvPr>
          <p:cNvSpPr txBox="1">
            <a:spLocks/>
          </p:cNvSpPr>
          <p:nvPr/>
        </p:nvSpPr>
        <p:spPr>
          <a:xfrm>
            <a:off x="546028" y="2051617"/>
            <a:ext cx="3409782" cy="4483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The spread of revenue shows a distribution of revenue from a </a:t>
            </a:r>
            <a:r>
              <a:rPr lang="en-US" sz="2000" u="sng" dirty="0">
                <a:solidFill>
                  <a:schemeClr val="bg1"/>
                </a:solidFill>
              </a:rPr>
              <a:t>minimum of 32.54 </a:t>
            </a:r>
            <a:r>
              <a:rPr lang="en-US" sz="2000" dirty="0">
                <a:solidFill>
                  <a:schemeClr val="bg1"/>
                </a:solidFill>
              </a:rPr>
              <a:t>to a </a:t>
            </a:r>
            <a:r>
              <a:rPr lang="en-US" sz="2000" u="sng" dirty="0">
                <a:solidFill>
                  <a:schemeClr val="bg1"/>
                </a:solidFill>
              </a:rPr>
              <a:t>maximum of 238.32</a:t>
            </a:r>
            <a:r>
              <a:rPr lang="en-US" sz="2000" dirty="0">
                <a:solidFill>
                  <a:schemeClr val="bg1"/>
                </a:solidFill>
              </a:rPr>
              <a:t>, with multimodal distribution.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box plot shows that 50% of revenue ranged between </a:t>
            </a:r>
            <a:r>
              <a:rPr lang="en-US" sz="2000" u="sng" dirty="0">
                <a:solidFill>
                  <a:schemeClr val="bg1"/>
                </a:solidFill>
              </a:rPr>
              <a:t>53.00 and 107.60</a:t>
            </a:r>
            <a:r>
              <a:rPr lang="en-US" sz="2000" dirty="0">
                <a:solidFill>
                  <a:schemeClr val="bg1"/>
                </a:solidFill>
              </a:rPr>
              <a:t>, with a median revenue of </a:t>
            </a:r>
            <a:r>
              <a:rPr lang="en-US" sz="2000" u="sng" dirty="0">
                <a:solidFill>
                  <a:schemeClr val="bg1"/>
                </a:solidFill>
              </a:rPr>
              <a:t>89.70</a:t>
            </a:r>
          </a:p>
        </p:txBody>
      </p:sp>
      <p:pic>
        <p:nvPicPr>
          <p:cNvPr id="26" name="Picture 25" descr="Chart, box and whisker chart&#10;&#10;Description automatically generated">
            <a:extLst>
              <a:ext uri="{FF2B5EF4-FFF2-40B4-BE49-F238E27FC236}">
                <a16:creationId xmlns:a16="http://schemas.microsoft.com/office/drawing/2014/main" id="{BE6E1AB2-D6E1-636B-9A76-1F079203D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468" y="3736202"/>
            <a:ext cx="6793277" cy="2945963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1DF59A2D-C7C8-F801-C1E3-59D48A9EBBA1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3339455" cy="1013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What does the overall spread of revenue look like?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BE4663-9CA2-0D8B-4656-3F47FF80ED89}"/>
              </a:ext>
            </a:extLst>
          </p:cNvPr>
          <p:cNvCxnSpPr/>
          <p:nvPr/>
        </p:nvCxnSpPr>
        <p:spPr>
          <a:xfrm>
            <a:off x="4241830" y="3736202"/>
            <a:ext cx="7814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Chart, histogram&#10;&#10;Description automatically generated">
            <a:extLst>
              <a:ext uri="{FF2B5EF4-FFF2-40B4-BE49-F238E27FC236}">
                <a16:creationId xmlns:a16="http://schemas.microsoft.com/office/drawing/2014/main" id="{33B98D50-F221-8963-4BDE-156344910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854" y="610849"/>
            <a:ext cx="7440891" cy="305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8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6A64B-3BCB-44CC-892E-C791C324B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B4CB270D-CECB-2A95-59DD-ABBE12489F77}"/>
              </a:ext>
            </a:extLst>
          </p:cNvPr>
          <p:cNvSpPr txBox="1">
            <a:spLocks/>
          </p:cNvSpPr>
          <p:nvPr/>
        </p:nvSpPr>
        <p:spPr>
          <a:xfrm>
            <a:off x="546028" y="1865915"/>
            <a:ext cx="3409782" cy="4483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u="sng" dirty="0">
                <a:solidFill>
                  <a:schemeClr val="bg1"/>
                </a:solidFill>
              </a:rPr>
              <a:t>"call" </a:t>
            </a:r>
            <a:r>
              <a:rPr lang="en-US" dirty="0">
                <a:solidFill>
                  <a:schemeClr val="bg1"/>
                </a:solidFill>
              </a:rPr>
              <a:t>sales method is associated with </a:t>
            </a:r>
            <a:r>
              <a:rPr lang="en-US" u="sng" dirty="0">
                <a:solidFill>
                  <a:schemeClr val="bg1"/>
                </a:solidFill>
              </a:rPr>
              <a:t>the lower end spread of revenue</a:t>
            </a:r>
            <a:r>
              <a:rPr lang="en-US" dirty="0">
                <a:solidFill>
                  <a:schemeClr val="bg1"/>
                </a:solidFill>
              </a:rPr>
              <a:t>, having a median of 49.9. </a:t>
            </a:r>
          </a:p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u="sng" dirty="0">
                <a:solidFill>
                  <a:schemeClr val="bg1"/>
                </a:solidFill>
              </a:rPr>
              <a:t>"e-mail" </a:t>
            </a:r>
            <a:r>
              <a:rPr lang="en-US" dirty="0">
                <a:solidFill>
                  <a:schemeClr val="bg1"/>
                </a:solidFill>
              </a:rPr>
              <a:t>sales method is associated with </a:t>
            </a:r>
            <a:r>
              <a:rPr lang="en-US" u="sng" dirty="0">
                <a:solidFill>
                  <a:schemeClr val="bg1"/>
                </a:solidFill>
              </a:rPr>
              <a:t>the average spread of revenue,</a:t>
            </a:r>
            <a:r>
              <a:rPr lang="en-US" dirty="0">
                <a:solidFill>
                  <a:schemeClr val="bg1"/>
                </a:solidFill>
              </a:rPr>
              <a:t> having a median of 94.4 close to the median of the entire spread of revenue.</a:t>
            </a:r>
          </a:p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u="sng" dirty="0">
                <a:solidFill>
                  <a:schemeClr val="bg1"/>
                </a:solidFill>
              </a:rPr>
              <a:t>"e-mail + call" </a:t>
            </a:r>
            <a:r>
              <a:rPr lang="en-US" dirty="0">
                <a:solidFill>
                  <a:schemeClr val="bg1"/>
                </a:solidFill>
              </a:rPr>
              <a:t>sales method is associated with </a:t>
            </a:r>
            <a:r>
              <a:rPr lang="en-US" u="sng" dirty="0">
                <a:solidFill>
                  <a:schemeClr val="bg1"/>
                </a:solidFill>
              </a:rPr>
              <a:t>the upper end spread of revenue</a:t>
            </a:r>
            <a:r>
              <a:rPr lang="en-US" dirty="0">
                <a:solidFill>
                  <a:schemeClr val="bg1"/>
                </a:solidFill>
              </a:rPr>
              <a:t>, having a median of 183.7.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1DF59A2D-C7C8-F801-C1E3-59D48A9EBBA1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3339455" cy="1013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The spread of revenue for each Sales approach: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2BE4D918-4C70-0805-9A3A-7AC0C30A2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669" y="610849"/>
            <a:ext cx="7901241" cy="2938083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E006FBED-14BA-8C08-8E9F-9799B7796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854" y="3643211"/>
            <a:ext cx="8042146" cy="270593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03E799-E07B-093B-35AE-D7D9FCD9861A}"/>
              </a:ext>
            </a:extLst>
          </p:cNvPr>
          <p:cNvCxnSpPr/>
          <p:nvPr/>
        </p:nvCxnSpPr>
        <p:spPr>
          <a:xfrm>
            <a:off x="4241830" y="3548932"/>
            <a:ext cx="76313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97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BB17-C14B-4855-DB60-B558B4E6D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Difference of Revenue over time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CC7DC052-65CE-2132-C956-D9DDCEA05A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4" y="2011983"/>
            <a:ext cx="5790273" cy="4476497"/>
          </a:xfrm>
        </p:spPr>
      </p:pic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B749CC49-44B5-7700-74B5-673233C70E4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47936021"/>
              </p:ext>
            </p:extLst>
          </p:nvPr>
        </p:nvGraphicFramePr>
        <p:xfrm>
          <a:off x="6188417" y="2011984"/>
          <a:ext cx="5422392" cy="4476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6026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8392-ACFF-ADC2-B573-3064A7C6D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Differences Between customers in each group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08EC1-EFE8-02B1-987D-A821594A2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025" y="5592337"/>
            <a:ext cx="5380545" cy="820989"/>
          </a:xfrm>
        </p:spPr>
        <p:txBody>
          <a:bodyPr/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sz="2400" u="sng" dirty="0">
                <a:solidFill>
                  <a:schemeClr val="accent2">
                    <a:lumMod val="75000"/>
                  </a:schemeClr>
                </a:solidFill>
              </a:rPr>
              <a:t>“email + call”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sales method averaged more revenue per site visit. Site visits are also strongly correlated with revenue.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A6D2AF8B-3056-3398-27E1-82CD588F9C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33" y="1961356"/>
            <a:ext cx="5550937" cy="328704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B2909-6826-E188-12EF-98A1CC4D9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36095" y="2783794"/>
            <a:ext cx="5087073" cy="553373"/>
          </a:xfrm>
        </p:spPr>
        <p:txBody>
          <a:bodyPr/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Through the first six weeks, the </a:t>
            </a:r>
            <a:r>
              <a:rPr lang="en-US" sz="2000" u="sng" dirty="0">
                <a:solidFill>
                  <a:schemeClr val="accent2">
                    <a:lumMod val="75000"/>
                  </a:schemeClr>
                </a:solidFill>
              </a:rPr>
              <a:t>“e-mail + call”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sales method was the only group to see an increase in customers, gaining 116 customers per week.</a:t>
            </a:r>
          </a:p>
        </p:txBody>
      </p:sp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5F7541B2-9F67-32CD-1C43-C03D6BBF310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431" y="3337167"/>
            <a:ext cx="5550935" cy="3076159"/>
          </a:xfr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901BEF-4FDF-7917-47C0-FD1D58C267A5}"/>
              </a:ext>
            </a:extLst>
          </p:cNvPr>
          <p:cNvCxnSpPr/>
          <p:nvPr/>
        </p:nvCxnSpPr>
        <p:spPr>
          <a:xfrm>
            <a:off x="6096000" y="2116899"/>
            <a:ext cx="0" cy="4296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109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6FFB1C-88EA-E634-4DD8-35849AF12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Business metrics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B82B93-D85F-2CC4-D4B7-E3CBB9DEB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20096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Since our goal is to use the best sales approach to ensure the new product line is a success, I would recommend we use </a:t>
            </a:r>
            <a:r>
              <a:rPr lang="en-US" sz="3200" b="1" u="sng" dirty="0"/>
              <a:t>6-week revenue growth </a:t>
            </a:r>
            <a:r>
              <a:rPr lang="en-US" sz="3200" dirty="0"/>
              <a:t>as our metric.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Based on the last 6 weeks of data, we had a 6-week revenue growth rate of </a:t>
            </a:r>
            <a:r>
              <a:rPr lang="en-US" sz="3200" b="1" dirty="0"/>
              <a:t>-34.5%. </a:t>
            </a:r>
            <a:r>
              <a:rPr lang="en-US" sz="3200" dirty="0"/>
              <a:t>Therefore, if the 6-week revenue growth rate should increase or turn positive, it is a strong indicator that the recommended sales approach is the right one. </a:t>
            </a:r>
          </a:p>
        </p:txBody>
      </p:sp>
    </p:spTree>
    <p:extLst>
      <p:ext uri="{BB962C8B-B14F-4D97-AF65-F5344CB8AC3E}">
        <p14:creationId xmlns:p14="http://schemas.microsoft.com/office/powerpoint/2010/main" val="213130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6FFB1C-88EA-E634-4DD8-35849AF12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/>
              <a:t>Business metrics  / Recommendation</a:t>
            </a:r>
            <a:endParaRPr lang="en-US" sz="4800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6E3AD45-66A9-4E1C-137C-F69CE2C6C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48" y="1871736"/>
            <a:ext cx="7683809" cy="45343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6EA2AA-9B28-C27E-ED3B-88739AE29326}"/>
              </a:ext>
            </a:extLst>
          </p:cNvPr>
          <p:cNvSpPr txBox="1"/>
          <p:nvPr/>
        </p:nvSpPr>
        <p:spPr>
          <a:xfrm>
            <a:off x="8328074" y="2615440"/>
            <a:ext cx="34306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sales method that has the most positive 6-week revenue growth is the</a:t>
            </a:r>
          </a:p>
          <a:p>
            <a:r>
              <a:rPr lang="en-US" sz="2800" b="1" u="sng" dirty="0"/>
              <a:t>“e-mail + call”</a:t>
            </a:r>
            <a:r>
              <a:rPr lang="en-US" sz="2800" dirty="0"/>
              <a:t> approach.</a:t>
            </a:r>
          </a:p>
        </p:txBody>
      </p:sp>
    </p:spTree>
    <p:extLst>
      <p:ext uri="{BB962C8B-B14F-4D97-AF65-F5344CB8AC3E}">
        <p14:creationId xmlns:p14="http://schemas.microsoft.com/office/powerpoint/2010/main" val="289659252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287</TotalTime>
  <Words>765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Gill Sans MT</vt:lpstr>
      <vt:lpstr>Wingdings 2</vt:lpstr>
      <vt:lpstr>Dividend</vt:lpstr>
      <vt:lpstr>Pens and Printers</vt:lpstr>
      <vt:lpstr>PROJECT OVERVIEW and BUSINESS GOALS</vt:lpstr>
      <vt:lpstr>How many Customers were there for each Approach?</vt:lpstr>
      <vt:lpstr>PowerPoint Presentation</vt:lpstr>
      <vt:lpstr>PowerPoint Presentation</vt:lpstr>
      <vt:lpstr>Difference of Revenue over time</vt:lpstr>
      <vt:lpstr>Differences Between customers in each group</vt:lpstr>
      <vt:lpstr>Business metrics</vt:lpstr>
      <vt:lpstr>Business metrics  / Recommendation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DataCamp  Practical  Exam  presentation</dc:title>
  <dc:creator>Matthew Phelps</dc:creator>
  <cp:lastModifiedBy>Matthew Phelps</cp:lastModifiedBy>
  <cp:revision>13</cp:revision>
  <dcterms:created xsi:type="dcterms:W3CDTF">2023-04-10T09:45:44Z</dcterms:created>
  <dcterms:modified xsi:type="dcterms:W3CDTF">2023-06-18T06:13:38Z</dcterms:modified>
</cp:coreProperties>
</file>