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016" y="234720"/>
            <a:ext cx="10752658" cy="1228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3561" y="1793493"/>
            <a:ext cx="6644005" cy="429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ataplatform.cloud.ibm.com/dashboards/74e00e8e-e665-42ec-92a2-760e931a0f87?project_id=ad756db6-0e96-413c-9e5a-637b0fb737c0&amp;mode=undefined&amp;%3A~%3Atext=https%3A//dataplatform.cloud.ibm.com/dashboards/74e00e8e%2De665%2D42ec%2D92a2%2D760e931a0f87/view/7b13fd0706ab3fc115c8b5e407c878017831710fb4bb835689837b490e632297a83c16c0c829485d88115331f4ef150ac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bs/datasets/Programming_Languages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ckoverflow.blog/2019/04/09/the-2019-stack-overflow-developer-survey-results-are-in/?utm_medium=Exinfluencer&amp;utm_source=Exinfluencer&amp;utm_content=000026UJ&amp;utm_term=10006555&amp;utm_id=NA-SkillsNetwork-Channel-SkillsNetworkCoursesIBMDA0321ENSkillsNetwork21426264-2021-01-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85443" y="852372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2000" y="1332272"/>
            <a:ext cx="4248902" cy="4193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z="3600" b="1" dirty="0">
                <a:solidFill>
                  <a:srgbClr val="0D649B"/>
                </a:solidFill>
                <a:latin typeface="Courier New"/>
                <a:cs typeface="Courier New"/>
              </a:rPr>
              <a:t>Analysis </a:t>
            </a:r>
            <a:r>
              <a:rPr sz="3600" b="1" spc="-25" dirty="0">
                <a:solidFill>
                  <a:srgbClr val="0D649B"/>
                </a:solidFill>
                <a:latin typeface="Courier New"/>
                <a:cs typeface="Courier New"/>
              </a:rPr>
              <a:t>of</a:t>
            </a:r>
            <a:endParaRPr sz="3600" dirty="0">
              <a:latin typeface="Courier New"/>
              <a:cs typeface="Courier New"/>
            </a:endParaRPr>
          </a:p>
          <a:p>
            <a:pPr marL="12700" marR="5080">
              <a:lnSpc>
                <a:spcPts val="3890"/>
              </a:lnSpc>
              <a:spcBef>
                <a:spcPts val="275"/>
              </a:spcBef>
            </a:pPr>
            <a:r>
              <a:rPr sz="3600" b="1" dirty="0">
                <a:solidFill>
                  <a:srgbClr val="0D649B"/>
                </a:solidFill>
                <a:latin typeface="Courier New"/>
                <a:cs typeface="Courier New"/>
              </a:rPr>
              <a:t>2019</a:t>
            </a:r>
            <a:r>
              <a:rPr sz="3600" b="1" spc="-95" dirty="0">
                <a:solidFill>
                  <a:srgbClr val="0D649B"/>
                </a:solidFill>
                <a:latin typeface="Courier New"/>
                <a:cs typeface="Courier New"/>
              </a:rPr>
              <a:t> </a:t>
            </a:r>
            <a:r>
              <a:rPr sz="3600" b="1" dirty="0">
                <a:solidFill>
                  <a:srgbClr val="0D649B"/>
                </a:solidFill>
                <a:latin typeface="Courier New"/>
                <a:cs typeface="Courier New"/>
              </a:rPr>
              <a:t>Stack</a:t>
            </a:r>
            <a:r>
              <a:rPr sz="3600" b="1" spc="-90" dirty="0">
                <a:solidFill>
                  <a:srgbClr val="0D649B"/>
                </a:solidFill>
                <a:latin typeface="Courier New"/>
                <a:cs typeface="Courier New"/>
              </a:rPr>
              <a:t> </a:t>
            </a:r>
            <a:r>
              <a:rPr sz="3600" b="1" spc="-10" dirty="0">
                <a:solidFill>
                  <a:srgbClr val="0D649B"/>
                </a:solidFill>
                <a:latin typeface="Courier New"/>
                <a:cs typeface="Courier New"/>
              </a:rPr>
              <a:t>Overflow </a:t>
            </a:r>
            <a:r>
              <a:rPr sz="3600" b="1" dirty="0">
                <a:solidFill>
                  <a:srgbClr val="0D649B"/>
                </a:solidFill>
                <a:latin typeface="Courier New"/>
                <a:cs typeface="Courier New"/>
              </a:rPr>
              <a:t>Developer</a:t>
            </a:r>
            <a:r>
              <a:rPr sz="3600" b="1" spc="-185" dirty="0">
                <a:solidFill>
                  <a:srgbClr val="0D649B"/>
                </a:solidFill>
                <a:latin typeface="Courier New"/>
                <a:cs typeface="Courier New"/>
              </a:rPr>
              <a:t> </a:t>
            </a:r>
            <a:r>
              <a:rPr sz="3600" b="1" spc="-10" dirty="0">
                <a:solidFill>
                  <a:srgbClr val="0D649B"/>
                </a:solidFill>
                <a:latin typeface="Courier New"/>
                <a:cs typeface="Courier New"/>
              </a:rPr>
              <a:t>Survey</a:t>
            </a:r>
            <a:endParaRPr lang="en-US" sz="3600" b="1" spc="-10" dirty="0">
              <a:solidFill>
                <a:srgbClr val="0D649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ts val="3890"/>
              </a:lnSpc>
              <a:spcBef>
                <a:spcPts val="275"/>
              </a:spcBef>
            </a:pPr>
            <a:endParaRPr lang="en-US" sz="3600" b="1" spc="-10" dirty="0">
              <a:solidFill>
                <a:srgbClr val="0D649B"/>
              </a:solidFill>
              <a:latin typeface="Courier New"/>
              <a:cs typeface="Courier New"/>
            </a:endParaRPr>
          </a:p>
          <a:p>
            <a:pPr marR="5080">
              <a:lnSpc>
                <a:spcPts val="3890"/>
              </a:lnSpc>
            </a:pPr>
            <a:r>
              <a:rPr lang="en-US" sz="2400" b="1" spc="-10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Matthew Phelps</a:t>
            </a:r>
          </a:p>
          <a:p>
            <a:pPr marR="5080">
              <a:lnSpc>
                <a:spcPts val="3890"/>
              </a:lnSpc>
            </a:pPr>
            <a:r>
              <a:rPr lang="en-US" sz="2400" b="1" spc="-10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April 19, 2022</a:t>
            </a:r>
            <a:endParaRPr sz="2400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F1EAE04-0BB4-7FB6-45A2-2926E9A22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43" y="1298162"/>
            <a:ext cx="690562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093EBA-85D9-BDAE-D0C6-4C31242E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222328"/>
            <a:ext cx="8069784" cy="615553"/>
          </a:xfrm>
        </p:spPr>
        <p:txBody>
          <a:bodyPr/>
          <a:lstStyle/>
          <a:p>
            <a:r>
              <a:rPr lang="en-US" dirty="0"/>
              <a:t>Technology Skills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467" rIns="0" bIns="0" rtlCol="0">
            <a:spAutoFit/>
          </a:bodyPr>
          <a:lstStyle/>
          <a:p>
            <a:pPr marL="287655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DATABASE</a:t>
            </a:r>
            <a:r>
              <a:rPr spc="-135" dirty="0"/>
              <a:t> </a:t>
            </a:r>
            <a:r>
              <a:rPr dirty="0"/>
              <a:t>TRENDS</a:t>
            </a:r>
            <a:r>
              <a:rPr spc="-17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dirty="0"/>
              <a:t>FINDINGS</a:t>
            </a:r>
            <a:r>
              <a:rPr spc="-140" dirty="0"/>
              <a:t> </a:t>
            </a:r>
            <a:r>
              <a:rPr spc="-50" dirty="0"/>
              <a:t>&amp;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544521"/>
            <a:ext cx="4890770" cy="34518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0029" marR="21590" indent="-227965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Database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but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had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lower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desirability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600">
              <a:latin typeface="Calibri"/>
              <a:cs typeface="Calibri"/>
            </a:endParaRPr>
          </a:p>
          <a:p>
            <a:pPr marL="240029" marR="18415" indent="-227965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PostgreSQL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Mongo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DB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were 	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6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worked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and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both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climbed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desirability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the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600">
              <a:latin typeface="Calibri"/>
              <a:cs typeface="Calibri"/>
            </a:endParaRPr>
          </a:p>
          <a:p>
            <a:pPr marL="240029" marR="5080" indent="-22796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SQLite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Server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did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make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database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year,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replaced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instead</a:t>
            </a:r>
            <a:r>
              <a:rPr sz="2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Elasticsearch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Redis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37106"/>
            <a:ext cx="70142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71465" algn="l"/>
              </a:tabLst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544521"/>
            <a:ext cx="4927600" cy="34518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Though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led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database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2019,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few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other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2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replaced</a:t>
            </a:r>
            <a:r>
              <a:rPr sz="26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endParaRPr sz="2600">
              <a:latin typeface="Calibri"/>
              <a:cs typeface="Calibri"/>
            </a:endParaRPr>
          </a:p>
          <a:p>
            <a:pPr marL="241300" marR="24765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PostgreSQL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desirability</a:t>
            </a:r>
            <a:r>
              <a:rPr sz="2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imply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they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endParaRPr sz="2600">
              <a:latin typeface="Calibri"/>
              <a:cs typeface="Calibri"/>
            </a:endParaRPr>
          </a:p>
          <a:p>
            <a:pPr marL="241300" marR="34353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SQLite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may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replaced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emerging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databases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such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Elasticsearch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Redis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902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WEB</a:t>
            </a:r>
            <a:r>
              <a:rPr spc="-95" dirty="0"/>
              <a:t> </a:t>
            </a:r>
            <a:r>
              <a:rPr dirty="0"/>
              <a:t>FRAME</a:t>
            </a:r>
            <a:r>
              <a:rPr spc="-110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345437"/>
            <a:ext cx="74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0013" y="1370456"/>
            <a:ext cx="1398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1905000"/>
            <a:ext cx="5422391" cy="4267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0384" y="1905000"/>
            <a:ext cx="52578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467" rIns="0" bIns="0" rtlCol="0">
            <a:spAutoFit/>
          </a:bodyPr>
          <a:lstStyle/>
          <a:p>
            <a:pPr marL="287655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WEB</a:t>
            </a:r>
            <a:r>
              <a:rPr spc="-110" dirty="0"/>
              <a:t> </a:t>
            </a:r>
            <a:r>
              <a:rPr dirty="0"/>
              <a:t>FRAME</a:t>
            </a:r>
            <a:r>
              <a:rPr spc="-125" dirty="0"/>
              <a:t> </a:t>
            </a:r>
            <a:r>
              <a:rPr dirty="0"/>
              <a:t>TRENDS</a:t>
            </a:r>
            <a:r>
              <a:rPr spc="-110" dirty="0"/>
              <a:t> </a:t>
            </a:r>
            <a:r>
              <a:rPr dirty="0"/>
              <a:t>-</a:t>
            </a:r>
            <a:r>
              <a:rPr spc="-110" dirty="0"/>
              <a:t> </a:t>
            </a:r>
            <a:r>
              <a:rPr dirty="0"/>
              <a:t>FINDINGS</a:t>
            </a:r>
            <a:r>
              <a:rPr spc="-110" dirty="0"/>
              <a:t> </a:t>
            </a:r>
            <a:r>
              <a:rPr spc="-50" dirty="0"/>
              <a:t>&amp;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155" y="2544521"/>
            <a:ext cx="4956810" cy="34518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65430" marR="221615" indent="-227965" algn="just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667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React.ja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2550" baseline="26143" dirty="0">
                <a:solidFill>
                  <a:srgbClr val="006FC0"/>
                </a:solidFill>
                <a:latin typeface="Calibri"/>
                <a:cs typeface="Calibri"/>
              </a:rPr>
              <a:t>rd</a:t>
            </a:r>
            <a:r>
              <a:rPr sz="2550" spc="247" baseline="2614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worked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Frame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2550" baseline="26143" dirty="0">
                <a:solidFill>
                  <a:srgbClr val="006FC0"/>
                </a:solidFill>
                <a:latin typeface="Calibri"/>
                <a:cs typeface="Calibri"/>
              </a:rPr>
              <a:t>st</a:t>
            </a:r>
            <a:r>
              <a:rPr sz="2550" spc="232" baseline="2614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most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r>
              <a:rPr sz="2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Frame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work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endParaRPr sz="2600">
              <a:latin typeface="Calibri"/>
              <a:cs typeface="Calibri"/>
            </a:endParaRPr>
          </a:p>
          <a:p>
            <a:pPr marL="265430" marR="163830" indent="-227965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667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jQuery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worked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with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Frame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2019,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but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only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the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sz="2550" baseline="26143" dirty="0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sz="2550" spc="209" baseline="2614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Frame</a:t>
            </a:r>
            <a:r>
              <a:rPr sz="2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to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work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year.</a:t>
            </a:r>
            <a:endParaRPr sz="2600">
              <a:latin typeface="Calibri"/>
              <a:cs typeface="Calibri"/>
            </a:endParaRPr>
          </a:p>
          <a:p>
            <a:pPr marL="265430" marR="30480" indent="-22796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667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Express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sz="2550" baseline="26143" dirty="0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sz="2550" spc="254" baseline="2614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worked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Frame,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but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failed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to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make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web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frames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work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37106"/>
            <a:ext cx="70142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71465" algn="l"/>
              </a:tabLst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544521"/>
            <a:ext cx="4983480" cy="34518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React.ja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Angular.js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consistent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usage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desirability,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should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lead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frame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area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near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600">
              <a:latin typeface="Calibri"/>
              <a:cs typeface="Calibri"/>
            </a:endParaRPr>
          </a:p>
          <a:p>
            <a:pPr marL="241300" marR="104775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jQuery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quickly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losing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favorability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may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demand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near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future</a:t>
            </a:r>
            <a:endParaRPr sz="2600">
              <a:latin typeface="Calibri"/>
              <a:cs typeface="Calibri"/>
            </a:endParaRPr>
          </a:p>
          <a:p>
            <a:pPr marL="241300" marR="41275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Express</a:t>
            </a:r>
            <a:r>
              <a:rPr sz="2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lost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favor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being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replaced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emerging</a:t>
            </a:r>
            <a:r>
              <a:rPr sz="2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frames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such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Vue.js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59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PLATFORM</a:t>
            </a:r>
            <a:r>
              <a:rPr spc="-204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345437"/>
            <a:ext cx="74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0013" y="1370456"/>
            <a:ext cx="1398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59" y="1879092"/>
            <a:ext cx="10745724" cy="42931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467" rIns="0" bIns="0" rtlCol="0">
            <a:spAutoFit/>
          </a:bodyPr>
          <a:lstStyle/>
          <a:p>
            <a:pPr marL="287655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PLATFORM</a:t>
            </a:r>
            <a:r>
              <a:rPr spc="-150" dirty="0"/>
              <a:t> </a:t>
            </a:r>
            <a:r>
              <a:rPr dirty="0"/>
              <a:t>TRENDS</a:t>
            </a:r>
            <a:r>
              <a:rPr spc="-14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dirty="0"/>
              <a:t>FINDINGS</a:t>
            </a:r>
            <a:r>
              <a:rPr spc="-140" dirty="0"/>
              <a:t> </a:t>
            </a:r>
            <a:r>
              <a:rPr spc="-50" dirty="0"/>
              <a:t>&amp;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155" y="2544521"/>
            <a:ext cx="5059045" cy="31743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65430" marR="260985" indent="-227965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667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Linux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led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used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platform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desired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platform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600">
              <a:latin typeface="Calibri"/>
              <a:cs typeface="Calibri"/>
            </a:endParaRPr>
          </a:p>
          <a:p>
            <a:pPr marL="265430" marR="30480" indent="-227965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667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Windows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550" baseline="26143" dirty="0">
                <a:solidFill>
                  <a:srgbClr val="006FC0"/>
                </a:solidFill>
                <a:latin typeface="Calibri"/>
                <a:cs typeface="Calibri"/>
              </a:rPr>
              <a:t>nd</a:t>
            </a:r>
            <a:r>
              <a:rPr sz="2550" spc="247" baseline="2614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used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platform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2019,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but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only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r>
              <a:rPr sz="2550" spc="-37" baseline="26143" dirty="0">
                <a:solidFill>
                  <a:srgbClr val="006FC0"/>
                </a:solidFill>
                <a:latin typeface="Calibri"/>
                <a:cs typeface="Calibri"/>
              </a:rPr>
              <a:t>th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r>
              <a:rPr sz="2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platform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work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with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600">
              <a:latin typeface="Calibri"/>
              <a:cs typeface="Calibri"/>
            </a:endParaRPr>
          </a:p>
          <a:p>
            <a:pPr marL="265430" marR="153035" indent="-22796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667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Slack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made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platforms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used,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but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replaced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the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desirability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Android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37106"/>
            <a:ext cx="70142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71465" algn="l"/>
              </a:tabLst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544521"/>
            <a:ext cx="4993005" cy="34518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288290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Linux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staple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should</a:t>
            </a:r>
            <a:r>
              <a:rPr sz="2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continue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lead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way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both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usage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and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desirability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work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platform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Windows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losing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desirability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favor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other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such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Docker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AWS</a:t>
            </a:r>
            <a:endParaRPr sz="2600">
              <a:latin typeface="Calibri"/>
              <a:cs typeface="Calibri"/>
            </a:endParaRPr>
          </a:p>
          <a:p>
            <a:pPr marL="241300" marR="110489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Slack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losing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desirability</a:t>
            </a:r>
            <a:r>
              <a:rPr sz="2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other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aren’t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being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much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such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Android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9997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696973"/>
            <a:ext cx="6599555" cy="23768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interactive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created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help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visualize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respondents</a:t>
            </a:r>
            <a:r>
              <a:rPr sz="22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regarding: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Demographics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4482" y="4999990"/>
            <a:ext cx="4055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access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dashboard,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click</a:t>
            </a:r>
            <a:r>
              <a:rPr sz="2200" u="sng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here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7" name="Picture 6" descr="A picture containing screenshot, colorfulness, design&#10;&#10;Description automatically generated">
            <a:extLst>
              <a:ext uri="{FF2B5EF4-FFF2-40B4-BE49-F238E27FC236}">
                <a16:creationId xmlns:a16="http://schemas.microsoft.com/office/drawing/2014/main" id="{7EBCA5AE-9A96-B636-E38A-29DBF27BB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6" y="2131810"/>
            <a:ext cx="3200740" cy="3200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842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CURRENT</a:t>
            </a:r>
            <a:r>
              <a:rPr spc="-155" dirty="0"/>
              <a:t> </a:t>
            </a:r>
            <a:r>
              <a:rPr dirty="0"/>
              <a:t>TECHNOLOGY</a:t>
            </a:r>
            <a:r>
              <a:rPr spc="-160" dirty="0"/>
              <a:t> </a:t>
            </a:r>
            <a:r>
              <a:rPr dirty="0"/>
              <a:t>USE</a:t>
            </a:r>
            <a:r>
              <a:rPr spc="-155" dirty="0"/>
              <a:t> </a:t>
            </a:r>
            <a:r>
              <a:rPr spc="-10" dirty="0"/>
              <a:t>DASHBOARD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025" y="1293749"/>
            <a:ext cx="10521950" cy="48875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1293749"/>
            <a:ext cx="10521950" cy="4979035"/>
            <a:chOff x="835025" y="1293749"/>
            <a:chExt cx="10521950" cy="4979035"/>
          </a:xfrm>
        </p:grpSpPr>
        <p:sp>
          <p:nvSpPr>
            <p:cNvPr id="3" name="object 3"/>
            <p:cNvSpPr/>
            <p:nvPr/>
          </p:nvSpPr>
          <p:spPr>
            <a:xfrm>
              <a:off x="838200" y="1296924"/>
              <a:ext cx="10515600" cy="635"/>
            </a:xfrm>
            <a:custGeom>
              <a:avLst/>
              <a:gdLst/>
              <a:ahLst/>
              <a:cxnLst/>
              <a:rect l="l" t="t" r="r" b="b"/>
              <a:pathLst>
                <a:path w="10515600" h="634">
                  <a:moveTo>
                    <a:pt x="0" y="0"/>
                  </a:moveTo>
                  <a:lnTo>
                    <a:pt x="10515600" y="38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211" y="1324356"/>
              <a:ext cx="10419588" cy="494842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237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95"/>
              </a:spcBef>
            </a:pPr>
            <a:r>
              <a:rPr dirty="0"/>
              <a:t>FUTURE</a:t>
            </a:r>
            <a:r>
              <a:rPr spc="-170" dirty="0"/>
              <a:t> </a:t>
            </a:r>
            <a:r>
              <a:rPr dirty="0"/>
              <a:t>TECHNOLOGY</a:t>
            </a:r>
            <a:r>
              <a:rPr spc="-170" dirty="0"/>
              <a:t> </a:t>
            </a:r>
            <a:r>
              <a:rPr dirty="0"/>
              <a:t>TREND</a:t>
            </a:r>
            <a:r>
              <a:rPr spc="-165" dirty="0"/>
              <a:t> </a:t>
            </a:r>
            <a:r>
              <a:rPr spc="-10" dirty="0"/>
              <a:t>DASHBOARD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1293749"/>
            <a:ext cx="10521950" cy="4942840"/>
            <a:chOff x="835025" y="1293749"/>
            <a:chExt cx="10521950" cy="4942840"/>
          </a:xfrm>
        </p:grpSpPr>
        <p:sp>
          <p:nvSpPr>
            <p:cNvPr id="3" name="object 3"/>
            <p:cNvSpPr/>
            <p:nvPr/>
          </p:nvSpPr>
          <p:spPr>
            <a:xfrm>
              <a:off x="838200" y="1296924"/>
              <a:ext cx="10515600" cy="635"/>
            </a:xfrm>
            <a:custGeom>
              <a:avLst/>
              <a:gdLst/>
              <a:ahLst/>
              <a:cxnLst/>
              <a:rect l="l" t="t" r="r" b="b"/>
              <a:pathLst>
                <a:path w="10515600" h="634">
                  <a:moveTo>
                    <a:pt x="0" y="0"/>
                  </a:moveTo>
                  <a:lnTo>
                    <a:pt x="10515600" y="38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325880"/>
              <a:ext cx="9938004" cy="491032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872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DEMOGRAPHICS</a:t>
            </a:r>
            <a:r>
              <a:rPr spc="-285" dirty="0"/>
              <a:t> </a:t>
            </a:r>
            <a:r>
              <a:rPr spc="-10" dirty="0"/>
              <a:t>DASHBOARD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3076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DISCUSSION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828" y="1414399"/>
            <a:ext cx="4833620" cy="4610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42545" indent="-2286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analyzed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has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given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some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insights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into:</a:t>
            </a:r>
            <a:endParaRPr sz="2600">
              <a:latin typeface="Calibri"/>
              <a:cs typeface="Calibri"/>
            </a:endParaRPr>
          </a:p>
          <a:p>
            <a:pPr marL="698500" marR="592455" lvl="1" indent="-228600">
              <a:lnSpc>
                <a:spcPct val="8000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programming languages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200">
              <a:latin typeface="Calibri"/>
              <a:cs typeface="Calibri"/>
            </a:endParaRPr>
          </a:p>
          <a:p>
            <a:pPr marL="698500" marR="80645" lvl="1" indent="-228600">
              <a:lnSpc>
                <a:spcPct val="8000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tope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skills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200">
              <a:latin typeface="Calibri"/>
              <a:cs typeface="Calibri"/>
            </a:endParaRPr>
          </a:p>
          <a:p>
            <a:pPr marL="698500" marR="5715" lvl="1" indent="-228600">
              <a:lnSpc>
                <a:spcPts val="211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desired platforms?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375"/>
              </a:lnSpc>
              <a:buFont typeface="Arial"/>
              <a:buChar char="•"/>
              <a:tabLst>
                <a:tab pos="6978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60"/>
              </a:lnSpc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frames?</a:t>
            </a:r>
            <a:endParaRPr sz="2200">
              <a:latin typeface="Calibri"/>
              <a:cs typeface="Calibri"/>
            </a:endParaRPr>
          </a:p>
          <a:p>
            <a:pPr marL="698500" marR="250825" lvl="1" indent="-228600">
              <a:lnSpc>
                <a:spcPts val="211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demographics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(that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responded</a:t>
            </a:r>
            <a:r>
              <a:rPr sz="2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survey)?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375"/>
              </a:lnSpc>
              <a:buFont typeface="Arial"/>
              <a:buChar char="•"/>
              <a:tabLst>
                <a:tab pos="6978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education</a:t>
            </a:r>
            <a:r>
              <a:rPr sz="2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levels</a:t>
            </a:r>
            <a:r>
              <a:rPr sz="2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75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developers?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Picture 5" descr="A picture containing logo, graphics, electric blue, symbol&#10;&#10;Description automatically generated">
            <a:extLst>
              <a:ext uri="{FF2B5EF4-FFF2-40B4-BE49-F238E27FC236}">
                <a16:creationId xmlns:a16="http://schemas.microsoft.com/office/drawing/2014/main" id="{5E038680-9CBC-75C5-40FF-F55266348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4399"/>
            <a:ext cx="4877481" cy="48774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8778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4608" y="1752600"/>
            <a:ext cx="4324792" cy="4884671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Charts</a:t>
            </a:r>
            <a:endParaRPr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2" name="Picture 11" descr="A picture containing circle, electric blue, symbol, graphics&#10;&#10;Description automatically generated">
            <a:extLst>
              <a:ext uri="{FF2B5EF4-FFF2-40B4-BE49-F238E27FC236}">
                <a16:creationId xmlns:a16="http://schemas.microsoft.com/office/drawing/2014/main" id="{3104C4A2-8B6C-5F5B-46F1-F8AF749B4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4254153" cy="425415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92555" y="2697606"/>
            <a:ext cx="4902835" cy="30949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9235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Respondents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were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overwhelmingly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men</a:t>
            </a:r>
            <a:endParaRPr sz="2800">
              <a:latin typeface="Calibri"/>
              <a:cs typeface="Calibri"/>
            </a:endParaRPr>
          </a:p>
          <a:p>
            <a:pPr marL="241300" marR="515620" indent="-229235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Respondents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survey overwhelmingly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United States</a:t>
            </a:r>
            <a:endParaRPr sz="28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269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Respondents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were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mostly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between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ages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22- 34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555" y="1759966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1828" y="2697606"/>
            <a:ext cx="4745990" cy="27533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Some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information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analyzed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male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bias</a:t>
            </a:r>
            <a:endParaRPr sz="2800">
              <a:latin typeface="Calibri"/>
              <a:cs typeface="Calibri"/>
            </a:endParaRPr>
          </a:p>
          <a:p>
            <a:pPr marL="241300" marR="453390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Some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information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analyzed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has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United States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bias</a:t>
            </a:r>
            <a:endParaRPr sz="2800">
              <a:latin typeface="Calibri"/>
              <a:cs typeface="Calibri"/>
            </a:endParaRPr>
          </a:p>
          <a:p>
            <a:pPr marL="241300" marR="19050" indent="-228600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Some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information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analyzed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age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bias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655"/>
              </a:spcBef>
            </a:pPr>
            <a:r>
              <a:rPr dirty="0"/>
              <a:t>OVERALL</a:t>
            </a:r>
            <a:r>
              <a:rPr spc="-125" dirty="0"/>
              <a:t> </a:t>
            </a:r>
            <a:r>
              <a:rPr dirty="0"/>
              <a:t>FINDINGS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0" dirty="0"/>
              <a:t> </a:t>
            </a:r>
            <a:r>
              <a:rPr spc="-10" dirty="0"/>
              <a:t>IMPLICATIONS</a:t>
            </a:r>
          </a:p>
          <a:p>
            <a:pPr marL="217804">
              <a:lnSpc>
                <a:spcPct val="100000"/>
              </a:lnSpc>
              <a:spcBef>
                <a:spcPts val="365"/>
              </a:spcBef>
              <a:tabLst>
                <a:tab pos="1908175" algn="l"/>
                <a:tab pos="10739120" algn="l"/>
              </a:tabLst>
            </a:pPr>
            <a:r>
              <a:rPr sz="2600" b="0" u="sng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	A</a:t>
            </a:r>
            <a:r>
              <a:rPr sz="2600" b="0" u="sng" spc="-40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2600" b="0" u="sng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closer</a:t>
            </a:r>
            <a:r>
              <a:rPr sz="2600" b="0" u="sng" spc="-25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2600" b="0" u="sng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look</a:t>
            </a:r>
            <a:r>
              <a:rPr sz="2600" b="0" u="sng" spc="-25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2600" b="0" u="sng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at</a:t>
            </a:r>
            <a:r>
              <a:rPr sz="2600" b="0" u="sng" spc="-25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2600" b="0" u="sng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the</a:t>
            </a:r>
            <a:r>
              <a:rPr sz="2600" b="0" u="sng" spc="-25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2600" b="0" u="sng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Demographics</a:t>
            </a:r>
            <a:r>
              <a:rPr sz="2600" b="0" u="sng" spc="-30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2600" b="0" u="sng" spc="-10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Dashboard</a:t>
            </a:r>
            <a:r>
              <a:rPr sz="2600" b="0" u="sng" dirty="0">
                <a:solidFill>
                  <a:srgbClr val="006FC0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	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9997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77787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Javascript</a:t>
            </a:r>
            <a:r>
              <a:rPr spc="-4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most</a:t>
            </a:r>
            <a:r>
              <a:rPr spc="-65" dirty="0"/>
              <a:t> </a:t>
            </a:r>
            <a:r>
              <a:rPr dirty="0"/>
              <a:t>used</a:t>
            </a:r>
            <a:r>
              <a:rPr spc="-6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desired </a:t>
            </a:r>
            <a:r>
              <a:rPr spc="-20" dirty="0"/>
              <a:t>programming</a:t>
            </a:r>
            <a:r>
              <a:rPr spc="-55" dirty="0"/>
              <a:t> </a:t>
            </a:r>
            <a:r>
              <a:rPr spc="-10" dirty="0"/>
              <a:t>language</a:t>
            </a: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Linux</a:t>
            </a:r>
            <a:r>
              <a:rPr spc="-70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most</a:t>
            </a:r>
            <a:r>
              <a:rPr spc="-55" dirty="0"/>
              <a:t> </a:t>
            </a:r>
            <a:r>
              <a:rPr dirty="0"/>
              <a:t>used</a:t>
            </a:r>
            <a:r>
              <a:rPr spc="-7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desired</a:t>
            </a:r>
            <a:r>
              <a:rPr spc="-45" dirty="0"/>
              <a:t> </a:t>
            </a:r>
            <a:r>
              <a:rPr spc="-10" dirty="0"/>
              <a:t>platform</a:t>
            </a: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MySQL</a:t>
            </a:r>
            <a:r>
              <a:rPr spc="-6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most</a:t>
            </a:r>
            <a:r>
              <a:rPr spc="-50" dirty="0"/>
              <a:t> </a:t>
            </a:r>
            <a:r>
              <a:rPr dirty="0"/>
              <a:t>used</a:t>
            </a:r>
            <a:r>
              <a:rPr spc="-50" dirty="0"/>
              <a:t> </a:t>
            </a:r>
            <a:r>
              <a:rPr spc="-10" dirty="0"/>
              <a:t>database,</a:t>
            </a:r>
            <a:r>
              <a:rPr spc="-55" dirty="0"/>
              <a:t> </a:t>
            </a:r>
            <a:r>
              <a:rPr dirty="0"/>
              <a:t>but</a:t>
            </a:r>
            <a:r>
              <a:rPr spc="-65" dirty="0"/>
              <a:t> </a:t>
            </a:r>
            <a:r>
              <a:rPr spc="-10" dirty="0"/>
              <a:t>other databases,</a:t>
            </a:r>
            <a:r>
              <a:rPr spc="-60" dirty="0"/>
              <a:t> </a:t>
            </a:r>
            <a:r>
              <a:rPr dirty="0"/>
              <a:t>such</a:t>
            </a:r>
            <a:r>
              <a:rPr spc="-7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spc="-20" dirty="0"/>
              <a:t>PostgreSQL</a:t>
            </a:r>
            <a:r>
              <a:rPr spc="-55" dirty="0"/>
              <a:t> </a:t>
            </a:r>
            <a:r>
              <a:rPr dirty="0"/>
              <a:t>are</a:t>
            </a:r>
            <a:r>
              <a:rPr spc="-65" dirty="0"/>
              <a:t> </a:t>
            </a:r>
            <a:r>
              <a:rPr spc="-20" dirty="0"/>
              <a:t>more </a:t>
            </a:r>
            <a:r>
              <a:rPr spc="-10" dirty="0"/>
              <a:t>desirable</a:t>
            </a:r>
            <a:r>
              <a:rPr spc="-8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work</a:t>
            </a:r>
            <a:r>
              <a:rPr spc="-75" dirty="0"/>
              <a:t> </a:t>
            </a:r>
            <a:r>
              <a:rPr spc="-20" dirty="0"/>
              <a:t>with</a:t>
            </a:r>
          </a:p>
          <a:p>
            <a:pPr marL="241300" marR="454025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Though</a:t>
            </a:r>
            <a:r>
              <a:rPr spc="-65" dirty="0"/>
              <a:t> </a:t>
            </a:r>
            <a:r>
              <a:rPr dirty="0"/>
              <a:t>jQuery</a:t>
            </a:r>
            <a:r>
              <a:rPr spc="-6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most</a:t>
            </a:r>
            <a:r>
              <a:rPr spc="-50" dirty="0"/>
              <a:t> </a:t>
            </a:r>
            <a:r>
              <a:rPr dirty="0"/>
              <a:t>used</a:t>
            </a:r>
            <a:r>
              <a:rPr spc="-50" dirty="0"/>
              <a:t> </a:t>
            </a:r>
            <a:r>
              <a:rPr spc="-25" dirty="0"/>
              <a:t>Web </a:t>
            </a:r>
            <a:r>
              <a:rPr dirty="0"/>
              <a:t>Frame,</a:t>
            </a:r>
            <a:r>
              <a:rPr spc="-90" dirty="0"/>
              <a:t> </a:t>
            </a:r>
            <a:r>
              <a:rPr dirty="0"/>
              <a:t>React.js</a:t>
            </a:r>
            <a:r>
              <a:rPr spc="-70" dirty="0"/>
              <a:t> </a:t>
            </a:r>
            <a:r>
              <a:rPr dirty="0"/>
              <a:t>seems</a:t>
            </a:r>
            <a:r>
              <a:rPr spc="-9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be</a:t>
            </a:r>
            <a:r>
              <a:rPr spc="-8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future</a:t>
            </a:r>
            <a:r>
              <a:rPr spc="-85" dirty="0"/>
              <a:t> </a:t>
            </a:r>
            <a:r>
              <a:rPr spc="-25" dirty="0"/>
              <a:t>of </a:t>
            </a:r>
            <a:r>
              <a:rPr spc="-10" dirty="0"/>
              <a:t>Web</a:t>
            </a:r>
            <a:r>
              <a:rPr spc="-70" dirty="0"/>
              <a:t> </a:t>
            </a:r>
            <a:r>
              <a:rPr dirty="0"/>
              <a:t>Frames</a:t>
            </a:r>
            <a:r>
              <a:rPr spc="-70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both</a:t>
            </a:r>
            <a:r>
              <a:rPr spc="-65" dirty="0"/>
              <a:t> </a:t>
            </a:r>
            <a:r>
              <a:rPr dirty="0"/>
              <a:t>highly</a:t>
            </a:r>
            <a:r>
              <a:rPr spc="-75" dirty="0"/>
              <a:t> </a:t>
            </a:r>
            <a:r>
              <a:rPr dirty="0"/>
              <a:t>used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dirty="0"/>
              <a:t>highly</a:t>
            </a:r>
            <a:r>
              <a:rPr spc="-80" dirty="0"/>
              <a:t> </a:t>
            </a:r>
            <a:r>
              <a:rPr spc="-10" dirty="0"/>
              <a:t>desired</a:t>
            </a:r>
          </a:p>
        </p:txBody>
      </p:sp>
      <p:pic>
        <p:nvPicPr>
          <p:cNvPr id="6" name="Picture 5" descr="A blue light bulb with a brain inside&#10;&#10;Description automatically generated with medium confidence">
            <a:extLst>
              <a:ext uri="{FF2B5EF4-FFF2-40B4-BE49-F238E27FC236}">
                <a16:creationId xmlns:a16="http://schemas.microsoft.com/office/drawing/2014/main" id="{181E72F4-203F-E91D-22D3-75FE2EC20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" y="2033353"/>
            <a:ext cx="3810340" cy="38103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65987" y="1411224"/>
            <a:ext cx="10860023" cy="4863084"/>
            <a:chOff x="665987" y="1411224"/>
            <a:chExt cx="10860023" cy="486308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7" y="1411224"/>
              <a:ext cx="10860023" cy="48630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64664" y="2045207"/>
              <a:ext cx="8406765" cy="3609340"/>
            </a:xfrm>
            <a:custGeom>
              <a:avLst/>
              <a:gdLst/>
              <a:ahLst/>
              <a:cxnLst/>
              <a:rect l="l" t="t" r="r" b="b"/>
              <a:pathLst>
                <a:path w="8406765" h="3609340">
                  <a:moveTo>
                    <a:pt x="179832" y="3419856"/>
                  </a:moveTo>
                  <a:lnTo>
                    <a:pt x="0" y="3419856"/>
                  </a:lnTo>
                  <a:lnTo>
                    <a:pt x="0" y="3608832"/>
                  </a:lnTo>
                  <a:lnTo>
                    <a:pt x="179832" y="3608832"/>
                  </a:lnTo>
                  <a:lnTo>
                    <a:pt x="179832" y="3419856"/>
                  </a:lnTo>
                  <a:close/>
                </a:path>
                <a:path w="8406765" h="3609340">
                  <a:moveTo>
                    <a:pt x="225552" y="3108960"/>
                  </a:moveTo>
                  <a:lnTo>
                    <a:pt x="0" y="3108960"/>
                  </a:lnTo>
                  <a:lnTo>
                    <a:pt x="0" y="3297936"/>
                  </a:lnTo>
                  <a:lnTo>
                    <a:pt x="225552" y="3297936"/>
                  </a:lnTo>
                  <a:lnTo>
                    <a:pt x="225552" y="3108960"/>
                  </a:lnTo>
                  <a:close/>
                </a:path>
                <a:path w="8406765" h="3609340">
                  <a:moveTo>
                    <a:pt x="269748" y="2798064"/>
                  </a:moveTo>
                  <a:lnTo>
                    <a:pt x="0" y="2798064"/>
                  </a:lnTo>
                  <a:lnTo>
                    <a:pt x="0" y="2987040"/>
                  </a:lnTo>
                  <a:lnTo>
                    <a:pt x="269748" y="2987040"/>
                  </a:lnTo>
                  <a:lnTo>
                    <a:pt x="269748" y="2798064"/>
                  </a:lnTo>
                  <a:close/>
                </a:path>
                <a:path w="8406765" h="3609340">
                  <a:moveTo>
                    <a:pt x="629412" y="2487168"/>
                  </a:moveTo>
                  <a:lnTo>
                    <a:pt x="0" y="2487168"/>
                  </a:lnTo>
                  <a:lnTo>
                    <a:pt x="0" y="2676144"/>
                  </a:lnTo>
                  <a:lnTo>
                    <a:pt x="629412" y="2676144"/>
                  </a:lnTo>
                  <a:lnTo>
                    <a:pt x="629412" y="2487168"/>
                  </a:lnTo>
                  <a:close/>
                </a:path>
                <a:path w="8406765" h="3609340">
                  <a:moveTo>
                    <a:pt x="719328" y="2176272"/>
                  </a:moveTo>
                  <a:lnTo>
                    <a:pt x="0" y="2176272"/>
                  </a:lnTo>
                  <a:lnTo>
                    <a:pt x="0" y="2365248"/>
                  </a:lnTo>
                  <a:lnTo>
                    <a:pt x="719328" y="2365248"/>
                  </a:lnTo>
                  <a:lnTo>
                    <a:pt x="719328" y="2176272"/>
                  </a:lnTo>
                  <a:close/>
                </a:path>
                <a:path w="8406765" h="3609340">
                  <a:moveTo>
                    <a:pt x="719328" y="1865376"/>
                  </a:moveTo>
                  <a:lnTo>
                    <a:pt x="0" y="1865376"/>
                  </a:lnTo>
                  <a:lnTo>
                    <a:pt x="0" y="2054352"/>
                  </a:lnTo>
                  <a:lnTo>
                    <a:pt x="719328" y="2054352"/>
                  </a:lnTo>
                  <a:lnTo>
                    <a:pt x="719328" y="1865376"/>
                  </a:lnTo>
                  <a:close/>
                </a:path>
                <a:path w="8406765" h="3609340">
                  <a:moveTo>
                    <a:pt x="1034796" y="1554480"/>
                  </a:moveTo>
                  <a:lnTo>
                    <a:pt x="0" y="1554480"/>
                  </a:lnTo>
                  <a:lnTo>
                    <a:pt x="0" y="1743456"/>
                  </a:lnTo>
                  <a:lnTo>
                    <a:pt x="1034796" y="1743456"/>
                  </a:lnTo>
                  <a:lnTo>
                    <a:pt x="1034796" y="1554480"/>
                  </a:lnTo>
                  <a:close/>
                </a:path>
                <a:path w="8406765" h="3609340">
                  <a:moveTo>
                    <a:pt x="2112264" y="1243584"/>
                  </a:moveTo>
                  <a:lnTo>
                    <a:pt x="0" y="1243584"/>
                  </a:lnTo>
                  <a:lnTo>
                    <a:pt x="0" y="1432560"/>
                  </a:lnTo>
                  <a:lnTo>
                    <a:pt x="2112264" y="1432560"/>
                  </a:lnTo>
                  <a:lnTo>
                    <a:pt x="2112264" y="1243584"/>
                  </a:lnTo>
                  <a:close/>
                </a:path>
                <a:path w="8406765" h="3609340">
                  <a:moveTo>
                    <a:pt x="2382012" y="932688"/>
                  </a:moveTo>
                  <a:lnTo>
                    <a:pt x="0" y="932688"/>
                  </a:lnTo>
                  <a:lnTo>
                    <a:pt x="0" y="1121664"/>
                  </a:lnTo>
                  <a:lnTo>
                    <a:pt x="2382012" y="1121664"/>
                  </a:lnTo>
                  <a:lnTo>
                    <a:pt x="2382012" y="932688"/>
                  </a:lnTo>
                  <a:close/>
                </a:path>
                <a:path w="8406765" h="3609340">
                  <a:moveTo>
                    <a:pt x="2877312" y="621792"/>
                  </a:moveTo>
                  <a:lnTo>
                    <a:pt x="0" y="621792"/>
                  </a:lnTo>
                  <a:lnTo>
                    <a:pt x="0" y="809244"/>
                  </a:lnTo>
                  <a:lnTo>
                    <a:pt x="2877312" y="809244"/>
                  </a:lnTo>
                  <a:lnTo>
                    <a:pt x="2877312" y="621792"/>
                  </a:lnTo>
                  <a:close/>
                </a:path>
                <a:path w="8406765" h="3609340">
                  <a:moveTo>
                    <a:pt x="4090416" y="310896"/>
                  </a:moveTo>
                  <a:lnTo>
                    <a:pt x="0" y="310896"/>
                  </a:lnTo>
                  <a:lnTo>
                    <a:pt x="0" y="498348"/>
                  </a:lnTo>
                  <a:lnTo>
                    <a:pt x="4090416" y="498348"/>
                  </a:lnTo>
                  <a:lnTo>
                    <a:pt x="4090416" y="310896"/>
                  </a:lnTo>
                  <a:close/>
                </a:path>
                <a:path w="8406765" h="3609340">
                  <a:moveTo>
                    <a:pt x="8406384" y="0"/>
                  </a:moveTo>
                  <a:lnTo>
                    <a:pt x="0" y="0"/>
                  </a:lnTo>
                  <a:lnTo>
                    <a:pt x="0" y="187452"/>
                  </a:lnTo>
                  <a:lnTo>
                    <a:pt x="8406384" y="187452"/>
                  </a:lnTo>
                  <a:lnTo>
                    <a:pt x="8406384" y="0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64663" y="2045208"/>
              <a:ext cx="8406765" cy="3609340"/>
            </a:xfrm>
            <a:custGeom>
              <a:avLst/>
              <a:gdLst/>
              <a:ahLst/>
              <a:cxnLst/>
              <a:rect l="l" t="t" r="r" b="b"/>
              <a:pathLst>
                <a:path w="8406765" h="3609340">
                  <a:moveTo>
                    <a:pt x="179831" y="3608831"/>
                  </a:moveTo>
                  <a:lnTo>
                    <a:pt x="0" y="3608831"/>
                  </a:lnTo>
                  <a:lnTo>
                    <a:pt x="0" y="3419855"/>
                  </a:lnTo>
                  <a:lnTo>
                    <a:pt x="179831" y="3419855"/>
                  </a:lnTo>
                  <a:lnTo>
                    <a:pt x="179831" y="3608831"/>
                  </a:lnTo>
                  <a:close/>
                </a:path>
                <a:path w="8406765" h="3609340">
                  <a:moveTo>
                    <a:pt x="225552" y="3297935"/>
                  </a:moveTo>
                  <a:lnTo>
                    <a:pt x="0" y="3297935"/>
                  </a:lnTo>
                  <a:lnTo>
                    <a:pt x="0" y="3108960"/>
                  </a:lnTo>
                  <a:lnTo>
                    <a:pt x="225552" y="3108960"/>
                  </a:lnTo>
                  <a:lnTo>
                    <a:pt x="225552" y="3297935"/>
                  </a:lnTo>
                  <a:close/>
                </a:path>
                <a:path w="8406765" h="3609340">
                  <a:moveTo>
                    <a:pt x="269748" y="2987040"/>
                  </a:moveTo>
                  <a:lnTo>
                    <a:pt x="0" y="2987040"/>
                  </a:lnTo>
                  <a:lnTo>
                    <a:pt x="0" y="2798064"/>
                  </a:lnTo>
                  <a:lnTo>
                    <a:pt x="269748" y="2798064"/>
                  </a:lnTo>
                  <a:lnTo>
                    <a:pt x="269748" y="2987040"/>
                  </a:lnTo>
                  <a:close/>
                </a:path>
                <a:path w="8406765" h="3609340">
                  <a:moveTo>
                    <a:pt x="629412" y="2676143"/>
                  </a:moveTo>
                  <a:lnTo>
                    <a:pt x="0" y="2676143"/>
                  </a:lnTo>
                  <a:lnTo>
                    <a:pt x="0" y="2487167"/>
                  </a:lnTo>
                  <a:lnTo>
                    <a:pt x="629412" y="2487167"/>
                  </a:lnTo>
                  <a:lnTo>
                    <a:pt x="629412" y="2676143"/>
                  </a:lnTo>
                  <a:close/>
                </a:path>
                <a:path w="8406765" h="3609340">
                  <a:moveTo>
                    <a:pt x="719328" y="2365247"/>
                  </a:moveTo>
                  <a:lnTo>
                    <a:pt x="0" y="2365247"/>
                  </a:lnTo>
                  <a:lnTo>
                    <a:pt x="0" y="2176272"/>
                  </a:lnTo>
                  <a:lnTo>
                    <a:pt x="719328" y="2176272"/>
                  </a:lnTo>
                  <a:lnTo>
                    <a:pt x="719328" y="2365247"/>
                  </a:lnTo>
                  <a:close/>
                </a:path>
                <a:path w="8406765" h="3609340">
                  <a:moveTo>
                    <a:pt x="719328" y="2054352"/>
                  </a:moveTo>
                  <a:lnTo>
                    <a:pt x="0" y="2054352"/>
                  </a:lnTo>
                  <a:lnTo>
                    <a:pt x="0" y="1865375"/>
                  </a:lnTo>
                  <a:lnTo>
                    <a:pt x="719328" y="1865375"/>
                  </a:lnTo>
                  <a:lnTo>
                    <a:pt x="719328" y="2054352"/>
                  </a:lnTo>
                  <a:close/>
                </a:path>
                <a:path w="8406765" h="3609340">
                  <a:moveTo>
                    <a:pt x="1034796" y="1743455"/>
                  </a:moveTo>
                  <a:lnTo>
                    <a:pt x="0" y="1743455"/>
                  </a:lnTo>
                  <a:lnTo>
                    <a:pt x="0" y="1554479"/>
                  </a:lnTo>
                  <a:lnTo>
                    <a:pt x="1034796" y="1554479"/>
                  </a:lnTo>
                  <a:lnTo>
                    <a:pt x="1034796" y="1743455"/>
                  </a:lnTo>
                  <a:close/>
                </a:path>
                <a:path w="8406765" h="3609340">
                  <a:moveTo>
                    <a:pt x="2112264" y="1432559"/>
                  </a:moveTo>
                  <a:lnTo>
                    <a:pt x="0" y="1432559"/>
                  </a:lnTo>
                  <a:lnTo>
                    <a:pt x="0" y="1243583"/>
                  </a:lnTo>
                  <a:lnTo>
                    <a:pt x="2112264" y="1243583"/>
                  </a:lnTo>
                  <a:lnTo>
                    <a:pt x="2112264" y="1432559"/>
                  </a:lnTo>
                  <a:close/>
                </a:path>
                <a:path w="8406765" h="3609340">
                  <a:moveTo>
                    <a:pt x="2382012" y="1121664"/>
                  </a:moveTo>
                  <a:lnTo>
                    <a:pt x="0" y="1121664"/>
                  </a:lnTo>
                  <a:lnTo>
                    <a:pt x="0" y="932688"/>
                  </a:lnTo>
                  <a:lnTo>
                    <a:pt x="2382012" y="932688"/>
                  </a:lnTo>
                  <a:lnTo>
                    <a:pt x="2382012" y="1121664"/>
                  </a:lnTo>
                  <a:close/>
                </a:path>
                <a:path w="8406765" h="3609340">
                  <a:moveTo>
                    <a:pt x="2877312" y="809243"/>
                  </a:moveTo>
                  <a:lnTo>
                    <a:pt x="0" y="809243"/>
                  </a:lnTo>
                  <a:lnTo>
                    <a:pt x="0" y="621791"/>
                  </a:lnTo>
                  <a:lnTo>
                    <a:pt x="2877312" y="621791"/>
                  </a:lnTo>
                  <a:lnTo>
                    <a:pt x="2877312" y="809243"/>
                  </a:lnTo>
                  <a:close/>
                </a:path>
                <a:path w="8406765" h="3609340">
                  <a:moveTo>
                    <a:pt x="4090416" y="498347"/>
                  </a:moveTo>
                  <a:lnTo>
                    <a:pt x="0" y="498347"/>
                  </a:lnTo>
                  <a:lnTo>
                    <a:pt x="0" y="310895"/>
                  </a:lnTo>
                  <a:lnTo>
                    <a:pt x="4090416" y="310895"/>
                  </a:lnTo>
                  <a:lnTo>
                    <a:pt x="4090416" y="498347"/>
                  </a:lnTo>
                  <a:close/>
                </a:path>
                <a:path w="8406765" h="3609340">
                  <a:moveTo>
                    <a:pt x="8406384" y="187451"/>
                  </a:moveTo>
                  <a:lnTo>
                    <a:pt x="0" y="187451"/>
                  </a:lnTo>
                  <a:lnTo>
                    <a:pt x="0" y="0"/>
                  </a:lnTo>
                  <a:lnTo>
                    <a:pt x="8406384" y="0"/>
                  </a:lnTo>
                  <a:lnTo>
                    <a:pt x="8406384" y="18745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65426" y="1983486"/>
              <a:ext cx="0" cy="3732529"/>
            </a:xfrm>
            <a:custGeom>
              <a:avLst/>
              <a:gdLst/>
              <a:ahLst/>
              <a:cxnLst/>
              <a:rect l="l" t="t" r="r" b="b"/>
              <a:pathLst>
                <a:path h="3732529">
                  <a:moveTo>
                    <a:pt x="0" y="373227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45032" y="524383"/>
            <a:ext cx="337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APPENDIX</a:t>
            </a:r>
            <a:r>
              <a:rPr spc="-195" dirty="0"/>
              <a:t> </a:t>
            </a:r>
            <a:r>
              <a:rPr spc="-25" dirty="0"/>
              <a:t>A: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07432" y="524383"/>
            <a:ext cx="5817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05392"/>
                </a:solidFill>
                <a:latin typeface="Courier New"/>
                <a:cs typeface="Courier New"/>
              </a:rPr>
              <a:t>GITHUB</a:t>
            </a:r>
            <a:r>
              <a:rPr sz="4000" b="1" spc="-10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dirty="0">
                <a:solidFill>
                  <a:srgbClr val="005392"/>
                </a:solidFill>
                <a:latin typeface="Courier New"/>
                <a:cs typeface="Courier New"/>
              </a:rPr>
              <a:t>JOB</a:t>
            </a:r>
            <a:r>
              <a:rPr sz="4000" b="1" spc="-1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10" dirty="0">
                <a:solidFill>
                  <a:srgbClr val="005392"/>
                </a:solidFill>
                <a:latin typeface="Courier New"/>
                <a:cs typeface="Courier New"/>
              </a:rPr>
              <a:t>POSTINGS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2133" y="5161279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7345" y="4850129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9098" y="4539233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9014" y="422833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9014" y="391706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93466" y="3606165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72458" y="3295015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2205" y="298411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53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6616" y="2672841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64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50609" y="236194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91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08411" y="205079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187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23642" y="577027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93466" y="577027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92626" y="577027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91785" y="577027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0946" y="577027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61150" y="577027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60056" y="577027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9216" y="577027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58376" y="577027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57535" y="577027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156695" y="577027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18233" y="5472176"/>
            <a:ext cx="7931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1995" algn="l"/>
              </a:tabLst>
            </a:pPr>
            <a:r>
              <a:rPr sz="1350" spc="-15" baseline="3086" dirty="0">
                <a:solidFill>
                  <a:srgbClr val="404040"/>
                </a:solidFill>
                <a:latin typeface="Calibri"/>
                <a:cs typeface="Calibri"/>
              </a:rPr>
              <a:t>MONGODB</a:t>
            </a:r>
            <a:r>
              <a:rPr sz="1350" baseline="3086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35735" y="5154929"/>
            <a:ext cx="7359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MYSQL</a:t>
            </a: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7110" y="4844033"/>
            <a:ext cx="394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ORACLE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28825" y="4532757"/>
            <a:ext cx="143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C#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88769" y="4221860"/>
            <a:ext cx="5822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35683" y="3910710"/>
            <a:ext cx="635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POSTGRESQL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71548" y="3599815"/>
            <a:ext cx="200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C++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52422" y="3288233"/>
            <a:ext cx="3194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SCALA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53616" y="2977641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PYTHON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93596" y="2666746"/>
            <a:ext cx="577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13001" y="2355596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JAVA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84958" y="2044700"/>
            <a:ext cx="86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58029" y="1483233"/>
            <a:ext cx="307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GitHub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Jobs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Postings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5987" y="1411224"/>
            <a:ext cx="10860405" cy="4863465"/>
          </a:xfrm>
          <a:custGeom>
            <a:avLst/>
            <a:gdLst/>
            <a:ahLst/>
            <a:cxnLst/>
            <a:rect l="l" t="t" r="r" b="b"/>
            <a:pathLst>
              <a:path w="10860405" h="4863465">
                <a:moveTo>
                  <a:pt x="0" y="4863084"/>
                </a:moveTo>
                <a:lnTo>
                  <a:pt x="10860023" y="4863084"/>
                </a:lnTo>
                <a:lnTo>
                  <a:pt x="10860023" y="0"/>
                </a:lnTo>
                <a:lnTo>
                  <a:pt x="0" y="0"/>
                </a:lnTo>
                <a:lnTo>
                  <a:pt x="0" y="4863084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117850" y="6309461"/>
            <a:ext cx="4349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Source: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IBM’s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GitHub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API,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April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2022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0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APPENDIX</a:t>
            </a:r>
            <a:r>
              <a:rPr spc="-140" dirty="0"/>
              <a:t> </a:t>
            </a:r>
            <a:r>
              <a:rPr dirty="0"/>
              <a:t>B:</a:t>
            </a:r>
            <a:r>
              <a:rPr spc="-135" dirty="0"/>
              <a:t> </a:t>
            </a:r>
            <a:r>
              <a:rPr dirty="0"/>
              <a:t>POPULAR</a:t>
            </a:r>
            <a:r>
              <a:rPr spc="-130" dirty="0"/>
              <a:t> </a:t>
            </a:r>
            <a:r>
              <a:rPr spc="-10" dirty="0"/>
              <a:t>LANGUAGES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087" y="1546860"/>
            <a:ext cx="10949940" cy="4572000"/>
            <a:chOff x="704087" y="1546860"/>
            <a:chExt cx="10949940" cy="4572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87" y="1546860"/>
              <a:ext cx="10949940" cy="4572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46276" y="2154935"/>
              <a:ext cx="9244965" cy="3596640"/>
            </a:xfrm>
            <a:custGeom>
              <a:avLst/>
              <a:gdLst/>
              <a:ahLst/>
              <a:cxnLst/>
              <a:rect l="l" t="t" r="r" b="b"/>
              <a:pathLst>
                <a:path w="9244965" h="3596640">
                  <a:moveTo>
                    <a:pt x="5987796" y="3369564"/>
                  </a:moveTo>
                  <a:lnTo>
                    <a:pt x="0" y="3369564"/>
                  </a:lnTo>
                  <a:lnTo>
                    <a:pt x="0" y="3596640"/>
                  </a:lnTo>
                  <a:lnTo>
                    <a:pt x="5987796" y="3596640"/>
                  </a:lnTo>
                  <a:lnTo>
                    <a:pt x="5987796" y="3369564"/>
                  </a:lnTo>
                  <a:close/>
                </a:path>
                <a:path w="9244965" h="3596640">
                  <a:moveTo>
                    <a:pt x="5992368" y="2994660"/>
                  </a:moveTo>
                  <a:lnTo>
                    <a:pt x="0" y="2994660"/>
                  </a:lnTo>
                  <a:lnTo>
                    <a:pt x="0" y="3221736"/>
                  </a:lnTo>
                  <a:lnTo>
                    <a:pt x="5992368" y="3221736"/>
                  </a:lnTo>
                  <a:lnTo>
                    <a:pt x="5992368" y="2994660"/>
                  </a:lnTo>
                  <a:close/>
                </a:path>
                <a:path w="9244965" h="3596640">
                  <a:moveTo>
                    <a:pt x="6269736" y="2619756"/>
                  </a:moveTo>
                  <a:lnTo>
                    <a:pt x="0" y="2619756"/>
                  </a:lnTo>
                  <a:lnTo>
                    <a:pt x="0" y="2846832"/>
                  </a:lnTo>
                  <a:lnTo>
                    <a:pt x="6269736" y="2846832"/>
                  </a:lnTo>
                  <a:lnTo>
                    <a:pt x="6269736" y="2619756"/>
                  </a:lnTo>
                  <a:close/>
                </a:path>
                <a:path w="9244965" h="3596640">
                  <a:moveTo>
                    <a:pt x="6504432" y="2246376"/>
                  </a:moveTo>
                  <a:lnTo>
                    <a:pt x="0" y="2246376"/>
                  </a:lnTo>
                  <a:lnTo>
                    <a:pt x="0" y="2473452"/>
                  </a:lnTo>
                  <a:lnTo>
                    <a:pt x="6504432" y="2473452"/>
                  </a:lnTo>
                  <a:lnTo>
                    <a:pt x="6504432" y="2246376"/>
                  </a:lnTo>
                  <a:close/>
                </a:path>
                <a:path w="9244965" h="3596640">
                  <a:moveTo>
                    <a:pt x="6649212" y="1871472"/>
                  </a:moveTo>
                  <a:lnTo>
                    <a:pt x="0" y="1871472"/>
                  </a:lnTo>
                  <a:lnTo>
                    <a:pt x="0" y="2098548"/>
                  </a:lnTo>
                  <a:lnTo>
                    <a:pt x="6649212" y="2098548"/>
                  </a:lnTo>
                  <a:lnTo>
                    <a:pt x="6649212" y="1871472"/>
                  </a:lnTo>
                  <a:close/>
                </a:path>
                <a:path w="9244965" h="3596640">
                  <a:moveTo>
                    <a:pt x="7138416" y="1496568"/>
                  </a:moveTo>
                  <a:lnTo>
                    <a:pt x="0" y="1496568"/>
                  </a:lnTo>
                  <a:lnTo>
                    <a:pt x="0" y="1723644"/>
                  </a:lnTo>
                  <a:lnTo>
                    <a:pt x="7138416" y="1723644"/>
                  </a:lnTo>
                  <a:lnTo>
                    <a:pt x="7138416" y="1496568"/>
                  </a:lnTo>
                  <a:close/>
                </a:path>
                <a:path w="9244965" h="3596640">
                  <a:moveTo>
                    <a:pt x="7842504" y="1123188"/>
                  </a:moveTo>
                  <a:lnTo>
                    <a:pt x="0" y="1123188"/>
                  </a:lnTo>
                  <a:lnTo>
                    <a:pt x="0" y="1350264"/>
                  </a:lnTo>
                  <a:lnTo>
                    <a:pt x="7842504" y="1350264"/>
                  </a:lnTo>
                  <a:lnTo>
                    <a:pt x="7842504" y="1123188"/>
                  </a:lnTo>
                  <a:close/>
                </a:path>
                <a:path w="9244965" h="3596640">
                  <a:moveTo>
                    <a:pt x="8046720" y="748284"/>
                  </a:moveTo>
                  <a:lnTo>
                    <a:pt x="0" y="748284"/>
                  </a:lnTo>
                  <a:lnTo>
                    <a:pt x="0" y="975360"/>
                  </a:lnTo>
                  <a:lnTo>
                    <a:pt x="8046720" y="975360"/>
                  </a:lnTo>
                  <a:lnTo>
                    <a:pt x="8046720" y="748284"/>
                  </a:lnTo>
                  <a:close/>
                </a:path>
                <a:path w="9244965" h="3596640">
                  <a:moveTo>
                    <a:pt x="8083296" y="373380"/>
                  </a:moveTo>
                  <a:lnTo>
                    <a:pt x="0" y="373380"/>
                  </a:lnTo>
                  <a:lnTo>
                    <a:pt x="0" y="600456"/>
                  </a:lnTo>
                  <a:lnTo>
                    <a:pt x="8083296" y="600456"/>
                  </a:lnTo>
                  <a:lnTo>
                    <a:pt x="8083296" y="373380"/>
                  </a:lnTo>
                  <a:close/>
                </a:path>
                <a:path w="9244965" h="3596640">
                  <a:moveTo>
                    <a:pt x="9244584" y="0"/>
                  </a:moveTo>
                  <a:lnTo>
                    <a:pt x="0" y="0"/>
                  </a:lnTo>
                  <a:lnTo>
                    <a:pt x="0" y="225552"/>
                  </a:lnTo>
                  <a:lnTo>
                    <a:pt x="9244584" y="225552"/>
                  </a:lnTo>
                  <a:lnTo>
                    <a:pt x="9244584" y="0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6275" y="2154936"/>
              <a:ext cx="9244965" cy="3596640"/>
            </a:xfrm>
            <a:custGeom>
              <a:avLst/>
              <a:gdLst/>
              <a:ahLst/>
              <a:cxnLst/>
              <a:rect l="l" t="t" r="r" b="b"/>
              <a:pathLst>
                <a:path w="9244965" h="3596640">
                  <a:moveTo>
                    <a:pt x="5987796" y="3596640"/>
                  </a:moveTo>
                  <a:lnTo>
                    <a:pt x="0" y="3596640"/>
                  </a:lnTo>
                  <a:lnTo>
                    <a:pt x="0" y="3369564"/>
                  </a:lnTo>
                  <a:lnTo>
                    <a:pt x="5987796" y="3369564"/>
                  </a:lnTo>
                  <a:lnTo>
                    <a:pt x="5987796" y="3596640"/>
                  </a:lnTo>
                  <a:close/>
                </a:path>
                <a:path w="9244965" h="3596640">
                  <a:moveTo>
                    <a:pt x="5992368" y="3221736"/>
                  </a:moveTo>
                  <a:lnTo>
                    <a:pt x="0" y="3221736"/>
                  </a:lnTo>
                  <a:lnTo>
                    <a:pt x="0" y="2994660"/>
                  </a:lnTo>
                  <a:lnTo>
                    <a:pt x="5992368" y="2994660"/>
                  </a:lnTo>
                  <a:lnTo>
                    <a:pt x="5992368" y="3221736"/>
                  </a:lnTo>
                  <a:close/>
                </a:path>
                <a:path w="9244965" h="3596640">
                  <a:moveTo>
                    <a:pt x="6269735" y="2846832"/>
                  </a:moveTo>
                  <a:lnTo>
                    <a:pt x="0" y="2846832"/>
                  </a:lnTo>
                  <a:lnTo>
                    <a:pt x="0" y="2619756"/>
                  </a:lnTo>
                  <a:lnTo>
                    <a:pt x="6269735" y="2619756"/>
                  </a:lnTo>
                  <a:lnTo>
                    <a:pt x="6269735" y="2846832"/>
                  </a:lnTo>
                  <a:close/>
                </a:path>
                <a:path w="9244965" h="3596640">
                  <a:moveTo>
                    <a:pt x="6504432" y="2473452"/>
                  </a:moveTo>
                  <a:lnTo>
                    <a:pt x="0" y="2473452"/>
                  </a:lnTo>
                  <a:lnTo>
                    <a:pt x="0" y="2246376"/>
                  </a:lnTo>
                  <a:lnTo>
                    <a:pt x="6504432" y="2246376"/>
                  </a:lnTo>
                  <a:lnTo>
                    <a:pt x="6504432" y="2473452"/>
                  </a:lnTo>
                  <a:close/>
                </a:path>
                <a:path w="9244965" h="3596640">
                  <a:moveTo>
                    <a:pt x="6649212" y="2098547"/>
                  </a:moveTo>
                  <a:lnTo>
                    <a:pt x="0" y="2098547"/>
                  </a:lnTo>
                  <a:lnTo>
                    <a:pt x="0" y="1871471"/>
                  </a:lnTo>
                  <a:lnTo>
                    <a:pt x="6649212" y="1871471"/>
                  </a:lnTo>
                  <a:lnTo>
                    <a:pt x="6649212" y="2098547"/>
                  </a:lnTo>
                  <a:close/>
                </a:path>
                <a:path w="9244965" h="3596640">
                  <a:moveTo>
                    <a:pt x="7138416" y="1723644"/>
                  </a:moveTo>
                  <a:lnTo>
                    <a:pt x="0" y="1723644"/>
                  </a:lnTo>
                  <a:lnTo>
                    <a:pt x="0" y="1496568"/>
                  </a:lnTo>
                  <a:lnTo>
                    <a:pt x="7138416" y="1496568"/>
                  </a:lnTo>
                  <a:lnTo>
                    <a:pt x="7138416" y="1723644"/>
                  </a:lnTo>
                  <a:close/>
                </a:path>
                <a:path w="9244965" h="3596640">
                  <a:moveTo>
                    <a:pt x="7842504" y="1350264"/>
                  </a:moveTo>
                  <a:lnTo>
                    <a:pt x="0" y="1350264"/>
                  </a:lnTo>
                  <a:lnTo>
                    <a:pt x="0" y="1123188"/>
                  </a:lnTo>
                  <a:lnTo>
                    <a:pt x="7842504" y="1123188"/>
                  </a:lnTo>
                  <a:lnTo>
                    <a:pt x="7842504" y="1350264"/>
                  </a:lnTo>
                  <a:close/>
                </a:path>
                <a:path w="9244965" h="3596640">
                  <a:moveTo>
                    <a:pt x="8046720" y="975360"/>
                  </a:moveTo>
                  <a:lnTo>
                    <a:pt x="0" y="975360"/>
                  </a:lnTo>
                  <a:lnTo>
                    <a:pt x="0" y="748284"/>
                  </a:lnTo>
                  <a:lnTo>
                    <a:pt x="8046720" y="748284"/>
                  </a:lnTo>
                  <a:lnTo>
                    <a:pt x="8046720" y="975360"/>
                  </a:lnTo>
                  <a:close/>
                </a:path>
                <a:path w="9244965" h="3596640">
                  <a:moveTo>
                    <a:pt x="8083296" y="600455"/>
                  </a:moveTo>
                  <a:lnTo>
                    <a:pt x="0" y="600455"/>
                  </a:lnTo>
                  <a:lnTo>
                    <a:pt x="0" y="373379"/>
                  </a:lnTo>
                  <a:lnTo>
                    <a:pt x="8083296" y="373379"/>
                  </a:lnTo>
                  <a:lnTo>
                    <a:pt x="8083296" y="600455"/>
                  </a:lnTo>
                  <a:close/>
                </a:path>
                <a:path w="9244965" h="3596640">
                  <a:moveTo>
                    <a:pt x="9244584" y="225551"/>
                  </a:moveTo>
                  <a:lnTo>
                    <a:pt x="0" y="225551"/>
                  </a:lnTo>
                  <a:lnTo>
                    <a:pt x="0" y="0"/>
                  </a:lnTo>
                  <a:lnTo>
                    <a:pt x="9244584" y="0"/>
                  </a:lnTo>
                  <a:lnTo>
                    <a:pt x="9244584" y="22555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5513" y="2081022"/>
              <a:ext cx="0" cy="3744595"/>
            </a:xfrm>
            <a:custGeom>
              <a:avLst/>
              <a:gdLst/>
              <a:ahLst/>
              <a:cxnLst/>
              <a:rect l="l" t="t" r="r" b="b"/>
              <a:pathLst>
                <a:path h="3744595">
                  <a:moveTo>
                    <a:pt x="0" y="374446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55611" y="5550204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84727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0183" y="5175630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84793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8186" y="4801361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88726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2247" y="4426711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92037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16773" y="4052061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94082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8955" y="3677792"/>
            <a:ext cx="373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101013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53296" y="3303270"/>
            <a:ext cx="373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110981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57258" y="2928620"/>
            <a:ext cx="373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113865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93834" y="2553665"/>
            <a:ext cx="3733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114383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54488" y="2179701"/>
            <a:ext cx="373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130801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3985" y="5879693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2179" y="5879693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20000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15815" y="5879693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40000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29453" y="5879693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43090" y="5879693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80000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7897" y="5879693"/>
            <a:ext cx="373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100000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41534" y="5879693"/>
            <a:ext cx="373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120000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55426" y="5879693"/>
            <a:ext cx="373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140000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6396" y="5543803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PHP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9807" y="5169534"/>
            <a:ext cx="2012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08633" y="4794884"/>
            <a:ext cx="143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C#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63777" y="4420361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8458" y="4045966"/>
            <a:ext cx="172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2809" y="3671442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JAVA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3074" y="3296792"/>
            <a:ext cx="577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52550" y="2921965"/>
            <a:ext cx="2000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C++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4923" y="2547873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PYTHON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4897" y="2173351"/>
            <a:ext cx="315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SWIFT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04891" y="1619758"/>
            <a:ext cx="214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18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Annual</a:t>
            </a:r>
            <a:r>
              <a:rPr sz="18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4087" y="1546860"/>
            <a:ext cx="10949940" cy="4572000"/>
          </a:xfrm>
          <a:custGeom>
            <a:avLst/>
            <a:gdLst/>
            <a:ahLst/>
            <a:cxnLst/>
            <a:rect l="l" t="t" r="r" b="b"/>
            <a:pathLst>
              <a:path w="10949940" h="4572000">
                <a:moveTo>
                  <a:pt x="0" y="4572000"/>
                </a:moveTo>
                <a:lnTo>
                  <a:pt x="10949940" y="4572000"/>
                </a:lnTo>
                <a:lnTo>
                  <a:pt x="1094994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17850" y="6309461"/>
            <a:ext cx="4866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Data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Source: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IBM’s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Popular</a:t>
            </a:r>
            <a:r>
              <a:rPr sz="18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Programming</a:t>
            </a:r>
            <a:r>
              <a:rPr sz="1800" u="sng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Languages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26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95"/>
              </a:spcBef>
            </a:pPr>
            <a:r>
              <a:rPr dirty="0"/>
              <a:t>EXECUTIVE</a:t>
            </a:r>
            <a:r>
              <a:rPr spc="-22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808733"/>
            <a:ext cx="6626225" cy="40951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9563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following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slides</a:t>
            </a:r>
            <a:r>
              <a:rPr sz="2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will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give</a:t>
            </a:r>
            <a:r>
              <a:rPr sz="2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insight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emerging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skills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provided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combination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postings,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training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portals,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collected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provides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insights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areas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including: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1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Demographics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8890" indent="-228600">
              <a:lnSpc>
                <a:spcPts val="2380"/>
              </a:lnSpc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following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insights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should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help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identify</a:t>
            </a:r>
            <a:r>
              <a:rPr sz="2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skills requirements</a:t>
            </a:r>
            <a:r>
              <a:rPr sz="2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remain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competitive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sz="2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pace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Picture 5" descr="A blue target with a red center and a arrow in the center&#10;&#10;Description automatically generated with low confidence">
            <a:extLst>
              <a:ext uri="{FF2B5EF4-FFF2-40B4-BE49-F238E27FC236}">
                <a16:creationId xmlns:a16="http://schemas.microsoft.com/office/drawing/2014/main" id="{A158E334-F025-41A0-D793-CC07E374C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8" y="1829515"/>
            <a:ext cx="3855985" cy="3855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9997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479041"/>
            <a:ext cx="6866255" cy="4851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9149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Overflow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Developer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4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provides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valuable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insight</a:t>
            </a:r>
            <a:r>
              <a:rPr sz="24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sz="24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400">
              <a:latin typeface="Calibri"/>
              <a:cs typeface="Calibri"/>
            </a:endParaRPr>
          </a:p>
          <a:p>
            <a:pPr marL="241300" marR="262890" indent="-228600">
              <a:lnSpc>
                <a:spcPts val="2590"/>
              </a:lnSpc>
              <a:spcBef>
                <a:spcPts val="1020"/>
              </a:spcBef>
              <a:buFont typeface="Arial"/>
              <a:buChar char="•"/>
              <a:tabLst>
                <a:tab pos="241300" algn="l"/>
                <a:tab pos="401002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should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useful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	for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consultants, organizations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focus,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applicants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field.</a:t>
            </a:r>
            <a:endParaRPr sz="2400">
              <a:latin typeface="Calibri"/>
              <a:cs typeface="Calibri"/>
            </a:endParaRPr>
          </a:p>
          <a:p>
            <a:pPr marL="241300" marR="35687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will</a:t>
            </a:r>
            <a:r>
              <a:rPr sz="24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analyze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programming</a:t>
            </a:r>
            <a:r>
              <a:rPr sz="2400" b="1" i="1" u="sng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language</a:t>
            </a:r>
            <a:r>
              <a:rPr sz="2400" b="1" i="1" u="sng" spc="-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trends</a:t>
            </a:r>
            <a:r>
              <a:rPr sz="2400" b="1" i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when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taken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predict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future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2740"/>
              </a:lnSpc>
              <a:spcBef>
                <a:spcPts val="675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will</a:t>
            </a:r>
            <a:r>
              <a:rPr sz="24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analyze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database</a:t>
            </a:r>
            <a:r>
              <a:rPr sz="2400" b="1" i="1" u="sng" spc="-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trends</a:t>
            </a:r>
            <a:r>
              <a:rPr sz="2400" b="1" i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4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taken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predict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will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analyze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platform</a:t>
            </a:r>
            <a:r>
              <a:rPr sz="2400" b="1" i="1" u="sng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and</a:t>
            </a:r>
            <a:r>
              <a:rPr sz="2400" b="1" i="1" u="sng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web</a:t>
            </a:r>
            <a:r>
              <a:rPr sz="2400" b="1" i="1" u="sng" spc="-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frame</a:t>
            </a:r>
            <a:r>
              <a:rPr sz="2400" b="1" i="1" u="sng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trends</a:t>
            </a:r>
            <a:r>
              <a:rPr sz="2400" b="1" i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when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taken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predict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Picture 5" descr="A stack of books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C6155EF4-7D88-2EAE-E3C9-742EF63F5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3657940" cy="3657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554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771984"/>
            <a:ext cx="6628130" cy="44132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Sources:</a:t>
            </a:r>
            <a:endParaRPr sz="20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97865" algn="l"/>
              </a:tabLst>
            </a:pP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r>
              <a:rPr sz="17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17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Overflow</a:t>
            </a:r>
            <a:r>
              <a:rPr sz="17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Developer</a:t>
            </a:r>
            <a:r>
              <a:rPr sz="17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7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Survey</a:t>
            </a:r>
            <a:endParaRPr sz="1700" dirty="0">
              <a:latin typeface="Calibri"/>
              <a:cs typeface="Calibri"/>
            </a:endParaRPr>
          </a:p>
          <a:p>
            <a:pPr marL="240665" indent="-227965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Wrangling:</a:t>
            </a:r>
            <a:r>
              <a:rPr sz="20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Datasets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were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cleaned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using</a:t>
            </a:r>
            <a:r>
              <a:rPr sz="20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pandas.</a:t>
            </a:r>
            <a:r>
              <a:rPr sz="2000" i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Cleaning</a:t>
            </a:r>
            <a:r>
              <a:rPr sz="20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0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consisted</a:t>
            </a:r>
            <a:r>
              <a:rPr sz="20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of:</a:t>
            </a:r>
            <a:endParaRPr sz="20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697865" algn="l"/>
              </a:tabLst>
            </a:pP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Identifying</a:t>
            </a:r>
            <a:r>
              <a:rPr sz="17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7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removing</a:t>
            </a:r>
            <a:r>
              <a:rPr sz="17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duplicate</a:t>
            </a:r>
            <a:r>
              <a:rPr sz="17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FC0"/>
                </a:solidFill>
                <a:latin typeface="Calibri"/>
                <a:cs typeface="Calibri"/>
              </a:rPr>
              <a:t>rows</a:t>
            </a:r>
            <a:endParaRPr sz="17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697865" algn="l"/>
              </a:tabLst>
            </a:pP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Finding</a:t>
            </a:r>
            <a:r>
              <a:rPr sz="17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imputing</a:t>
            </a:r>
            <a:r>
              <a:rPr sz="17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missing</a:t>
            </a:r>
            <a:r>
              <a:rPr sz="17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values</a:t>
            </a:r>
            <a:endParaRPr sz="17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97865" algn="l"/>
              </a:tabLst>
            </a:pP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Normalizing</a:t>
            </a:r>
            <a:r>
              <a:rPr sz="17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endParaRPr sz="17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Analysis:</a:t>
            </a:r>
            <a:r>
              <a:rPr sz="20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pandas</a:t>
            </a:r>
            <a:r>
              <a:rPr sz="2000" i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97865" algn="l"/>
              </a:tabLst>
            </a:pP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Find</a:t>
            </a:r>
            <a:r>
              <a:rPr sz="17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how</a:t>
            </a:r>
            <a:r>
              <a:rPr sz="17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7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17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distributed</a:t>
            </a:r>
            <a:endParaRPr sz="17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</a:tabLst>
            </a:pP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Identify</a:t>
            </a:r>
            <a:r>
              <a:rPr sz="17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7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remove</a:t>
            </a:r>
            <a:r>
              <a:rPr sz="17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outliers</a:t>
            </a:r>
            <a:endParaRPr sz="17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697865" algn="l"/>
              </a:tabLst>
            </a:pP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Finding</a:t>
            </a:r>
            <a:r>
              <a:rPr sz="17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correlation</a:t>
            </a:r>
            <a:endParaRPr sz="17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Visualization:</a:t>
            </a:r>
            <a:r>
              <a:rPr sz="20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IBM</a:t>
            </a:r>
            <a:r>
              <a:rPr sz="20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Cognos</a:t>
            </a:r>
            <a:r>
              <a:rPr sz="20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r>
              <a:rPr sz="20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created</a:t>
            </a:r>
            <a:r>
              <a:rPr sz="20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show:</a:t>
            </a:r>
            <a:endParaRPr sz="20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97865" algn="l"/>
              </a:tabLst>
            </a:pP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17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17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endParaRPr sz="17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97865" algn="l"/>
              </a:tabLst>
            </a:pPr>
            <a:r>
              <a:rPr sz="170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17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17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endParaRPr sz="17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</a:tabLst>
            </a:pPr>
            <a:r>
              <a:rPr sz="1700" spc="-10" dirty="0">
                <a:solidFill>
                  <a:srgbClr val="006FC0"/>
                </a:solidFill>
                <a:latin typeface="Calibri"/>
                <a:cs typeface="Calibri"/>
              </a:rPr>
              <a:t>Demographics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6" name="Picture 5" descr="A picture containing font, graphics, screenshot, symbol&#10;&#10;Description automatically generated">
            <a:extLst>
              <a:ext uri="{FF2B5EF4-FFF2-40B4-BE49-F238E27FC236}">
                <a16:creationId xmlns:a16="http://schemas.microsoft.com/office/drawing/2014/main" id="{6B62050D-5C28-F60D-BEA7-6CB03583C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7" y="2187739"/>
            <a:ext cx="3581740" cy="3581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16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4011" y="1411351"/>
            <a:ext cx="6584315" cy="483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following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slides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analyze: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alibri"/>
              <a:cs typeface="Calibri"/>
            </a:endParaRPr>
          </a:p>
          <a:p>
            <a:pPr marL="6978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4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Frames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They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arranged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lists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using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Bar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Charts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“Next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Year”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(2020)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follow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bar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charts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give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insights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showing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31" y="2045207"/>
            <a:ext cx="6106667" cy="4447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PROGRAMMING</a:t>
            </a:r>
            <a:r>
              <a:rPr spc="-225" dirty="0"/>
              <a:t> </a:t>
            </a:r>
            <a:r>
              <a:rPr dirty="0"/>
              <a:t>LANGUAGE</a:t>
            </a:r>
            <a:r>
              <a:rPr spc="-225" dirty="0"/>
              <a:t> </a:t>
            </a:r>
            <a:r>
              <a:rPr spc="-10" dirty="0"/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1407667"/>
            <a:ext cx="74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378661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2240" y="1941576"/>
            <a:ext cx="5248656" cy="4448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596" rIns="0" bIns="0" rtlCol="0">
            <a:spAutoFit/>
          </a:bodyPr>
          <a:lstStyle/>
          <a:p>
            <a:pPr marL="312420" marR="5080">
              <a:lnSpc>
                <a:spcPts val="3020"/>
              </a:lnSpc>
              <a:spcBef>
                <a:spcPts val="480"/>
              </a:spcBef>
            </a:pPr>
            <a:r>
              <a:rPr sz="2800" dirty="0"/>
              <a:t>PROGRAMMING</a:t>
            </a:r>
            <a:r>
              <a:rPr sz="2800" spc="-140" dirty="0"/>
              <a:t> </a:t>
            </a:r>
            <a:r>
              <a:rPr sz="2800" dirty="0"/>
              <a:t>LANGUAGE</a:t>
            </a:r>
            <a:r>
              <a:rPr sz="2800" spc="-140" dirty="0"/>
              <a:t> </a:t>
            </a:r>
            <a:r>
              <a:rPr sz="2800" dirty="0"/>
              <a:t>TRENDS</a:t>
            </a:r>
            <a:r>
              <a:rPr sz="2800" spc="-150" dirty="0"/>
              <a:t> </a:t>
            </a:r>
            <a:r>
              <a:rPr sz="2800" dirty="0"/>
              <a:t>-</a:t>
            </a:r>
            <a:r>
              <a:rPr sz="2800" spc="-135" dirty="0"/>
              <a:t> </a:t>
            </a:r>
            <a:r>
              <a:rPr sz="2800" dirty="0"/>
              <a:t>FINDINGS</a:t>
            </a:r>
            <a:r>
              <a:rPr sz="2800" spc="-140" dirty="0"/>
              <a:t> </a:t>
            </a:r>
            <a:r>
              <a:rPr sz="2800" spc="-50" dirty="0"/>
              <a:t>&amp; </a:t>
            </a:r>
            <a:r>
              <a:rPr sz="2800" spc="-10" dirty="0"/>
              <a:t>IMPLICATIONS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7155" y="2544521"/>
            <a:ext cx="5023485" cy="34518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65430" marR="76835" indent="-227965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667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leader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in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is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also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for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year.</a:t>
            </a:r>
            <a:endParaRPr sz="2600">
              <a:latin typeface="Calibri"/>
              <a:cs typeface="Calibri"/>
            </a:endParaRPr>
          </a:p>
          <a:p>
            <a:pPr marL="265430" marR="193675" indent="-227965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66700" algn="l"/>
                <a:tab pos="2920365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sz="2550" spc="-37" baseline="26143" dirty="0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sz="2550" baseline="26143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used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but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550" baseline="26143" dirty="0">
                <a:solidFill>
                  <a:srgbClr val="006FC0"/>
                </a:solidFill>
                <a:latin typeface="Calibri"/>
                <a:cs typeface="Calibri"/>
              </a:rPr>
              <a:t>nd</a:t>
            </a:r>
            <a:r>
              <a:rPr sz="2550" spc="277" baseline="2614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most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year.</a:t>
            </a:r>
            <a:endParaRPr sz="2600">
              <a:latin typeface="Calibri"/>
              <a:cs typeface="Calibri"/>
            </a:endParaRPr>
          </a:p>
          <a:p>
            <a:pPr marL="265430" marR="30480" indent="-22796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66700" algn="l"/>
              </a:tabLst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Bash/Powershell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r>
              <a:rPr sz="2550" baseline="26143" dirty="0">
                <a:solidFill>
                  <a:srgbClr val="006FC0"/>
                </a:solidFill>
                <a:latin typeface="Calibri"/>
                <a:cs typeface="Calibri"/>
              </a:rPr>
              <a:t>th</a:t>
            </a:r>
            <a:r>
              <a:rPr sz="2550" spc="262" baseline="2614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used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but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failed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make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the 	</a:t>
            </a:r>
            <a:r>
              <a:rPr sz="2600" spc="-60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language 	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37106"/>
            <a:ext cx="70142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71465" algn="l"/>
              </a:tabLst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544521"/>
            <a:ext cx="4926330" cy="31743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65405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6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should</a:t>
            </a:r>
            <a:r>
              <a:rPr sz="26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remain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6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foreseeable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has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significant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increase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desire</a:t>
            </a:r>
            <a:r>
              <a:rPr sz="26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work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with,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should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climb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popularly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language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very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soon</a:t>
            </a:r>
            <a:endParaRPr sz="2600">
              <a:latin typeface="Calibri"/>
              <a:cs typeface="Calibri"/>
            </a:endParaRPr>
          </a:p>
          <a:p>
            <a:pPr marL="241300" marR="2667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Bash/Powershell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seem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losing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popularity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being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replaced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such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190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345437"/>
            <a:ext cx="74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0013" y="1370456"/>
            <a:ext cx="1398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020" y="1905000"/>
            <a:ext cx="5230367" cy="4267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04" y="1894332"/>
            <a:ext cx="5105400" cy="4277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1246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Technology Skills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WEB FRAME TRENDS</vt:lpstr>
      <vt:lpstr>WEB FRAME TRENDS - FINDINGS &amp; IMPLICATIONS</vt:lpstr>
      <vt:lpstr>PLATFORM TRENDS</vt:lpstr>
      <vt:lpstr>PLATFORM TRENDS - FINDINGS &amp; IMPLICATIONS</vt:lpstr>
      <vt:lpstr>DASHBOARD</vt:lpstr>
      <vt:lpstr>CURRENT TECHNOLOGY USE DASHBOARD</vt:lpstr>
      <vt:lpstr>FUTURE TECHNOLOGY TREND DASHBOARD</vt:lpstr>
      <vt:lpstr>DEMOGRAPHICS DASHBOARD</vt:lpstr>
      <vt:lpstr>DISCUSSION</vt:lpstr>
      <vt:lpstr>OVERALL FINDINGS &amp; IMPLICATIONS  A closer look at the Demographics Dashboard </vt:lpstr>
      <vt:lpstr>CONCLUSION</vt:lpstr>
      <vt:lpstr>APPENDIX A:</vt:lpstr>
      <vt:lpstr>APPENDIX B: 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Matthew Phelps</cp:lastModifiedBy>
  <cp:revision>5</cp:revision>
  <dcterms:created xsi:type="dcterms:W3CDTF">2023-06-29T22:46:18Z</dcterms:created>
  <dcterms:modified xsi:type="dcterms:W3CDTF">2023-07-03T07:51:24Z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2023-06-29T00:00:00Z</vt:filetime>
  </property>
  <property fmtid="{D5CDD505-2E9C-101B-9397-08002B2CF9AE}" pid="5" name="Producer">
    <vt:lpwstr>Microsoft® PowerPoint® for Microsoft 365</vt:lpwstr>
  </property>
</Properties>
</file>