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5" autoAdjust="0"/>
  </p:normalViewPr>
  <p:slideViewPr>
    <p:cSldViewPr>
      <p:cViewPr>
        <p:scale>
          <a:sx n="80" d="100"/>
          <a:sy n="80" d="100"/>
        </p:scale>
        <p:origin x="-10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E5742FC-EBA8-4714-9EE5-1F6BDA4725E5}" type="datetimeFigureOut">
              <a:rPr lang="en-GB" smtClean="0"/>
              <a:t>23/03/2015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5259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5742FC-EBA8-4714-9EE5-1F6BDA4725E5}" type="datetimeFigureOut">
              <a:rPr lang="en-GB" smtClean="0"/>
              <a:t>23/03/2015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411051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5742FC-EBA8-4714-9EE5-1F6BDA4725E5}" type="datetimeFigureOut">
              <a:rPr lang="en-GB" smtClean="0"/>
              <a:t>23/03/2015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315270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5742FC-EBA8-4714-9EE5-1F6BDA4725E5}" type="datetimeFigureOut">
              <a:rPr lang="en-GB" smtClean="0"/>
              <a:t>23/03/2015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23748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742FC-EBA8-4714-9EE5-1F6BDA4725E5}" type="datetimeFigureOut">
              <a:rPr lang="en-GB" smtClean="0"/>
              <a:t>23/03/2015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156435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E5742FC-EBA8-4714-9EE5-1F6BDA4725E5}" type="datetimeFigureOut">
              <a:rPr lang="en-GB" smtClean="0"/>
              <a:t>23/03/2015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65765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E5742FC-EBA8-4714-9EE5-1F6BDA4725E5}" type="datetimeFigureOut">
              <a:rPr lang="en-GB" smtClean="0"/>
              <a:t>23/03/2015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35948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E5742FC-EBA8-4714-9EE5-1F6BDA4725E5}" type="datetimeFigureOut">
              <a:rPr lang="en-GB" smtClean="0"/>
              <a:t>23/03/2015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86775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742FC-EBA8-4714-9EE5-1F6BDA4725E5}" type="datetimeFigureOut">
              <a:rPr lang="en-GB" smtClean="0"/>
              <a:t>23/03/2015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204240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742FC-EBA8-4714-9EE5-1F6BDA4725E5}" type="datetimeFigureOut">
              <a:rPr lang="en-GB" smtClean="0"/>
              <a:t>23/03/2015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150147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742FC-EBA8-4714-9EE5-1F6BDA4725E5}" type="datetimeFigureOut">
              <a:rPr lang="en-GB" smtClean="0"/>
              <a:t>23/03/2015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B3C790-F52D-4E7E-BA81-BBB19A149143}" type="slidenum">
              <a:rPr lang="en-GB" smtClean="0"/>
              <a:t>‹#›</a:t>
            </a:fld>
            <a:endParaRPr lang="en-GB"/>
          </a:p>
        </p:txBody>
      </p:sp>
    </p:spTree>
    <p:extLst>
      <p:ext uri="{BB962C8B-B14F-4D97-AF65-F5344CB8AC3E}">
        <p14:creationId xmlns:p14="http://schemas.microsoft.com/office/powerpoint/2010/main" val="126432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742FC-EBA8-4714-9EE5-1F6BDA4725E5}" type="datetimeFigureOut">
              <a:rPr lang="en-GB" smtClean="0"/>
              <a:t>23/03/2015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3C790-F52D-4E7E-BA81-BBB19A149143}" type="slidenum">
              <a:rPr lang="en-GB" smtClean="0"/>
              <a:t>‹#›</a:t>
            </a:fld>
            <a:endParaRPr lang="en-GB"/>
          </a:p>
        </p:txBody>
      </p:sp>
    </p:spTree>
    <p:extLst>
      <p:ext uri="{BB962C8B-B14F-4D97-AF65-F5344CB8AC3E}">
        <p14:creationId xmlns:p14="http://schemas.microsoft.com/office/powerpoint/2010/main" val="34916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267744" y="3019790"/>
            <a:ext cx="792088" cy="7920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p:cNvGrpSpPr/>
          <p:nvPr/>
        </p:nvGrpSpPr>
        <p:grpSpPr>
          <a:xfrm>
            <a:off x="3192927" y="3019790"/>
            <a:ext cx="803009" cy="792088"/>
            <a:chOff x="3408951" y="3068960"/>
            <a:chExt cx="803009" cy="792088"/>
          </a:xfrm>
        </p:grpSpPr>
        <p:grpSp>
          <p:nvGrpSpPr>
            <p:cNvPr id="19" name="Group 18"/>
            <p:cNvGrpSpPr/>
            <p:nvPr/>
          </p:nvGrpSpPr>
          <p:grpSpPr>
            <a:xfrm>
              <a:off x="3419872" y="3068960"/>
              <a:ext cx="792088" cy="157182"/>
              <a:chOff x="2402006" y="1255594"/>
              <a:chExt cx="3056057" cy="732433"/>
            </a:xfrm>
          </p:grpSpPr>
          <p:sp>
            <p:nvSpPr>
              <p:cNvPr id="14" name="Freeform 1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a:stCxn id="14"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419872" y="3271818"/>
              <a:ext cx="792088" cy="157182"/>
              <a:chOff x="2402006" y="1255594"/>
              <a:chExt cx="3056057" cy="732433"/>
            </a:xfrm>
          </p:grpSpPr>
          <p:sp>
            <p:nvSpPr>
              <p:cNvPr id="23" name="Freeform 2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a:stCxn id="23"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13363" y="3487842"/>
              <a:ext cx="792088" cy="157182"/>
              <a:chOff x="2402006" y="1255594"/>
              <a:chExt cx="3056057" cy="732433"/>
            </a:xfrm>
          </p:grpSpPr>
          <p:sp>
            <p:nvSpPr>
              <p:cNvPr id="26" name="Freeform 2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p:cNvCxnSpPr>
                <a:stCxn id="26"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08951" y="3703866"/>
              <a:ext cx="792088" cy="157182"/>
              <a:chOff x="2402006" y="1255594"/>
              <a:chExt cx="3056057" cy="732433"/>
            </a:xfrm>
          </p:grpSpPr>
          <p:sp>
            <p:nvSpPr>
              <p:cNvPr id="29" name="Freeform 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a:stCxn id="29"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35" name="Group 34"/>
          <p:cNvGrpSpPr/>
          <p:nvPr/>
        </p:nvGrpSpPr>
        <p:grpSpPr>
          <a:xfrm rot="16200000">
            <a:off x="2262283" y="2127395"/>
            <a:ext cx="803009" cy="792088"/>
            <a:chOff x="3408951" y="3068960"/>
            <a:chExt cx="803009" cy="792088"/>
          </a:xfrm>
        </p:grpSpPr>
        <p:grpSp>
          <p:nvGrpSpPr>
            <p:cNvPr id="36" name="Group 35"/>
            <p:cNvGrpSpPr/>
            <p:nvPr/>
          </p:nvGrpSpPr>
          <p:grpSpPr>
            <a:xfrm>
              <a:off x="3419872" y="3068960"/>
              <a:ext cx="792088" cy="157182"/>
              <a:chOff x="2402006" y="1255594"/>
              <a:chExt cx="3056057" cy="732433"/>
            </a:xfrm>
          </p:grpSpPr>
          <p:sp>
            <p:nvSpPr>
              <p:cNvPr id="46" name="Freeform 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p:cNvCxnSpPr>
                <a:stCxn id="46"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419872" y="3271818"/>
              <a:ext cx="792088" cy="157182"/>
              <a:chOff x="2402006" y="1255594"/>
              <a:chExt cx="3056057" cy="732433"/>
            </a:xfrm>
          </p:grpSpPr>
          <p:sp>
            <p:nvSpPr>
              <p:cNvPr id="44" name="Freeform 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a:stCxn id="44"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13363" y="3487842"/>
              <a:ext cx="792088" cy="157182"/>
              <a:chOff x="2402006" y="1255594"/>
              <a:chExt cx="3056057" cy="732433"/>
            </a:xfrm>
          </p:grpSpPr>
          <p:sp>
            <p:nvSpPr>
              <p:cNvPr id="42" name="Freeform 4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a:stCxn id="42"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08951" y="3703866"/>
              <a:ext cx="792088" cy="157182"/>
              <a:chOff x="2402006" y="1255594"/>
              <a:chExt cx="3056057" cy="732433"/>
            </a:xfrm>
          </p:grpSpPr>
          <p:sp>
            <p:nvSpPr>
              <p:cNvPr id="40" name="Freeform 3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40"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rot="10800000">
            <a:off x="1392727" y="3068959"/>
            <a:ext cx="803009" cy="792088"/>
            <a:chOff x="3408951" y="3068960"/>
            <a:chExt cx="803009" cy="792088"/>
          </a:xfrm>
        </p:grpSpPr>
        <p:grpSp>
          <p:nvGrpSpPr>
            <p:cNvPr id="49" name="Group 48"/>
            <p:cNvGrpSpPr/>
            <p:nvPr/>
          </p:nvGrpSpPr>
          <p:grpSpPr>
            <a:xfrm>
              <a:off x="3419872" y="3068960"/>
              <a:ext cx="792088" cy="157182"/>
              <a:chOff x="2402006" y="1255594"/>
              <a:chExt cx="3056057" cy="732433"/>
            </a:xfrm>
          </p:grpSpPr>
          <p:sp>
            <p:nvSpPr>
              <p:cNvPr id="59" name="Freeform 5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p:cNvCxnSpPr>
                <a:stCxn id="59"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419872" y="3271818"/>
              <a:ext cx="792088" cy="157182"/>
              <a:chOff x="2402006" y="1255594"/>
              <a:chExt cx="3056057" cy="732433"/>
            </a:xfrm>
          </p:grpSpPr>
          <p:sp>
            <p:nvSpPr>
              <p:cNvPr id="57" name="Freeform 5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a:stCxn id="57"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413363" y="3487842"/>
              <a:ext cx="792088" cy="157182"/>
              <a:chOff x="2402006" y="1255594"/>
              <a:chExt cx="3056057" cy="732433"/>
            </a:xfrm>
          </p:grpSpPr>
          <p:sp>
            <p:nvSpPr>
              <p:cNvPr id="55" name="Freeform 5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Arrow Connector 55"/>
              <p:cNvCxnSpPr>
                <a:stCxn id="55"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408951" y="3703866"/>
              <a:ext cx="792088" cy="157182"/>
              <a:chOff x="2402006" y="1255594"/>
              <a:chExt cx="3056057" cy="732433"/>
            </a:xfrm>
          </p:grpSpPr>
          <p:sp>
            <p:nvSpPr>
              <p:cNvPr id="53" name="Freeform 5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a:stCxn id="53"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rot="5400000">
            <a:off x="2262283" y="3927595"/>
            <a:ext cx="803009" cy="792088"/>
            <a:chOff x="3408951" y="3068960"/>
            <a:chExt cx="803009" cy="792088"/>
          </a:xfrm>
        </p:grpSpPr>
        <p:grpSp>
          <p:nvGrpSpPr>
            <p:cNvPr id="62" name="Group 61"/>
            <p:cNvGrpSpPr/>
            <p:nvPr/>
          </p:nvGrpSpPr>
          <p:grpSpPr>
            <a:xfrm>
              <a:off x="3419872" y="3068960"/>
              <a:ext cx="792088" cy="157182"/>
              <a:chOff x="2402006" y="1255594"/>
              <a:chExt cx="3056057" cy="732433"/>
            </a:xfrm>
          </p:grpSpPr>
          <p:sp>
            <p:nvSpPr>
              <p:cNvPr id="72" name="Freeform 7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p:cNvCxnSpPr>
                <a:stCxn id="72"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419872" y="3271818"/>
              <a:ext cx="792088" cy="157182"/>
              <a:chOff x="2402006" y="1255594"/>
              <a:chExt cx="3056057" cy="732433"/>
            </a:xfrm>
          </p:grpSpPr>
          <p:sp>
            <p:nvSpPr>
              <p:cNvPr id="70" name="Freeform 6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Arrow Connector 70"/>
              <p:cNvCxnSpPr>
                <a:stCxn id="70"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3413363" y="3487842"/>
              <a:ext cx="792088" cy="157182"/>
              <a:chOff x="2402006" y="1255594"/>
              <a:chExt cx="3056057" cy="732433"/>
            </a:xfrm>
          </p:grpSpPr>
          <p:sp>
            <p:nvSpPr>
              <p:cNvPr id="68" name="Freeform 6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Arrow Connector 68"/>
              <p:cNvCxnSpPr>
                <a:stCxn id="68"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408951" y="3703866"/>
              <a:ext cx="792088" cy="157182"/>
              <a:chOff x="2402006" y="1255594"/>
              <a:chExt cx="3056057" cy="732433"/>
            </a:xfrm>
          </p:grpSpPr>
          <p:sp>
            <p:nvSpPr>
              <p:cNvPr id="66" name="Freeform 6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Arrow Connector 66"/>
              <p:cNvCxnSpPr>
                <a:stCxn id="66"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50" name="Group 149"/>
          <p:cNvGrpSpPr/>
          <p:nvPr/>
        </p:nvGrpSpPr>
        <p:grpSpPr>
          <a:xfrm>
            <a:off x="899592" y="1628800"/>
            <a:ext cx="3528392" cy="3528392"/>
            <a:chOff x="827584" y="1628800"/>
            <a:chExt cx="3528392" cy="3528392"/>
          </a:xfrm>
        </p:grpSpPr>
        <p:sp>
          <p:nvSpPr>
            <p:cNvPr id="74" name="Oval 73"/>
            <p:cNvSpPr/>
            <p:nvPr/>
          </p:nvSpPr>
          <p:spPr>
            <a:xfrm>
              <a:off x="971600" y="1795644"/>
              <a:ext cx="3240360" cy="3240360"/>
            </a:xfrm>
            <a:prstGeom prst="ellipse">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2495721" y="172363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414592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2525748" y="496399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90556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Arrow Connector 79"/>
            <p:cNvCxnSpPr>
              <a:stCxn id="74" idx="7"/>
            </p:cNvCxnSpPr>
            <p:nvPr/>
          </p:nvCxnSpPr>
          <p:spPr>
            <a:xfrm flipV="1">
              <a:off x="3737420"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5"/>
            </p:cNvCxnSpPr>
            <p:nvPr/>
          </p:nvCxnSpPr>
          <p:spPr>
            <a:xfrm>
              <a:off x="3737420"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4" idx="3"/>
            </p:cNvCxnSpPr>
            <p:nvPr/>
          </p:nvCxnSpPr>
          <p:spPr>
            <a:xfrm flipH="1">
              <a:off x="827584"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4" idx="1"/>
            </p:cNvCxnSpPr>
            <p:nvPr/>
          </p:nvCxnSpPr>
          <p:spPr>
            <a:xfrm flipH="1" flipV="1">
              <a:off x="827584"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4417063" y="3019790"/>
            <a:ext cx="803009" cy="792088"/>
            <a:chOff x="3408951" y="3068960"/>
            <a:chExt cx="803009" cy="792088"/>
          </a:xfrm>
        </p:grpSpPr>
        <p:grpSp>
          <p:nvGrpSpPr>
            <p:cNvPr id="99" name="Group 98"/>
            <p:cNvGrpSpPr/>
            <p:nvPr/>
          </p:nvGrpSpPr>
          <p:grpSpPr>
            <a:xfrm>
              <a:off x="3419872" y="3068960"/>
              <a:ext cx="792088" cy="157182"/>
              <a:chOff x="2402006" y="1255594"/>
              <a:chExt cx="3056057" cy="732433"/>
            </a:xfrm>
          </p:grpSpPr>
          <p:sp>
            <p:nvSpPr>
              <p:cNvPr id="109" name="Freeform 10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Arrow Connector 109"/>
              <p:cNvCxnSpPr>
                <a:stCxn id="109"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419872" y="3271818"/>
              <a:ext cx="792088" cy="157182"/>
              <a:chOff x="2402006" y="1255594"/>
              <a:chExt cx="3056057" cy="732433"/>
            </a:xfrm>
          </p:grpSpPr>
          <p:sp>
            <p:nvSpPr>
              <p:cNvPr id="107" name="Freeform 10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Arrow Connector 107"/>
              <p:cNvCxnSpPr>
                <a:stCxn id="107"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413363" y="3487842"/>
              <a:ext cx="792088" cy="157182"/>
              <a:chOff x="2402006" y="1255594"/>
              <a:chExt cx="3056057" cy="732433"/>
            </a:xfrm>
          </p:grpSpPr>
          <p:sp>
            <p:nvSpPr>
              <p:cNvPr id="105" name="Freeform 10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105"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3408951" y="3703866"/>
              <a:ext cx="792088" cy="157182"/>
              <a:chOff x="2402006" y="1255594"/>
              <a:chExt cx="3056057" cy="732433"/>
            </a:xfrm>
          </p:grpSpPr>
          <p:sp>
            <p:nvSpPr>
              <p:cNvPr id="103" name="Freeform 10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p:cNvCxnSpPr>
                <a:stCxn id="103"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rot="5400000">
            <a:off x="2262283" y="5223739"/>
            <a:ext cx="803009" cy="792088"/>
            <a:chOff x="3408951" y="3068960"/>
            <a:chExt cx="803009" cy="792088"/>
          </a:xfrm>
        </p:grpSpPr>
        <p:grpSp>
          <p:nvGrpSpPr>
            <p:cNvPr id="112" name="Group 111"/>
            <p:cNvGrpSpPr/>
            <p:nvPr/>
          </p:nvGrpSpPr>
          <p:grpSpPr>
            <a:xfrm>
              <a:off x="3419872" y="3068960"/>
              <a:ext cx="792088" cy="157182"/>
              <a:chOff x="2402006" y="1255594"/>
              <a:chExt cx="3056057" cy="732433"/>
            </a:xfrm>
          </p:grpSpPr>
          <p:sp>
            <p:nvSpPr>
              <p:cNvPr id="122" name="Freeform 12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p:cNvCxnSpPr>
                <a:stCxn id="122"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3419872" y="3271818"/>
              <a:ext cx="792088" cy="157182"/>
              <a:chOff x="2402006" y="1255594"/>
              <a:chExt cx="3056057" cy="732433"/>
            </a:xfrm>
          </p:grpSpPr>
          <p:sp>
            <p:nvSpPr>
              <p:cNvPr id="120" name="Freeform 11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1" name="Straight Arrow Connector 120"/>
              <p:cNvCxnSpPr>
                <a:stCxn id="120"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413363" y="3487842"/>
              <a:ext cx="792088" cy="157182"/>
              <a:chOff x="2402006" y="1255594"/>
              <a:chExt cx="3056057" cy="732433"/>
            </a:xfrm>
          </p:grpSpPr>
          <p:sp>
            <p:nvSpPr>
              <p:cNvPr id="118" name="Freeform 11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9" name="Straight Arrow Connector 118"/>
              <p:cNvCxnSpPr>
                <a:stCxn id="118"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408951" y="3703866"/>
              <a:ext cx="792088" cy="157182"/>
              <a:chOff x="2402006" y="1255594"/>
              <a:chExt cx="3056057" cy="732433"/>
            </a:xfrm>
          </p:grpSpPr>
          <p:sp>
            <p:nvSpPr>
              <p:cNvPr id="116" name="Freeform 11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Straight Arrow Connector 116"/>
              <p:cNvCxnSpPr>
                <a:stCxn id="116"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rot="10800000">
            <a:off x="96582" y="3061221"/>
            <a:ext cx="803009" cy="792088"/>
            <a:chOff x="3408951" y="3068960"/>
            <a:chExt cx="803009" cy="792088"/>
          </a:xfrm>
        </p:grpSpPr>
        <p:grpSp>
          <p:nvGrpSpPr>
            <p:cNvPr id="125" name="Group 124"/>
            <p:cNvGrpSpPr/>
            <p:nvPr/>
          </p:nvGrpSpPr>
          <p:grpSpPr>
            <a:xfrm>
              <a:off x="3419872" y="3068960"/>
              <a:ext cx="792088" cy="157182"/>
              <a:chOff x="2402006" y="1255594"/>
              <a:chExt cx="3056057" cy="732433"/>
            </a:xfrm>
          </p:grpSpPr>
          <p:sp>
            <p:nvSpPr>
              <p:cNvPr id="135" name="Freeform 13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Arrow Connector 135"/>
              <p:cNvCxnSpPr>
                <a:stCxn id="135"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3419872" y="3271818"/>
              <a:ext cx="792088" cy="157182"/>
              <a:chOff x="2402006" y="1255594"/>
              <a:chExt cx="3056057" cy="732433"/>
            </a:xfrm>
          </p:grpSpPr>
          <p:sp>
            <p:nvSpPr>
              <p:cNvPr id="133" name="Freeform 13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4" name="Straight Arrow Connector 133"/>
              <p:cNvCxnSpPr>
                <a:stCxn id="133"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3413363" y="3487842"/>
              <a:ext cx="792088" cy="157182"/>
              <a:chOff x="2402006" y="1255594"/>
              <a:chExt cx="3056057" cy="732433"/>
            </a:xfrm>
          </p:grpSpPr>
          <p:sp>
            <p:nvSpPr>
              <p:cNvPr id="131" name="Freeform 130"/>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2" name="Straight Arrow Connector 131"/>
              <p:cNvCxnSpPr>
                <a:stCxn id="131"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3408951" y="3703866"/>
              <a:ext cx="792088" cy="157182"/>
              <a:chOff x="2402006" y="1255594"/>
              <a:chExt cx="3056057" cy="732433"/>
            </a:xfrm>
          </p:grpSpPr>
          <p:sp>
            <p:nvSpPr>
              <p:cNvPr id="129" name="Freeform 1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Arrow Connector 129"/>
              <p:cNvCxnSpPr>
                <a:stCxn id="129"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37" name="Group 136"/>
          <p:cNvGrpSpPr/>
          <p:nvPr/>
        </p:nvGrpSpPr>
        <p:grpSpPr>
          <a:xfrm rot="16200000">
            <a:off x="2262283" y="863614"/>
            <a:ext cx="803009" cy="792088"/>
            <a:chOff x="3408951" y="3068960"/>
            <a:chExt cx="803009" cy="792088"/>
          </a:xfrm>
        </p:grpSpPr>
        <p:grpSp>
          <p:nvGrpSpPr>
            <p:cNvPr id="138" name="Group 137"/>
            <p:cNvGrpSpPr/>
            <p:nvPr/>
          </p:nvGrpSpPr>
          <p:grpSpPr>
            <a:xfrm>
              <a:off x="3419872" y="3068960"/>
              <a:ext cx="792088" cy="157182"/>
              <a:chOff x="2402006" y="1255594"/>
              <a:chExt cx="3056057" cy="732433"/>
            </a:xfrm>
          </p:grpSpPr>
          <p:sp>
            <p:nvSpPr>
              <p:cNvPr id="148" name="Freeform 14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9" name="Straight Arrow Connector 148"/>
              <p:cNvCxnSpPr>
                <a:stCxn id="148"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419872" y="3271818"/>
              <a:ext cx="792088" cy="157182"/>
              <a:chOff x="2402006" y="1255594"/>
              <a:chExt cx="3056057" cy="732433"/>
            </a:xfrm>
          </p:grpSpPr>
          <p:sp>
            <p:nvSpPr>
              <p:cNvPr id="146" name="Freeform 1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Arrow Connector 146"/>
              <p:cNvCxnSpPr>
                <a:stCxn id="146"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13363" y="3487842"/>
              <a:ext cx="792088" cy="157182"/>
              <a:chOff x="2402006" y="1255594"/>
              <a:chExt cx="3056057" cy="732433"/>
            </a:xfrm>
          </p:grpSpPr>
          <p:sp>
            <p:nvSpPr>
              <p:cNvPr id="144" name="Freeform 1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5" name="Straight Arrow Connector 144"/>
              <p:cNvCxnSpPr>
                <a:stCxn id="144"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408951" y="3703866"/>
              <a:ext cx="792088" cy="157182"/>
              <a:chOff x="2402006" y="1255594"/>
              <a:chExt cx="3056057" cy="732433"/>
            </a:xfrm>
          </p:grpSpPr>
          <p:sp>
            <p:nvSpPr>
              <p:cNvPr id="142" name="Freeform 14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3" name="Straight Arrow Connector 142"/>
              <p:cNvCxnSpPr>
                <a:stCxn id="142" idx="7"/>
              </p:cNvCxnSpPr>
              <p:nvPr/>
            </p:nvCxnSpPr>
            <p:spPr>
              <a:xfrm>
                <a:off x="4844955" y="1596788"/>
                <a:ext cx="613108" cy="0"/>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66" name="Group 165"/>
          <p:cNvGrpSpPr/>
          <p:nvPr/>
        </p:nvGrpSpPr>
        <p:grpSpPr>
          <a:xfrm>
            <a:off x="6236116" y="4146712"/>
            <a:ext cx="355246" cy="1495937"/>
            <a:chOff x="6765920" y="3325903"/>
            <a:chExt cx="355246" cy="1495937"/>
          </a:xfrm>
        </p:grpSpPr>
        <p:sp>
          <p:nvSpPr>
            <p:cNvPr id="156" name="Rectangle 155"/>
            <p:cNvSpPr/>
            <p:nvPr/>
          </p:nvSpPr>
          <p:spPr>
            <a:xfrm>
              <a:off x="6765920" y="4471632"/>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Rectangle 156"/>
            <p:cNvSpPr/>
            <p:nvPr/>
          </p:nvSpPr>
          <p:spPr>
            <a:xfrm>
              <a:off x="6765920" y="4087350"/>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157"/>
            <p:cNvSpPr/>
            <p:nvPr/>
          </p:nvSpPr>
          <p:spPr>
            <a:xfrm>
              <a:off x="6768573" y="3706055"/>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158"/>
            <p:cNvSpPr/>
            <p:nvPr/>
          </p:nvSpPr>
          <p:spPr>
            <a:xfrm>
              <a:off x="6768573" y="3325903"/>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3" name="Group 162"/>
          <p:cNvGrpSpPr/>
          <p:nvPr/>
        </p:nvGrpSpPr>
        <p:grpSpPr>
          <a:xfrm>
            <a:off x="5817622" y="3523844"/>
            <a:ext cx="2513072" cy="2482562"/>
            <a:chOff x="6350851" y="2678347"/>
            <a:chExt cx="2513072" cy="2482562"/>
          </a:xfrm>
        </p:grpSpPr>
        <p:sp>
          <p:nvSpPr>
            <p:cNvPr id="160" name="TextBox 159"/>
            <p:cNvSpPr txBox="1"/>
            <p:nvPr/>
          </p:nvSpPr>
          <p:spPr>
            <a:xfrm rot="16200000">
              <a:off x="5307410" y="3721788"/>
              <a:ext cx="2425435" cy="338554"/>
            </a:xfrm>
            <a:prstGeom prst="rect">
              <a:avLst/>
            </a:prstGeom>
            <a:noFill/>
          </p:spPr>
          <p:txBody>
            <a:bodyPr wrap="square" rtlCol="0">
              <a:spAutoFit/>
            </a:bodyPr>
            <a:lstStyle/>
            <a:p>
              <a:pPr algn="ctr"/>
              <a:r>
                <a:rPr lang="en-GB" sz="1600" dirty="0" smtClean="0"/>
                <a:t>Flux (photon count)</a:t>
              </a:r>
              <a:endParaRPr lang="en-GB" sz="1600" dirty="0"/>
            </a:p>
          </p:txBody>
        </p:sp>
        <p:grpSp>
          <p:nvGrpSpPr>
            <p:cNvPr id="162" name="Group 161"/>
            <p:cNvGrpSpPr/>
            <p:nvPr/>
          </p:nvGrpSpPr>
          <p:grpSpPr>
            <a:xfrm>
              <a:off x="6732240" y="2924944"/>
              <a:ext cx="2131683" cy="2235965"/>
              <a:chOff x="6732240" y="2924944"/>
              <a:chExt cx="2131683" cy="2235965"/>
            </a:xfrm>
          </p:grpSpPr>
          <p:grpSp>
            <p:nvGrpSpPr>
              <p:cNvPr id="155" name="Group 154"/>
              <p:cNvGrpSpPr/>
              <p:nvPr/>
            </p:nvGrpSpPr>
            <p:grpSpPr>
              <a:xfrm>
                <a:off x="6732240" y="2924944"/>
                <a:ext cx="2131683" cy="1934384"/>
                <a:chOff x="6732240" y="2924944"/>
                <a:chExt cx="2131683" cy="1934384"/>
              </a:xfrm>
            </p:grpSpPr>
            <p:cxnSp>
              <p:nvCxnSpPr>
                <p:cNvPr id="152" name="Straight Arrow Connector 151"/>
                <p:cNvCxnSpPr/>
                <p:nvPr/>
              </p:nvCxnSpPr>
              <p:spPr>
                <a:xfrm>
                  <a:off x="6732240" y="4859328"/>
                  <a:ext cx="213168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6732240" y="2924944"/>
                  <a:ext cx="0" cy="1934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6969989" y="4822355"/>
                <a:ext cx="1656184" cy="338554"/>
              </a:xfrm>
              <a:prstGeom prst="rect">
                <a:avLst/>
              </a:prstGeom>
              <a:noFill/>
            </p:spPr>
            <p:txBody>
              <a:bodyPr wrap="square" rtlCol="0">
                <a:spAutoFit/>
              </a:bodyPr>
              <a:lstStyle/>
              <a:p>
                <a:pPr algn="ctr"/>
                <a:r>
                  <a:rPr lang="en-GB" sz="1600" dirty="0" smtClean="0"/>
                  <a:t>Wavelength, </a:t>
                </a:r>
                <a:r>
                  <a:rPr lang="en-GB" sz="1600" dirty="0" smtClean="0">
                    <a:latin typeface="Symbol" panose="05050102010706020507" pitchFamily="18" charset="2"/>
                  </a:rPr>
                  <a:t>l</a:t>
                </a:r>
                <a:endParaRPr lang="en-GB" sz="1600" dirty="0">
                  <a:latin typeface="Symbol" panose="05050102010706020507" pitchFamily="18" charset="2"/>
                </a:endParaRPr>
              </a:p>
            </p:txBody>
          </p:sp>
        </p:grpSp>
      </p:grpSp>
      <p:sp>
        <p:nvSpPr>
          <p:cNvPr id="164" name="TextBox 163"/>
          <p:cNvSpPr txBox="1"/>
          <p:nvPr/>
        </p:nvSpPr>
        <p:spPr>
          <a:xfrm>
            <a:off x="2339752" y="3212976"/>
            <a:ext cx="589230" cy="369332"/>
          </a:xfrm>
          <a:prstGeom prst="rect">
            <a:avLst/>
          </a:prstGeom>
          <a:noFill/>
        </p:spPr>
        <p:txBody>
          <a:bodyPr wrap="square" rtlCol="0">
            <a:spAutoFit/>
          </a:bodyPr>
          <a:lstStyle/>
          <a:p>
            <a:pPr algn="ctr"/>
            <a:r>
              <a:rPr lang="en-GB" b="1" dirty="0" smtClean="0"/>
              <a:t>Star</a:t>
            </a:r>
            <a:endParaRPr lang="en-GB" b="1" dirty="0"/>
          </a:p>
        </p:txBody>
      </p:sp>
      <p:sp>
        <p:nvSpPr>
          <p:cNvPr id="165" name="TextBox 164"/>
          <p:cNvSpPr txBox="1"/>
          <p:nvPr/>
        </p:nvSpPr>
        <p:spPr>
          <a:xfrm>
            <a:off x="74972" y="5157192"/>
            <a:ext cx="1760724" cy="923330"/>
          </a:xfrm>
          <a:prstGeom prst="rect">
            <a:avLst/>
          </a:prstGeom>
          <a:noFill/>
        </p:spPr>
        <p:txBody>
          <a:bodyPr wrap="square" rtlCol="0">
            <a:spAutoFit/>
          </a:bodyPr>
          <a:lstStyle/>
          <a:p>
            <a:pPr algn="ctr"/>
            <a:r>
              <a:rPr lang="en-GB" dirty="0" smtClean="0"/>
              <a:t>Outflowing stellar wind with velocity </a:t>
            </a:r>
            <a:r>
              <a:rPr lang="en-GB" i="1" dirty="0" smtClean="0">
                <a:latin typeface="Times New Roman" panose="02020603050405020304" pitchFamily="18" charset="0"/>
                <a:cs typeface="Times New Roman" panose="02020603050405020304" pitchFamily="18" charset="0"/>
              </a:rPr>
              <a:t>v</a:t>
            </a:r>
            <a:endParaRPr lang="en-GB"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7" name="TextBox 166"/>
              <p:cNvSpPr txBox="1"/>
              <p:nvPr/>
            </p:nvSpPr>
            <p:spPr>
              <a:xfrm>
                <a:off x="3374970" y="5480168"/>
                <a:ext cx="2307157" cy="923330"/>
              </a:xfrm>
              <a:prstGeom prst="rect">
                <a:avLst/>
              </a:prstGeom>
              <a:noFill/>
            </p:spPr>
            <p:txBody>
              <a:bodyPr wrap="square" rtlCol="0">
                <a:spAutoFit/>
              </a:bodyPr>
              <a:lstStyle/>
              <a:p>
                <a:pPr algn="ctr"/>
                <a:r>
                  <a:rPr lang="en-GB" dirty="0" smtClean="0"/>
                  <a:t>Here we have photons with </a:t>
                </a:r>
                <a14:m>
                  <m:oMath xmlns:m="http://schemas.openxmlformats.org/officeDocument/2006/math">
                    <m:r>
                      <a:rPr lang="en-GB" b="1" i="1" smtClean="0">
                        <a:solidFill>
                          <a:schemeClr val="accent1"/>
                        </a:solidFill>
                        <a:latin typeface="Cambria Math"/>
                      </a:rPr>
                      <m:t>𝝀</m:t>
                    </m:r>
                    <m:r>
                      <a:rPr lang="en-GB" b="0" i="1" smtClean="0">
                        <a:latin typeface="Cambria Math"/>
                      </a:rPr>
                      <m:t>&lt;</m:t>
                    </m:r>
                    <m:sSub>
                      <m:sSubPr>
                        <m:ctrlPr>
                          <a:rPr lang="en-GB" b="1" i="1" smtClean="0">
                            <a:solidFill>
                              <a:srgbClr val="00B050"/>
                            </a:solidFill>
                            <a:latin typeface="Cambria Math"/>
                          </a:rPr>
                        </m:ctrlPr>
                      </m:sSubPr>
                      <m:e>
                        <m:r>
                          <a:rPr lang="en-GB" b="1" i="1" smtClean="0">
                            <a:solidFill>
                              <a:srgbClr val="00B050"/>
                            </a:solidFill>
                            <a:latin typeface="Cambria Math"/>
                          </a:rPr>
                          <m:t>𝝀</m:t>
                        </m:r>
                      </m:e>
                      <m:sub>
                        <m:r>
                          <a:rPr lang="en-GB" b="1" i="1" smtClean="0">
                            <a:solidFill>
                              <a:srgbClr val="00B050"/>
                            </a:solidFill>
                            <a:latin typeface="Cambria Math"/>
                          </a:rPr>
                          <m:t>𝒂𝒃𝒔</m:t>
                        </m:r>
                      </m:sub>
                    </m:sSub>
                  </m:oMath>
                </a14:m>
                <a:r>
                  <a:rPr lang="en-GB" dirty="0" smtClean="0"/>
                  <a:t>, so no photons are absorbed </a:t>
                </a:r>
                <a:endParaRPr lang="en-GB" b="1" dirty="0"/>
              </a:p>
            </p:txBody>
          </p:sp>
        </mc:Choice>
        <mc:Fallback>
          <p:sp>
            <p:nvSpPr>
              <p:cNvPr id="167" name="TextBox 166"/>
              <p:cNvSpPr txBox="1">
                <a:spLocks noRot="1" noChangeAspect="1" noMove="1" noResize="1" noEditPoints="1" noAdjustHandles="1" noChangeArrowheads="1" noChangeShapeType="1" noTextEdit="1"/>
              </p:cNvSpPr>
              <p:nvPr/>
            </p:nvSpPr>
            <p:spPr>
              <a:xfrm>
                <a:off x="3374970" y="5480168"/>
                <a:ext cx="2307157" cy="923330"/>
              </a:xfrm>
              <a:prstGeom prst="rect">
                <a:avLst/>
              </a:prstGeom>
              <a:blipFill rotWithShape="1">
                <a:blip r:embed="rId2"/>
                <a:stretch>
                  <a:fillRect l="-2116" t="-3311" r="-3175" b="-993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8" name="TextBox 167"/>
              <p:cNvSpPr txBox="1"/>
              <p:nvPr/>
            </p:nvSpPr>
            <p:spPr>
              <a:xfrm>
                <a:off x="4644008" y="62622"/>
                <a:ext cx="4410348" cy="2862322"/>
              </a:xfrm>
              <a:prstGeom prst="rect">
                <a:avLst/>
              </a:prstGeom>
              <a:noFill/>
            </p:spPr>
            <p:txBody>
              <a:bodyPr wrap="square" rtlCol="0">
                <a:spAutoFit/>
              </a:bodyPr>
              <a:lstStyle/>
              <a:p>
                <a:r>
                  <a:rPr lang="en-GB" dirty="0" smtClean="0"/>
                  <a:t>Very simplified case:</a:t>
                </a:r>
              </a:p>
              <a:p>
                <a:pPr marL="285750" indent="-285750">
                  <a:buFont typeface="Arial" panose="020B0604020202020204" pitchFamily="34" charset="0"/>
                  <a:buChar char="•"/>
                </a:pPr>
                <a:r>
                  <a:rPr lang="en-GB" dirty="0" smtClean="0"/>
                  <a:t>Wind consists of four atoms/ions with a line transition centred at wavelength </a:t>
                </a:r>
                <a14:m>
                  <m:oMath xmlns:m="http://schemas.openxmlformats.org/officeDocument/2006/math">
                    <m:sSub>
                      <m:sSubPr>
                        <m:ctrlPr>
                          <a:rPr lang="en-GB" b="0" i="1" smtClean="0">
                            <a:latin typeface="Cambria Math"/>
                          </a:rPr>
                        </m:ctrlPr>
                      </m:sSubPr>
                      <m:e>
                        <m:r>
                          <a:rPr lang="en-GB" b="0" i="1" smtClean="0">
                            <a:latin typeface="Cambria Math"/>
                          </a:rPr>
                          <m:t>𝜆</m:t>
                        </m:r>
                      </m:e>
                      <m:sub>
                        <m:r>
                          <a:rPr lang="en-GB" b="0" i="1" smtClean="0">
                            <a:latin typeface="Cambria Math"/>
                          </a:rPr>
                          <m:t>0</m:t>
                        </m:r>
                      </m:sub>
                    </m:sSub>
                  </m:oMath>
                </a14:m>
                <a:endParaRPr lang="en-GB" dirty="0" smtClean="0">
                  <a:latin typeface="Calibri" panose="020F0502020204030204" pitchFamily="34" charset="0"/>
                </a:endParaRPr>
              </a:p>
              <a:p>
                <a:pPr marL="285750" indent="-285750">
                  <a:buFont typeface="Arial" panose="020B0604020202020204" pitchFamily="34" charset="0"/>
                  <a:buChar char="•"/>
                </a:pPr>
                <a:r>
                  <a:rPr lang="en-GB" dirty="0" smtClean="0">
                    <a:latin typeface="Calibri" panose="020F0502020204030204" pitchFamily="34" charset="0"/>
                  </a:rPr>
                  <a:t>Each atom has a 25% chance on absorbing a </a:t>
                </a:r>
                <a:r>
                  <a:rPr lang="en-GB" dirty="0" smtClean="0">
                    <a:latin typeface="Symbol" panose="05050102010706020507" pitchFamily="18" charset="2"/>
                  </a:rPr>
                  <a:t>l</a:t>
                </a:r>
                <a:r>
                  <a:rPr lang="en-GB" baseline="-25000" dirty="0" smtClean="0">
                    <a:latin typeface="Calibri" panose="020F0502020204030204" pitchFamily="34" charset="0"/>
                  </a:rPr>
                  <a:t>0</a:t>
                </a:r>
                <a:r>
                  <a:rPr lang="en-GB" dirty="0" smtClean="0">
                    <a:latin typeface="Calibri" panose="020F0502020204030204" pitchFamily="34" charset="0"/>
                  </a:rPr>
                  <a:t> photon and re-emitting</a:t>
                </a:r>
                <a:r>
                  <a:rPr lang="en-GB" b="1" dirty="0" smtClean="0">
                    <a:latin typeface="Calibri" panose="020F0502020204030204" pitchFamily="34" charset="0"/>
                  </a:rPr>
                  <a:t>*</a:t>
                </a:r>
                <a:r>
                  <a:rPr lang="en-GB" dirty="0" smtClean="0">
                    <a:latin typeface="Calibri" panose="020F0502020204030204" pitchFamily="34" charset="0"/>
                  </a:rPr>
                  <a:t> it randomly either up, down, left or right</a:t>
                </a:r>
                <a:r>
                  <a:rPr lang="en-GB" b="1" dirty="0" smtClean="0">
                    <a:latin typeface="Calibri" panose="020F0502020204030204" pitchFamily="34" charset="0"/>
                  </a:rPr>
                  <a:t>**</a:t>
                </a:r>
              </a:p>
              <a:p>
                <a:pPr marL="285750" indent="-285750">
                  <a:buFont typeface="Arial" panose="020B0604020202020204" pitchFamily="34" charset="0"/>
                  <a:buChar char="•"/>
                </a:pPr>
                <a:r>
                  <a:rPr lang="en-GB" dirty="0" smtClean="0">
                    <a:latin typeface="Calibri" panose="020F0502020204030204" pitchFamily="34" charset="0"/>
                  </a:rPr>
                  <a:t>As the wind is moving away from the star photons will actually be absorbed if they have a wavelength of </a:t>
                </a:r>
                <a14:m>
                  <m:oMath xmlns:m="http://schemas.openxmlformats.org/officeDocument/2006/math">
                    <m:sSub>
                      <m:sSubPr>
                        <m:ctrlPr>
                          <a:rPr lang="en-GB" b="0" i="1" smtClean="0">
                            <a:latin typeface="Cambria Math"/>
                          </a:rPr>
                        </m:ctrlPr>
                      </m:sSubPr>
                      <m:e>
                        <m:r>
                          <a:rPr lang="en-GB" b="0" i="1" smtClean="0">
                            <a:latin typeface="Cambria Math"/>
                          </a:rPr>
                          <m:t>𝜆</m:t>
                        </m:r>
                      </m:e>
                      <m:sub>
                        <m:r>
                          <a:rPr lang="en-GB" b="0" i="1" smtClean="0">
                            <a:latin typeface="Cambria Math"/>
                          </a:rPr>
                          <m:t>𝑎𝑏𝑠</m:t>
                        </m:r>
                      </m:sub>
                    </m:sSub>
                    <m:r>
                      <a:rPr lang="en-GB" b="0" i="1" smtClean="0">
                        <a:latin typeface="Cambria Math"/>
                      </a:rPr>
                      <m:t>=</m:t>
                    </m:r>
                    <m:sSub>
                      <m:sSubPr>
                        <m:ctrlPr>
                          <a:rPr lang="en-GB" b="0" i="1" smtClean="0">
                            <a:latin typeface="Cambria Math"/>
                          </a:rPr>
                        </m:ctrlPr>
                      </m:sSubPr>
                      <m:e>
                        <m:r>
                          <a:rPr lang="en-GB" b="0" i="1" smtClean="0">
                            <a:latin typeface="Cambria Math"/>
                          </a:rPr>
                          <m:t>𝜆</m:t>
                        </m:r>
                      </m:e>
                      <m:sub>
                        <m:r>
                          <a:rPr lang="en-GB" b="0" i="1" smtClean="0">
                            <a:latin typeface="Cambria Math"/>
                          </a:rPr>
                          <m:t>0</m:t>
                        </m:r>
                      </m:sub>
                    </m:sSub>
                    <m:r>
                      <a:rPr lang="en-GB" b="0" i="1" smtClean="0">
                        <a:latin typeface="Cambria Math"/>
                      </a:rPr>
                      <m:t>(1−</m:t>
                    </m:r>
                    <m:f>
                      <m:fPr>
                        <m:type m:val="skw"/>
                        <m:ctrlPr>
                          <a:rPr lang="en-GB" b="0" i="1" smtClean="0">
                            <a:latin typeface="Cambria Math"/>
                          </a:rPr>
                        </m:ctrlPr>
                      </m:fPr>
                      <m:num>
                        <m:r>
                          <a:rPr lang="en-GB" b="0" i="1" smtClean="0">
                            <a:latin typeface="Cambria Math"/>
                          </a:rPr>
                          <m:t>𝑣</m:t>
                        </m:r>
                      </m:num>
                      <m:den>
                        <m:r>
                          <a:rPr lang="en-GB" b="0" i="1" smtClean="0">
                            <a:latin typeface="Cambria Math"/>
                          </a:rPr>
                          <m:t>𝑐</m:t>
                        </m:r>
                      </m:den>
                    </m:f>
                    <m:r>
                      <a:rPr lang="en-GB" b="0" i="1" smtClean="0">
                        <a:latin typeface="Cambria Math"/>
                      </a:rPr>
                      <m:t>)</m:t>
                    </m:r>
                  </m:oMath>
                </a14:m>
                <a:endParaRPr lang="en-GB" dirty="0" smtClean="0">
                  <a:latin typeface="Calibri" panose="020F0502020204030204" pitchFamily="34" charset="0"/>
                </a:endParaRPr>
              </a:p>
              <a:p>
                <a:endParaRPr lang="en-GB" dirty="0"/>
              </a:p>
            </p:txBody>
          </p:sp>
        </mc:Choice>
        <mc:Fallback>
          <p:sp>
            <p:nvSpPr>
              <p:cNvPr id="168" name="TextBox 167"/>
              <p:cNvSpPr txBox="1">
                <a:spLocks noRot="1" noChangeAspect="1" noMove="1" noResize="1" noEditPoints="1" noAdjustHandles="1" noChangeArrowheads="1" noChangeShapeType="1" noTextEdit="1"/>
              </p:cNvSpPr>
              <p:nvPr/>
            </p:nvSpPr>
            <p:spPr>
              <a:xfrm>
                <a:off x="4644008" y="62622"/>
                <a:ext cx="4410348" cy="2862322"/>
              </a:xfrm>
              <a:prstGeom prst="rect">
                <a:avLst/>
              </a:prstGeom>
              <a:blipFill rotWithShape="1">
                <a:blip r:embed="rId3"/>
                <a:stretch>
                  <a:fillRect l="-1245" t="-1064" r="-8160" b="-12340"/>
                </a:stretch>
              </a:blipFill>
            </p:spPr>
            <p:txBody>
              <a:bodyPr/>
              <a:lstStyle/>
              <a:p>
                <a:r>
                  <a:rPr lang="en-GB">
                    <a:noFill/>
                  </a:rPr>
                  <a:t> </a:t>
                </a:r>
              </a:p>
            </p:txBody>
          </p:sp>
        </mc:Fallback>
      </mc:AlternateContent>
      <p:grpSp>
        <p:nvGrpSpPr>
          <p:cNvPr id="173" name="Group 172"/>
          <p:cNvGrpSpPr/>
          <p:nvPr/>
        </p:nvGrpSpPr>
        <p:grpSpPr>
          <a:xfrm>
            <a:off x="5827594" y="3220872"/>
            <a:ext cx="464024" cy="513128"/>
            <a:chOff x="5827594" y="3220872"/>
            <a:chExt cx="464024" cy="513128"/>
          </a:xfrm>
        </p:grpSpPr>
        <p:sp>
          <p:nvSpPr>
            <p:cNvPr id="169" name="Freeform 168"/>
            <p:cNvSpPr/>
            <p:nvPr/>
          </p:nvSpPr>
          <p:spPr>
            <a:xfrm>
              <a:off x="5827594" y="3220872"/>
              <a:ext cx="464024" cy="191068"/>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reeform 169"/>
            <p:cNvSpPr/>
            <p:nvPr/>
          </p:nvSpPr>
          <p:spPr>
            <a:xfrm rot="7643677">
              <a:off x="5869502" y="3403888"/>
              <a:ext cx="425025" cy="235199"/>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p:cNvSpPr/>
            <p:nvPr/>
          </p:nvSpPr>
          <p:spPr>
            <a:xfrm>
              <a:off x="5898234" y="3326193"/>
              <a:ext cx="101181" cy="17149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p:cNvSpPr/>
            <p:nvPr/>
          </p:nvSpPr>
          <p:spPr>
            <a:xfrm>
              <a:off x="5900721" y="3368944"/>
              <a:ext cx="45719" cy="785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5" name="Straight Arrow Connector 174"/>
          <p:cNvCxnSpPr/>
          <p:nvPr/>
        </p:nvCxnSpPr>
        <p:spPr>
          <a:xfrm>
            <a:off x="4528549" y="4146712"/>
            <a:ext cx="10081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4355976" y="4149080"/>
            <a:ext cx="1302121" cy="369332"/>
          </a:xfrm>
          <a:prstGeom prst="rect">
            <a:avLst/>
          </a:prstGeom>
          <a:noFill/>
        </p:spPr>
        <p:txBody>
          <a:bodyPr wrap="square" rtlCol="0">
            <a:spAutoFit/>
          </a:bodyPr>
          <a:lstStyle/>
          <a:p>
            <a:pPr algn="ctr"/>
            <a:r>
              <a:rPr lang="en-GB" dirty="0" smtClean="0"/>
              <a:t>To observer</a:t>
            </a:r>
            <a:endParaRPr lang="en-GB" dirty="0"/>
          </a:p>
        </p:txBody>
      </p:sp>
      <p:sp>
        <p:nvSpPr>
          <p:cNvPr id="178" name="TextBox 177"/>
          <p:cNvSpPr txBox="1"/>
          <p:nvPr/>
        </p:nvSpPr>
        <p:spPr>
          <a:xfrm>
            <a:off x="29517" y="5715"/>
            <a:ext cx="4320481" cy="830997"/>
          </a:xfrm>
          <a:prstGeom prst="rect">
            <a:avLst/>
          </a:prstGeom>
          <a:noFill/>
        </p:spPr>
        <p:txBody>
          <a:bodyPr wrap="square" rtlCol="0">
            <a:spAutoFit/>
          </a:bodyPr>
          <a:lstStyle/>
          <a:p>
            <a:r>
              <a:rPr lang="en-GB" sz="2400" dirty="0" smtClean="0">
                <a:effectLst>
                  <a:outerShdw blurRad="38100" dist="38100" dir="2700000" algn="tl">
                    <a:srgbClr val="000000">
                      <a:alpha val="43137"/>
                    </a:srgbClr>
                  </a:outerShdw>
                </a:effectLst>
                <a:latin typeface="+mj-lt"/>
              </a:rPr>
              <a:t>Formation of the P-</a:t>
            </a:r>
            <a:r>
              <a:rPr lang="en-GB" sz="2400" dirty="0" err="1" smtClean="0">
                <a:effectLst>
                  <a:outerShdw blurRad="38100" dist="38100" dir="2700000" algn="tl">
                    <a:srgbClr val="000000">
                      <a:alpha val="43137"/>
                    </a:srgbClr>
                  </a:outerShdw>
                </a:effectLst>
                <a:latin typeface="+mj-lt"/>
              </a:rPr>
              <a:t>Cygni</a:t>
            </a:r>
            <a:r>
              <a:rPr lang="en-GB" sz="2400" dirty="0" smtClean="0">
                <a:effectLst>
                  <a:outerShdw blurRad="38100" dist="38100" dir="2700000" algn="tl">
                    <a:srgbClr val="000000">
                      <a:alpha val="43137"/>
                    </a:srgbClr>
                  </a:outerShdw>
                </a:effectLst>
                <a:latin typeface="+mj-lt"/>
              </a:rPr>
              <a:t> profile: a schematic diagram</a:t>
            </a:r>
            <a:endParaRPr lang="en-GB" sz="2400" dirty="0">
              <a:effectLst>
                <a:outerShdw blurRad="38100" dist="38100" dir="2700000" algn="tl">
                  <a:srgbClr val="000000">
                    <a:alpha val="43137"/>
                  </a:srgbClr>
                </a:outerShdw>
              </a:effectLst>
              <a:latin typeface="+mj-lt"/>
            </a:endParaRPr>
          </a:p>
        </p:txBody>
      </p:sp>
      <p:sp>
        <p:nvSpPr>
          <p:cNvPr id="179" name="TextBox 178"/>
          <p:cNvSpPr txBox="1"/>
          <p:nvPr/>
        </p:nvSpPr>
        <p:spPr>
          <a:xfrm>
            <a:off x="-36512" y="6396335"/>
            <a:ext cx="9035964" cy="461665"/>
          </a:xfrm>
          <a:prstGeom prst="rect">
            <a:avLst/>
          </a:prstGeom>
          <a:noFill/>
        </p:spPr>
        <p:txBody>
          <a:bodyPr wrap="square" rtlCol="0">
            <a:spAutoFit/>
          </a:bodyPr>
          <a:lstStyle/>
          <a:p>
            <a:r>
              <a:rPr lang="en-GB" sz="1200" b="1" dirty="0" smtClean="0"/>
              <a:t>*</a:t>
            </a:r>
            <a:r>
              <a:rPr lang="en-GB" sz="1200" dirty="0"/>
              <a:t>T</a:t>
            </a:r>
            <a:r>
              <a:rPr lang="en-GB" sz="1200" dirty="0" smtClean="0"/>
              <a:t>he probability for absorption and emission are really set by the Einstein coefficients of the transition, and will be much smaller than 25%</a:t>
            </a:r>
          </a:p>
          <a:p>
            <a:r>
              <a:rPr lang="en-GB" sz="1200" dirty="0" smtClean="0"/>
              <a:t>**Re-emission will actually be isotropic</a:t>
            </a:r>
            <a:endParaRPr lang="en-GB" sz="1200" dirty="0"/>
          </a:p>
        </p:txBody>
      </p:sp>
    </p:spTree>
    <p:extLst>
      <p:ext uri="{BB962C8B-B14F-4D97-AF65-F5344CB8AC3E}">
        <p14:creationId xmlns:p14="http://schemas.microsoft.com/office/powerpoint/2010/main" val="3903397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Group 150"/>
          <p:cNvGrpSpPr/>
          <p:nvPr/>
        </p:nvGrpSpPr>
        <p:grpSpPr>
          <a:xfrm rot="16200000">
            <a:off x="3822499" y="2882356"/>
            <a:ext cx="792088" cy="157182"/>
            <a:chOff x="2402006" y="1255594"/>
            <a:chExt cx="3056057" cy="732433"/>
          </a:xfrm>
        </p:grpSpPr>
        <p:sp>
          <p:nvSpPr>
            <p:cNvPr id="153" name="Freeform 15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9" name="Straight Arrow Connector 168"/>
            <p:cNvCxnSpPr>
              <a:stCxn id="153"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2699792" y="4928001"/>
            <a:ext cx="792088" cy="157183"/>
            <a:chOff x="2402006" y="1255594"/>
            <a:chExt cx="3056057" cy="732433"/>
          </a:xfrm>
        </p:grpSpPr>
        <p:sp>
          <p:nvSpPr>
            <p:cNvPr id="171" name="Freeform 170"/>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2" name="Straight Arrow Connector 171"/>
            <p:cNvCxnSpPr>
              <a:stCxn id="171"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rot="10800000">
            <a:off x="213481" y="3438671"/>
            <a:ext cx="792088" cy="157183"/>
            <a:chOff x="2402006" y="1255594"/>
            <a:chExt cx="3056057" cy="732433"/>
          </a:xfrm>
        </p:grpSpPr>
        <p:sp>
          <p:nvSpPr>
            <p:cNvPr id="181" name="Freeform 180"/>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2" name="Straight Arrow Connector 181"/>
            <p:cNvCxnSpPr>
              <a:stCxn id="181"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rot="5400000">
            <a:off x="2255184" y="2113097"/>
            <a:ext cx="792088" cy="157182"/>
            <a:chOff x="2402006" y="1255594"/>
            <a:chExt cx="3056057" cy="732433"/>
          </a:xfrm>
        </p:grpSpPr>
        <p:sp>
          <p:nvSpPr>
            <p:cNvPr id="146" name="Freeform 1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Arrow Connector 146"/>
            <p:cNvCxnSpPr>
              <a:stCxn id="146"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899592" y="1628800"/>
            <a:ext cx="3528392" cy="3528392"/>
            <a:chOff x="827584" y="1628800"/>
            <a:chExt cx="3528392" cy="3528392"/>
          </a:xfrm>
        </p:grpSpPr>
        <p:sp>
          <p:nvSpPr>
            <p:cNvPr id="74" name="Oval 73"/>
            <p:cNvSpPr/>
            <p:nvPr/>
          </p:nvSpPr>
          <p:spPr>
            <a:xfrm>
              <a:off x="971600" y="1795644"/>
              <a:ext cx="3240360" cy="3240360"/>
            </a:xfrm>
            <a:prstGeom prst="ellipse">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2495721" y="172363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414592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2525748" y="496399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90556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Arrow Connector 79"/>
            <p:cNvCxnSpPr>
              <a:stCxn id="74" idx="7"/>
            </p:cNvCxnSpPr>
            <p:nvPr/>
          </p:nvCxnSpPr>
          <p:spPr>
            <a:xfrm flipV="1">
              <a:off x="3737420"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5"/>
            </p:cNvCxnSpPr>
            <p:nvPr/>
          </p:nvCxnSpPr>
          <p:spPr>
            <a:xfrm>
              <a:off x="3737420"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4" idx="3"/>
            </p:cNvCxnSpPr>
            <p:nvPr/>
          </p:nvCxnSpPr>
          <p:spPr>
            <a:xfrm flipH="1">
              <a:off x="827584"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4" idx="1"/>
            </p:cNvCxnSpPr>
            <p:nvPr/>
          </p:nvCxnSpPr>
          <p:spPr>
            <a:xfrm flipH="1" flipV="1">
              <a:off x="827584"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Oval 20"/>
          <p:cNvSpPr/>
          <p:nvPr/>
        </p:nvSpPr>
        <p:spPr>
          <a:xfrm>
            <a:off x="2267744" y="3019790"/>
            <a:ext cx="792088" cy="7920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p:cNvGrpSpPr/>
          <p:nvPr/>
        </p:nvGrpSpPr>
        <p:grpSpPr>
          <a:xfrm>
            <a:off x="3192927" y="3019790"/>
            <a:ext cx="803009" cy="792088"/>
            <a:chOff x="3408951" y="3068960"/>
            <a:chExt cx="803009" cy="792088"/>
          </a:xfrm>
        </p:grpSpPr>
        <p:grpSp>
          <p:nvGrpSpPr>
            <p:cNvPr id="19" name="Group 18"/>
            <p:cNvGrpSpPr/>
            <p:nvPr/>
          </p:nvGrpSpPr>
          <p:grpSpPr>
            <a:xfrm>
              <a:off x="3419872" y="3068960"/>
              <a:ext cx="792088" cy="157182"/>
              <a:chOff x="2402006" y="1255594"/>
              <a:chExt cx="3056057" cy="732433"/>
            </a:xfrm>
          </p:grpSpPr>
          <p:sp>
            <p:nvSpPr>
              <p:cNvPr id="14" name="Freeform 1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a:stCxn id="14"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419872" y="3271818"/>
              <a:ext cx="792088" cy="157182"/>
              <a:chOff x="2402006" y="1255594"/>
              <a:chExt cx="3056057" cy="732433"/>
            </a:xfrm>
          </p:grpSpPr>
          <p:sp>
            <p:nvSpPr>
              <p:cNvPr id="23" name="Freeform 2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a:stCxn id="23"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13363" y="3487842"/>
              <a:ext cx="792088" cy="157182"/>
              <a:chOff x="2402006" y="1255594"/>
              <a:chExt cx="3056057" cy="732433"/>
            </a:xfrm>
          </p:grpSpPr>
          <p:sp>
            <p:nvSpPr>
              <p:cNvPr id="26" name="Freeform 2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p:cNvCxnSpPr>
                <a:stCxn id="26"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08951" y="3703866"/>
              <a:ext cx="792088" cy="157182"/>
              <a:chOff x="2402006" y="1255594"/>
              <a:chExt cx="3056057" cy="732433"/>
            </a:xfrm>
          </p:grpSpPr>
          <p:sp>
            <p:nvSpPr>
              <p:cNvPr id="29" name="Freeform 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a:stCxn id="29"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35" name="Group 34"/>
          <p:cNvGrpSpPr/>
          <p:nvPr/>
        </p:nvGrpSpPr>
        <p:grpSpPr>
          <a:xfrm rot="16200000">
            <a:off x="2262284" y="2055387"/>
            <a:ext cx="803009" cy="936104"/>
            <a:chOff x="3408951" y="3068960"/>
            <a:chExt cx="803009" cy="936104"/>
          </a:xfrm>
        </p:grpSpPr>
        <p:grpSp>
          <p:nvGrpSpPr>
            <p:cNvPr id="36" name="Group 35"/>
            <p:cNvGrpSpPr/>
            <p:nvPr/>
          </p:nvGrpSpPr>
          <p:grpSpPr>
            <a:xfrm>
              <a:off x="3419872" y="3068960"/>
              <a:ext cx="792088" cy="157182"/>
              <a:chOff x="2402006" y="1255594"/>
              <a:chExt cx="3056057" cy="732433"/>
            </a:xfrm>
          </p:grpSpPr>
          <p:sp>
            <p:nvSpPr>
              <p:cNvPr id="46" name="Freeform 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p:cNvCxnSpPr>
                <a:stCxn id="46"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419872" y="3271818"/>
              <a:ext cx="792088" cy="157182"/>
              <a:chOff x="2402006" y="1255594"/>
              <a:chExt cx="3056057" cy="732433"/>
            </a:xfrm>
          </p:grpSpPr>
          <p:sp>
            <p:nvSpPr>
              <p:cNvPr id="44" name="Freeform 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a:stCxn id="44"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13363" y="3631858"/>
              <a:ext cx="792089" cy="157182"/>
              <a:chOff x="2402004" y="1926674"/>
              <a:chExt cx="3056059" cy="732433"/>
            </a:xfrm>
          </p:grpSpPr>
          <p:sp>
            <p:nvSpPr>
              <p:cNvPr id="42" name="Freeform 41"/>
              <p:cNvSpPr/>
              <p:nvPr/>
            </p:nvSpPr>
            <p:spPr>
              <a:xfrm>
                <a:off x="2402004" y="1926674"/>
                <a:ext cx="2442948"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a:stCxn id="42" idx="7"/>
              </p:cNvCxnSpPr>
              <p:nvPr/>
            </p:nvCxnSpPr>
            <p:spPr>
              <a:xfrm>
                <a:off x="4844956" y="2267863"/>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08951" y="3847882"/>
              <a:ext cx="792089" cy="157182"/>
              <a:chOff x="2402004" y="1926674"/>
              <a:chExt cx="3056059" cy="732433"/>
            </a:xfrm>
          </p:grpSpPr>
          <p:sp>
            <p:nvSpPr>
              <p:cNvPr id="40" name="Freeform 39"/>
              <p:cNvSpPr/>
              <p:nvPr/>
            </p:nvSpPr>
            <p:spPr>
              <a:xfrm>
                <a:off x="2402004" y="1926674"/>
                <a:ext cx="2442948"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40" idx="7"/>
              </p:cNvCxnSpPr>
              <p:nvPr/>
            </p:nvCxnSpPr>
            <p:spPr>
              <a:xfrm>
                <a:off x="4844956" y="2267863"/>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rot="10800000">
            <a:off x="1392727" y="3068959"/>
            <a:ext cx="803009" cy="792088"/>
            <a:chOff x="3408951" y="3068960"/>
            <a:chExt cx="803009" cy="792088"/>
          </a:xfrm>
        </p:grpSpPr>
        <p:grpSp>
          <p:nvGrpSpPr>
            <p:cNvPr id="49" name="Group 48"/>
            <p:cNvGrpSpPr/>
            <p:nvPr/>
          </p:nvGrpSpPr>
          <p:grpSpPr>
            <a:xfrm>
              <a:off x="3419872" y="3068960"/>
              <a:ext cx="792088" cy="157182"/>
              <a:chOff x="2402006" y="1255594"/>
              <a:chExt cx="3056057" cy="732433"/>
            </a:xfrm>
          </p:grpSpPr>
          <p:sp>
            <p:nvSpPr>
              <p:cNvPr id="59" name="Freeform 5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p:cNvCxnSpPr>
                <a:stCxn id="59"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419872" y="3271818"/>
              <a:ext cx="792088" cy="157182"/>
              <a:chOff x="2402006" y="1255594"/>
              <a:chExt cx="3056057" cy="732433"/>
            </a:xfrm>
          </p:grpSpPr>
          <p:sp>
            <p:nvSpPr>
              <p:cNvPr id="57" name="Freeform 5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a:stCxn id="57"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413363" y="3487842"/>
              <a:ext cx="792088" cy="157182"/>
              <a:chOff x="2402006" y="1255594"/>
              <a:chExt cx="3056057" cy="732433"/>
            </a:xfrm>
          </p:grpSpPr>
          <p:sp>
            <p:nvSpPr>
              <p:cNvPr id="55" name="Freeform 5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Arrow Connector 55"/>
              <p:cNvCxnSpPr>
                <a:stCxn id="55"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408951" y="3703866"/>
              <a:ext cx="792088" cy="157182"/>
              <a:chOff x="2402006" y="1255594"/>
              <a:chExt cx="3056057" cy="732433"/>
            </a:xfrm>
          </p:grpSpPr>
          <p:sp>
            <p:nvSpPr>
              <p:cNvPr id="53" name="Freeform 5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a:stCxn id="53"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rot="5400000">
            <a:off x="2262283" y="3927595"/>
            <a:ext cx="803009" cy="792088"/>
            <a:chOff x="3408951" y="3068960"/>
            <a:chExt cx="803009" cy="792088"/>
          </a:xfrm>
        </p:grpSpPr>
        <p:grpSp>
          <p:nvGrpSpPr>
            <p:cNvPr id="62" name="Group 61"/>
            <p:cNvGrpSpPr/>
            <p:nvPr/>
          </p:nvGrpSpPr>
          <p:grpSpPr>
            <a:xfrm>
              <a:off x="3419872" y="3068960"/>
              <a:ext cx="792088" cy="157182"/>
              <a:chOff x="2402006" y="1255594"/>
              <a:chExt cx="3056057" cy="732433"/>
            </a:xfrm>
          </p:grpSpPr>
          <p:sp>
            <p:nvSpPr>
              <p:cNvPr id="72" name="Freeform 7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p:cNvCxnSpPr>
                <a:stCxn id="72"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419872" y="3271818"/>
              <a:ext cx="792088" cy="157182"/>
              <a:chOff x="2402006" y="1255594"/>
              <a:chExt cx="3056057" cy="732433"/>
            </a:xfrm>
          </p:grpSpPr>
          <p:sp>
            <p:nvSpPr>
              <p:cNvPr id="70" name="Freeform 6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Arrow Connector 70"/>
              <p:cNvCxnSpPr>
                <a:stCxn id="70"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3413363" y="3487842"/>
              <a:ext cx="792088" cy="157182"/>
              <a:chOff x="2402006" y="1255594"/>
              <a:chExt cx="3056057" cy="732433"/>
            </a:xfrm>
          </p:grpSpPr>
          <p:sp>
            <p:nvSpPr>
              <p:cNvPr id="68" name="Freeform 6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Arrow Connector 68"/>
              <p:cNvCxnSpPr>
                <a:stCxn id="68"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408951" y="3703866"/>
              <a:ext cx="792088" cy="157182"/>
              <a:chOff x="2402006" y="1255594"/>
              <a:chExt cx="3056057" cy="732433"/>
            </a:xfrm>
          </p:grpSpPr>
          <p:sp>
            <p:nvSpPr>
              <p:cNvPr id="66" name="Freeform 6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Arrow Connector 66"/>
              <p:cNvCxnSpPr>
                <a:stCxn id="66"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98" name="Group 97"/>
          <p:cNvGrpSpPr/>
          <p:nvPr/>
        </p:nvGrpSpPr>
        <p:grpSpPr>
          <a:xfrm>
            <a:off x="4427984" y="3068960"/>
            <a:ext cx="803009" cy="638400"/>
            <a:chOff x="3408951" y="3068960"/>
            <a:chExt cx="803009" cy="638400"/>
          </a:xfrm>
        </p:grpSpPr>
        <p:grpSp>
          <p:nvGrpSpPr>
            <p:cNvPr id="99" name="Group 98"/>
            <p:cNvGrpSpPr/>
            <p:nvPr/>
          </p:nvGrpSpPr>
          <p:grpSpPr>
            <a:xfrm>
              <a:off x="3419872" y="3068960"/>
              <a:ext cx="792088" cy="157182"/>
              <a:chOff x="2402006" y="1255594"/>
              <a:chExt cx="3056057" cy="732433"/>
            </a:xfrm>
          </p:grpSpPr>
          <p:sp>
            <p:nvSpPr>
              <p:cNvPr id="109" name="Freeform 10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Arrow Connector 109"/>
              <p:cNvCxnSpPr>
                <a:stCxn id="109"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413363" y="3320988"/>
              <a:ext cx="792088" cy="157182"/>
              <a:chOff x="2402006" y="478092"/>
              <a:chExt cx="3056057" cy="732433"/>
            </a:xfrm>
          </p:grpSpPr>
          <p:sp>
            <p:nvSpPr>
              <p:cNvPr id="105" name="Freeform 104"/>
              <p:cNvSpPr/>
              <p:nvPr/>
            </p:nvSpPr>
            <p:spPr>
              <a:xfrm>
                <a:off x="2402006" y="478092"/>
                <a:ext cx="2442950"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105" idx="7"/>
              </p:cNvCxnSpPr>
              <p:nvPr/>
            </p:nvCxnSpPr>
            <p:spPr>
              <a:xfrm>
                <a:off x="4844956" y="819285"/>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3408951" y="3550178"/>
              <a:ext cx="792088" cy="157182"/>
              <a:chOff x="2402006" y="539442"/>
              <a:chExt cx="3056057" cy="732433"/>
            </a:xfrm>
          </p:grpSpPr>
          <p:sp>
            <p:nvSpPr>
              <p:cNvPr id="103" name="Freeform 102"/>
              <p:cNvSpPr/>
              <p:nvPr/>
            </p:nvSpPr>
            <p:spPr>
              <a:xfrm>
                <a:off x="2402006" y="539442"/>
                <a:ext cx="2442950"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p:cNvCxnSpPr>
                <a:stCxn id="103" idx="7"/>
              </p:cNvCxnSpPr>
              <p:nvPr/>
            </p:nvCxnSpPr>
            <p:spPr>
              <a:xfrm>
                <a:off x="4844956" y="880635"/>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rot="5400000">
            <a:off x="2160854" y="5325168"/>
            <a:ext cx="803010" cy="589231"/>
            <a:chOff x="3408951" y="3271817"/>
            <a:chExt cx="803010" cy="589231"/>
          </a:xfrm>
        </p:grpSpPr>
        <p:grpSp>
          <p:nvGrpSpPr>
            <p:cNvPr id="112" name="Group 111"/>
            <p:cNvGrpSpPr/>
            <p:nvPr/>
          </p:nvGrpSpPr>
          <p:grpSpPr>
            <a:xfrm>
              <a:off x="3419872" y="3271817"/>
              <a:ext cx="792089" cy="157182"/>
              <a:chOff x="2402004" y="2200864"/>
              <a:chExt cx="3056059" cy="732433"/>
            </a:xfrm>
          </p:grpSpPr>
          <p:sp>
            <p:nvSpPr>
              <p:cNvPr id="122" name="Freeform 121"/>
              <p:cNvSpPr/>
              <p:nvPr/>
            </p:nvSpPr>
            <p:spPr>
              <a:xfrm>
                <a:off x="2402004" y="2200864"/>
                <a:ext cx="2442948"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p:cNvCxnSpPr>
                <a:stCxn id="122" idx="7"/>
              </p:cNvCxnSpPr>
              <p:nvPr/>
            </p:nvCxnSpPr>
            <p:spPr>
              <a:xfrm>
                <a:off x="4844956" y="2542062"/>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413363" y="3487842"/>
              <a:ext cx="792088" cy="157182"/>
              <a:chOff x="2402006" y="1255594"/>
              <a:chExt cx="3056057" cy="732433"/>
            </a:xfrm>
          </p:grpSpPr>
          <p:sp>
            <p:nvSpPr>
              <p:cNvPr id="118" name="Freeform 11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9" name="Straight Arrow Connector 118"/>
              <p:cNvCxnSpPr>
                <a:stCxn id="118"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408951" y="3703866"/>
              <a:ext cx="792088" cy="157182"/>
              <a:chOff x="2402006" y="1255594"/>
              <a:chExt cx="3056057" cy="732433"/>
            </a:xfrm>
          </p:grpSpPr>
          <p:sp>
            <p:nvSpPr>
              <p:cNvPr id="116" name="Freeform 11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Straight Arrow Connector 116"/>
              <p:cNvCxnSpPr>
                <a:stCxn id="116"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rot="10800000">
            <a:off x="96582" y="2996952"/>
            <a:ext cx="803009" cy="805254"/>
            <a:chOff x="3408951" y="3055794"/>
            <a:chExt cx="803009" cy="805254"/>
          </a:xfrm>
        </p:grpSpPr>
        <p:grpSp>
          <p:nvGrpSpPr>
            <p:cNvPr id="125" name="Group 124"/>
            <p:cNvGrpSpPr/>
            <p:nvPr/>
          </p:nvGrpSpPr>
          <p:grpSpPr>
            <a:xfrm>
              <a:off x="3419872" y="3055794"/>
              <a:ext cx="792088" cy="157182"/>
              <a:chOff x="2402006" y="1194244"/>
              <a:chExt cx="3056057" cy="732433"/>
            </a:xfrm>
          </p:grpSpPr>
          <p:sp>
            <p:nvSpPr>
              <p:cNvPr id="135" name="Freeform 134"/>
              <p:cNvSpPr/>
              <p:nvPr/>
            </p:nvSpPr>
            <p:spPr>
              <a:xfrm>
                <a:off x="2402006" y="1194244"/>
                <a:ext cx="2442950"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Arrow Connector 135"/>
              <p:cNvCxnSpPr>
                <a:stCxn id="135" idx="7"/>
              </p:cNvCxnSpPr>
              <p:nvPr/>
            </p:nvCxnSpPr>
            <p:spPr>
              <a:xfrm>
                <a:off x="4844956" y="1535437"/>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3413363" y="3487842"/>
              <a:ext cx="792088" cy="157182"/>
              <a:chOff x="2402006" y="1255594"/>
              <a:chExt cx="3056057" cy="732433"/>
            </a:xfrm>
          </p:grpSpPr>
          <p:sp>
            <p:nvSpPr>
              <p:cNvPr id="131" name="Freeform 130"/>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2" name="Straight Arrow Connector 131"/>
              <p:cNvCxnSpPr>
                <a:stCxn id="131"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3408951" y="3703866"/>
              <a:ext cx="792088" cy="157182"/>
              <a:chOff x="2402006" y="1255594"/>
              <a:chExt cx="3056057" cy="732433"/>
            </a:xfrm>
          </p:grpSpPr>
          <p:sp>
            <p:nvSpPr>
              <p:cNvPr id="129" name="Freeform 1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Arrow Connector 129"/>
              <p:cNvCxnSpPr>
                <a:stCxn id="129"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66" name="Group 165"/>
          <p:cNvGrpSpPr/>
          <p:nvPr/>
        </p:nvGrpSpPr>
        <p:grpSpPr>
          <a:xfrm>
            <a:off x="6233463" y="4151302"/>
            <a:ext cx="355246" cy="1495937"/>
            <a:chOff x="6765920" y="3325903"/>
            <a:chExt cx="355246" cy="1495937"/>
          </a:xfrm>
        </p:grpSpPr>
        <p:sp>
          <p:nvSpPr>
            <p:cNvPr id="156" name="Rectangle 155"/>
            <p:cNvSpPr/>
            <p:nvPr/>
          </p:nvSpPr>
          <p:spPr>
            <a:xfrm>
              <a:off x="6765920" y="4471632"/>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Rectangle 156"/>
            <p:cNvSpPr/>
            <p:nvPr/>
          </p:nvSpPr>
          <p:spPr>
            <a:xfrm>
              <a:off x="6765920" y="4087350"/>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157"/>
            <p:cNvSpPr/>
            <p:nvPr/>
          </p:nvSpPr>
          <p:spPr>
            <a:xfrm>
              <a:off x="6768573" y="3706055"/>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158"/>
            <p:cNvSpPr/>
            <p:nvPr/>
          </p:nvSpPr>
          <p:spPr>
            <a:xfrm>
              <a:off x="6768573" y="3325903"/>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5" name="Group 154"/>
          <p:cNvGrpSpPr/>
          <p:nvPr/>
        </p:nvGrpSpPr>
        <p:grpSpPr>
          <a:xfrm>
            <a:off x="6199011" y="3770441"/>
            <a:ext cx="2131683" cy="1934384"/>
            <a:chOff x="6732240" y="2924944"/>
            <a:chExt cx="2131683" cy="1934384"/>
          </a:xfrm>
        </p:grpSpPr>
        <p:cxnSp>
          <p:nvCxnSpPr>
            <p:cNvPr id="152" name="Straight Arrow Connector 151"/>
            <p:cNvCxnSpPr/>
            <p:nvPr/>
          </p:nvCxnSpPr>
          <p:spPr>
            <a:xfrm>
              <a:off x="6732240" y="4859328"/>
              <a:ext cx="213168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6732240" y="2924944"/>
              <a:ext cx="0" cy="1934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4" name="TextBox 163"/>
          <p:cNvSpPr txBox="1"/>
          <p:nvPr/>
        </p:nvSpPr>
        <p:spPr>
          <a:xfrm>
            <a:off x="2339752" y="3212976"/>
            <a:ext cx="589230" cy="369332"/>
          </a:xfrm>
          <a:prstGeom prst="rect">
            <a:avLst/>
          </a:prstGeom>
          <a:noFill/>
        </p:spPr>
        <p:txBody>
          <a:bodyPr wrap="square" rtlCol="0">
            <a:spAutoFit/>
          </a:bodyPr>
          <a:lstStyle/>
          <a:p>
            <a:pPr algn="ctr"/>
            <a:r>
              <a:rPr lang="en-GB" b="1" dirty="0" smtClean="0"/>
              <a:t>Star</a:t>
            </a:r>
            <a:endParaRPr lang="en-GB" b="1" dirty="0"/>
          </a:p>
        </p:txBody>
      </p:sp>
      <mc:AlternateContent xmlns:mc="http://schemas.openxmlformats.org/markup-compatibility/2006">
        <mc:Choice xmlns:a14="http://schemas.microsoft.com/office/drawing/2010/main" Requires="a14">
          <p:sp>
            <p:nvSpPr>
              <p:cNvPr id="167" name="TextBox 166"/>
              <p:cNvSpPr txBox="1"/>
              <p:nvPr/>
            </p:nvSpPr>
            <p:spPr>
              <a:xfrm>
                <a:off x="5536661" y="416898"/>
                <a:ext cx="3195217" cy="1200329"/>
              </a:xfrm>
              <a:prstGeom prst="rect">
                <a:avLst/>
              </a:prstGeom>
              <a:noFill/>
            </p:spPr>
            <p:txBody>
              <a:bodyPr wrap="square" rtlCol="0">
                <a:spAutoFit/>
              </a:bodyPr>
              <a:lstStyle/>
              <a:p>
                <a:pPr algn="ctr"/>
                <a:r>
                  <a:rPr lang="en-GB" dirty="0" smtClean="0"/>
                  <a:t>Here we have photons with </a:t>
                </a:r>
                <a14:m>
                  <m:oMath xmlns:m="http://schemas.openxmlformats.org/officeDocument/2006/math">
                    <m:r>
                      <a:rPr lang="en-GB" b="1" i="1" smtClean="0">
                        <a:solidFill>
                          <a:srgbClr val="00B050"/>
                        </a:solidFill>
                        <a:latin typeface="Cambria Math"/>
                      </a:rPr>
                      <m:t>𝝀</m:t>
                    </m:r>
                    <m:r>
                      <a:rPr lang="en-GB" b="0" i="1" smtClean="0">
                        <a:latin typeface="Cambria Math"/>
                      </a:rPr>
                      <m:t>=</m:t>
                    </m:r>
                    <m:sSub>
                      <m:sSubPr>
                        <m:ctrlPr>
                          <a:rPr lang="en-GB" b="1" i="1" smtClean="0">
                            <a:solidFill>
                              <a:srgbClr val="00B050"/>
                            </a:solidFill>
                            <a:latin typeface="Cambria Math"/>
                          </a:rPr>
                        </m:ctrlPr>
                      </m:sSubPr>
                      <m:e>
                        <m:r>
                          <a:rPr lang="en-GB" b="1" i="1" smtClean="0">
                            <a:solidFill>
                              <a:srgbClr val="00B050"/>
                            </a:solidFill>
                            <a:latin typeface="Cambria Math"/>
                          </a:rPr>
                          <m:t>𝝀</m:t>
                        </m:r>
                      </m:e>
                      <m:sub>
                        <m:r>
                          <a:rPr lang="en-GB" b="1" i="1" smtClean="0">
                            <a:solidFill>
                              <a:srgbClr val="00B050"/>
                            </a:solidFill>
                            <a:latin typeface="Cambria Math"/>
                          </a:rPr>
                          <m:t>𝒂𝒃𝒔</m:t>
                        </m:r>
                      </m:sub>
                    </m:sSub>
                  </m:oMath>
                </a14:m>
                <a:r>
                  <a:rPr lang="en-GB" dirty="0" smtClean="0"/>
                  <a:t>, so one quarter of photons are absorbed and re-emitted/scattered randomly </a:t>
                </a:r>
                <a:endParaRPr lang="en-GB" dirty="0"/>
              </a:p>
            </p:txBody>
          </p:sp>
        </mc:Choice>
        <mc:Fallback>
          <p:sp>
            <p:nvSpPr>
              <p:cNvPr id="167" name="TextBox 166"/>
              <p:cNvSpPr txBox="1">
                <a:spLocks noRot="1" noChangeAspect="1" noMove="1" noResize="1" noEditPoints="1" noAdjustHandles="1" noChangeArrowheads="1" noChangeShapeType="1" noTextEdit="1"/>
              </p:cNvSpPr>
              <p:nvPr/>
            </p:nvSpPr>
            <p:spPr>
              <a:xfrm>
                <a:off x="5536661" y="416898"/>
                <a:ext cx="3195217" cy="1200329"/>
              </a:xfrm>
              <a:prstGeom prst="rect">
                <a:avLst/>
              </a:prstGeom>
              <a:blipFill rotWithShape="1">
                <a:blip r:embed="rId2"/>
                <a:stretch>
                  <a:fillRect t="-2538" b="-7107"/>
                </a:stretch>
              </a:blipFill>
            </p:spPr>
            <p:txBody>
              <a:bodyPr/>
              <a:lstStyle/>
              <a:p>
                <a:r>
                  <a:rPr lang="en-GB">
                    <a:noFill/>
                  </a:rPr>
                  <a:t> </a:t>
                </a:r>
              </a:p>
            </p:txBody>
          </p:sp>
        </mc:Fallback>
      </mc:AlternateContent>
      <p:grpSp>
        <p:nvGrpSpPr>
          <p:cNvPr id="173" name="Group 172"/>
          <p:cNvGrpSpPr/>
          <p:nvPr/>
        </p:nvGrpSpPr>
        <p:grpSpPr>
          <a:xfrm>
            <a:off x="5827594" y="3220872"/>
            <a:ext cx="464024" cy="513128"/>
            <a:chOff x="5827594" y="3220872"/>
            <a:chExt cx="464024" cy="513128"/>
          </a:xfrm>
        </p:grpSpPr>
        <p:sp>
          <p:nvSpPr>
            <p:cNvPr id="174" name="Freeform 173"/>
            <p:cNvSpPr/>
            <p:nvPr/>
          </p:nvSpPr>
          <p:spPr>
            <a:xfrm>
              <a:off x="5827594" y="3220872"/>
              <a:ext cx="464024" cy="191068"/>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174"/>
            <p:cNvSpPr/>
            <p:nvPr/>
          </p:nvSpPr>
          <p:spPr>
            <a:xfrm rot="7643677">
              <a:off x="5869502" y="3403888"/>
              <a:ext cx="425025" cy="235199"/>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p:cNvSpPr/>
            <p:nvPr/>
          </p:nvSpPr>
          <p:spPr>
            <a:xfrm>
              <a:off x="5898234" y="3326193"/>
              <a:ext cx="101181" cy="17149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p:cNvSpPr/>
            <p:nvPr/>
          </p:nvSpPr>
          <p:spPr>
            <a:xfrm>
              <a:off x="5900721" y="3368944"/>
              <a:ext cx="45719" cy="785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8" name="Straight Arrow Connector 177"/>
          <p:cNvCxnSpPr/>
          <p:nvPr/>
        </p:nvCxnSpPr>
        <p:spPr>
          <a:xfrm>
            <a:off x="4528549" y="4146712"/>
            <a:ext cx="10081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4355976" y="4149080"/>
            <a:ext cx="1302121" cy="369332"/>
          </a:xfrm>
          <a:prstGeom prst="rect">
            <a:avLst/>
          </a:prstGeom>
          <a:noFill/>
        </p:spPr>
        <p:txBody>
          <a:bodyPr wrap="square" rtlCol="0">
            <a:spAutoFit/>
          </a:bodyPr>
          <a:lstStyle/>
          <a:p>
            <a:pPr algn="ctr"/>
            <a:r>
              <a:rPr lang="en-GB" dirty="0" smtClean="0"/>
              <a:t>To observer</a:t>
            </a:r>
            <a:endParaRPr lang="en-GB" dirty="0"/>
          </a:p>
        </p:txBody>
      </p:sp>
      <p:sp>
        <p:nvSpPr>
          <p:cNvPr id="184" name="Rectangle 183"/>
          <p:cNvSpPr/>
          <p:nvPr/>
        </p:nvSpPr>
        <p:spPr>
          <a:xfrm>
            <a:off x="6627289" y="5297031"/>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Rectangle 184"/>
          <p:cNvSpPr/>
          <p:nvPr/>
        </p:nvSpPr>
        <p:spPr>
          <a:xfrm>
            <a:off x="6627290" y="4912749"/>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185"/>
          <p:cNvSpPr/>
          <p:nvPr/>
        </p:nvSpPr>
        <p:spPr>
          <a:xfrm>
            <a:off x="6627290" y="4531454"/>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Rectangle 187"/>
          <p:cNvSpPr/>
          <p:nvPr/>
        </p:nvSpPr>
        <p:spPr>
          <a:xfrm>
            <a:off x="7021521" y="5297031"/>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Arrow Connector 2"/>
          <p:cNvCxnSpPr/>
          <p:nvPr/>
        </p:nvCxnSpPr>
        <p:spPr>
          <a:xfrm flipH="1" flipV="1">
            <a:off x="3332973" y="5183009"/>
            <a:ext cx="187464" cy="362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3174217" y="5526018"/>
                <a:ext cx="2507534" cy="1200329"/>
              </a:xfrm>
              <a:prstGeom prst="rect">
                <a:avLst/>
              </a:prstGeom>
              <a:noFill/>
            </p:spPr>
            <p:txBody>
              <a:bodyPr wrap="square" rtlCol="0">
                <a:spAutoFit/>
              </a:bodyPr>
              <a:lstStyle/>
              <a:p>
                <a:r>
                  <a:rPr lang="en-GB" dirty="0" smtClean="0"/>
                  <a:t>Photon re-emitted at </a:t>
                </a:r>
                <a14:m>
                  <m:oMath xmlns:m="http://schemas.openxmlformats.org/officeDocument/2006/math">
                    <m:sSub>
                      <m:sSubPr>
                        <m:ctrlPr>
                          <a:rPr lang="en-GB" b="0" i="1" smtClean="0">
                            <a:latin typeface="Cambria Math"/>
                          </a:rPr>
                        </m:ctrlPr>
                      </m:sSubPr>
                      <m:e>
                        <m:r>
                          <a:rPr lang="en-GB" b="0" i="1" smtClean="0">
                            <a:latin typeface="Cambria Math"/>
                          </a:rPr>
                          <m:t>𝜆</m:t>
                        </m:r>
                      </m:e>
                      <m:sub>
                        <m:r>
                          <a:rPr lang="en-GB" b="0" i="1" smtClean="0">
                            <a:latin typeface="Cambria Math"/>
                          </a:rPr>
                          <m:t>0</m:t>
                        </m:r>
                      </m:sub>
                    </m:sSub>
                  </m:oMath>
                </a14:m>
                <a:r>
                  <a:rPr lang="en-GB" dirty="0" smtClean="0"/>
                  <a:t> (as wind direction here is transverse to line-of-sight) into line-of-sight</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3174217" y="5526018"/>
                <a:ext cx="2507534" cy="1200329"/>
              </a:xfrm>
              <a:prstGeom prst="rect">
                <a:avLst/>
              </a:prstGeom>
              <a:blipFill rotWithShape="1">
                <a:blip r:embed="rId3"/>
                <a:stretch>
                  <a:fillRect l="-2190" t="-2538" b="-7107"/>
                </a:stretch>
              </a:blipFill>
            </p:spPr>
            <p:txBody>
              <a:bodyPr/>
              <a:lstStyle/>
              <a:p>
                <a:r>
                  <a:rPr lang="en-GB">
                    <a:noFill/>
                  </a:rPr>
                  <a:t> </a:t>
                </a:r>
              </a:p>
            </p:txBody>
          </p:sp>
        </mc:Fallback>
      </mc:AlternateContent>
      <p:cxnSp>
        <p:nvCxnSpPr>
          <p:cNvPr id="189" name="Straight Arrow Connector 188"/>
          <p:cNvCxnSpPr/>
          <p:nvPr/>
        </p:nvCxnSpPr>
        <p:spPr>
          <a:xfrm flipH="1">
            <a:off x="4438905" y="2517978"/>
            <a:ext cx="399518" cy="1589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rot="16200000">
            <a:off x="2207888" y="950821"/>
            <a:ext cx="803009" cy="612847"/>
            <a:chOff x="3408951" y="3264079"/>
            <a:chExt cx="803009" cy="612847"/>
          </a:xfrm>
        </p:grpSpPr>
        <p:grpSp>
          <p:nvGrpSpPr>
            <p:cNvPr id="191" name="Group 190"/>
            <p:cNvGrpSpPr/>
            <p:nvPr/>
          </p:nvGrpSpPr>
          <p:grpSpPr>
            <a:xfrm>
              <a:off x="3419872" y="3264079"/>
              <a:ext cx="792088" cy="157182"/>
              <a:chOff x="2402006" y="2164805"/>
              <a:chExt cx="3056057" cy="732433"/>
            </a:xfrm>
          </p:grpSpPr>
          <p:sp>
            <p:nvSpPr>
              <p:cNvPr id="198" name="Freeform 197"/>
              <p:cNvSpPr/>
              <p:nvPr/>
            </p:nvSpPr>
            <p:spPr>
              <a:xfrm>
                <a:off x="2402006" y="2164805"/>
                <a:ext cx="2442950"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9" name="Straight Arrow Connector 198"/>
              <p:cNvCxnSpPr>
                <a:stCxn id="198" idx="7"/>
              </p:cNvCxnSpPr>
              <p:nvPr/>
            </p:nvCxnSpPr>
            <p:spPr>
              <a:xfrm>
                <a:off x="4844956" y="2505998"/>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3413363" y="3487842"/>
              <a:ext cx="792088" cy="157182"/>
              <a:chOff x="2402006" y="1255594"/>
              <a:chExt cx="3056057" cy="732433"/>
            </a:xfrm>
          </p:grpSpPr>
          <p:sp>
            <p:nvSpPr>
              <p:cNvPr id="196" name="Freeform 19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7" name="Straight Arrow Connector 196"/>
              <p:cNvCxnSpPr>
                <a:stCxn id="196" idx="7"/>
              </p:cNvCxnSpPr>
              <p:nvPr/>
            </p:nvCxnSpPr>
            <p:spPr>
              <a:xfrm>
                <a:off x="4844955" y="1596788"/>
                <a:ext cx="613108"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3408951" y="3719744"/>
              <a:ext cx="792089" cy="157182"/>
              <a:chOff x="2402004" y="1329584"/>
              <a:chExt cx="3056059" cy="732433"/>
            </a:xfrm>
          </p:grpSpPr>
          <p:sp>
            <p:nvSpPr>
              <p:cNvPr id="194" name="Freeform 193"/>
              <p:cNvSpPr/>
              <p:nvPr/>
            </p:nvSpPr>
            <p:spPr>
              <a:xfrm>
                <a:off x="2402004" y="1329584"/>
                <a:ext cx="2442948"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5" name="Straight Arrow Connector 194"/>
              <p:cNvCxnSpPr>
                <a:stCxn id="194" idx="7"/>
              </p:cNvCxnSpPr>
              <p:nvPr/>
            </p:nvCxnSpPr>
            <p:spPr>
              <a:xfrm>
                <a:off x="4844956" y="1670777"/>
                <a:ext cx="613107" cy="0"/>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sp>
        <p:nvSpPr>
          <p:cNvPr id="200" name="TextBox 199"/>
          <p:cNvSpPr txBox="1"/>
          <p:nvPr/>
        </p:nvSpPr>
        <p:spPr>
          <a:xfrm>
            <a:off x="4788024" y="2020543"/>
            <a:ext cx="2507534" cy="923330"/>
          </a:xfrm>
          <a:prstGeom prst="rect">
            <a:avLst/>
          </a:prstGeom>
          <a:noFill/>
        </p:spPr>
        <p:txBody>
          <a:bodyPr wrap="square" rtlCol="0">
            <a:spAutoFit/>
          </a:bodyPr>
          <a:lstStyle/>
          <a:p>
            <a:r>
              <a:rPr lang="en-GB" dirty="0" smtClean="0"/>
              <a:t>Photon re-emitted in different direction and lost from line-of-sight</a:t>
            </a:r>
            <a:endParaRPr lang="en-GB" dirty="0"/>
          </a:p>
        </p:txBody>
      </p:sp>
      <p:sp>
        <p:nvSpPr>
          <p:cNvPr id="201" name="TextBox 200"/>
          <p:cNvSpPr txBox="1"/>
          <p:nvPr/>
        </p:nvSpPr>
        <p:spPr>
          <a:xfrm>
            <a:off x="74972" y="5157192"/>
            <a:ext cx="1760724" cy="923330"/>
          </a:xfrm>
          <a:prstGeom prst="rect">
            <a:avLst/>
          </a:prstGeom>
          <a:noFill/>
        </p:spPr>
        <p:txBody>
          <a:bodyPr wrap="square" rtlCol="0">
            <a:spAutoFit/>
          </a:bodyPr>
          <a:lstStyle/>
          <a:p>
            <a:pPr algn="ctr"/>
            <a:r>
              <a:rPr lang="en-GB" dirty="0" smtClean="0"/>
              <a:t>Outflowing stellar wind with velocity </a:t>
            </a:r>
            <a:r>
              <a:rPr lang="en-GB" i="1" dirty="0" smtClean="0">
                <a:latin typeface="Times New Roman" panose="02020603050405020304" pitchFamily="18" charset="0"/>
                <a:cs typeface="Times New Roman" panose="02020603050405020304" pitchFamily="18" charset="0"/>
              </a:rPr>
              <a:t>v</a:t>
            </a:r>
            <a:endParaRPr lang="en-GB" i="1" dirty="0">
              <a:latin typeface="Times New Roman" panose="02020603050405020304" pitchFamily="18" charset="0"/>
              <a:cs typeface="Times New Roman" panose="02020603050405020304" pitchFamily="18" charset="0"/>
            </a:endParaRPr>
          </a:p>
        </p:txBody>
      </p:sp>
      <p:sp>
        <p:nvSpPr>
          <p:cNvPr id="202" name="TextBox 201"/>
          <p:cNvSpPr txBox="1"/>
          <p:nvPr/>
        </p:nvSpPr>
        <p:spPr>
          <a:xfrm rot="16200000">
            <a:off x="4774181" y="4567285"/>
            <a:ext cx="2425435" cy="338554"/>
          </a:xfrm>
          <a:prstGeom prst="rect">
            <a:avLst/>
          </a:prstGeom>
          <a:noFill/>
        </p:spPr>
        <p:txBody>
          <a:bodyPr wrap="square" rtlCol="0">
            <a:spAutoFit/>
          </a:bodyPr>
          <a:lstStyle/>
          <a:p>
            <a:pPr algn="ctr"/>
            <a:r>
              <a:rPr lang="en-GB" sz="1600" dirty="0" smtClean="0"/>
              <a:t>Flux (photon count)</a:t>
            </a:r>
            <a:endParaRPr lang="en-GB" sz="1600" dirty="0"/>
          </a:p>
        </p:txBody>
      </p:sp>
      <p:sp>
        <p:nvSpPr>
          <p:cNvPr id="203" name="TextBox 202"/>
          <p:cNvSpPr txBox="1"/>
          <p:nvPr/>
        </p:nvSpPr>
        <p:spPr>
          <a:xfrm>
            <a:off x="6436760" y="5667852"/>
            <a:ext cx="1656184" cy="338554"/>
          </a:xfrm>
          <a:prstGeom prst="rect">
            <a:avLst/>
          </a:prstGeom>
          <a:noFill/>
        </p:spPr>
        <p:txBody>
          <a:bodyPr wrap="square" rtlCol="0">
            <a:spAutoFit/>
          </a:bodyPr>
          <a:lstStyle/>
          <a:p>
            <a:pPr algn="ctr"/>
            <a:r>
              <a:rPr lang="en-GB" sz="1600" dirty="0" smtClean="0"/>
              <a:t>Wavelength, </a:t>
            </a:r>
            <a:r>
              <a:rPr lang="en-GB" sz="1600" dirty="0" smtClean="0">
                <a:latin typeface="Symbol" panose="05050102010706020507" pitchFamily="18" charset="2"/>
              </a:rPr>
              <a:t>l</a:t>
            </a:r>
            <a:endParaRPr lang="en-GB" sz="1600" dirty="0">
              <a:latin typeface="Symbol" panose="05050102010706020507" pitchFamily="18" charset="2"/>
            </a:endParaRPr>
          </a:p>
        </p:txBody>
      </p:sp>
    </p:spTree>
    <p:extLst>
      <p:ext uri="{BB962C8B-B14F-4D97-AF65-F5344CB8AC3E}">
        <p14:creationId xmlns:p14="http://schemas.microsoft.com/office/powerpoint/2010/main" val="131070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267744" y="3019790"/>
            <a:ext cx="792088" cy="7920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p:cNvGrpSpPr/>
          <p:nvPr/>
        </p:nvGrpSpPr>
        <p:grpSpPr>
          <a:xfrm>
            <a:off x="3192927" y="3019790"/>
            <a:ext cx="803009" cy="792088"/>
            <a:chOff x="3408951" y="3068960"/>
            <a:chExt cx="803009" cy="792088"/>
          </a:xfrm>
        </p:grpSpPr>
        <p:grpSp>
          <p:nvGrpSpPr>
            <p:cNvPr id="19" name="Group 18"/>
            <p:cNvGrpSpPr/>
            <p:nvPr/>
          </p:nvGrpSpPr>
          <p:grpSpPr>
            <a:xfrm>
              <a:off x="3419872" y="3068960"/>
              <a:ext cx="792088" cy="157182"/>
              <a:chOff x="2402006" y="1255594"/>
              <a:chExt cx="3056057" cy="732433"/>
            </a:xfrm>
          </p:grpSpPr>
          <p:sp>
            <p:nvSpPr>
              <p:cNvPr id="14" name="Freeform 1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a:stCxn id="14"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419872" y="3271818"/>
              <a:ext cx="792088" cy="157182"/>
              <a:chOff x="2402006" y="1255594"/>
              <a:chExt cx="3056057" cy="732433"/>
            </a:xfrm>
          </p:grpSpPr>
          <p:sp>
            <p:nvSpPr>
              <p:cNvPr id="23" name="Freeform 2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a:stCxn id="23"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13363" y="3487842"/>
              <a:ext cx="792088" cy="157182"/>
              <a:chOff x="2402006" y="1255594"/>
              <a:chExt cx="3056057" cy="732433"/>
            </a:xfrm>
          </p:grpSpPr>
          <p:sp>
            <p:nvSpPr>
              <p:cNvPr id="26" name="Freeform 2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p:cNvCxnSpPr>
                <a:stCxn id="26"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08951" y="3703866"/>
              <a:ext cx="792088" cy="157182"/>
              <a:chOff x="2402006" y="1255594"/>
              <a:chExt cx="3056057" cy="732433"/>
            </a:xfrm>
          </p:grpSpPr>
          <p:sp>
            <p:nvSpPr>
              <p:cNvPr id="29" name="Freeform 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a:stCxn id="29"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35" name="Group 34"/>
          <p:cNvGrpSpPr/>
          <p:nvPr/>
        </p:nvGrpSpPr>
        <p:grpSpPr>
          <a:xfrm rot="16200000">
            <a:off x="2262283" y="2127395"/>
            <a:ext cx="803009" cy="792088"/>
            <a:chOff x="3408951" y="3068960"/>
            <a:chExt cx="803009" cy="792088"/>
          </a:xfrm>
        </p:grpSpPr>
        <p:grpSp>
          <p:nvGrpSpPr>
            <p:cNvPr id="36" name="Group 35"/>
            <p:cNvGrpSpPr/>
            <p:nvPr/>
          </p:nvGrpSpPr>
          <p:grpSpPr>
            <a:xfrm>
              <a:off x="3419872" y="3068960"/>
              <a:ext cx="792088" cy="157182"/>
              <a:chOff x="2402006" y="1255594"/>
              <a:chExt cx="3056057" cy="732433"/>
            </a:xfrm>
          </p:grpSpPr>
          <p:sp>
            <p:nvSpPr>
              <p:cNvPr id="46" name="Freeform 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p:cNvCxnSpPr>
                <a:stCxn id="46"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419872" y="3271818"/>
              <a:ext cx="792088" cy="157182"/>
              <a:chOff x="2402006" y="1255594"/>
              <a:chExt cx="3056057" cy="732433"/>
            </a:xfrm>
          </p:grpSpPr>
          <p:sp>
            <p:nvSpPr>
              <p:cNvPr id="44" name="Freeform 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a:stCxn id="44"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13363" y="3487842"/>
              <a:ext cx="792088" cy="157182"/>
              <a:chOff x="2402006" y="1255594"/>
              <a:chExt cx="3056057" cy="732433"/>
            </a:xfrm>
          </p:grpSpPr>
          <p:sp>
            <p:nvSpPr>
              <p:cNvPr id="42" name="Freeform 4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a:stCxn id="42"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08951" y="3703866"/>
              <a:ext cx="792088" cy="157182"/>
              <a:chOff x="2402006" y="1255594"/>
              <a:chExt cx="3056057" cy="732433"/>
            </a:xfrm>
          </p:grpSpPr>
          <p:sp>
            <p:nvSpPr>
              <p:cNvPr id="40" name="Freeform 3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40"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rot="10800000">
            <a:off x="1392727" y="3068959"/>
            <a:ext cx="803009" cy="792088"/>
            <a:chOff x="3408951" y="3068960"/>
            <a:chExt cx="803009" cy="792088"/>
          </a:xfrm>
        </p:grpSpPr>
        <p:grpSp>
          <p:nvGrpSpPr>
            <p:cNvPr id="49" name="Group 48"/>
            <p:cNvGrpSpPr/>
            <p:nvPr/>
          </p:nvGrpSpPr>
          <p:grpSpPr>
            <a:xfrm>
              <a:off x="3419872" y="3068960"/>
              <a:ext cx="792088" cy="157182"/>
              <a:chOff x="2402006" y="1255594"/>
              <a:chExt cx="3056057" cy="732433"/>
            </a:xfrm>
          </p:grpSpPr>
          <p:sp>
            <p:nvSpPr>
              <p:cNvPr id="59" name="Freeform 5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p:cNvCxnSpPr>
                <a:stCxn id="59"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419872" y="3271818"/>
              <a:ext cx="792088" cy="157182"/>
              <a:chOff x="2402006" y="1255594"/>
              <a:chExt cx="3056057" cy="732433"/>
            </a:xfrm>
          </p:grpSpPr>
          <p:sp>
            <p:nvSpPr>
              <p:cNvPr id="57" name="Freeform 5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a:stCxn id="57"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413363" y="3487842"/>
              <a:ext cx="792088" cy="157182"/>
              <a:chOff x="2402006" y="1255594"/>
              <a:chExt cx="3056057" cy="732433"/>
            </a:xfrm>
          </p:grpSpPr>
          <p:sp>
            <p:nvSpPr>
              <p:cNvPr id="55" name="Freeform 5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Arrow Connector 55"/>
              <p:cNvCxnSpPr>
                <a:stCxn id="55"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408951" y="3703866"/>
              <a:ext cx="792088" cy="157182"/>
              <a:chOff x="2402006" y="1255594"/>
              <a:chExt cx="3056057" cy="732433"/>
            </a:xfrm>
          </p:grpSpPr>
          <p:sp>
            <p:nvSpPr>
              <p:cNvPr id="53" name="Freeform 5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a:stCxn id="53"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rot="5400000">
            <a:off x="2262283" y="3927595"/>
            <a:ext cx="803009" cy="792088"/>
            <a:chOff x="3408951" y="3068960"/>
            <a:chExt cx="803009" cy="792088"/>
          </a:xfrm>
        </p:grpSpPr>
        <p:grpSp>
          <p:nvGrpSpPr>
            <p:cNvPr id="62" name="Group 61"/>
            <p:cNvGrpSpPr/>
            <p:nvPr/>
          </p:nvGrpSpPr>
          <p:grpSpPr>
            <a:xfrm>
              <a:off x="3419872" y="3068960"/>
              <a:ext cx="792088" cy="157182"/>
              <a:chOff x="2402006" y="1255594"/>
              <a:chExt cx="3056057" cy="732433"/>
            </a:xfrm>
          </p:grpSpPr>
          <p:sp>
            <p:nvSpPr>
              <p:cNvPr id="72" name="Freeform 7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p:cNvCxnSpPr>
                <a:stCxn id="72"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419872" y="3271818"/>
              <a:ext cx="792088" cy="157182"/>
              <a:chOff x="2402006" y="1255594"/>
              <a:chExt cx="3056057" cy="732433"/>
            </a:xfrm>
          </p:grpSpPr>
          <p:sp>
            <p:nvSpPr>
              <p:cNvPr id="70" name="Freeform 6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Arrow Connector 70"/>
              <p:cNvCxnSpPr>
                <a:stCxn id="70"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3413363" y="3487842"/>
              <a:ext cx="792088" cy="157182"/>
              <a:chOff x="2402006" y="1255594"/>
              <a:chExt cx="3056057" cy="732433"/>
            </a:xfrm>
          </p:grpSpPr>
          <p:sp>
            <p:nvSpPr>
              <p:cNvPr id="68" name="Freeform 6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Arrow Connector 68"/>
              <p:cNvCxnSpPr>
                <a:stCxn id="68"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408951" y="3703866"/>
              <a:ext cx="792088" cy="157182"/>
              <a:chOff x="2402006" y="1255594"/>
              <a:chExt cx="3056057" cy="732433"/>
            </a:xfrm>
          </p:grpSpPr>
          <p:sp>
            <p:nvSpPr>
              <p:cNvPr id="66" name="Freeform 6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Arrow Connector 66"/>
              <p:cNvCxnSpPr>
                <a:stCxn id="66"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50" name="Group 149"/>
          <p:cNvGrpSpPr/>
          <p:nvPr/>
        </p:nvGrpSpPr>
        <p:grpSpPr>
          <a:xfrm>
            <a:off x="899592" y="1628800"/>
            <a:ext cx="3528392" cy="3528392"/>
            <a:chOff x="827584" y="1628800"/>
            <a:chExt cx="3528392" cy="3528392"/>
          </a:xfrm>
        </p:grpSpPr>
        <p:sp>
          <p:nvSpPr>
            <p:cNvPr id="74" name="Oval 73"/>
            <p:cNvSpPr/>
            <p:nvPr/>
          </p:nvSpPr>
          <p:spPr>
            <a:xfrm>
              <a:off x="971600" y="1795644"/>
              <a:ext cx="3240360" cy="3240360"/>
            </a:xfrm>
            <a:prstGeom prst="ellipse">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2495721" y="172363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414592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2525748" y="496399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90556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Arrow Connector 79"/>
            <p:cNvCxnSpPr>
              <a:stCxn id="74" idx="7"/>
            </p:cNvCxnSpPr>
            <p:nvPr/>
          </p:nvCxnSpPr>
          <p:spPr>
            <a:xfrm flipV="1">
              <a:off x="3737420"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5"/>
            </p:cNvCxnSpPr>
            <p:nvPr/>
          </p:nvCxnSpPr>
          <p:spPr>
            <a:xfrm>
              <a:off x="3737420"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4" idx="3"/>
            </p:cNvCxnSpPr>
            <p:nvPr/>
          </p:nvCxnSpPr>
          <p:spPr>
            <a:xfrm flipH="1">
              <a:off x="827584"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4" idx="1"/>
            </p:cNvCxnSpPr>
            <p:nvPr/>
          </p:nvCxnSpPr>
          <p:spPr>
            <a:xfrm flipH="1" flipV="1">
              <a:off x="827584"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4417063" y="3019790"/>
            <a:ext cx="803009" cy="792088"/>
            <a:chOff x="3408951" y="3068960"/>
            <a:chExt cx="803009" cy="792088"/>
          </a:xfrm>
        </p:grpSpPr>
        <p:grpSp>
          <p:nvGrpSpPr>
            <p:cNvPr id="99" name="Group 98"/>
            <p:cNvGrpSpPr/>
            <p:nvPr/>
          </p:nvGrpSpPr>
          <p:grpSpPr>
            <a:xfrm>
              <a:off x="3419872" y="3068960"/>
              <a:ext cx="792088" cy="157182"/>
              <a:chOff x="2402006" y="1255594"/>
              <a:chExt cx="3056057" cy="732433"/>
            </a:xfrm>
          </p:grpSpPr>
          <p:sp>
            <p:nvSpPr>
              <p:cNvPr id="109" name="Freeform 10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Arrow Connector 109"/>
              <p:cNvCxnSpPr>
                <a:stCxn id="109"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419872" y="3271818"/>
              <a:ext cx="792088" cy="157182"/>
              <a:chOff x="2402006" y="1255594"/>
              <a:chExt cx="3056057" cy="732433"/>
            </a:xfrm>
          </p:grpSpPr>
          <p:sp>
            <p:nvSpPr>
              <p:cNvPr id="107" name="Freeform 10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Arrow Connector 107"/>
              <p:cNvCxnSpPr>
                <a:stCxn id="107"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413363" y="3487842"/>
              <a:ext cx="792088" cy="157182"/>
              <a:chOff x="2402006" y="1255594"/>
              <a:chExt cx="3056057" cy="732433"/>
            </a:xfrm>
          </p:grpSpPr>
          <p:sp>
            <p:nvSpPr>
              <p:cNvPr id="105" name="Freeform 10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105"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3408951" y="3703866"/>
              <a:ext cx="792088" cy="157182"/>
              <a:chOff x="2402006" y="1255594"/>
              <a:chExt cx="3056057" cy="732433"/>
            </a:xfrm>
          </p:grpSpPr>
          <p:sp>
            <p:nvSpPr>
              <p:cNvPr id="103" name="Freeform 10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p:cNvCxnSpPr>
                <a:stCxn id="103"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rot="5400000">
            <a:off x="2262283" y="5223739"/>
            <a:ext cx="803009" cy="792088"/>
            <a:chOff x="3408951" y="3068960"/>
            <a:chExt cx="803009" cy="792088"/>
          </a:xfrm>
        </p:grpSpPr>
        <p:grpSp>
          <p:nvGrpSpPr>
            <p:cNvPr id="112" name="Group 111"/>
            <p:cNvGrpSpPr/>
            <p:nvPr/>
          </p:nvGrpSpPr>
          <p:grpSpPr>
            <a:xfrm>
              <a:off x="3419872" y="3068960"/>
              <a:ext cx="792088" cy="157182"/>
              <a:chOff x="2402006" y="1255594"/>
              <a:chExt cx="3056057" cy="732433"/>
            </a:xfrm>
          </p:grpSpPr>
          <p:sp>
            <p:nvSpPr>
              <p:cNvPr id="122" name="Freeform 12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p:cNvCxnSpPr>
                <a:stCxn id="122"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3419872" y="3271818"/>
              <a:ext cx="792088" cy="157182"/>
              <a:chOff x="2402006" y="1255594"/>
              <a:chExt cx="3056057" cy="732433"/>
            </a:xfrm>
          </p:grpSpPr>
          <p:sp>
            <p:nvSpPr>
              <p:cNvPr id="120" name="Freeform 11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1" name="Straight Arrow Connector 120"/>
              <p:cNvCxnSpPr>
                <a:stCxn id="120"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413363" y="3487842"/>
              <a:ext cx="792088" cy="157182"/>
              <a:chOff x="2402006" y="1255594"/>
              <a:chExt cx="3056057" cy="732433"/>
            </a:xfrm>
          </p:grpSpPr>
          <p:sp>
            <p:nvSpPr>
              <p:cNvPr id="118" name="Freeform 11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9" name="Straight Arrow Connector 118"/>
              <p:cNvCxnSpPr>
                <a:stCxn id="118"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408951" y="3703866"/>
              <a:ext cx="792088" cy="157182"/>
              <a:chOff x="2402006" y="1255594"/>
              <a:chExt cx="3056057" cy="732433"/>
            </a:xfrm>
          </p:grpSpPr>
          <p:sp>
            <p:nvSpPr>
              <p:cNvPr id="116" name="Freeform 11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Straight Arrow Connector 116"/>
              <p:cNvCxnSpPr>
                <a:stCxn id="116"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rot="10800000">
            <a:off x="96582" y="3061221"/>
            <a:ext cx="803009" cy="792088"/>
            <a:chOff x="3408951" y="3068960"/>
            <a:chExt cx="803009" cy="792088"/>
          </a:xfrm>
        </p:grpSpPr>
        <p:grpSp>
          <p:nvGrpSpPr>
            <p:cNvPr id="125" name="Group 124"/>
            <p:cNvGrpSpPr/>
            <p:nvPr/>
          </p:nvGrpSpPr>
          <p:grpSpPr>
            <a:xfrm>
              <a:off x="3419872" y="3068960"/>
              <a:ext cx="792088" cy="157182"/>
              <a:chOff x="2402006" y="1255594"/>
              <a:chExt cx="3056057" cy="732433"/>
            </a:xfrm>
          </p:grpSpPr>
          <p:sp>
            <p:nvSpPr>
              <p:cNvPr id="135" name="Freeform 13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Arrow Connector 135"/>
              <p:cNvCxnSpPr>
                <a:stCxn id="135"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3419872" y="3271818"/>
              <a:ext cx="792088" cy="157182"/>
              <a:chOff x="2402006" y="1255594"/>
              <a:chExt cx="3056057" cy="732433"/>
            </a:xfrm>
          </p:grpSpPr>
          <p:sp>
            <p:nvSpPr>
              <p:cNvPr id="133" name="Freeform 13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4" name="Straight Arrow Connector 133"/>
              <p:cNvCxnSpPr>
                <a:stCxn id="133"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3413363" y="3487842"/>
              <a:ext cx="792088" cy="157182"/>
              <a:chOff x="2402006" y="1255594"/>
              <a:chExt cx="3056057" cy="732433"/>
            </a:xfrm>
          </p:grpSpPr>
          <p:sp>
            <p:nvSpPr>
              <p:cNvPr id="131" name="Freeform 130"/>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2" name="Straight Arrow Connector 131"/>
              <p:cNvCxnSpPr>
                <a:stCxn id="131"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3408951" y="3703866"/>
              <a:ext cx="792088" cy="157182"/>
              <a:chOff x="2402006" y="1255594"/>
              <a:chExt cx="3056057" cy="732433"/>
            </a:xfrm>
          </p:grpSpPr>
          <p:sp>
            <p:nvSpPr>
              <p:cNvPr id="129" name="Freeform 1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Arrow Connector 129"/>
              <p:cNvCxnSpPr>
                <a:stCxn id="129"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37" name="Group 136"/>
          <p:cNvGrpSpPr/>
          <p:nvPr/>
        </p:nvGrpSpPr>
        <p:grpSpPr>
          <a:xfrm rot="16200000">
            <a:off x="2262283" y="863614"/>
            <a:ext cx="803009" cy="792088"/>
            <a:chOff x="3408951" y="3068960"/>
            <a:chExt cx="803009" cy="792088"/>
          </a:xfrm>
        </p:grpSpPr>
        <p:grpSp>
          <p:nvGrpSpPr>
            <p:cNvPr id="138" name="Group 137"/>
            <p:cNvGrpSpPr/>
            <p:nvPr/>
          </p:nvGrpSpPr>
          <p:grpSpPr>
            <a:xfrm>
              <a:off x="3419872" y="3068960"/>
              <a:ext cx="792088" cy="157182"/>
              <a:chOff x="2402006" y="1255594"/>
              <a:chExt cx="3056057" cy="732433"/>
            </a:xfrm>
          </p:grpSpPr>
          <p:sp>
            <p:nvSpPr>
              <p:cNvPr id="148" name="Freeform 14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9" name="Straight Arrow Connector 148"/>
              <p:cNvCxnSpPr>
                <a:stCxn id="148"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419872" y="3271818"/>
              <a:ext cx="792088" cy="157182"/>
              <a:chOff x="2402006" y="1255594"/>
              <a:chExt cx="3056057" cy="732433"/>
            </a:xfrm>
          </p:grpSpPr>
          <p:sp>
            <p:nvSpPr>
              <p:cNvPr id="146" name="Freeform 1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Arrow Connector 146"/>
              <p:cNvCxnSpPr>
                <a:stCxn id="146"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13363" y="3487842"/>
              <a:ext cx="792088" cy="157182"/>
              <a:chOff x="2402006" y="1255594"/>
              <a:chExt cx="3056057" cy="732433"/>
            </a:xfrm>
          </p:grpSpPr>
          <p:sp>
            <p:nvSpPr>
              <p:cNvPr id="144" name="Freeform 1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5" name="Straight Arrow Connector 144"/>
              <p:cNvCxnSpPr>
                <a:stCxn id="144"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408951" y="3703866"/>
              <a:ext cx="792088" cy="157182"/>
              <a:chOff x="2402006" y="1255594"/>
              <a:chExt cx="3056057" cy="732433"/>
            </a:xfrm>
          </p:grpSpPr>
          <p:sp>
            <p:nvSpPr>
              <p:cNvPr id="142" name="Freeform 14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3" name="Straight Arrow Connector 142"/>
              <p:cNvCxnSpPr>
                <a:stCxn id="142" idx="7"/>
              </p:cNvCxnSpPr>
              <p:nvPr/>
            </p:nvCxnSpPr>
            <p:spPr>
              <a:xfrm>
                <a:off x="4844955" y="1596788"/>
                <a:ext cx="613108" cy="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grpSp>
      </p:grpSp>
      <p:sp>
        <p:nvSpPr>
          <p:cNvPr id="164" name="TextBox 163"/>
          <p:cNvSpPr txBox="1"/>
          <p:nvPr/>
        </p:nvSpPr>
        <p:spPr>
          <a:xfrm>
            <a:off x="2339752" y="3212976"/>
            <a:ext cx="589230" cy="369332"/>
          </a:xfrm>
          <a:prstGeom prst="rect">
            <a:avLst/>
          </a:prstGeom>
          <a:noFill/>
        </p:spPr>
        <p:txBody>
          <a:bodyPr wrap="square" rtlCol="0">
            <a:spAutoFit/>
          </a:bodyPr>
          <a:lstStyle/>
          <a:p>
            <a:pPr algn="ctr"/>
            <a:r>
              <a:rPr lang="en-GB" b="1" dirty="0" smtClean="0"/>
              <a:t>Star</a:t>
            </a:r>
            <a:endParaRPr lang="en-GB" b="1" dirty="0"/>
          </a:p>
        </p:txBody>
      </p:sp>
      <p:grpSp>
        <p:nvGrpSpPr>
          <p:cNvPr id="173" name="Group 172"/>
          <p:cNvGrpSpPr/>
          <p:nvPr/>
        </p:nvGrpSpPr>
        <p:grpSpPr>
          <a:xfrm>
            <a:off x="5827594" y="3220872"/>
            <a:ext cx="464024" cy="513128"/>
            <a:chOff x="5827594" y="3220872"/>
            <a:chExt cx="464024" cy="513128"/>
          </a:xfrm>
        </p:grpSpPr>
        <p:sp>
          <p:nvSpPr>
            <p:cNvPr id="169" name="Freeform 168"/>
            <p:cNvSpPr/>
            <p:nvPr/>
          </p:nvSpPr>
          <p:spPr>
            <a:xfrm>
              <a:off x="5827594" y="3220872"/>
              <a:ext cx="464024" cy="191068"/>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reeform 169"/>
            <p:cNvSpPr/>
            <p:nvPr/>
          </p:nvSpPr>
          <p:spPr>
            <a:xfrm rot="7643677">
              <a:off x="5869502" y="3403888"/>
              <a:ext cx="425025" cy="235199"/>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p:cNvSpPr/>
            <p:nvPr/>
          </p:nvSpPr>
          <p:spPr>
            <a:xfrm>
              <a:off x="5898234" y="3326193"/>
              <a:ext cx="101181" cy="17149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p:cNvSpPr/>
            <p:nvPr/>
          </p:nvSpPr>
          <p:spPr>
            <a:xfrm>
              <a:off x="5900721" y="3368944"/>
              <a:ext cx="45719" cy="785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5" name="Straight Arrow Connector 174"/>
          <p:cNvCxnSpPr/>
          <p:nvPr/>
        </p:nvCxnSpPr>
        <p:spPr>
          <a:xfrm>
            <a:off x="4528549" y="4146712"/>
            <a:ext cx="10081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4355976" y="4149080"/>
            <a:ext cx="1302121" cy="369332"/>
          </a:xfrm>
          <a:prstGeom prst="rect">
            <a:avLst/>
          </a:prstGeom>
          <a:noFill/>
        </p:spPr>
        <p:txBody>
          <a:bodyPr wrap="square" rtlCol="0">
            <a:spAutoFit/>
          </a:bodyPr>
          <a:lstStyle/>
          <a:p>
            <a:pPr algn="ctr"/>
            <a:r>
              <a:rPr lang="en-GB" dirty="0" smtClean="0"/>
              <a:t>To observer</a:t>
            </a:r>
            <a:endParaRPr lang="en-GB" dirty="0"/>
          </a:p>
        </p:txBody>
      </p:sp>
      <p:grpSp>
        <p:nvGrpSpPr>
          <p:cNvPr id="151" name="Group 150"/>
          <p:cNvGrpSpPr/>
          <p:nvPr/>
        </p:nvGrpSpPr>
        <p:grpSpPr>
          <a:xfrm>
            <a:off x="6233463" y="4151302"/>
            <a:ext cx="355246" cy="1495937"/>
            <a:chOff x="6765920" y="3325903"/>
            <a:chExt cx="355246" cy="1495937"/>
          </a:xfrm>
        </p:grpSpPr>
        <p:sp>
          <p:nvSpPr>
            <p:cNvPr id="153" name="Rectangle 152"/>
            <p:cNvSpPr/>
            <p:nvPr/>
          </p:nvSpPr>
          <p:spPr>
            <a:xfrm>
              <a:off x="6765920" y="4471632"/>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ectangle 173"/>
            <p:cNvSpPr/>
            <p:nvPr/>
          </p:nvSpPr>
          <p:spPr>
            <a:xfrm>
              <a:off x="6765920" y="4087350"/>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Rectangle 176"/>
            <p:cNvSpPr/>
            <p:nvPr/>
          </p:nvSpPr>
          <p:spPr>
            <a:xfrm>
              <a:off x="6768573" y="3706055"/>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p:cNvSpPr/>
            <p:nvPr/>
          </p:nvSpPr>
          <p:spPr>
            <a:xfrm>
              <a:off x="6768573" y="3325903"/>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2" name="Group 181"/>
          <p:cNvGrpSpPr/>
          <p:nvPr/>
        </p:nvGrpSpPr>
        <p:grpSpPr>
          <a:xfrm>
            <a:off x="6199011" y="3770441"/>
            <a:ext cx="2131683" cy="1934384"/>
            <a:chOff x="6732240" y="2924944"/>
            <a:chExt cx="2131683" cy="1934384"/>
          </a:xfrm>
        </p:grpSpPr>
        <p:cxnSp>
          <p:nvCxnSpPr>
            <p:cNvPr id="184" name="Straight Arrow Connector 183"/>
            <p:cNvCxnSpPr/>
            <p:nvPr/>
          </p:nvCxnSpPr>
          <p:spPr>
            <a:xfrm>
              <a:off x="6732240" y="4859328"/>
              <a:ext cx="213168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V="1">
              <a:off x="6732240" y="2924944"/>
              <a:ext cx="0" cy="1934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6" name="Rectangle 185"/>
          <p:cNvSpPr/>
          <p:nvPr/>
        </p:nvSpPr>
        <p:spPr>
          <a:xfrm>
            <a:off x="6627289" y="5297031"/>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p:cNvSpPr/>
          <p:nvPr/>
        </p:nvSpPr>
        <p:spPr>
          <a:xfrm>
            <a:off x="6627290" y="4912749"/>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Rectangle 187"/>
          <p:cNvSpPr/>
          <p:nvPr/>
        </p:nvSpPr>
        <p:spPr>
          <a:xfrm>
            <a:off x="6627290" y="4531454"/>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Rectangle 188"/>
          <p:cNvSpPr/>
          <p:nvPr/>
        </p:nvSpPr>
        <p:spPr>
          <a:xfrm>
            <a:off x="7021521" y="5297031"/>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90" name="TextBox 189"/>
              <p:cNvSpPr txBox="1"/>
              <p:nvPr/>
            </p:nvSpPr>
            <p:spPr>
              <a:xfrm>
                <a:off x="5536661" y="416898"/>
                <a:ext cx="3195217" cy="923330"/>
              </a:xfrm>
              <a:prstGeom prst="rect">
                <a:avLst/>
              </a:prstGeom>
              <a:noFill/>
            </p:spPr>
            <p:txBody>
              <a:bodyPr wrap="square" rtlCol="0">
                <a:spAutoFit/>
              </a:bodyPr>
              <a:lstStyle/>
              <a:p>
                <a:pPr algn="ctr"/>
                <a:r>
                  <a:rPr lang="en-GB" dirty="0" smtClean="0"/>
                  <a:t>Here we have photons with </a:t>
                </a:r>
                <a14:m>
                  <m:oMath xmlns:m="http://schemas.openxmlformats.org/officeDocument/2006/math">
                    <m:r>
                      <a:rPr lang="en-GB" b="1" i="1" smtClean="0">
                        <a:solidFill>
                          <a:schemeClr val="accent6"/>
                        </a:solidFill>
                        <a:latin typeface="Cambria Math"/>
                      </a:rPr>
                      <m:t>𝝀</m:t>
                    </m:r>
                    <m:r>
                      <a:rPr lang="en-GB" b="0" i="1" smtClean="0">
                        <a:solidFill>
                          <a:schemeClr val="tx1"/>
                        </a:solidFill>
                        <a:latin typeface="Cambria Math"/>
                      </a:rPr>
                      <m:t>=</m:t>
                    </m:r>
                    <m:sSub>
                      <m:sSubPr>
                        <m:ctrlPr>
                          <a:rPr lang="en-GB" b="0" i="1" smtClean="0">
                            <a:solidFill>
                              <a:schemeClr val="accent6"/>
                            </a:solidFill>
                            <a:latin typeface="Cambria Math"/>
                          </a:rPr>
                        </m:ctrlPr>
                      </m:sSubPr>
                      <m:e>
                        <m:r>
                          <a:rPr lang="en-GB" b="0" i="1" smtClean="0">
                            <a:solidFill>
                              <a:schemeClr val="accent6"/>
                            </a:solidFill>
                            <a:latin typeface="Cambria Math"/>
                          </a:rPr>
                          <m:t>𝜆</m:t>
                        </m:r>
                      </m:e>
                      <m:sub>
                        <m:r>
                          <a:rPr lang="en-GB" b="0" i="1" smtClean="0">
                            <a:solidFill>
                              <a:schemeClr val="accent6"/>
                            </a:solidFill>
                            <a:latin typeface="Cambria Math"/>
                          </a:rPr>
                          <m:t>0</m:t>
                        </m:r>
                      </m:sub>
                    </m:sSub>
                    <m:r>
                      <a:rPr lang="en-GB" b="0" i="1" smtClean="0">
                        <a:solidFill>
                          <a:schemeClr val="tx1"/>
                        </a:solidFill>
                        <a:latin typeface="Cambria Math"/>
                      </a:rPr>
                      <m:t>&gt;</m:t>
                    </m:r>
                    <m:sSub>
                      <m:sSubPr>
                        <m:ctrlPr>
                          <a:rPr lang="en-GB" b="1" i="1" smtClean="0">
                            <a:solidFill>
                              <a:srgbClr val="00B050"/>
                            </a:solidFill>
                            <a:latin typeface="Cambria Math"/>
                          </a:rPr>
                        </m:ctrlPr>
                      </m:sSubPr>
                      <m:e>
                        <m:r>
                          <a:rPr lang="en-GB" b="1" i="1" smtClean="0">
                            <a:solidFill>
                              <a:srgbClr val="00B050"/>
                            </a:solidFill>
                            <a:latin typeface="Cambria Math"/>
                          </a:rPr>
                          <m:t>𝝀</m:t>
                        </m:r>
                      </m:e>
                      <m:sub>
                        <m:r>
                          <a:rPr lang="en-GB" b="1" i="1" smtClean="0">
                            <a:solidFill>
                              <a:srgbClr val="00B050"/>
                            </a:solidFill>
                            <a:latin typeface="Cambria Math"/>
                          </a:rPr>
                          <m:t>𝒂𝒃𝒔</m:t>
                        </m:r>
                      </m:sub>
                    </m:sSub>
                  </m:oMath>
                </a14:m>
                <a:r>
                  <a:rPr lang="en-GB" dirty="0" smtClean="0"/>
                  <a:t>, so no photons are absorbed</a:t>
                </a:r>
                <a:endParaRPr lang="en-GB" dirty="0"/>
              </a:p>
            </p:txBody>
          </p:sp>
        </mc:Choice>
        <mc:Fallback>
          <p:sp>
            <p:nvSpPr>
              <p:cNvPr id="190" name="TextBox 189"/>
              <p:cNvSpPr txBox="1">
                <a:spLocks noRot="1" noChangeAspect="1" noMove="1" noResize="1" noEditPoints="1" noAdjustHandles="1" noChangeArrowheads="1" noChangeShapeType="1" noTextEdit="1"/>
              </p:cNvSpPr>
              <p:nvPr/>
            </p:nvSpPr>
            <p:spPr>
              <a:xfrm>
                <a:off x="5536661" y="416898"/>
                <a:ext cx="3195217" cy="923330"/>
              </a:xfrm>
              <a:prstGeom prst="rect">
                <a:avLst/>
              </a:prstGeom>
              <a:blipFill rotWithShape="1">
                <a:blip r:embed="rId2"/>
                <a:stretch>
                  <a:fillRect t="-3289" b="-9211"/>
                </a:stretch>
              </a:blipFill>
            </p:spPr>
            <p:txBody>
              <a:bodyPr/>
              <a:lstStyle/>
              <a:p>
                <a:r>
                  <a:rPr lang="en-GB">
                    <a:noFill/>
                  </a:rPr>
                  <a:t> </a:t>
                </a:r>
              </a:p>
            </p:txBody>
          </p:sp>
        </mc:Fallback>
      </mc:AlternateContent>
      <p:sp>
        <p:nvSpPr>
          <p:cNvPr id="191" name="Rectangle 190"/>
          <p:cNvSpPr/>
          <p:nvPr/>
        </p:nvSpPr>
        <p:spPr>
          <a:xfrm>
            <a:off x="7021519" y="4912749"/>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Rectangle 191"/>
          <p:cNvSpPr/>
          <p:nvPr/>
        </p:nvSpPr>
        <p:spPr>
          <a:xfrm>
            <a:off x="7021520" y="4528467"/>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Rectangle 192"/>
          <p:cNvSpPr/>
          <p:nvPr/>
        </p:nvSpPr>
        <p:spPr>
          <a:xfrm>
            <a:off x="7021520" y="4147172"/>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Rectangle 193"/>
          <p:cNvSpPr/>
          <p:nvPr/>
        </p:nvSpPr>
        <p:spPr>
          <a:xfrm>
            <a:off x="7021518" y="3757951"/>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TextBox 194"/>
          <p:cNvSpPr txBox="1"/>
          <p:nvPr/>
        </p:nvSpPr>
        <p:spPr>
          <a:xfrm>
            <a:off x="74972" y="5157192"/>
            <a:ext cx="1760724" cy="923330"/>
          </a:xfrm>
          <a:prstGeom prst="rect">
            <a:avLst/>
          </a:prstGeom>
          <a:noFill/>
        </p:spPr>
        <p:txBody>
          <a:bodyPr wrap="square" rtlCol="0">
            <a:spAutoFit/>
          </a:bodyPr>
          <a:lstStyle/>
          <a:p>
            <a:pPr algn="ctr"/>
            <a:r>
              <a:rPr lang="en-GB" dirty="0" smtClean="0"/>
              <a:t>Outflowing stellar wind with velocity </a:t>
            </a:r>
            <a:r>
              <a:rPr lang="en-GB" i="1" dirty="0" smtClean="0">
                <a:latin typeface="Times New Roman" panose="02020603050405020304" pitchFamily="18" charset="0"/>
                <a:cs typeface="Times New Roman" panose="02020603050405020304" pitchFamily="18" charset="0"/>
              </a:rPr>
              <a:t>v</a:t>
            </a:r>
            <a:endParaRPr lang="en-GB" i="1" dirty="0">
              <a:latin typeface="Times New Roman" panose="02020603050405020304" pitchFamily="18" charset="0"/>
              <a:cs typeface="Times New Roman" panose="02020603050405020304" pitchFamily="18" charset="0"/>
            </a:endParaRPr>
          </a:p>
        </p:txBody>
      </p:sp>
      <p:sp>
        <p:nvSpPr>
          <p:cNvPr id="196" name="TextBox 195"/>
          <p:cNvSpPr txBox="1"/>
          <p:nvPr/>
        </p:nvSpPr>
        <p:spPr>
          <a:xfrm rot="16200000">
            <a:off x="4774181" y="4567285"/>
            <a:ext cx="2425435" cy="338554"/>
          </a:xfrm>
          <a:prstGeom prst="rect">
            <a:avLst/>
          </a:prstGeom>
          <a:noFill/>
        </p:spPr>
        <p:txBody>
          <a:bodyPr wrap="square" rtlCol="0">
            <a:spAutoFit/>
          </a:bodyPr>
          <a:lstStyle/>
          <a:p>
            <a:pPr algn="ctr"/>
            <a:r>
              <a:rPr lang="en-GB" sz="1600" dirty="0" smtClean="0"/>
              <a:t>Flux (photon count)</a:t>
            </a:r>
            <a:endParaRPr lang="en-GB" sz="1600" dirty="0"/>
          </a:p>
        </p:txBody>
      </p:sp>
      <p:sp>
        <p:nvSpPr>
          <p:cNvPr id="197" name="TextBox 196"/>
          <p:cNvSpPr txBox="1"/>
          <p:nvPr/>
        </p:nvSpPr>
        <p:spPr>
          <a:xfrm>
            <a:off x="6436760" y="5667852"/>
            <a:ext cx="1656184" cy="338554"/>
          </a:xfrm>
          <a:prstGeom prst="rect">
            <a:avLst/>
          </a:prstGeom>
          <a:noFill/>
        </p:spPr>
        <p:txBody>
          <a:bodyPr wrap="square" rtlCol="0">
            <a:spAutoFit/>
          </a:bodyPr>
          <a:lstStyle/>
          <a:p>
            <a:pPr algn="ctr"/>
            <a:r>
              <a:rPr lang="en-GB" sz="1600" dirty="0" smtClean="0"/>
              <a:t>Wavelength, </a:t>
            </a:r>
            <a:r>
              <a:rPr lang="en-GB" sz="1600" dirty="0" smtClean="0">
                <a:latin typeface="Symbol" panose="05050102010706020507" pitchFamily="18" charset="2"/>
              </a:rPr>
              <a:t>l</a:t>
            </a:r>
            <a:endParaRPr lang="en-GB" sz="1600" dirty="0">
              <a:latin typeface="Symbol" panose="05050102010706020507" pitchFamily="18" charset="2"/>
            </a:endParaRPr>
          </a:p>
        </p:txBody>
      </p:sp>
    </p:spTree>
    <p:extLst>
      <p:ext uri="{BB962C8B-B14F-4D97-AF65-F5344CB8AC3E}">
        <p14:creationId xmlns:p14="http://schemas.microsoft.com/office/powerpoint/2010/main" val="3186963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267744" y="3019790"/>
            <a:ext cx="792088" cy="7920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p:cNvGrpSpPr/>
          <p:nvPr/>
        </p:nvGrpSpPr>
        <p:grpSpPr>
          <a:xfrm>
            <a:off x="3192927" y="3019790"/>
            <a:ext cx="803009" cy="792088"/>
            <a:chOff x="3408951" y="3068960"/>
            <a:chExt cx="803009" cy="792088"/>
          </a:xfrm>
        </p:grpSpPr>
        <p:grpSp>
          <p:nvGrpSpPr>
            <p:cNvPr id="19" name="Group 18"/>
            <p:cNvGrpSpPr/>
            <p:nvPr/>
          </p:nvGrpSpPr>
          <p:grpSpPr>
            <a:xfrm>
              <a:off x="3419872" y="3068960"/>
              <a:ext cx="792088" cy="157182"/>
              <a:chOff x="2402006" y="1255594"/>
              <a:chExt cx="3056057" cy="732433"/>
            </a:xfrm>
          </p:grpSpPr>
          <p:sp>
            <p:nvSpPr>
              <p:cNvPr id="14" name="Freeform 1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a:stCxn id="14"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419872" y="3271818"/>
              <a:ext cx="792088" cy="157182"/>
              <a:chOff x="2402006" y="1255594"/>
              <a:chExt cx="3056057" cy="732433"/>
            </a:xfrm>
          </p:grpSpPr>
          <p:sp>
            <p:nvSpPr>
              <p:cNvPr id="23" name="Freeform 2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a:stCxn id="23"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13363" y="3487842"/>
              <a:ext cx="792088" cy="157182"/>
              <a:chOff x="2402006" y="1255594"/>
              <a:chExt cx="3056057" cy="732433"/>
            </a:xfrm>
          </p:grpSpPr>
          <p:sp>
            <p:nvSpPr>
              <p:cNvPr id="26" name="Freeform 2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p:cNvCxnSpPr>
                <a:stCxn id="26"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08951" y="3703866"/>
              <a:ext cx="792088" cy="157182"/>
              <a:chOff x="2402006" y="1255594"/>
              <a:chExt cx="3056057" cy="732433"/>
            </a:xfrm>
          </p:grpSpPr>
          <p:sp>
            <p:nvSpPr>
              <p:cNvPr id="29" name="Freeform 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a:stCxn id="29"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35" name="Group 34"/>
          <p:cNvGrpSpPr/>
          <p:nvPr/>
        </p:nvGrpSpPr>
        <p:grpSpPr>
          <a:xfrm rot="16200000">
            <a:off x="2262283" y="2127395"/>
            <a:ext cx="803009" cy="792088"/>
            <a:chOff x="3408951" y="3068960"/>
            <a:chExt cx="803009" cy="792088"/>
          </a:xfrm>
        </p:grpSpPr>
        <p:grpSp>
          <p:nvGrpSpPr>
            <p:cNvPr id="36" name="Group 35"/>
            <p:cNvGrpSpPr/>
            <p:nvPr/>
          </p:nvGrpSpPr>
          <p:grpSpPr>
            <a:xfrm>
              <a:off x="3419872" y="3068960"/>
              <a:ext cx="792088" cy="157182"/>
              <a:chOff x="2402006" y="1255594"/>
              <a:chExt cx="3056057" cy="732433"/>
            </a:xfrm>
          </p:grpSpPr>
          <p:sp>
            <p:nvSpPr>
              <p:cNvPr id="46" name="Freeform 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p:cNvCxnSpPr>
                <a:stCxn id="46"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419872" y="3271818"/>
              <a:ext cx="792088" cy="157182"/>
              <a:chOff x="2402006" y="1255594"/>
              <a:chExt cx="3056057" cy="732433"/>
            </a:xfrm>
          </p:grpSpPr>
          <p:sp>
            <p:nvSpPr>
              <p:cNvPr id="44" name="Freeform 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a:stCxn id="44"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13363" y="3487842"/>
              <a:ext cx="792088" cy="157182"/>
              <a:chOff x="2402006" y="1255594"/>
              <a:chExt cx="3056057" cy="732433"/>
            </a:xfrm>
          </p:grpSpPr>
          <p:sp>
            <p:nvSpPr>
              <p:cNvPr id="42" name="Freeform 4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a:stCxn id="42"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08951" y="3703866"/>
              <a:ext cx="792088" cy="157182"/>
              <a:chOff x="2402006" y="1255594"/>
              <a:chExt cx="3056057" cy="732433"/>
            </a:xfrm>
          </p:grpSpPr>
          <p:sp>
            <p:nvSpPr>
              <p:cNvPr id="40" name="Freeform 3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40"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rot="10800000">
            <a:off x="1392727" y="3068959"/>
            <a:ext cx="803009" cy="792088"/>
            <a:chOff x="3408951" y="3068960"/>
            <a:chExt cx="803009" cy="792088"/>
          </a:xfrm>
        </p:grpSpPr>
        <p:grpSp>
          <p:nvGrpSpPr>
            <p:cNvPr id="49" name="Group 48"/>
            <p:cNvGrpSpPr/>
            <p:nvPr/>
          </p:nvGrpSpPr>
          <p:grpSpPr>
            <a:xfrm>
              <a:off x="3419872" y="3068960"/>
              <a:ext cx="792088" cy="157182"/>
              <a:chOff x="2402006" y="1255594"/>
              <a:chExt cx="3056057" cy="732433"/>
            </a:xfrm>
          </p:grpSpPr>
          <p:sp>
            <p:nvSpPr>
              <p:cNvPr id="59" name="Freeform 5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p:cNvCxnSpPr>
                <a:stCxn id="59"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419872" y="3271818"/>
              <a:ext cx="792088" cy="157182"/>
              <a:chOff x="2402006" y="1255594"/>
              <a:chExt cx="3056057" cy="732433"/>
            </a:xfrm>
          </p:grpSpPr>
          <p:sp>
            <p:nvSpPr>
              <p:cNvPr id="57" name="Freeform 5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a:stCxn id="57"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413363" y="3487842"/>
              <a:ext cx="792088" cy="157182"/>
              <a:chOff x="2402006" y="1255594"/>
              <a:chExt cx="3056057" cy="732433"/>
            </a:xfrm>
          </p:grpSpPr>
          <p:sp>
            <p:nvSpPr>
              <p:cNvPr id="55" name="Freeform 5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Arrow Connector 55"/>
              <p:cNvCxnSpPr>
                <a:stCxn id="55"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408951" y="3703866"/>
              <a:ext cx="792088" cy="157182"/>
              <a:chOff x="2402006" y="1255594"/>
              <a:chExt cx="3056057" cy="732433"/>
            </a:xfrm>
          </p:grpSpPr>
          <p:sp>
            <p:nvSpPr>
              <p:cNvPr id="53" name="Freeform 5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a:stCxn id="53"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rot="5400000">
            <a:off x="2262283" y="3927595"/>
            <a:ext cx="803009" cy="792088"/>
            <a:chOff x="3408951" y="3068960"/>
            <a:chExt cx="803009" cy="792088"/>
          </a:xfrm>
        </p:grpSpPr>
        <p:grpSp>
          <p:nvGrpSpPr>
            <p:cNvPr id="62" name="Group 61"/>
            <p:cNvGrpSpPr/>
            <p:nvPr/>
          </p:nvGrpSpPr>
          <p:grpSpPr>
            <a:xfrm>
              <a:off x="3419872" y="3068960"/>
              <a:ext cx="792088" cy="157182"/>
              <a:chOff x="2402006" y="1255594"/>
              <a:chExt cx="3056057" cy="732433"/>
            </a:xfrm>
          </p:grpSpPr>
          <p:sp>
            <p:nvSpPr>
              <p:cNvPr id="72" name="Freeform 7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p:cNvCxnSpPr>
                <a:stCxn id="72"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419872" y="3271818"/>
              <a:ext cx="792088" cy="157182"/>
              <a:chOff x="2402006" y="1255594"/>
              <a:chExt cx="3056057" cy="732433"/>
            </a:xfrm>
          </p:grpSpPr>
          <p:sp>
            <p:nvSpPr>
              <p:cNvPr id="70" name="Freeform 6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Arrow Connector 70"/>
              <p:cNvCxnSpPr>
                <a:stCxn id="70"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3413363" y="3487842"/>
              <a:ext cx="792088" cy="157182"/>
              <a:chOff x="2402006" y="1255594"/>
              <a:chExt cx="3056057" cy="732433"/>
            </a:xfrm>
          </p:grpSpPr>
          <p:sp>
            <p:nvSpPr>
              <p:cNvPr id="68" name="Freeform 6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Arrow Connector 68"/>
              <p:cNvCxnSpPr>
                <a:stCxn id="68"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408951" y="3703866"/>
              <a:ext cx="792088" cy="157182"/>
              <a:chOff x="2402006" y="1255594"/>
              <a:chExt cx="3056057" cy="732433"/>
            </a:xfrm>
          </p:grpSpPr>
          <p:sp>
            <p:nvSpPr>
              <p:cNvPr id="66" name="Freeform 6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Arrow Connector 66"/>
              <p:cNvCxnSpPr>
                <a:stCxn id="66"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50" name="Group 149"/>
          <p:cNvGrpSpPr/>
          <p:nvPr/>
        </p:nvGrpSpPr>
        <p:grpSpPr>
          <a:xfrm>
            <a:off x="899592" y="1628800"/>
            <a:ext cx="3528392" cy="3528392"/>
            <a:chOff x="827584" y="1628800"/>
            <a:chExt cx="3528392" cy="3528392"/>
          </a:xfrm>
        </p:grpSpPr>
        <p:sp>
          <p:nvSpPr>
            <p:cNvPr id="74" name="Oval 73"/>
            <p:cNvSpPr/>
            <p:nvPr/>
          </p:nvSpPr>
          <p:spPr>
            <a:xfrm>
              <a:off x="971600" y="1795644"/>
              <a:ext cx="3240360" cy="3240360"/>
            </a:xfrm>
            <a:prstGeom prst="ellipse">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2495721" y="172363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414592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2525748" y="496399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905568" y="3343816"/>
              <a:ext cx="132063"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Arrow Connector 79"/>
            <p:cNvCxnSpPr>
              <a:stCxn id="74" idx="7"/>
            </p:cNvCxnSpPr>
            <p:nvPr/>
          </p:nvCxnSpPr>
          <p:spPr>
            <a:xfrm flipV="1">
              <a:off x="3737420"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5"/>
            </p:cNvCxnSpPr>
            <p:nvPr/>
          </p:nvCxnSpPr>
          <p:spPr>
            <a:xfrm>
              <a:off x="3737420"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4" idx="3"/>
            </p:cNvCxnSpPr>
            <p:nvPr/>
          </p:nvCxnSpPr>
          <p:spPr>
            <a:xfrm flipH="1">
              <a:off x="827584" y="4561464"/>
              <a:ext cx="618556" cy="595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4" idx="1"/>
            </p:cNvCxnSpPr>
            <p:nvPr/>
          </p:nvCxnSpPr>
          <p:spPr>
            <a:xfrm flipH="1" flipV="1">
              <a:off x="827584" y="1628800"/>
              <a:ext cx="618556" cy="64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4417063" y="3019790"/>
            <a:ext cx="803009" cy="792088"/>
            <a:chOff x="3408951" y="3068960"/>
            <a:chExt cx="803009" cy="792088"/>
          </a:xfrm>
        </p:grpSpPr>
        <p:grpSp>
          <p:nvGrpSpPr>
            <p:cNvPr id="99" name="Group 98"/>
            <p:cNvGrpSpPr/>
            <p:nvPr/>
          </p:nvGrpSpPr>
          <p:grpSpPr>
            <a:xfrm>
              <a:off x="3419872" y="3068960"/>
              <a:ext cx="792088" cy="157182"/>
              <a:chOff x="2402006" y="1255594"/>
              <a:chExt cx="3056057" cy="732433"/>
            </a:xfrm>
          </p:grpSpPr>
          <p:sp>
            <p:nvSpPr>
              <p:cNvPr id="109" name="Freeform 10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Arrow Connector 109"/>
              <p:cNvCxnSpPr>
                <a:stCxn id="109"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419872" y="3271818"/>
              <a:ext cx="792088" cy="157182"/>
              <a:chOff x="2402006" y="1255594"/>
              <a:chExt cx="3056057" cy="732433"/>
            </a:xfrm>
          </p:grpSpPr>
          <p:sp>
            <p:nvSpPr>
              <p:cNvPr id="107" name="Freeform 106"/>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Arrow Connector 107"/>
              <p:cNvCxnSpPr>
                <a:stCxn id="107"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413363" y="3487842"/>
              <a:ext cx="792088" cy="157182"/>
              <a:chOff x="2402006" y="1255594"/>
              <a:chExt cx="3056057" cy="732433"/>
            </a:xfrm>
          </p:grpSpPr>
          <p:sp>
            <p:nvSpPr>
              <p:cNvPr id="105" name="Freeform 10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105"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3408951" y="3703866"/>
              <a:ext cx="792088" cy="157182"/>
              <a:chOff x="2402006" y="1255594"/>
              <a:chExt cx="3056057" cy="732433"/>
            </a:xfrm>
          </p:grpSpPr>
          <p:sp>
            <p:nvSpPr>
              <p:cNvPr id="103" name="Freeform 10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p:cNvCxnSpPr>
                <a:stCxn id="103"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rot="5400000">
            <a:off x="2262283" y="5223739"/>
            <a:ext cx="803009" cy="792088"/>
            <a:chOff x="3408951" y="3068960"/>
            <a:chExt cx="803009" cy="792088"/>
          </a:xfrm>
        </p:grpSpPr>
        <p:grpSp>
          <p:nvGrpSpPr>
            <p:cNvPr id="112" name="Group 111"/>
            <p:cNvGrpSpPr/>
            <p:nvPr/>
          </p:nvGrpSpPr>
          <p:grpSpPr>
            <a:xfrm>
              <a:off x="3419872" y="3068960"/>
              <a:ext cx="792088" cy="157182"/>
              <a:chOff x="2402006" y="1255594"/>
              <a:chExt cx="3056057" cy="732433"/>
            </a:xfrm>
          </p:grpSpPr>
          <p:sp>
            <p:nvSpPr>
              <p:cNvPr id="122" name="Freeform 12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p:cNvCxnSpPr>
                <a:stCxn id="122"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3419872" y="3271818"/>
              <a:ext cx="792088" cy="157182"/>
              <a:chOff x="2402006" y="1255594"/>
              <a:chExt cx="3056057" cy="732433"/>
            </a:xfrm>
          </p:grpSpPr>
          <p:sp>
            <p:nvSpPr>
              <p:cNvPr id="120" name="Freeform 119"/>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1" name="Straight Arrow Connector 120"/>
              <p:cNvCxnSpPr>
                <a:stCxn id="120"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413363" y="3487842"/>
              <a:ext cx="792088" cy="157182"/>
              <a:chOff x="2402006" y="1255594"/>
              <a:chExt cx="3056057" cy="732433"/>
            </a:xfrm>
          </p:grpSpPr>
          <p:sp>
            <p:nvSpPr>
              <p:cNvPr id="118" name="Freeform 11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9" name="Straight Arrow Connector 118"/>
              <p:cNvCxnSpPr>
                <a:stCxn id="118"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408951" y="3703866"/>
              <a:ext cx="792088" cy="157182"/>
              <a:chOff x="2402006" y="1255594"/>
              <a:chExt cx="3056057" cy="732433"/>
            </a:xfrm>
          </p:grpSpPr>
          <p:sp>
            <p:nvSpPr>
              <p:cNvPr id="116" name="Freeform 11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Straight Arrow Connector 116"/>
              <p:cNvCxnSpPr>
                <a:stCxn id="116"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rot="10800000">
            <a:off x="96582" y="3061221"/>
            <a:ext cx="803009" cy="792088"/>
            <a:chOff x="3408951" y="3068960"/>
            <a:chExt cx="803009" cy="792088"/>
          </a:xfrm>
        </p:grpSpPr>
        <p:grpSp>
          <p:nvGrpSpPr>
            <p:cNvPr id="125" name="Group 124"/>
            <p:cNvGrpSpPr/>
            <p:nvPr/>
          </p:nvGrpSpPr>
          <p:grpSpPr>
            <a:xfrm>
              <a:off x="3419872" y="3068960"/>
              <a:ext cx="792088" cy="157182"/>
              <a:chOff x="2402006" y="1255594"/>
              <a:chExt cx="3056057" cy="732433"/>
            </a:xfrm>
          </p:grpSpPr>
          <p:sp>
            <p:nvSpPr>
              <p:cNvPr id="135" name="Freeform 134"/>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Arrow Connector 135"/>
              <p:cNvCxnSpPr>
                <a:stCxn id="135"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3419872" y="3271818"/>
              <a:ext cx="792088" cy="157182"/>
              <a:chOff x="2402006" y="1255594"/>
              <a:chExt cx="3056057" cy="732433"/>
            </a:xfrm>
          </p:grpSpPr>
          <p:sp>
            <p:nvSpPr>
              <p:cNvPr id="133" name="Freeform 132"/>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4" name="Straight Arrow Connector 133"/>
              <p:cNvCxnSpPr>
                <a:stCxn id="133"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3413363" y="3487842"/>
              <a:ext cx="792088" cy="157182"/>
              <a:chOff x="2402006" y="1255594"/>
              <a:chExt cx="3056057" cy="732433"/>
            </a:xfrm>
          </p:grpSpPr>
          <p:sp>
            <p:nvSpPr>
              <p:cNvPr id="131" name="Freeform 130"/>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2" name="Straight Arrow Connector 131"/>
              <p:cNvCxnSpPr>
                <a:stCxn id="131"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3408951" y="3703866"/>
              <a:ext cx="792088" cy="157182"/>
              <a:chOff x="2402006" y="1255594"/>
              <a:chExt cx="3056057" cy="732433"/>
            </a:xfrm>
          </p:grpSpPr>
          <p:sp>
            <p:nvSpPr>
              <p:cNvPr id="129" name="Freeform 128"/>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Arrow Connector 129"/>
              <p:cNvCxnSpPr>
                <a:stCxn id="129"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137" name="Group 136"/>
          <p:cNvGrpSpPr/>
          <p:nvPr/>
        </p:nvGrpSpPr>
        <p:grpSpPr>
          <a:xfrm rot="16200000">
            <a:off x="2262283" y="863614"/>
            <a:ext cx="803009" cy="792088"/>
            <a:chOff x="3408951" y="3068960"/>
            <a:chExt cx="803009" cy="792088"/>
          </a:xfrm>
        </p:grpSpPr>
        <p:grpSp>
          <p:nvGrpSpPr>
            <p:cNvPr id="138" name="Group 137"/>
            <p:cNvGrpSpPr/>
            <p:nvPr/>
          </p:nvGrpSpPr>
          <p:grpSpPr>
            <a:xfrm>
              <a:off x="3419872" y="3068960"/>
              <a:ext cx="792088" cy="157182"/>
              <a:chOff x="2402006" y="1255594"/>
              <a:chExt cx="3056057" cy="732433"/>
            </a:xfrm>
          </p:grpSpPr>
          <p:sp>
            <p:nvSpPr>
              <p:cNvPr id="148" name="Freeform 147"/>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9" name="Straight Arrow Connector 148"/>
              <p:cNvCxnSpPr>
                <a:stCxn id="148"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419872" y="3271818"/>
              <a:ext cx="792088" cy="157182"/>
              <a:chOff x="2402006" y="1255594"/>
              <a:chExt cx="3056057" cy="732433"/>
            </a:xfrm>
          </p:grpSpPr>
          <p:sp>
            <p:nvSpPr>
              <p:cNvPr id="146" name="Freeform 145"/>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Arrow Connector 146"/>
              <p:cNvCxnSpPr>
                <a:stCxn id="146"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13363" y="3487842"/>
              <a:ext cx="792088" cy="157182"/>
              <a:chOff x="2402006" y="1255594"/>
              <a:chExt cx="3056057" cy="732433"/>
            </a:xfrm>
          </p:grpSpPr>
          <p:sp>
            <p:nvSpPr>
              <p:cNvPr id="144" name="Freeform 143"/>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5" name="Straight Arrow Connector 144"/>
              <p:cNvCxnSpPr>
                <a:stCxn id="144"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408951" y="3703866"/>
              <a:ext cx="792088" cy="157182"/>
              <a:chOff x="2402006" y="1255594"/>
              <a:chExt cx="3056057" cy="732433"/>
            </a:xfrm>
          </p:grpSpPr>
          <p:sp>
            <p:nvSpPr>
              <p:cNvPr id="142" name="Freeform 141"/>
              <p:cNvSpPr/>
              <p:nvPr/>
            </p:nvSpPr>
            <p:spPr>
              <a:xfrm>
                <a:off x="2402006" y="1255594"/>
                <a:ext cx="2442949" cy="732433"/>
              </a:xfrm>
              <a:custGeom>
                <a:avLst/>
                <a:gdLst>
                  <a:gd name="connsiteX0" fmla="*/ 0 w 2442949"/>
                  <a:gd name="connsiteY0" fmla="*/ 723331 h 732433"/>
                  <a:gd name="connsiteX1" fmla="*/ 368490 w 2442949"/>
                  <a:gd name="connsiteY1" fmla="*/ 0 h 732433"/>
                  <a:gd name="connsiteX2" fmla="*/ 709684 w 2442949"/>
                  <a:gd name="connsiteY2" fmla="*/ 723331 h 732433"/>
                  <a:gd name="connsiteX3" fmla="*/ 1078173 w 2442949"/>
                  <a:gd name="connsiteY3" fmla="*/ 0 h 732433"/>
                  <a:gd name="connsiteX4" fmla="*/ 1433015 w 2442949"/>
                  <a:gd name="connsiteY4" fmla="*/ 723331 h 732433"/>
                  <a:gd name="connsiteX5" fmla="*/ 1787857 w 2442949"/>
                  <a:gd name="connsiteY5" fmla="*/ 0 h 732433"/>
                  <a:gd name="connsiteX6" fmla="*/ 2156346 w 2442949"/>
                  <a:gd name="connsiteY6" fmla="*/ 723331 h 732433"/>
                  <a:gd name="connsiteX7" fmla="*/ 2442949 w 2442949"/>
                  <a:gd name="connsiteY7" fmla="*/ 341194 h 7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949" h="732433">
                    <a:moveTo>
                      <a:pt x="0" y="723331"/>
                    </a:moveTo>
                    <a:cubicBezTo>
                      <a:pt x="125104" y="361665"/>
                      <a:pt x="250209" y="0"/>
                      <a:pt x="368490" y="0"/>
                    </a:cubicBezTo>
                    <a:cubicBezTo>
                      <a:pt x="486771" y="0"/>
                      <a:pt x="591404" y="723331"/>
                      <a:pt x="709684" y="723331"/>
                    </a:cubicBezTo>
                    <a:cubicBezTo>
                      <a:pt x="827964" y="723331"/>
                      <a:pt x="957618" y="0"/>
                      <a:pt x="1078173" y="0"/>
                    </a:cubicBezTo>
                    <a:cubicBezTo>
                      <a:pt x="1198728" y="0"/>
                      <a:pt x="1314734" y="723331"/>
                      <a:pt x="1433015" y="723331"/>
                    </a:cubicBezTo>
                    <a:cubicBezTo>
                      <a:pt x="1551296" y="723331"/>
                      <a:pt x="1667302" y="0"/>
                      <a:pt x="1787857" y="0"/>
                    </a:cubicBezTo>
                    <a:cubicBezTo>
                      <a:pt x="1908412" y="0"/>
                      <a:pt x="2047164" y="666465"/>
                      <a:pt x="2156346" y="723331"/>
                    </a:cubicBezTo>
                    <a:cubicBezTo>
                      <a:pt x="2265528" y="780197"/>
                      <a:pt x="2354238" y="560695"/>
                      <a:pt x="2442949" y="3411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3" name="Straight Arrow Connector 142"/>
              <p:cNvCxnSpPr>
                <a:stCxn id="142" idx="7"/>
              </p:cNvCxnSpPr>
              <p:nvPr/>
            </p:nvCxnSpPr>
            <p:spPr>
              <a:xfrm>
                <a:off x="4844955" y="1596788"/>
                <a:ext cx="613108" cy="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grpSp>
      <p:sp>
        <p:nvSpPr>
          <p:cNvPr id="164" name="TextBox 163"/>
          <p:cNvSpPr txBox="1"/>
          <p:nvPr/>
        </p:nvSpPr>
        <p:spPr>
          <a:xfrm>
            <a:off x="2339752" y="3212976"/>
            <a:ext cx="589230" cy="369332"/>
          </a:xfrm>
          <a:prstGeom prst="rect">
            <a:avLst/>
          </a:prstGeom>
          <a:noFill/>
        </p:spPr>
        <p:txBody>
          <a:bodyPr wrap="square" rtlCol="0">
            <a:spAutoFit/>
          </a:bodyPr>
          <a:lstStyle/>
          <a:p>
            <a:pPr algn="ctr"/>
            <a:r>
              <a:rPr lang="en-GB" b="1" dirty="0" smtClean="0"/>
              <a:t>Star</a:t>
            </a:r>
            <a:endParaRPr lang="en-GB" b="1" dirty="0"/>
          </a:p>
        </p:txBody>
      </p:sp>
      <p:grpSp>
        <p:nvGrpSpPr>
          <p:cNvPr id="173" name="Group 172"/>
          <p:cNvGrpSpPr/>
          <p:nvPr/>
        </p:nvGrpSpPr>
        <p:grpSpPr>
          <a:xfrm>
            <a:off x="5827594" y="3220872"/>
            <a:ext cx="464024" cy="513128"/>
            <a:chOff x="5827594" y="3220872"/>
            <a:chExt cx="464024" cy="513128"/>
          </a:xfrm>
        </p:grpSpPr>
        <p:sp>
          <p:nvSpPr>
            <p:cNvPr id="169" name="Freeform 168"/>
            <p:cNvSpPr/>
            <p:nvPr/>
          </p:nvSpPr>
          <p:spPr>
            <a:xfrm>
              <a:off x="5827594" y="3220872"/>
              <a:ext cx="464024" cy="191068"/>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reeform 169"/>
            <p:cNvSpPr/>
            <p:nvPr/>
          </p:nvSpPr>
          <p:spPr>
            <a:xfrm rot="7643677">
              <a:off x="5869502" y="3403888"/>
              <a:ext cx="425025" cy="235199"/>
            </a:xfrm>
            <a:custGeom>
              <a:avLst/>
              <a:gdLst>
                <a:gd name="connsiteX0" fmla="*/ 0 w 464024"/>
                <a:gd name="connsiteY0" fmla="*/ 0 h 191068"/>
                <a:gd name="connsiteX1" fmla="*/ 218364 w 464024"/>
                <a:gd name="connsiteY1" fmla="*/ 150125 h 191068"/>
                <a:gd name="connsiteX2" fmla="*/ 464024 w 464024"/>
                <a:gd name="connsiteY2" fmla="*/ 191068 h 191068"/>
              </a:gdLst>
              <a:ahLst/>
              <a:cxnLst>
                <a:cxn ang="0">
                  <a:pos x="connsiteX0" y="connsiteY0"/>
                </a:cxn>
                <a:cxn ang="0">
                  <a:pos x="connsiteX1" y="connsiteY1"/>
                </a:cxn>
                <a:cxn ang="0">
                  <a:pos x="connsiteX2" y="connsiteY2"/>
                </a:cxn>
              </a:cxnLst>
              <a:rect l="l" t="t" r="r" b="b"/>
              <a:pathLst>
                <a:path w="464024" h="191068">
                  <a:moveTo>
                    <a:pt x="0" y="0"/>
                  </a:moveTo>
                  <a:cubicBezTo>
                    <a:pt x="70513" y="59140"/>
                    <a:pt x="141027" y="118280"/>
                    <a:pt x="218364" y="150125"/>
                  </a:cubicBezTo>
                  <a:cubicBezTo>
                    <a:pt x="295701" y="181970"/>
                    <a:pt x="379862" y="186519"/>
                    <a:pt x="464024" y="191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p:cNvSpPr/>
            <p:nvPr/>
          </p:nvSpPr>
          <p:spPr>
            <a:xfrm>
              <a:off x="5898234" y="3326193"/>
              <a:ext cx="101181" cy="17149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p:cNvSpPr/>
            <p:nvPr/>
          </p:nvSpPr>
          <p:spPr>
            <a:xfrm>
              <a:off x="5900721" y="3368944"/>
              <a:ext cx="45719" cy="785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5" name="Straight Arrow Connector 174"/>
          <p:cNvCxnSpPr/>
          <p:nvPr/>
        </p:nvCxnSpPr>
        <p:spPr>
          <a:xfrm>
            <a:off x="4528549" y="4146712"/>
            <a:ext cx="10081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4355976" y="4149080"/>
            <a:ext cx="1302121" cy="369332"/>
          </a:xfrm>
          <a:prstGeom prst="rect">
            <a:avLst/>
          </a:prstGeom>
          <a:noFill/>
        </p:spPr>
        <p:txBody>
          <a:bodyPr wrap="square" rtlCol="0">
            <a:spAutoFit/>
          </a:bodyPr>
          <a:lstStyle/>
          <a:p>
            <a:pPr algn="ctr"/>
            <a:r>
              <a:rPr lang="en-GB" dirty="0" smtClean="0"/>
              <a:t>To observer</a:t>
            </a:r>
            <a:endParaRPr lang="en-GB" dirty="0"/>
          </a:p>
        </p:txBody>
      </p:sp>
      <p:grpSp>
        <p:nvGrpSpPr>
          <p:cNvPr id="151" name="Group 150"/>
          <p:cNvGrpSpPr/>
          <p:nvPr/>
        </p:nvGrpSpPr>
        <p:grpSpPr>
          <a:xfrm>
            <a:off x="6233463" y="4151302"/>
            <a:ext cx="355246" cy="1495937"/>
            <a:chOff x="6765920" y="3325903"/>
            <a:chExt cx="355246" cy="1495937"/>
          </a:xfrm>
        </p:grpSpPr>
        <p:sp>
          <p:nvSpPr>
            <p:cNvPr id="153" name="Rectangle 152"/>
            <p:cNvSpPr/>
            <p:nvPr/>
          </p:nvSpPr>
          <p:spPr>
            <a:xfrm>
              <a:off x="6765920" y="4471632"/>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ectangle 173"/>
            <p:cNvSpPr/>
            <p:nvPr/>
          </p:nvSpPr>
          <p:spPr>
            <a:xfrm>
              <a:off x="6765920" y="4087350"/>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Rectangle 176"/>
            <p:cNvSpPr/>
            <p:nvPr/>
          </p:nvSpPr>
          <p:spPr>
            <a:xfrm>
              <a:off x="6768573" y="3706055"/>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p:cNvSpPr/>
            <p:nvPr/>
          </p:nvSpPr>
          <p:spPr>
            <a:xfrm>
              <a:off x="6768573" y="3325903"/>
              <a:ext cx="352593" cy="350208"/>
            </a:xfrm>
            <a:prstGeom prst="rect">
              <a:avLst/>
            </a:prstGeom>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2" name="Group 181"/>
          <p:cNvGrpSpPr/>
          <p:nvPr/>
        </p:nvGrpSpPr>
        <p:grpSpPr>
          <a:xfrm>
            <a:off x="6199011" y="3770441"/>
            <a:ext cx="2131683" cy="1934384"/>
            <a:chOff x="6732240" y="2924944"/>
            <a:chExt cx="2131683" cy="1934384"/>
          </a:xfrm>
        </p:grpSpPr>
        <p:cxnSp>
          <p:nvCxnSpPr>
            <p:cNvPr id="184" name="Straight Arrow Connector 183"/>
            <p:cNvCxnSpPr/>
            <p:nvPr/>
          </p:nvCxnSpPr>
          <p:spPr>
            <a:xfrm>
              <a:off x="6732240" y="4859328"/>
              <a:ext cx="213168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V="1">
              <a:off x="6732240" y="2924944"/>
              <a:ext cx="0" cy="1934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6" name="Rectangle 185"/>
          <p:cNvSpPr/>
          <p:nvPr/>
        </p:nvSpPr>
        <p:spPr>
          <a:xfrm>
            <a:off x="6627289" y="5297031"/>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Rectangle 186"/>
          <p:cNvSpPr/>
          <p:nvPr/>
        </p:nvSpPr>
        <p:spPr>
          <a:xfrm>
            <a:off x="6627290" y="4912749"/>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Rectangle 187"/>
          <p:cNvSpPr/>
          <p:nvPr/>
        </p:nvSpPr>
        <p:spPr>
          <a:xfrm>
            <a:off x="6627290" y="4531454"/>
            <a:ext cx="352593" cy="350208"/>
          </a:xfrm>
          <a:prstGeom prst="rect">
            <a:avLst/>
          </a:prstGeom>
          <a:solidFill>
            <a:srgbClr val="00B05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Rectangle 188"/>
          <p:cNvSpPr/>
          <p:nvPr/>
        </p:nvSpPr>
        <p:spPr>
          <a:xfrm>
            <a:off x="7021521" y="5297031"/>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90" name="TextBox 189"/>
              <p:cNvSpPr txBox="1"/>
              <p:nvPr/>
            </p:nvSpPr>
            <p:spPr>
              <a:xfrm>
                <a:off x="5536661" y="416898"/>
                <a:ext cx="3195217" cy="923330"/>
              </a:xfrm>
              <a:prstGeom prst="rect">
                <a:avLst/>
              </a:prstGeom>
              <a:noFill/>
            </p:spPr>
            <p:txBody>
              <a:bodyPr wrap="square" rtlCol="0">
                <a:spAutoFit/>
              </a:bodyPr>
              <a:lstStyle/>
              <a:p>
                <a:pPr algn="ctr"/>
                <a:r>
                  <a:rPr lang="en-GB" dirty="0" smtClean="0"/>
                  <a:t>Here we have photons with </a:t>
                </a:r>
                <a14:m>
                  <m:oMath xmlns:m="http://schemas.openxmlformats.org/officeDocument/2006/math">
                    <m:r>
                      <a:rPr lang="en-GB" b="1" i="1" smtClean="0">
                        <a:solidFill>
                          <a:srgbClr val="FF0000"/>
                        </a:solidFill>
                        <a:latin typeface="Cambria Math"/>
                      </a:rPr>
                      <m:t>𝝀</m:t>
                    </m:r>
                    <m:r>
                      <a:rPr lang="en-GB" b="0" i="1" smtClean="0">
                        <a:solidFill>
                          <a:schemeClr val="tx1"/>
                        </a:solidFill>
                        <a:latin typeface="Cambria Math"/>
                      </a:rPr>
                      <m:t>&gt;</m:t>
                    </m:r>
                    <m:sSub>
                      <m:sSubPr>
                        <m:ctrlPr>
                          <a:rPr lang="en-GB" b="0" i="1" smtClean="0">
                            <a:solidFill>
                              <a:schemeClr val="accent6"/>
                            </a:solidFill>
                            <a:latin typeface="Cambria Math"/>
                          </a:rPr>
                        </m:ctrlPr>
                      </m:sSubPr>
                      <m:e>
                        <m:r>
                          <a:rPr lang="en-GB" b="0" i="1" smtClean="0">
                            <a:solidFill>
                              <a:schemeClr val="accent6"/>
                            </a:solidFill>
                            <a:latin typeface="Cambria Math"/>
                          </a:rPr>
                          <m:t>𝜆</m:t>
                        </m:r>
                      </m:e>
                      <m:sub>
                        <m:r>
                          <a:rPr lang="en-GB" b="0" i="1" smtClean="0">
                            <a:solidFill>
                              <a:schemeClr val="accent6"/>
                            </a:solidFill>
                            <a:latin typeface="Cambria Math"/>
                          </a:rPr>
                          <m:t>0</m:t>
                        </m:r>
                      </m:sub>
                    </m:sSub>
                  </m:oMath>
                </a14:m>
                <a:r>
                  <a:rPr lang="en-GB" dirty="0" smtClean="0"/>
                  <a:t>, so no photons are absorbed</a:t>
                </a:r>
                <a:endParaRPr lang="en-GB" dirty="0"/>
              </a:p>
            </p:txBody>
          </p:sp>
        </mc:Choice>
        <mc:Fallback>
          <p:sp>
            <p:nvSpPr>
              <p:cNvPr id="190" name="TextBox 189"/>
              <p:cNvSpPr txBox="1">
                <a:spLocks noRot="1" noChangeAspect="1" noMove="1" noResize="1" noEditPoints="1" noAdjustHandles="1" noChangeArrowheads="1" noChangeShapeType="1" noTextEdit="1"/>
              </p:cNvSpPr>
              <p:nvPr/>
            </p:nvSpPr>
            <p:spPr>
              <a:xfrm>
                <a:off x="5536661" y="416898"/>
                <a:ext cx="3195217" cy="923330"/>
              </a:xfrm>
              <a:prstGeom prst="rect">
                <a:avLst/>
              </a:prstGeom>
              <a:blipFill rotWithShape="1">
                <a:blip r:embed="rId2"/>
                <a:stretch>
                  <a:fillRect t="-3289" b="-9211"/>
                </a:stretch>
              </a:blipFill>
            </p:spPr>
            <p:txBody>
              <a:bodyPr/>
              <a:lstStyle/>
              <a:p>
                <a:r>
                  <a:rPr lang="en-GB">
                    <a:noFill/>
                  </a:rPr>
                  <a:t> </a:t>
                </a:r>
              </a:p>
            </p:txBody>
          </p:sp>
        </mc:Fallback>
      </mc:AlternateContent>
      <p:sp>
        <p:nvSpPr>
          <p:cNvPr id="191" name="Rectangle 190"/>
          <p:cNvSpPr/>
          <p:nvPr/>
        </p:nvSpPr>
        <p:spPr>
          <a:xfrm>
            <a:off x="7021519" y="4912749"/>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Rectangle 191"/>
          <p:cNvSpPr/>
          <p:nvPr/>
        </p:nvSpPr>
        <p:spPr>
          <a:xfrm>
            <a:off x="7021520" y="4528467"/>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Rectangle 192"/>
          <p:cNvSpPr/>
          <p:nvPr/>
        </p:nvSpPr>
        <p:spPr>
          <a:xfrm>
            <a:off x="7021520" y="4147172"/>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Rectangle 193"/>
          <p:cNvSpPr/>
          <p:nvPr/>
        </p:nvSpPr>
        <p:spPr>
          <a:xfrm>
            <a:off x="7021518" y="3757951"/>
            <a:ext cx="352593" cy="350208"/>
          </a:xfrm>
          <a:prstGeom prst="rect">
            <a:avLst/>
          </a:prstGeom>
          <a:solidFill>
            <a:schemeClr val="accent6"/>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2" name="Group 151"/>
          <p:cNvGrpSpPr/>
          <p:nvPr/>
        </p:nvGrpSpPr>
        <p:grpSpPr>
          <a:xfrm>
            <a:off x="7408471" y="4151302"/>
            <a:ext cx="355246" cy="1495937"/>
            <a:chOff x="6765920" y="3325903"/>
            <a:chExt cx="355246" cy="1495937"/>
          </a:xfrm>
        </p:grpSpPr>
        <p:sp>
          <p:nvSpPr>
            <p:cNvPr id="154" name="Rectangle 153"/>
            <p:cNvSpPr/>
            <p:nvPr/>
          </p:nvSpPr>
          <p:spPr>
            <a:xfrm>
              <a:off x="6765920" y="4471632"/>
              <a:ext cx="352593" cy="350208"/>
            </a:xfrm>
            <a:prstGeom prst="rect">
              <a:avLst/>
            </a:prstGeom>
            <a:solidFill>
              <a:srgbClr val="FF000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Rectangle 154"/>
            <p:cNvSpPr/>
            <p:nvPr/>
          </p:nvSpPr>
          <p:spPr>
            <a:xfrm>
              <a:off x="6765920" y="4087350"/>
              <a:ext cx="352593" cy="350208"/>
            </a:xfrm>
            <a:prstGeom prst="rect">
              <a:avLst/>
            </a:prstGeom>
            <a:solidFill>
              <a:srgbClr val="FF000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Rectangle 155"/>
            <p:cNvSpPr/>
            <p:nvPr/>
          </p:nvSpPr>
          <p:spPr>
            <a:xfrm>
              <a:off x="6768573" y="3706055"/>
              <a:ext cx="352593" cy="350208"/>
            </a:xfrm>
            <a:prstGeom prst="rect">
              <a:avLst/>
            </a:prstGeom>
            <a:solidFill>
              <a:srgbClr val="FF000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Rectangle 156"/>
            <p:cNvSpPr/>
            <p:nvPr/>
          </p:nvSpPr>
          <p:spPr>
            <a:xfrm>
              <a:off x="6768573" y="3325903"/>
              <a:ext cx="352593" cy="350208"/>
            </a:xfrm>
            <a:prstGeom prst="rect">
              <a:avLst/>
            </a:prstGeom>
            <a:solidFill>
              <a:srgbClr val="FF000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Freeform 3"/>
          <p:cNvSpPr/>
          <p:nvPr/>
        </p:nvSpPr>
        <p:spPr>
          <a:xfrm>
            <a:off x="5891842" y="3752815"/>
            <a:ext cx="2225615" cy="783915"/>
          </a:xfrm>
          <a:custGeom>
            <a:avLst/>
            <a:gdLst>
              <a:gd name="connsiteX0" fmla="*/ 0 w 2225615"/>
              <a:gd name="connsiteY0" fmla="*/ 387864 h 783915"/>
              <a:gd name="connsiteX1" fmla="*/ 207033 w 2225615"/>
              <a:gd name="connsiteY1" fmla="*/ 387864 h 783915"/>
              <a:gd name="connsiteX2" fmla="*/ 483079 w 2225615"/>
              <a:gd name="connsiteY2" fmla="*/ 379238 h 783915"/>
              <a:gd name="connsiteX3" fmla="*/ 698739 w 2225615"/>
              <a:gd name="connsiteY3" fmla="*/ 405117 h 783915"/>
              <a:gd name="connsiteX4" fmla="*/ 905773 w 2225615"/>
              <a:gd name="connsiteY4" fmla="*/ 776053 h 783915"/>
              <a:gd name="connsiteX5" fmla="*/ 1285335 w 2225615"/>
              <a:gd name="connsiteY5" fmla="*/ 8302 h 783915"/>
              <a:gd name="connsiteX6" fmla="*/ 1561381 w 2225615"/>
              <a:gd name="connsiteY6" fmla="*/ 370611 h 783915"/>
              <a:gd name="connsiteX7" fmla="*/ 1708030 w 2225615"/>
              <a:gd name="connsiteY7" fmla="*/ 396491 h 783915"/>
              <a:gd name="connsiteX8" fmla="*/ 1897811 w 2225615"/>
              <a:gd name="connsiteY8" fmla="*/ 387864 h 783915"/>
              <a:gd name="connsiteX9" fmla="*/ 2139350 w 2225615"/>
              <a:gd name="connsiteY9" fmla="*/ 387864 h 783915"/>
              <a:gd name="connsiteX10" fmla="*/ 2225615 w 2225615"/>
              <a:gd name="connsiteY10" fmla="*/ 387864 h 783915"/>
              <a:gd name="connsiteX11" fmla="*/ 2225615 w 2225615"/>
              <a:gd name="connsiteY11" fmla="*/ 387864 h 7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5615" h="783915">
                <a:moveTo>
                  <a:pt x="0" y="387864"/>
                </a:moveTo>
                <a:cubicBezTo>
                  <a:pt x="63260" y="388583"/>
                  <a:pt x="126520" y="389302"/>
                  <a:pt x="207033" y="387864"/>
                </a:cubicBezTo>
                <a:cubicBezTo>
                  <a:pt x="287546" y="386426"/>
                  <a:pt x="401128" y="376362"/>
                  <a:pt x="483079" y="379238"/>
                </a:cubicBezTo>
                <a:cubicBezTo>
                  <a:pt x="565030" y="382113"/>
                  <a:pt x="628290" y="338981"/>
                  <a:pt x="698739" y="405117"/>
                </a:cubicBezTo>
                <a:cubicBezTo>
                  <a:pt x="769188" y="471253"/>
                  <a:pt x="808007" y="842189"/>
                  <a:pt x="905773" y="776053"/>
                </a:cubicBezTo>
                <a:cubicBezTo>
                  <a:pt x="1003539" y="709917"/>
                  <a:pt x="1176067" y="75876"/>
                  <a:pt x="1285335" y="8302"/>
                </a:cubicBezTo>
                <a:cubicBezTo>
                  <a:pt x="1394603" y="-59272"/>
                  <a:pt x="1490932" y="305913"/>
                  <a:pt x="1561381" y="370611"/>
                </a:cubicBezTo>
                <a:cubicBezTo>
                  <a:pt x="1631830" y="435309"/>
                  <a:pt x="1651958" y="393615"/>
                  <a:pt x="1708030" y="396491"/>
                </a:cubicBezTo>
                <a:cubicBezTo>
                  <a:pt x="1764102" y="399367"/>
                  <a:pt x="1825924" y="389302"/>
                  <a:pt x="1897811" y="387864"/>
                </a:cubicBezTo>
                <a:cubicBezTo>
                  <a:pt x="1969698" y="386426"/>
                  <a:pt x="2139350" y="387864"/>
                  <a:pt x="2139350" y="387864"/>
                </a:cubicBezTo>
                <a:lnTo>
                  <a:pt x="2225615" y="387864"/>
                </a:lnTo>
                <a:lnTo>
                  <a:pt x="2225615" y="387864"/>
                </a:lnTo>
              </a:path>
            </a:pathLst>
          </a:custGeom>
          <a:noFill/>
          <a:ln>
            <a:solidFill>
              <a:schemeClr val="tx1">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a:off x="7504228" y="3301239"/>
            <a:ext cx="128417" cy="71220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04248" y="2638653"/>
            <a:ext cx="1912598" cy="646331"/>
          </a:xfrm>
          <a:prstGeom prst="rect">
            <a:avLst/>
          </a:prstGeom>
          <a:noFill/>
        </p:spPr>
        <p:txBody>
          <a:bodyPr wrap="square" rtlCol="0">
            <a:spAutoFit/>
          </a:bodyPr>
          <a:lstStyle/>
          <a:p>
            <a:pPr algn="ctr"/>
            <a:r>
              <a:rPr lang="en-GB" dirty="0" smtClean="0"/>
              <a:t>Simplified P-</a:t>
            </a:r>
            <a:r>
              <a:rPr lang="en-GB" dirty="0" err="1" smtClean="0"/>
              <a:t>Cygni</a:t>
            </a:r>
            <a:r>
              <a:rPr lang="en-GB" dirty="0" smtClean="0"/>
              <a:t> line profile </a:t>
            </a:r>
            <a:endParaRPr lang="en-GB" dirty="0"/>
          </a:p>
        </p:txBody>
      </p:sp>
      <p:sp>
        <p:nvSpPr>
          <p:cNvPr id="160" name="TextBox 159"/>
          <p:cNvSpPr txBox="1"/>
          <p:nvPr/>
        </p:nvSpPr>
        <p:spPr>
          <a:xfrm>
            <a:off x="74972" y="5157192"/>
            <a:ext cx="1760724" cy="923330"/>
          </a:xfrm>
          <a:prstGeom prst="rect">
            <a:avLst/>
          </a:prstGeom>
          <a:noFill/>
        </p:spPr>
        <p:txBody>
          <a:bodyPr wrap="square" rtlCol="0">
            <a:spAutoFit/>
          </a:bodyPr>
          <a:lstStyle/>
          <a:p>
            <a:pPr algn="ctr"/>
            <a:r>
              <a:rPr lang="en-GB" dirty="0" smtClean="0"/>
              <a:t>Outflowing stellar wind with velocity </a:t>
            </a:r>
            <a:r>
              <a:rPr lang="en-GB" i="1" dirty="0" smtClean="0">
                <a:latin typeface="Times New Roman" panose="02020603050405020304" pitchFamily="18" charset="0"/>
                <a:cs typeface="Times New Roman" panose="02020603050405020304" pitchFamily="18" charset="0"/>
              </a:rPr>
              <a:t>v</a:t>
            </a:r>
            <a:endParaRPr lang="en-GB" i="1" dirty="0">
              <a:latin typeface="Times New Roman" panose="02020603050405020304" pitchFamily="18" charset="0"/>
              <a:cs typeface="Times New Roman" panose="02020603050405020304" pitchFamily="18" charset="0"/>
            </a:endParaRPr>
          </a:p>
        </p:txBody>
      </p:sp>
      <p:sp>
        <p:nvSpPr>
          <p:cNvPr id="161" name="TextBox 160"/>
          <p:cNvSpPr txBox="1"/>
          <p:nvPr/>
        </p:nvSpPr>
        <p:spPr>
          <a:xfrm rot="16200000">
            <a:off x="4774181" y="4567285"/>
            <a:ext cx="2425435" cy="338554"/>
          </a:xfrm>
          <a:prstGeom prst="rect">
            <a:avLst/>
          </a:prstGeom>
          <a:noFill/>
        </p:spPr>
        <p:txBody>
          <a:bodyPr wrap="square" rtlCol="0">
            <a:spAutoFit/>
          </a:bodyPr>
          <a:lstStyle/>
          <a:p>
            <a:pPr algn="ctr"/>
            <a:r>
              <a:rPr lang="en-GB" sz="1600" dirty="0" smtClean="0"/>
              <a:t>Flux (photon count)</a:t>
            </a:r>
            <a:endParaRPr lang="en-GB" sz="1600" dirty="0"/>
          </a:p>
        </p:txBody>
      </p:sp>
      <p:sp>
        <p:nvSpPr>
          <p:cNvPr id="162" name="TextBox 161"/>
          <p:cNvSpPr txBox="1"/>
          <p:nvPr/>
        </p:nvSpPr>
        <p:spPr>
          <a:xfrm>
            <a:off x="6436760" y="5667852"/>
            <a:ext cx="1656184" cy="338554"/>
          </a:xfrm>
          <a:prstGeom prst="rect">
            <a:avLst/>
          </a:prstGeom>
          <a:noFill/>
        </p:spPr>
        <p:txBody>
          <a:bodyPr wrap="square" rtlCol="0">
            <a:spAutoFit/>
          </a:bodyPr>
          <a:lstStyle/>
          <a:p>
            <a:pPr algn="ctr"/>
            <a:r>
              <a:rPr lang="en-GB" sz="1600" dirty="0" smtClean="0"/>
              <a:t>Wavelength, </a:t>
            </a:r>
            <a:r>
              <a:rPr lang="en-GB" sz="1600" dirty="0" smtClean="0">
                <a:latin typeface="Symbol" panose="05050102010706020507" pitchFamily="18" charset="2"/>
              </a:rPr>
              <a:t>l</a:t>
            </a:r>
            <a:endParaRPr lang="en-GB" sz="1600" dirty="0">
              <a:latin typeface="Symbol" panose="05050102010706020507" pitchFamily="18" charset="2"/>
            </a:endParaRPr>
          </a:p>
        </p:txBody>
      </p:sp>
      <p:sp>
        <p:nvSpPr>
          <p:cNvPr id="10" name="TextBox 9"/>
          <p:cNvSpPr txBox="1"/>
          <p:nvPr/>
        </p:nvSpPr>
        <p:spPr>
          <a:xfrm>
            <a:off x="3923928" y="6080522"/>
            <a:ext cx="5256584" cy="738664"/>
          </a:xfrm>
          <a:prstGeom prst="rect">
            <a:avLst/>
          </a:prstGeom>
          <a:noFill/>
        </p:spPr>
        <p:txBody>
          <a:bodyPr wrap="square" rtlCol="0">
            <a:spAutoFit/>
          </a:bodyPr>
          <a:lstStyle/>
          <a:p>
            <a:r>
              <a:rPr lang="en-GB" sz="1400" dirty="0" smtClean="0"/>
              <a:t>Note that in reality different shells in the wind with different velocities, and the turbulent nature of the wind, will lead to Doppler broadening of the absorption and emission line profiles.</a:t>
            </a:r>
            <a:endParaRPr lang="en-GB" sz="1400" dirty="0"/>
          </a:p>
        </p:txBody>
      </p:sp>
    </p:spTree>
    <p:extLst>
      <p:ext uri="{BB962C8B-B14F-4D97-AF65-F5344CB8AC3E}">
        <p14:creationId xmlns:p14="http://schemas.microsoft.com/office/powerpoint/2010/main" val="2244779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332</Words>
  <Application>Microsoft Office PowerPoint</Application>
  <PresentationFormat>On-screen Show (4:3)</PresentationFormat>
  <Paragraphs>35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Pitkin</dc:creator>
  <cp:lastModifiedBy>Matthew Pitkin</cp:lastModifiedBy>
  <cp:revision>28</cp:revision>
  <dcterms:created xsi:type="dcterms:W3CDTF">2015-03-23T10:20:56Z</dcterms:created>
  <dcterms:modified xsi:type="dcterms:W3CDTF">2015-03-23T14:44:40Z</dcterms:modified>
</cp:coreProperties>
</file>