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77" r:id="rId4"/>
    <p:sldId id="297" r:id="rId5"/>
    <p:sldId id="298" r:id="rId6"/>
    <p:sldId id="258" r:id="rId7"/>
    <p:sldId id="274" r:id="rId8"/>
    <p:sldId id="278" r:id="rId9"/>
    <p:sldId id="291" r:id="rId10"/>
    <p:sldId id="302" r:id="rId11"/>
    <p:sldId id="265" r:id="rId12"/>
    <p:sldId id="275" r:id="rId13"/>
    <p:sldId id="299" r:id="rId14"/>
    <p:sldId id="279" r:id="rId15"/>
    <p:sldId id="286" r:id="rId16"/>
    <p:sldId id="266" r:id="rId17"/>
    <p:sldId id="267" r:id="rId18"/>
    <p:sldId id="282" r:id="rId19"/>
    <p:sldId id="270" r:id="rId20"/>
    <p:sldId id="271" r:id="rId21"/>
    <p:sldId id="280" r:id="rId22"/>
    <p:sldId id="287" r:id="rId23"/>
    <p:sldId id="272" r:id="rId24"/>
    <p:sldId id="294" r:id="rId25"/>
    <p:sldId id="296" r:id="rId26"/>
    <p:sldId id="273" r:id="rId27"/>
    <p:sldId id="285" r:id="rId28"/>
    <p:sldId id="288" r:id="rId29"/>
    <p:sldId id="292" r:id="rId30"/>
    <p:sldId id="283" r:id="rId31"/>
    <p:sldId id="260" r:id="rId32"/>
    <p:sldId id="300" r:id="rId33"/>
    <p:sldId id="28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DB74"/>
    <a:srgbClr val="D2D8BA"/>
    <a:srgbClr val="464834"/>
    <a:srgbClr val="66D9EF"/>
    <a:srgbClr val="F92672"/>
    <a:srgbClr val="AE81FF"/>
    <a:srgbClr val="FD971F"/>
    <a:srgbClr val="A6E2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68930" autoAdjust="0"/>
  </p:normalViewPr>
  <p:slideViewPr>
    <p:cSldViewPr>
      <p:cViewPr varScale="1">
        <p:scale>
          <a:sx n="61" d="100"/>
          <a:sy n="61" d="100"/>
        </p:scale>
        <p:origin x="1267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0D78F-0F54-4F01-AC72-8A29916C1167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0C7B8-101C-4F8C-9143-43222D1AB2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13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nodejs.org/docs/api/zlib.html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npmjs.org/package/through" TargetMode="External"/><Relationship Id="rId3" Type="http://schemas.openxmlformats.org/officeDocument/2006/relationships/hyperlink" Target="https://npmjs.org/package/filed" TargetMode="External"/><Relationship Id="rId7" Type="http://schemas.openxmlformats.org/officeDocument/2006/relationships/hyperlink" Target="https://npmjs.org/package/pause-stream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npmjs.org/package/shoe" TargetMode="External"/><Relationship Id="rId11" Type="http://schemas.openxmlformats.org/officeDocument/2006/relationships/hyperlink" Target="https://npmjs.org/package/dnode" TargetMode="External"/><Relationship Id="rId5" Type="http://schemas.openxmlformats.org/officeDocument/2006/relationships/hyperlink" Target="https://npmjs.org/package/mux-demux" TargetMode="External"/><Relationship Id="rId10" Type="http://schemas.openxmlformats.org/officeDocument/2006/relationships/hyperlink" Target="https://npmjs.org/package/tar" TargetMode="External"/><Relationship Id="rId4" Type="http://schemas.openxmlformats.org/officeDocument/2006/relationships/hyperlink" Target="https://npmjs.org/package/JSONStream" TargetMode="External"/><Relationship Id="rId9" Type="http://schemas.openxmlformats.org/officeDocument/2006/relationships/hyperlink" Target="https://npmjs.org/package/scuttlebutt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Sort_(Unix)" TargetMode="External"/><Relationship Id="rId13" Type="http://schemas.openxmlformats.org/officeDocument/2006/relationships/hyperlink" Target="http://en.wikipedia.org/wiki/Ken_Thompson" TargetMode="External"/><Relationship Id="rId18" Type="http://schemas.openxmlformats.org/officeDocument/2006/relationships/hyperlink" Target="http://en.wikipedia.org/wiki/BeOS" TargetMode="External"/><Relationship Id="rId3" Type="http://schemas.openxmlformats.org/officeDocument/2006/relationships/hyperlink" Target="http://en.wikipedia.org/wiki/Pipeline_(Unix)" TargetMode="External"/><Relationship Id="rId7" Type="http://schemas.openxmlformats.org/officeDocument/2006/relationships/hyperlink" Target="http://en.wikipedia.org/wiki/Diff" TargetMode="External"/><Relationship Id="rId12" Type="http://schemas.openxmlformats.org/officeDocument/2006/relationships/hyperlink" Target="http://en.wikipedia.org/wiki/Tr_(Unix)" TargetMode="External"/><Relationship Id="rId17" Type="http://schemas.openxmlformats.org/officeDocument/2006/relationships/hyperlink" Target="http://en.wikipedia.org/wiki/Microsoft_Windows" TargetMode="External"/><Relationship Id="rId2" Type="http://schemas.openxmlformats.org/officeDocument/2006/relationships/slide" Target="../slides/slide6.xml"/><Relationship Id="rId16" Type="http://schemas.openxmlformats.org/officeDocument/2006/relationships/hyperlink" Target="http://en.wikipedia.org/wiki/OS/2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Spell_(Unix)" TargetMode="External"/><Relationship Id="rId11" Type="http://schemas.openxmlformats.org/officeDocument/2006/relationships/hyperlink" Target="http://en.wikipedia.org/wiki/Speak_(Unix)" TargetMode="External"/><Relationship Id="rId5" Type="http://schemas.openxmlformats.org/officeDocument/2006/relationships/hyperlink" Target="http://en.wikipedia.org/wiki/Unix" TargetMode="External"/><Relationship Id="rId15" Type="http://schemas.openxmlformats.org/officeDocument/2006/relationships/hyperlink" Target="http://en.wikipedia.org/wiki/DOS" TargetMode="External"/><Relationship Id="rId10" Type="http://schemas.openxmlformats.org/officeDocument/2006/relationships/hyperlink" Target="http://en.wikipedia.org/w/index.php?title=Graph_(Unix)&amp;action=edit&amp;redlink=1" TargetMode="External"/><Relationship Id="rId4" Type="http://schemas.openxmlformats.org/officeDocument/2006/relationships/hyperlink" Target="http://en.wikipedia.org/wiki/Software_componentry" TargetMode="External"/><Relationship Id="rId9" Type="http://schemas.openxmlformats.org/officeDocument/2006/relationships/hyperlink" Target="http://en.wikipedia.org/wiki/Join_(Unix_utility)" TargetMode="External"/><Relationship Id="rId14" Type="http://schemas.openxmlformats.org/officeDocument/2006/relationships/hyperlink" Target="http://en.wikipedia.org/wiki/UNIX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Streams in Action</a:t>
            </a:r>
          </a:p>
          <a:p>
            <a:r>
              <a:rPr lang="en-US" dirty="0" smtClean="0"/>
              <a:t>- Processing</a:t>
            </a:r>
          </a:p>
          <a:p>
            <a:r>
              <a:rPr lang="en-US" dirty="0" smtClean="0"/>
              <a:t>- Complex Event Processing</a:t>
            </a:r>
          </a:p>
          <a:p>
            <a:r>
              <a:rPr lang="en-US" dirty="0" smtClean="0"/>
              <a:t> - https://github.com/darach/eep-js</a:t>
            </a:r>
          </a:p>
          <a:p>
            <a:r>
              <a:rPr lang="en-US" dirty="0" smtClean="0"/>
              <a:t> - https://github.com/indexzero/window-stream</a:t>
            </a:r>
          </a:p>
          <a:p>
            <a:r>
              <a:rPr lang="en-US" dirty="0" smtClean="0"/>
              <a:t>- Distributed programming</a:t>
            </a:r>
          </a:p>
          <a:p>
            <a:r>
              <a:rPr lang="en-US" dirty="0" smtClean="0"/>
              <a:t>- Audio streams</a:t>
            </a:r>
          </a:p>
          <a:p>
            <a:endParaRPr lang="en-US" dirty="0" smtClean="0"/>
          </a:p>
          <a:p>
            <a:r>
              <a:rPr lang="en-US" dirty="0" smtClean="0"/>
              <a:t>JIFASNIF: </a:t>
            </a:r>
            <a:r>
              <a:rPr lang="en-US" dirty="0" err="1" smtClean="0"/>
              <a:t>Javascript</a:t>
            </a:r>
            <a:r>
              <a:rPr lang="en-US" dirty="0" smtClean="0"/>
              <a:t> is Fun and so Node.js is Fun.</a:t>
            </a:r>
          </a:p>
          <a:p>
            <a:r>
              <a:rPr lang="en-US" dirty="0" smtClean="0"/>
              <a:t>https://twitter.com/izs/status/187639633641865216</a:t>
            </a:r>
          </a:p>
          <a:p>
            <a:endParaRPr lang="en-US" dirty="0" smtClean="0"/>
          </a:p>
          <a:p>
            <a:r>
              <a:rPr lang="en-US" dirty="0" smtClean="0"/>
              <a:t>Node.js is a platform built on Chrome's JavaScript runtime for easily building fast, scalable network applications. </a:t>
            </a:r>
            <a:r>
              <a:rPr lang="en-US" smtClean="0"/>
              <a:t>Node.js uses an event-driven, non-blocking I/O model that makes it lightweight and efficient, perfect for data-intensive real-time applications that run across distributed devices.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88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Through (sync writable and readable, aka: 'filter')</a:t>
            </a:r>
          </a:p>
          <a:p>
            <a:r>
              <a:rPr lang="en-US" dirty="0" smtClean="0"/>
              <a:t>A Stream that is both readable and writable, and where the input is processed and then emitted as output, more or less directly. Example, </a:t>
            </a:r>
            <a:r>
              <a:rPr lang="en-US" dirty="0" err="1" smtClean="0">
                <a:hlinkClick r:id="rId3"/>
              </a:rPr>
              <a:t>zlib</a:t>
            </a:r>
            <a:r>
              <a:rPr lang="en-US" dirty="0" smtClean="0"/>
              <a:t>. contrast this with duplex stream.</a:t>
            </a:r>
          </a:p>
          <a:p>
            <a:r>
              <a:rPr lang="en-US" dirty="0" smtClean="0"/>
              <a:t>when you call pause() on a </a:t>
            </a:r>
            <a:r>
              <a:rPr lang="en-US" dirty="0" err="1" smtClean="0"/>
              <a:t>ThroughStream</a:t>
            </a:r>
            <a:r>
              <a:rPr lang="en-US" dirty="0" smtClean="0"/>
              <a:t>, it should change it into a paused state on the writable side also, and write()===false. Calling resume() should cause 'drain' to be emitted eventually.</a:t>
            </a:r>
          </a:p>
          <a:p>
            <a:r>
              <a:rPr lang="en-US" dirty="0" smtClean="0"/>
              <a:t>If the option {strict: true} is passed, it means the stream is not allowed to emit 'data' or 'end' when the stream is paused.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55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Stream that is both readable and writable, but the streams go off to some other place or thing, and are not coupled directly. The readable and writable side of a </a:t>
            </a:r>
            <a:r>
              <a:rPr lang="en-US" dirty="0" err="1" smtClean="0"/>
              <a:t>DuplexStream</a:t>
            </a:r>
            <a:r>
              <a:rPr lang="en-US" dirty="0" smtClean="0"/>
              <a:t> has </a:t>
            </a:r>
            <a:r>
              <a:rPr lang="en-US" dirty="0" err="1" smtClean="0"/>
              <a:t>thier</a:t>
            </a:r>
            <a:r>
              <a:rPr lang="en-US" dirty="0" smtClean="0"/>
              <a:t> own pause state.</a:t>
            </a:r>
          </a:p>
          <a:p>
            <a:r>
              <a:rPr lang="en-US" dirty="0" smtClean="0"/>
              <a:t>If the option {strict: true} is passed, it means the stream is not allowed to emit 'data' or 'end' when the stream is paused.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0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Split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046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Split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70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https://npmjs.org/package/request</a:t>
            </a:r>
          </a:p>
          <a:p>
            <a:r>
              <a:rPr lang="en-US" dirty="0" smtClean="0">
                <a:hlinkClick r:id="rId3"/>
              </a:rPr>
              <a:t>https://npmjs.org/package/filed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https://npmjs.org/package/JSONStream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https://npmjs.org/package/mux-demux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https://npmjs.org/package/shoe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https://npmjs.org/package/pause-stream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https://npmjs.org/package/through</a:t>
            </a:r>
            <a:endParaRPr lang="en-US" dirty="0" smtClean="0"/>
          </a:p>
          <a:p>
            <a:r>
              <a:rPr lang="en-US" dirty="0" smtClean="0">
                <a:hlinkClick r:id="rId9"/>
              </a:rPr>
              <a:t>https://npmjs.org/package/scuttlebutt</a:t>
            </a:r>
            <a:endParaRPr lang="en-US" dirty="0" smtClean="0"/>
          </a:p>
          <a:p>
            <a:r>
              <a:rPr lang="en-US" dirty="0" smtClean="0">
                <a:hlinkClick r:id="rId10"/>
              </a:rPr>
              <a:t>https://npmjs.org/package/tar</a:t>
            </a:r>
            <a:endParaRPr lang="en-US" dirty="0" smtClean="0"/>
          </a:p>
          <a:p>
            <a:r>
              <a:rPr lang="en-US" dirty="0" smtClean="0">
                <a:hlinkClick r:id="rId11"/>
              </a:rPr>
              <a:t>https://npmjs.org/package/dnode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487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Streams in Action</a:t>
            </a:r>
          </a:p>
          <a:p>
            <a:r>
              <a:rPr lang="en-US" dirty="0" smtClean="0"/>
              <a:t>- Processing</a:t>
            </a:r>
          </a:p>
          <a:p>
            <a:r>
              <a:rPr lang="en-US" dirty="0" smtClean="0"/>
              <a:t>- Complex Event Processing</a:t>
            </a:r>
          </a:p>
          <a:p>
            <a:r>
              <a:rPr lang="en-US" dirty="0" smtClean="0"/>
              <a:t> - https://github.com/darach/eep-js</a:t>
            </a:r>
          </a:p>
          <a:p>
            <a:r>
              <a:rPr lang="en-US" dirty="0" smtClean="0"/>
              <a:t> - https://github.com/indexzero/window-stream</a:t>
            </a:r>
          </a:p>
          <a:p>
            <a:r>
              <a:rPr lang="en-US" dirty="0" smtClean="0"/>
              <a:t>- Distributed programming</a:t>
            </a:r>
          </a:p>
          <a:p>
            <a:r>
              <a:rPr lang="en-US" dirty="0" smtClean="0"/>
              <a:t>- Audio streams</a:t>
            </a:r>
          </a:p>
          <a:p>
            <a:endParaRPr lang="en-US" dirty="0" smtClean="0"/>
          </a:p>
          <a:p>
            <a:r>
              <a:rPr lang="en-US" dirty="0" smtClean="0"/>
              <a:t>JIFASNIF: </a:t>
            </a:r>
            <a:r>
              <a:rPr lang="en-US" dirty="0" err="1" smtClean="0"/>
              <a:t>Javascript</a:t>
            </a:r>
            <a:r>
              <a:rPr lang="en-US" dirty="0" smtClean="0"/>
              <a:t> is Fun and so Node.js is Fun.</a:t>
            </a:r>
          </a:p>
          <a:p>
            <a:r>
              <a:rPr lang="en-US" dirty="0" smtClean="0"/>
              <a:t>https://twitter.com/izs/status/187639633641865216</a:t>
            </a:r>
          </a:p>
          <a:p>
            <a:endParaRPr lang="en-US" dirty="0" smtClean="0"/>
          </a:p>
          <a:p>
            <a:r>
              <a:rPr lang="en-US" dirty="0" smtClean="0"/>
              <a:t>Node.js is a platform built on Chrome's JavaScript runtime for easily building fast, scalable network applications. </a:t>
            </a:r>
            <a:r>
              <a:rPr lang="en-US" smtClean="0"/>
              <a:t>Node.js uses an event-driven, non-blocking I/O model that makes it lightweight and efficient, perfect for data-intensive real-time applications that run across distributed devices.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70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JIFASNIF: </a:t>
            </a:r>
            <a:r>
              <a:rPr lang="en-US" dirty="0" err="1" smtClean="0"/>
              <a:t>Javascript</a:t>
            </a:r>
            <a:r>
              <a:rPr lang="en-US" dirty="0" smtClean="0"/>
              <a:t> is Fun and so Node.js is Fun.</a:t>
            </a:r>
          </a:p>
          <a:p>
            <a:r>
              <a:rPr lang="en-US" dirty="0" smtClean="0"/>
              <a:t>https://twitter.com/izs/status/187639633641865216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5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McIlroy</a:t>
            </a:r>
            <a:r>
              <a:rPr lang="en-US" dirty="0" smtClean="0"/>
              <a:t> is best known for having originally developed </a:t>
            </a:r>
            <a:r>
              <a:rPr lang="en-US" dirty="0" smtClean="0">
                <a:hlinkClick r:id="rId3" tooltip="Pipeline (Unix)"/>
              </a:rPr>
              <a:t>Unix pipelines</a:t>
            </a:r>
            <a:r>
              <a:rPr lang="en-US" dirty="0" smtClean="0"/>
              <a:t>, </a:t>
            </a:r>
            <a:r>
              <a:rPr lang="en-US" dirty="0" smtClean="0">
                <a:hlinkClick r:id="rId4" tooltip="Software componentry"/>
              </a:rPr>
              <a:t>software componentry</a:t>
            </a:r>
            <a:r>
              <a:rPr lang="en-US" dirty="0" smtClean="0"/>
              <a:t> and several </a:t>
            </a:r>
            <a:r>
              <a:rPr lang="en-US" dirty="0" smtClean="0">
                <a:hlinkClick r:id="rId5" tooltip="Unix"/>
              </a:rPr>
              <a:t>Unix</a:t>
            </a:r>
            <a:r>
              <a:rPr lang="en-US" dirty="0" smtClean="0"/>
              <a:t> tools, such as </a:t>
            </a:r>
            <a:r>
              <a:rPr lang="en-US" dirty="0" smtClean="0">
                <a:hlinkClick r:id="rId6" tooltip="Spell (Unix)"/>
              </a:rPr>
              <a:t>spell</a:t>
            </a:r>
            <a:r>
              <a:rPr lang="en-US" dirty="0" smtClean="0"/>
              <a:t>, </a:t>
            </a:r>
            <a:r>
              <a:rPr lang="en-US" dirty="0" smtClean="0">
                <a:hlinkClick r:id="rId7" tooltip="Diff"/>
              </a:rPr>
              <a:t>diff</a:t>
            </a:r>
            <a:r>
              <a:rPr lang="en-US" dirty="0" smtClean="0"/>
              <a:t>, </a:t>
            </a:r>
            <a:r>
              <a:rPr lang="en-US" dirty="0" smtClean="0">
                <a:hlinkClick r:id="rId8" tooltip="Sort (Unix)"/>
              </a:rPr>
              <a:t>sort</a:t>
            </a:r>
            <a:r>
              <a:rPr lang="en-US" dirty="0" smtClean="0"/>
              <a:t>, </a:t>
            </a:r>
            <a:r>
              <a:rPr lang="en-US" dirty="0" smtClean="0">
                <a:hlinkClick r:id="rId9" tooltip="Join (Unix utility)"/>
              </a:rPr>
              <a:t>join</a:t>
            </a:r>
            <a:r>
              <a:rPr lang="en-US" dirty="0" smtClean="0"/>
              <a:t>, </a:t>
            </a:r>
            <a:r>
              <a:rPr lang="en-US" dirty="0" smtClean="0">
                <a:hlinkClick r:id="rId10" tooltip="Graph (Unix) (page does not exist)"/>
              </a:rPr>
              <a:t>graph</a:t>
            </a:r>
            <a:r>
              <a:rPr lang="en-US" dirty="0" smtClean="0"/>
              <a:t>, </a:t>
            </a:r>
            <a:r>
              <a:rPr lang="en-US" dirty="0" smtClean="0">
                <a:hlinkClick r:id="rId11" tooltip="Speak (Unix)"/>
              </a:rPr>
              <a:t>speak</a:t>
            </a:r>
            <a:r>
              <a:rPr lang="en-US" dirty="0" smtClean="0"/>
              <a:t>, and </a:t>
            </a:r>
            <a:r>
              <a:rPr lang="en-US" dirty="0" smtClean="0">
                <a:hlinkClick r:id="rId12" tooltip="Tr (Unix)"/>
              </a:rPr>
              <a:t>tr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He wrote this memo in</a:t>
            </a:r>
            <a:r>
              <a:rPr lang="en-US" baseline="0" dirty="0" smtClean="0"/>
              <a:t> 1964 outlaying the first point in an internal memo at Bell Labs.  In there, he laid out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His ideas were implemented in 1973 when </a:t>
            </a:r>
            <a:r>
              <a:rPr lang="en-US" dirty="0" smtClean="0">
                <a:hlinkClick r:id="rId13" tooltip="Ken Thompson"/>
              </a:rPr>
              <a:t>Ken Thompson</a:t>
            </a:r>
            <a:r>
              <a:rPr lang="en-US" dirty="0" smtClean="0"/>
              <a:t> added pipes to the </a:t>
            </a:r>
            <a:r>
              <a:rPr lang="en-US" dirty="0" smtClean="0">
                <a:hlinkClick r:id="rId14" tooltip="UNIX"/>
              </a:rPr>
              <a:t>UNIX</a:t>
            </a:r>
            <a:r>
              <a:rPr lang="en-US" dirty="0" smtClean="0"/>
              <a:t> operating system.</a:t>
            </a:r>
            <a:r>
              <a:rPr lang="en-US" baseline="30000" dirty="0" smtClean="0">
                <a:hlinkClick r:id="rId3"/>
              </a:rPr>
              <a:t>[3]</a:t>
            </a:r>
            <a:r>
              <a:rPr lang="en-US" dirty="0" smtClean="0"/>
              <a:t> The idea was eventually ported to other operating systems, such as </a:t>
            </a:r>
            <a:r>
              <a:rPr lang="en-US" dirty="0" smtClean="0">
                <a:hlinkClick r:id="rId15" tooltip="DOS"/>
              </a:rPr>
              <a:t>DOS</a:t>
            </a:r>
            <a:r>
              <a:rPr lang="en-US" dirty="0" smtClean="0"/>
              <a:t>, </a:t>
            </a:r>
            <a:r>
              <a:rPr lang="en-US" dirty="0" smtClean="0">
                <a:hlinkClick r:id="rId16" tooltip="OS/2"/>
              </a:rPr>
              <a:t>OS/2</a:t>
            </a:r>
            <a:r>
              <a:rPr lang="en-US" dirty="0" smtClean="0"/>
              <a:t>, </a:t>
            </a:r>
            <a:r>
              <a:rPr lang="en-US" dirty="0" smtClean="0">
                <a:hlinkClick r:id="rId17" tooltip="Microsoft Windows"/>
              </a:rPr>
              <a:t>Microsoft Windows</a:t>
            </a:r>
            <a:r>
              <a:rPr lang="en-US" dirty="0" smtClean="0"/>
              <a:t>, and </a:t>
            </a:r>
            <a:r>
              <a:rPr lang="en-US" dirty="0" smtClean="0">
                <a:hlinkClick r:id="rId18" tooltip="BeOS"/>
              </a:rPr>
              <a:t>BeOS</a:t>
            </a:r>
            <a:r>
              <a:rPr lang="en-US" dirty="0" smtClean="0"/>
              <a:t>, often with the same notation.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6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bg1"/>
                </a:solidFill>
                <a:latin typeface="Proxima Nova Rg"/>
              </a:rPr>
              <a:t>Incremental data in time with back pressure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11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bg1"/>
                </a:solidFill>
                <a:latin typeface="Proxima Nova Rg"/>
              </a:rPr>
              <a:t>Incremental data in time with back pressure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56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Colorize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75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Colorize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26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02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</a:t>
            </a:r>
            <a:r>
              <a:rPr lang="en-US" baseline="0" dirty="0" smtClean="0"/>
              <a:t> this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7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04A5-FA2F-4C00-A6F1-62351DDCCCB4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4B68-95EF-4A20-86C0-88BEA82AEA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04A5-FA2F-4C00-A6F1-62351DDCCCB4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4B68-95EF-4A20-86C0-88BEA82AEA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04A5-FA2F-4C00-A6F1-62351DDCCCB4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4B68-95EF-4A20-86C0-88BEA82AEA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04A5-FA2F-4C00-A6F1-62351DDCCCB4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4B68-95EF-4A20-86C0-88BEA82AEA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04A5-FA2F-4C00-A6F1-62351DDCCCB4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4B68-95EF-4A20-86C0-88BEA82AEA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04A5-FA2F-4C00-A6F1-62351DDCCCB4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4B68-95EF-4A20-86C0-88BEA82AEA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04A5-FA2F-4C00-A6F1-62351DDCCCB4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4B68-95EF-4A20-86C0-88BEA82AEA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04A5-FA2F-4C00-A6F1-62351DDCCCB4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4B68-95EF-4A20-86C0-88BEA82AEA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04A5-FA2F-4C00-A6F1-62351DDCCCB4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4B68-95EF-4A20-86C0-88BEA82AEA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04A5-FA2F-4C00-A6F1-62351DDCCCB4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4B68-95EF-4A20-86C0-88BEA82AEA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04A5-FA2F-4C00-A6F1-62351DDCCCB4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4B68-95EF-4A20-86C0-88BEA82AEA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304A5-FA2F-4C00-A6F1-62351DDCCCB4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24B68-95EF-4A20-86C0-88BEA82AEA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  <a:cs typeface="Segoe UI Light" panose="020B0502040204020203" pitchFamily="34" charset="0"/>
              </a:rPr>
              <a:t>Don’t Cross the Streams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4854575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2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Matthew Podwysocki</a:t>
            </a:r>
          </a:p>
          <a:p>
            <a:pPr algn="r"/>
            <a:r>
              <a:rPr lang="en-US" sz="2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@</a:t>
            </a:r>
            <a:r>
              <a:rPr lang="en-US" sz="2400" dirty="0" err="1" smtClean="0">
                <a:solidFill>
                  <a:schemeClr val="bg1"/>
                </a:solidFill>
                <a:latin typeface="Proxima Nova Rg" panose="02000506030000020004" pitchFamily="2" charset="0"/>
              </a:rPr>
              <a:t>mattpodwysocki</a:t>
            </a:r>
            <a:endParaRPr lang="en-US" sz="2400" dirty="0" smtClean="0">
              <a:solidFill>
                <a:schemeClr val="bg1"/>
              </a:solidFill>
              <a:latin typeface="Proxima Nova Rg" panose="02000506030000020004" pitchFamily="2" charset="0"/>
            </a:endParaRPr>
          </a:p>
          <a:p>
            <a:pPr algn="r"/>
            <a:r>
              <a:rPr lang="en-US" sz="2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matthewp@microsoft.com</a:t>
            </a:r>
            <a:endParaRPr lang="en-US" sz="2400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Why Streams?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2133600"/>
            <a:ext cx="708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Proxima Nova Rg"/>
              </a:rPr>
              <a:t>Improve Latency</a:t>
            </a:r>
            <a:endParaRPr lang="en-US" sz="4400" dirty="0">
              <a:solidFill>
                <a:schemeClr val="bg1"/>
              </a:solidFill>
              <a:latin typeface="Proxima Nova Rg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3200400"/>
            <a:ext cx="7696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Proxima Nova Rg"/>
              </a:rPr>
              <a:t>Reduce memory footprint</a:t>
            </a:r>
            <a:endParaRPr lang="en-US" sz="4400" dirty="0">
              <a:solidFill>
                <a:schemeClr val="bg1"/>
              </a:solidFill>
              <a:latin typeface="Proxima Nova Rg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" y="4259759"/>
            <a:ext cx="7696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Proxima Nova Rg"/>
              </a:rPr>
              <a:t>Expand Possibilities</a:t>
            </a:r>
            <a:endParaRPr lang="en-US" sz="4400" dirty="0">
              <a:solidFill>
                <a:schemeClr val="bg1"/>
              </a:solidFill>
              <a:latin typeface="Proxima Nova Rg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" y="5326559"/>
            <a:ext cx="7696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Proxima Nova Rg"/>
              </a:rPr>
              <a:t>Enable Real-Time</a:t>
            </a:r>
            <a:endParaRPr lang="en-US" sz="4400" dirty="0">
              <a:solidFill>
                <a:schemeClr val="bg1"/>
              </a:solidFill>
              <a:latin typeface="Proxima Nova Rg"/>
            </a:endParaRPr>
          </a:p>
        </p:txBody>
      </p:sp>
    </p:spTree>
    <p:extLst>
      <p:ext uri="{BB962C8B-B14F-4D97-AF65-F5344CB8AC3E}">
        <p14:creationId xmlns:p14="http://schemas.microsoft.com/office/powerpoint/2010/main" val="818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Why Use Streams?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err="1" smtClean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var</a:t>
            </a:r>
            <a:r>
              <a:rPr lang="en-US" sz="2200" b="1" dirty="0" smtClean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http = require(</a:t>
            </a:r>
            <a:r>
              <a:rPr lang="en-US" sz="2200" b="1" dirty="0" smtClean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'http'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), 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</a:t>
            </a:r>
            <a:r>
              <a:rPr lang="en-US" sz="2200" b="1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fs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require(</a:t>
            </a:r>
            <a:r>
              <a:rPr lang="en-US" sz="2200" b="1" dirty="0" smtClean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</a:t>
            </a:r>
            <a:r>
              <a:rPr lang="en-US" sz="2200" b="1" dirty="0" err="1" smtClean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fs</a:t>
            </a:r>
            <a:r>
              <a:rPr lang="en-US" sz="2200" b="1" dirty="0" smtClean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2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http.</a:t>
            </a:r>
            <a:r>
              <a:rPr lang="en-US" sz="2200" b="1" dirty="0" err="1" smtClean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createServer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 </a:t>
            </a:r>
            <a:r>
              <a:rPr lang="en-US" sz="2200" b="1" dirty="0" smtClean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function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 err="1">
                <a:solidFill>
                  <a:srgbClr val="FD971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req</a:t>
            </a:r>
            <a:r>
              <a:rPr lang="en-US" sz="2200" b="1" dirty="0">
                <a:solidFill>
                  <a:srgbClr val="FD971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, res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fs.</a:t>
            </a:r>
            <a:r>
              <a:rPr lang="en-US" sz="22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readFile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'file.txt'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, </a:t>
            </a:r>
            <a:r>
              <a:rPr lang="en-US" sz="2200" b="1" dirty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function 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FD971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err,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FD971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data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</a:t>
            </a:r>
            <a:r>
              <a:rPr lang="en-US" sz="2200" b="1" dirty="0">
                <a:solidFill>
                  <a:srgbClr val="F9267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if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(err) {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 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res.statusCode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AE81F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500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 </a:t>
            </a:r>
            <a:r>
              <a:rPr lang="en-US" sz="2200" b="1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res.</a:t>
            </a:r>
            <a:r>
              <a:rPr lang="en-US" sz="2200" b="1" dirty="0" err="1" smtClean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end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err.</a:t>
            </a:r>
            <a:r>
              <a:rPr lang="en-US" sz="2200" b="1" dirty="0" err="1" smtClean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toString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());</a:t>
            </a:r>
            <a:endParaRPr lang="en-US" sz="22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} </a:t>
            </a:r>
            <a:endParaRPr lang="en-US" sz="2200" b="1" dirty="0" smtClean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</a:t>
            </a:r>
            <a:r>
              <a:rPr lang="en-US" sz="2200" b="1" dirty="0" smtClean="0">
                <a:solidFill>
                  <a:srgbClr val="F9267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else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res.end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(data); 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});</a:t>
            </a:r>
            <a:endParaRPr lang="en-US" sz="22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});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Why not?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var</a:t>
            </a:r>
            <a:r>
              <a:rPr lang="en-US" sz="2200" b="1" dirty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http = require(</a:t>
            </a:r>
            <a:r>
              <a:rPr lang="en-US" sz="2200" b="1" dirty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'http'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), 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fs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require(</a:t>
            </a:r>
            <a:r>
              <a:rPr lang="en-US" sz="2200" b="1" dirty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</a:t>
            </a:r>
            <a:r>
              <a:rPr lang="en-US" sz="2200" b="1" dirty="0" err="1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fs</a:t>
            </a:r>
            <a:r>
              <a:rPr lang="en-US" sz="2200" b="1" dirty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2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http.</a:t>
            </a:r>
            <a:r>
              <a:rPr lang="en-US" sz="22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createServer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(function (</a:t>
            </a:r>
            <a:r>
              <a:rPr lang="en-US" sz="2200" b="1" dirty="0" err="1">
                <a:solidFill>
                  <a:srgbClr val="FD971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req</a:t>
            </a:r>
            <a:r>
              <a:rPr lang="en-US" sz="2200" b="1" dirty="0">
                <a:solidFill>
                  <a:srgbClr val="FD971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, res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var</a:t>
            </a:r>
            <a:r>
              <a:rPr lang="en-US" sz="2200" b="1" dirty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 = 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fs.createReadStream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'file.txt'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s.</a:t>
            </a:r>
            <a:r>
              <a:rPr lang="en-US" sz="22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on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'error'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, function () {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res.statusCode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AE81F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500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res.end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err.toString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};</a:t>
            </a:r>
          </a:p>
          <a:p>
            <a:pPr marL="0" indent="0">
              <a:buNone/>
            </a:pPr>
            <a:endParaRPr lang="en-US" sz="22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s.</a:t>
            </a:r>
            <a:r>
              <a:rPr lang="en-US" sz="2200" b="1" dirty="0" err="1" smtClean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pipe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(res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886347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Why not?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var</a:t>
            </a:r>
            <a:r>
              <a:rPr lang="en-US" sz="2200" b="1" dirty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http = require(</a:t>
            </a:r>
            <a:r>
              <a:rPr lang="en-US" sz="2200" b="1" dirty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'http'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), 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fs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require(</a:t>
            </a:r>
            <a:r>
              <a:rPr lang="en-US" sz="2200" b="1" dirty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</a:t>
            </a:r>
            <a:r>
              <a:rPr lang="en-US" sz="2200" b="1" dirty="0" err="1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fs</a:t>
            </a:r>
            <a:r>
              <a:rPr lang="en-US" sz="2200" b="1" dirty="0" smtClean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oppressor = require(</a:t>
            </a:r>
            <a:r>
              <a:rPr lang="en-US" sz="2200" b="1" dirty="0" smtClean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'oppressor'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;</a:t>
            </a:r>
            <a:endParaRPr lang="en-US" sz="22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2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http.</a:t>
            </a:r>
            <a:r>
              <a:rPr lang="en-US" sz="22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createServer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(function (</a:t>
            </a:r>
            <a:r>
              <a:rPr lang="en-US" sz="2200" b="1" dirty="0" err="1">
                <a:solidFill>
                  <a:srgbClr val="FD971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req</a:t>
            </a:r>
            <a:r>
              <a:rPr lang="en-US" sz="2200" b="1" dirty="0">
                <a:solidFill>
                  <a:srgbClr val="FD971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, res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var</a:t>
            </a:r>
            <a:r>
              <a:rPr lang="en-US" sz="2200" b="1" dirty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 = 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fs.createReadStream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'file.txt'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s.</a:t>
            </a:r>
            <a:r>
              <a:rPr lang="en-US" sz="22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on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'error'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, function () {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res.statusCode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AE81F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500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res.end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err.toString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};</a:t>
            </a:r>
          </a:p>
          <a:p>
            <a:pPr marL="0" indent="0">
              <a:buNone/>
            </a:pPr>
            <a:endParaRPr lang="en-US" sz="22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s.</a:t>
            </a:r>
            <a:r>
              <a:rPr lang="en-US" sz="2200" b="1" dirty="0" err="1" smtClean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pipe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(res, oppressor(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req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));</a:t>
            </a:r>
            <a:endParaRPr lang="en-US" sz="22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194918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The Stream Class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Subclass of </a:t>
            </a:r>
            <a:r>
              <a:rPr lang="en-US" dirty="0" err="1" smtClean="0">
                <a:solidFill>
                  <a:schemeClr val="bg1"/>
                </a:solidFill>
              </a:rPr>
              <a:t>EventEmitter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Composition through pipe method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3048000"/>
            <a:ext cx="7239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66D9EF"/>
                </a:solidFill>
                <a:latin typeface="Consolas" pitchFamily="49" charset="0"/>
              </a:rPr>
              <a:t>var</a:t>
            </a:r>
            <a:r>
              <a:rPr lang="en-US" sz="2400" b="1" dirty="0" smtClean="0">
                <a:solidFill>
                  <a:srgbClr val="66D9EF"/>
                </a:solidFill>
                <a:latin typeface="Consolas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Stream = require(</a:t>
            </a:r>
            <a:r>
              <a:rPr lang="en-US" sz="2400" b="1" dirty="0" smtClean="0">
                <a:solidFill>
                  <a:srgbClr val="E6DB74"/>
                </a:solidFill>
                <a:latin typeface="Consolas" pitchFamily="49" charset="0"/>
              </a:rPr>
              <a:t>'stream'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);</a:t>
            </a:r>
          </a:p>
          <a:p>
            <a:endParaRPr lang="en-US" sz="2400" b="1" dirty="0" smtClean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sz="2400" b="1" dirty="0" err="1" smtClean="0">
                <a:solidFill>
                  <a:srgbClr val="66D9EF"/>
                </a:solidFill>
                <a:latin typeface="Consolas" pitchFamily="49" charset="0"/>
              </a:rPr>
              <a:t>var</a:t>
            </a:r>
            <a:r>
              <a:rPr lang="en-US" sz="2400" b="1" dirty="0" smtClean="0">
                <a:solidFill>
                  <a:srgbClr val="66D9EF"/>
                </a:solidFill>
                <a:latin typeface="Consolas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s = </a:t>
            </a:r>
            <a:r>
              <a:rPr lang="en-US" sz="2400" b="1" dirty="0" smtClean="0">
                <a:solidFill>
                  <a:srgbClr val="F92672"/>
                </a:solidFill>
                <a:latin typeface="Consolas" pitchFamily="49" charset="0"/>
              </a:rPr>
              <a:t>new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 Stream();</a:t>
            </a:r>
          </a:p>
          <a:p>
            <a:endParaRPr lang="en-US" sz="2400" b="1" dirty="0" smtClean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...</a:t>
            </a:r>
          </a:p>
          <a:p>
            <a:endParaRPr lang="en-US" sz="2400" b="1" dirty="0" smtClean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sz="2400" b="1" dirty="0" err="1" smtClean="0">
                <a:solidFill>
                  <a:schemeClr val="bg1"/>
                </a:solidFill>
                <a:latin typeface="Consolas" pitchFamily="49" charset="0"/>
              </a:rPr>
              <a:t>s.</a:t>
            </a:r>
            <a:r>
              <a:rPr lang="en-US" sz="2400" b="1" dirty="0" err="1" smtClean="0">
                <a:solidFill>
                  <a:srgbClr val="66D9EF"/>
                </a:solidFill>
                <a:latin typeface="Consolas" pitchFamily="49" charset="0"/>
              </a:rPr>
              <a:t>pipe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sz="2400" b="1" dirty="0" err="1" smtClean="0">
                <a:solidFill>
                  <a:schemeClr val="bg1"/>
                </a:solidFill>
                <a:latin typeface="Consolas" pitchFamily="49" charset="0"/>
              </a:rPr>
              <a:t>process.stdout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);</a:t>
            </a:r>
            <a:endParaRPr lang="en-US" sz="2400" b="1" dirty="0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114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ics-site.com/wp-content/uploads/A-Twinkie-in-a-CT-Scanner-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1000"/>
            <a:ext cx="66675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9600" y="5096470"/>
            <a:ext cx="7848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Proxima Nova Rg" panose="02000506030000020004" pitchFamily="50" charset="0"/>
              </a:rPr>
              <a:t>Well, let's say this Twinkie represents the normal amount of power in Node.js. Using the power of streams, it would be a Twinkie... thirty-five feet long, weighing approximately six hundred pounds. </a:t>
            </a:r>
            <a:endParaRPr lang="en-US" sz="2400" dirty="0"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08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Types of Streams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6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Readable</a:t>
            </a:r>
          </a:p>
          <a:p>
            <a:pPr marL="0" indent="0" algn="ctr">
              <a:buNone/>
            </a:pPr>
            <a:r>
              <a:rPr lang="en-US" sz="56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Writeable</a:t>
            </a:r>
          </a:p>
          <a:p>
            <a:pPr marL="0" indent="0" algn="ctr">
              <a:buNone/>
            </a:pPr>
            <a:r>
              <a:rPr lang="en-US" sz="56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Transform</a:t>
            </a:r>
          </a:p>
          <a:p>
            <a:pPr marL="0" indent="0" algn="ctr">
              <a:buNone/>
            </a:pPr>
            <a:r>
              <a:rPr lang="en-US" sz="56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Duplex</a:t>
            </a:r>
            <a:endParaRPr lang="en-US" sz="5600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Readable Stream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Emit </a:t>
            </a:r>
            <a:r>
              <a:rPr lang="en-US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many data events </a:t>
            </a:r>
            <a:r>
              <a:rPr lang="en-US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and </a:t>
            </a:r>
            <a:r>
              <a:rPr lang="en-US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a single end event</a:t>
            </a:r>
            <a:endParaRPr lang="en-US" dirty="0" smtClean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970800"/>
            <a:ext cx="8229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var</a:t>
            </a:r>
            <a:r>
              <a:rPr lang="en-US" sz="2000" b="1" dirty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 = </a:t>
            </a:r>
            <a:r>
              <a:rPr lang="en-US" sz="2000" b="1" dirty="0">
                <a:solidFill>
                  <a:srgbClr val="F9267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Stream();</a:t>
            </a:r>
          </a:p>
          <a:p>
            <a:r>
              <a:rPr lang="en-US" sz="20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s.</a:t>
            </a:r>
            <a:r>
              <a:rPr lang="en-US" sz="20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readable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AE81F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true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sz="20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var</a:t>
            </a:r>
            <a:r>
              <a:rPr lang="en-US" sz="2000" b="1" dirty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count = </a:t>
            </a:r>
            <a:r>
              <a:rPr lang="en-US" sz="2000" b="1" dirty="0">
                <a:solidFill>
                  <a:srgbClr val="AE81F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var</a:t>
            </a:r>
            <a:r>
              <a:rPr lang="en-US" sz="2000" b="1" dirty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id = </a:t>
            </a:r>
            <a:r>
              <a:rPr lang="en-US" sz="20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setInterval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function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() {</a:t>
            </a:r>
          </a:p>
          <a:p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s.</a:t>
            </a:r>
            <a:r>
              <a:rPr lang="en-US" sz="20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emit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'data'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, count);</a:t>
            </a:r>
          </a:p>
          <a:p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F9267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if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(++count === </a:t>
            </a:r>
            <a:r>
              <a:rPr lang="en-US" sz="2000" b="1" dirty="0">
                <a:solidFill>
                  <a:srgbClr val="AE81F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5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</a:t>
            </a:r>
            <a:r>
              <a:rPr lang="en-US" sz="20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s.</a:t>
            </a:r>
            <a:r>
              <a:rPr lang="en-US" sz="20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emit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'end'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</a:t>
            </a:r>
            <a:r>
              <a:rPr lang="en-US" sz="20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clearInterval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(id);</a:t>
            </a:r>
          </a:p>
          <a:p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}, </a:t>
            </a:r>
            <a:r>
              <a:rPr lang="en-US" sz="2000" b="1" dirty="0">
                <a:solidFill>
                  <a:srgbClr val="AE81F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1000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Writeable Stream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Implement </a:t>
            </a:r>
            <a:r>
              <a:rPr lang="en-US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write, end and destroy methods</a:t>
            </a:r>
            <a:endParaRPr lang="en-US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887682"/>
            <a:ext cx="8229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stream.writable</a:t>
            </a:r>
            <a:r>
              <a:rPr lang="en-US" sz="20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= </a:t>
            </a:r>
            <a:r>
              <a:rPr lang="en-US" sz="2000" b="1" dirty="0">
                <a:solidFill>
                  <a:srgbClr val="AE81F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true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sz="20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</a:t>
            </a:r>
            <a:r>
              <a:rPr lang="en-US" sz="20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rgbClr val="A6E22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write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function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rgbClr val="FD971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data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 </a:t>
            </a:r>
            <a:r>
              <a:rPr lang="en-US" sz="20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{ ... };</a:t>
            </a:r>
            <a:endParaRPr lang="en-US" sz="20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0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sz="20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</a:t>
            </a:r>
            <a:r>
              <a:rPr lang="en-US" sz="20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rgbClr val="A6E22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end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function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rgbClr val="FD971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data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dirty="0" smtClean="0">
                <a:solidFill>
                  <a:srgbClr val="F9267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if</a:t>
            </a:r>
            <a:r>
              <a:rPr lang="en-US" sz="20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(</a:t>
            </a:r>
            <a:r>
              <a:rPr lang="en-US" sz="2000" b="1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arguments.length</a:t>
            </a:r>
            <a:r>
              <a:rPr lang="en-US" sz="20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 </a:t>
            </a:r>
            <a:r>
              <a:rPr lang="en-US" sz="2000" b="1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s.write</a:t>
            </a:r>
            <a:r>
              <a:rPr lang="en-US" sz="20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(data);</a:t>
            </a:r>
          </a:p>
          <a:p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</a:t>
            </a:r>
            <a:r>
              <a:rPr lang="en-US" sz="2000" b="1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this.destroy</a:t>
            </a:r>
            <a:r>
              <a:rPr lang="en-US" sz="20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();</a:t>
            </a:r>
            <a:endParaRPr lang="en-US" sz="20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};</a:t>
            </a:r>
          </a:p>
          <a:p>
            <a:endParaRPr lang="en-US" sz="20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sz="20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</a:t>
            </a:r>
            <a:r>
              <a:rPr lang="en-US" sz="20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rgbClr val="A6E22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destroy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function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() {</a:t>
            </a:r>
          </a:p>
          <a:p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this.writable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AE81F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false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62477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Back pressure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Ensure Readable streams don’t emit faster than Writeable streams can consume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Drastically changing with Node </a:t>
            </a:r>
            <a:r>
              <a:rPr lang="en-US" dirty="0" smtClean="0">
                <a:solidFill>
                  <a:schemeClr val="bg1"/>
                </a:solidFill>
              </a:rPr>
              <a:t>&gt;= 0.9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4202668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66D9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writer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A6E22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=== </a:t>
            </a:r>
            <a:r>
              <a:rPr lang="en-US" sz="2400" dirty="0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948535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66D9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writer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A6E22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emit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E6DB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'drain'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3000" y="4191000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66D9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reader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A6E22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pause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53000" y="4936867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66D9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reader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A6E22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resume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asset2.cbsistatic.com/cnwk.1d/i/tim/2012/08/23/Microsoft_Logo_1980_620x23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5563" y="1981200"/>
            <a:ext cx="7607081" cy="289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Pipe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Glues together readable and writable streams</a:t>
            </a:r>
          </a:p>
          <a:p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Handles back pressure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41148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  <a:latin typeface="Consolas" pitchFamily="49" charset="0"/>
              </a:rPr>
              <a:t>a.pipe</a:t>
            </a:r>
            <a:r>
              <a:rPr lang="en-US" sz="3600" dirty="0" smtClean="0">
                <a:solidFill>
                  <a:schemeClr val="bg1"/>
                </a:solidFill>
                <a:latin typeface="Consolas" pitchFamily="49" charset="0"/>
              </a:rPr>
              <a:t>(b).pipe(c).pipe(d)</a:t>
            </a:r>
            <a:endParaRPr lang="en-US" sz="3600" dirty="0">
              <a:solidFill>
                <a:schemeClr val="bg1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Transform streams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Both readable and writable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Transform input and produce result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4267200"/>
            <a:ext cx="8610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readable.pipe</a:t>
            </a:r>
            <a:r>
              <a:rPr lang="en-US" sz="2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(transform).pipe(writable)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Duplex Streams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Both readable and writable</a:t>
            </a:r>
          </a:p>
          <a:p>
            <a:r>
              <a:rPr lang="en-US" dirty="0">
                <a:solidFill>
                  <a:schemeClr val="bg1"/>
                </a:solidFill>
              </a:rPr>
              <a:t>B</a:t>
            </a:r>
            <a:r>
              <a:rPr lang="en-US" dirty="0" smtClean="0">
                <a:solidFill>
                  <a:schemeClr val="bg1"/>
                </a:solidFill>
              </a:rPr>
              <a:t>oth </a:t>
            </a:r>
            <a:r>
              <a:rPr lang="en-US" dirty="0" smtClean="0">
                <a:solidFill>
                  <a:schemeClr val="bg1"/>
                </a:solidFill>
              </a:rPr>
              <a:t>ends of the engage in a two-way interaction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4267200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stream1.pipe(stream2).pipe(stream1);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Built-In Streams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process.stdin</a:t>
            </a:r>
            <a:r>
              <a:rPr lang="en-US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stdout</a:t>
            </a:r>
            <a:r>
              <a:rPr lang="en-US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stderr</a:t>
            </a:r>
            <a:endParaRPr lang="en-US" dirty="0" smtClean="0">
              <a:solidFill>
                <a:schemeClr val="bg1"/>
              </a:solidFill>
              <a:latin typeface="Proxima Nova Rg" panose="02000506030000020004" pitchFamily="50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net</a:t>
            </a:r>
          </a:p>
          <a:p>
            <a:r>
              <a:rPr lang="en-US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http</a:t>
            </a:r>
          </a:p>
          <a:p>
            <a:r>
              <a:rPr lang="en-US" dirty="0" err="1">
                <a:solidFill>
                  <a:schemeClr val="bg1"/>
                </a:solidFill>
                <a:latin typeface="Proxima Nova Rg" panose="02000506030000020004" pitchFamily="50" charset="0"/>
              </a:rPr>
              <a:t>f</a:t>
            </a: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s</a:t>
            </a:r>
            <a:endParaRPr lang="en-US" dirty="0" smtClean="0">
              <a:solidFill>
                <a:schemeClr val="bg1"/>
              </a:solidFill>
              <a:latin typeface="Proxima Nova Rg" panose="02000506030000020004" pitchFamily="50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child_process</a:t>
            </a:r>
            <a:endParaRPr lang="en-US" dirty="0" smtClean="0">
              <a:solidFill>
                <a:schemeClr val="bg1"/>
              </a:solidFill>
              <a:latin typeface="Proxima Nova Rg" panose="02000506030000020004" pitchFamily="50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zlib</a:t>
            </a:r>
            <a:endParaRPr lang="en-US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5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Distributed </a:t>
            </a:r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Streams</a:t>
            </a:r>
            <a:b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</a:br>
            <a:r>
              <a:rPr lang="en-US" sz="36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with Scuttlebutt</a:t>
            </a:r>
            <a:endParaRPr lang="en-US" sz="3600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8229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var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Model = require('scuttlebutt/model')</a:t>
            </a:r>
          </a:p>
          <a:p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var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a = new Model()</a:t>
            </a:r>
          </a:p>
          <a:p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var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b = new Model()</a:t>
            </a:r>
          </a:p>
          <a:p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a.set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(key, value)</a:t>
            </a:r>
          </a:p>
          <a:p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b.on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('update', console.log)</a:t>
            </a:r>
          </a:p>
          <a:p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var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s =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a.createStream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()</a:t>
            </a:r>
          </a:p>
          <a:p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s.pipe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b.createStream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()).pipe(s)</a:t>
            </a:r>
          </a:p>
        </p:txBody>
      </p:sp>
    </p:spTree>
    <p:extLst>
      <p:ext uri="{BB962C8B-B14F-4D97-AF65-F5344CB8AC3E}">
        <p14:creationId xmlns:p14="http://schemas.microsoft.com/office/powerpoint/2010/main" val="11666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Issues in &lt;= 0.8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Problems in Readable Streams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Data eagerly fired whether ready or not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Implement pause/resume yourself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Might get data even if paused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Changes in 0.9+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2257425"/>
            <a:ext cx="74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“Fire </a:t>
            </a:r>
            <a:r>
              <a:rPr lang="en-US" sz="2400" dirty="0">
                <a:solidFill>
                  <a:schemeClr val="bg1"/>
                </a:solidFill>
                <a:latin typeface="Proxima Nova Rg" panose="02000506030000020004" pitchFamily="50" charset="0"/>
              </a:rPr>
              <a:t>and brimstone coming down from the skies! Rivers and seas boiling</a:t>
            </a:r>
            <a:r>
              <a:rPr lang="en-US" sz="2400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!”</a:t>
            </a:r>
            <a:endParaRPr lang="en-US" sz="2400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3429000"/>
            <a:ext cx="74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“Forty </a:t>
            </a:r>
            <a:r>
              <a:rPr lang="en-US" sz="2400" dirty="0">
                <a:solidFill>
                  <a:schemeClr val="bg1"/>
                </a:solidFill>
                <a:latin typeface="Proxima Nova Rg" panose="02000506030000020004" pitchFamily="50" charset="0"/>
              </a:rPr>
              <a:t>years of darkness! Earthquakes, volcanoes</a:t>
            </a:r>
            <a:r>
              <a:rPr lang="en-US" sz="2400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...”</a:t>
            </a:r>
            <a:endParaRPr lang="en-US" sz="2400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4231243"/>
            <a:ext cx="74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“The </a:t>
            </a:r>
            <a:r>
              <a:rPr lang="en-US" sz="2400" dirty="0">
                <a:solidFill>
                  <a:schemeClr val="bg1"/>
                </a:solidFill>
                <a:latin typeface="Proxima Nova Rg" panose="02000506030000020004" pitchFamily="50" charset="0"/>
              </a:rPr>
              <a:t>dead rising from the grave</a:t>
            </a:r>
            <a:r>
              <a:rPr lang="en-US" sz="2400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!”</a:t>
            </a:r>
            <a:endParaRPr lang="en-US" sz="2400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5033486"/>
            <a:ext cx="74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“Human </a:t>
            </a:r>
            <a:r>
              <a:rPr lang="en-US" sz="2400" dirty="0">
                <a:solidFill>
                  <a:schemeClr val="bg1"/>
                </a:solidFill>
                <a:latin typeface="Proxima Nova Rg" panose="02000506030000020004" pitchFamily="50" charset="0"/>
              </a:rPr>
              <a:t>sacrifice, dogs and cats living together... mass hysteria</a:t>
            </a:r>
            <a:r>
              <a:rPr lang="en-US" sz="2400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!”</a:t>
            </a:r>
            <a:endParaRPr lang="en-US" sz="2400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26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Changes in 0.9+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New Readable class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Eliminates pause/resume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Adds read method and readable event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0" y="3365480"/>
            <a:ext cx="7315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66D9EF"/>
                </a:solidFill>
                <a:latin typeface="Consolas" pitchFamily="49" charset="0"/>
              </a:rPr>
              <a:t>function 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flow() {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2400" b="1" dirty="0" err="1" smtClean="0">
                <a:solidFill>
                  <a:srgbClr val="66D9EF"/>
                </a:solidFill>
                <a:latin typeface="Consolas" pitchFamily="49" charset="0"/>
              </a:rPr>
              <a:t>var</a:t>
            </a:r>
            <a:r>
              <a:rPr lang="en-US" sz="2400" b="1" dirty="0" smtClean="0">
                <a:solidFill>
                  <a:srgbClr val="66D9EF"/>
                </a:solidFill>
                <a:latin typeface="Consolas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chunk;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2400" b="1" dirty="0" smtClean="0">
                <a:solidFill>
                  <a:srgbClr val="F92672"/>
                </a:solidFill>
                <a:latin typeface="Consolas" pitchFamily="49" charset="0"/>
              </a:rPr>
              <a:t>while 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((chunk = </a:t>
            </a:r>
            <a:r>
              <a:rPr lang="en-US" sz="2400" b="1" dirty="0" err="1" smtClean="0">
                <a:solidFill>
                  <a:schemeClr val="bg1"/>
                </a:solidFill>
                <a:latin typeface="Consolas" pitchFamily="49" charset="0"/>
              </a:rPr>
              <a:t>r.read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()) !== </a:t>
            </a:r>
            <a:r>
              <a:rPr lang="en-US" sz="2400" b="1" dirty="0" smtClean="0">
                <a:solidFill>
                  <a:srgbClr val="AE81FF"/>
                </a:solidFill>
                <a:latin typeface="Consolas" pitchFamily="49" charset="0"/>
              </a:rPr>
              <a:t>null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) {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    process(chunk);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2400" b="1" dirty="0" err="1" smtClean="0">
                <a:solidFill>
                  <a:schemeClr val="bg1"/>
                </a:solidFill>
                <a:latin typeface="Consolas" pitchFamily="49" charset="0"/>
              </a:rPr>
              <a:t>r.once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sz="2400" b="1" dirty="0" smtClean="0">
                <a:solidFill>
                  <a:srgbClr val="E6DB74"/>
                </a:solidFill>
                <a:latin typeface="Consolas" pitchFamily="49" charset="0"/>
              </a:rPr>
              <a:t>'readable'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, flow);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flow();</a:t>
            </a:r>
          </a:p>
          <a:p>
            <a:endParaRPr lang="en-US" sz="2400" b="1" dirty="0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590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766536"/>
            <a:ext cx="7543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Stream Handbook</a:t>
            </a:r>
            <a:endParaRPr lang="en-US" sz="4200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3505200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solidFill>
                  <a:schemeClr val="bg1"/>
                </a:solidFill>
                <a:latin typeface="Proxima Nova Rg" panose="02000506030000020004" pitchFamily="50" charset="0"/>
              </a:rPr>
              <a:t>https://github.com/substack/stream-handbook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521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  <p:pic>
        <p:nvPicPr>
          <p:cNvPr id="2" name="Picture 2" descr="http://www.minddriven.de/wp-content/uploads/2009/11/Rx_Logo_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466451"/>
            <a:ext cx="21336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File:JavaScript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438400"/>
            <a:ext cx="21717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4600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0"/>
            <a:ext cx="8229600" cy="1143000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  <a:latin typeface="Proxima Nova Rg" panose="02000506030000020004" pitchFamily="2" charset="0"/>
              </a:rPr>
              <a:t>Who you </a:t>
            </a:r>
            <a:r>
              <a:rPr lang="en-US" dirty="0" err="1">
                <a:solidFill>
                  <a:schemeClr val="bg1"/>
                </a:solidFill>
                <a:latin typeface="Proxima Nova Rg" panose="02000506030000020004" pitchFamily="2" charset="0"/>
              </a:rPr>
              <a:t>gonna</a:t>
            </a:r>
            <a:r>
              <a:rPr lang="en-US" dirty="0">
                <a:solidFill>
                  <a:schemeClr val="bg1"/>
                </a:solidFill>
                <a:latin typeface="Proxima Nova Rg" panose="02000506030000020004" pitchFamily="2" charset="0"/>
              </a:rPr>
              <a:t> call?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1828800"/>
          </a:xfrm>
        </p:spPr>
        <p:txBody>
          <a:bodyPr/>
          <a:lstStyle/>
          <a:p>
            <a:pPr algn="ctr">
              <a:buNone/>
            </a:pPr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request, filed, </a:t>
            </a: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2" charset="0"/>
              </a:rPr>
              <a:t>JSONStream</a:t>
            </a:r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2" charset="0"/>
              </a:rPr>
              <a:t>mux-demux</a:t>
            </a:r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, shoe, pause-stream, emit-stream, through, scuttlebutt, tar, </a:t>
            </a: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2" charset="0"/>
              </a:rPr>
              <a:t>dnode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3176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5410200"/>
            <a:ext cx="8991600" cy="1143000"/>
          </a:xfrm>
        </p:spPr>
        <p:txBody>
          <a:bodyPr>
            <a:noAutofit/>
          </a:bodyPr>
          <a:lstStyle/>
          <a:p>
            <a:pPr algn="r"/>
            <a:r>
              <a:rPr lang="en-US" sz="40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We’re ready to believe </a:t>
            </a:r>
            <a:r>
              <a:rPr lang="en-US" sz="40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you!</a:t>
            </a:r>
            <a:endParaRPr lang="en-US" sz="4000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substack</a:t>
            </a:r>
            <a:endParaRPr lang="en-US" dirty="0" smtClean="0">
              <a:solidFill>
                <a:schemeClr val="bg1"/>
              </a:solidFill>
              <a:latin typeface="Proxima Nova Rg" panose="02000506030000020004" pitchFamily="50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dominictarr</a:t>
            </a:r>
            <a:endParaRPr lang="en-US" dirty="0" smtClean="0">
              <a:solidFill>
                <a:schemeClr val="bg1"/>
              </a:solidFill>
              <a:latin typeface="Proxima Nova Rg" panose="02000506030000020004" pitchFamily="50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maxogden</a:t>
            </a:r>
            <a:endParaRPr lang="en-US" dirty="0" smtClean="0">
              <a:solidFill>
                <a:schemeClr val="bg1"/>
              </a:solidFill>
              <a:latin typeface="Proxima Nova Rg" panose="02000506030000020004" pitchFamily="50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mikeal</a:t>
            </a:r>
            <a:endParaRPr lang="en-US" dirty="0" smtClean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isaacs</a:t>
            </a:r>
            <a:endParaRPr lang="en-US" dirty="0" smtClean="0">
              <a:solidFill>
                <a:schemeClr val="bg1"/>
              </a:solidFill>
              <a:latin typeface="Proxima Nova Rg" panose="02000506030000020004" pitchFamily="50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raynos</a:t>
            </a:r>
            <a:endParaRPr lang="en-US" dirty="0" smtClean="0">
              <a:solidFill>
                <a:schemeClr val="bg1"/>
              </a:solidFill>
              <a:latin typeface="Proxima Nova Rg" panose="02000506030000020004" pitchFamily="50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fent</a:t>
            </a:r>
            <a:endParaRPr lang="en-US" dirty="0" smtClean="0">
              <a:solidFill>
                <a:schemeClr val="bg1"/>
              </a:solidFill>
              <a:latin typeface="Proxima Nova Rg" panose="02000506030000020004" pitchFamily="50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tootallnate</a:t>
            </a:r>
            <a:endParaRPr lang="en-US" dirty="0" smtClean="0">
              <a:solidFill>
                <a:schemeClr val="bg1"/>
              </a:solidFill>
              <a:latin typeface="Proxima Nova Rg" panose="02000506030000020004" pitchFamily="50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  <a:cs typeface="Segoe UI Light" panose="020B0502040204020203" pitchFamily="34" charset="0"/>
              </a:rPr>
              <a:t>Don’t Cross the Streams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4854575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2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Matthew Podwysocki</a:t>
            </a:r>
          </a:p>
          <a:p>
            <a:pPr algn="r"/>
            <a:r>
              <a:rPr lang="en-US" sz="2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@</a:t>
            </a:r>
            <a:r>
              <a:rPr lang="en-US" sz="2400" dirty="0" err="1" smtClean="0">
                <a:solidFill>
                  <a:schemeClr val="bg1"/>
                </a:solidFill>
                <a:latin typeface="Proxima Nova Rg" panose="02000506030000020004" pitchFamily="2" charset="0"/>
              </a:rPr>
              <a:t>mattpodwysocki</a:t>
            </a:r>
            <a:endParaRPr lang="en-US" sz="2400" dirty="0" smtClean="0">
              <a:solidFill>
                <a:schemeClr val="bg1"/>
              </a:solidFill>
              <a:latin typeface="Proxima Nova Rg" panose="02000506030000020004" pitchFamily="2" charset="0"/>
            </a:endParaRPr>
          </a:p>
          <a:p>
            <a:pPr algn="r"/>
            <a:r>
              <a:rPr lang="en-US" sz="2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matthewp@microsoft.com</a:t>
            </a:r>
            <a:endParaRPr lang="en-US" sz="2400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470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Ghostbusters" panose="00000400000000000000" pitchFamily="2" charset="0"/>
              </a:rPr>
              <a:t>CREDITS</a:t>
            </a:r>
            <a:endParaRPr lang="en-US" dirty="0">
              <a:solidFill>
                <a:schemeClr val="bg1"/>
              </a:solidFill>
              <a:latin typeface="Ghostbusters" panose="000004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Proton Stream: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http://</a:t>
            </a:r>
            <a:r>
              <a:rPr lang="en-US" u="sng" dirty="0" smtClean="0">
                <a:solidFill>
                  <a:schemeClr val="bg1"/>
                </a:solidFill>
              </a:rPr>
              <a:t>current.com/technology/90461049_las-vegas-ghostbusters-proton-stream-test.htm</a:t>
            </a:r>
          </a:p>
          <a:p>
            <a:r>
              <a:rPr lang="en-US" dirty="0">
                <a:solidFill>
                  <a:schemeClr val="bg1"/>
                </a:solidFill>
              </a:rPr>
              <a:t>Twinkie: </a:t>
            </a:r>
            <a:r>
              <a:rPr lang="en-US" u="sng" dirty="0">
                <a:solidFill>
                  <a:schemeClr val="bg1"/>
                </a:solidFill>
              </a:rPr>
              <a:t>http://www.pics-site.com/2011/01/27/a-twinkie-in-a-ct-scanner</a:t>
            </a:r>
            <a:r>
              <a:rPr lang="en-US" u="sng" dirty="0" smtClean="0">
                <a:solidFill>
                  <a:schemeClr val="bg1"/>
                </a:solidFill>
              </a:rPr>
              <a:t>/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82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node.j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371600"/>
            <a:ext cx="5091537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14400" y="3780472"/>
            <a:ext cx="7391400" cy="1508105"/>
          </a:xfrm>
          <a:prstGeom prst="rect">
            <a:avLst/>
          </a:prstGeom>
          <a:solidFill>
            <a:srgbClr val="46483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2D8BA"/>
                </a:solidFill>
                <a:latin typeface="Lucida Sans" panose="020B0602030504020204" pitchFamily="34" charset="0"/>
              </a:rPr>
              <a:t>Node.js is a platform built on Chrome's JavaScript runtime for easily building fast, </a:t>
            </a:r>
            <a:r>
              <a:rPr lang="en-US" sz="2000" b="1" dirty="0">
                <a:solidFill>
                  <a:srgbClr val="D2D8BA"/>
                </a:solidFill>
                <a:latin typeface="Lucida Sans" panose="020B0602030504020204" pitchFamily="34" charset="0"/>
              </a:rPr>
              <a:t>scalable network applications</a:t>
            </a:r>
            <a:r>
              <a:rPr lang="en-US" dirty="0">
                <a:solidFill>
                  <a:srgbClr val="D2D8BA"/>
                </a:solidFill>
                <a:latin typeface="Lucida Sans" panose="020B0602030504020204" pitchFamily="34" charset="0"/>
              </a:rPr>
              <a:t>. Node.js uses an event-driven, non-blocking I/O model that makes it lightweight and efficient, perfect for data-intensive real-time applications that run across distributed devices.</a:t>
            </a:r>
          </a:p>
        </p:txBody>
      </p:sp>
    </p:spTree>
    <p:extLst>
      <p:ext uri="{BB962C8B-B14F-4D97-AF65-F5344CB8AC3E}">
        <p14:creationId xmlns:p14="http://schemas.microsoft.com/office/powerpoint/2010/main" val="2693144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2744450"/>
            <a:ext cx="7391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Proxima Nova Rg" panose="02000506030000020004" pitchFamily="2" charset="0"/>
              </a:rPr>
              <a:t>JIFASNIF: </a:t>
            </a:r>
            <a:r>
              <a:rPr lang="en-US" sz="4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JavaScript </a:t>
            </a:r>
            <a:r>
              <a:rPr lang="en-US" sz="4400" dirty="0">
                <a:solidFill>
                  <a:schemeClr val="bg1"/>
                </a:solidFill>
                <a:latin typeface="Proxima Nova Rg" panose="02000506030000020004" pitchFamily="2" charset="0"/>
              </a:rPr>
              <a:t>is Fun and so Node.js is Fun.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Why Node.js?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57800" y="4876800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- Isaac </a:t>
            </a:r>
            <a:r>
              <a:rPr lang="en-US" sz="2400" dirty="0" err="1" smtClean="0">
                <a:solidFill>
                  <a:schemeClr val="bg1"/>
                </a:solidFill>
                <a:latin typeface="Proxima Nova Rg" panose="02000506030000020004" pitchFamily="2" charset="0"/>
              </a:rPr>
              <a:t>Schlueter</a:t>
            </a:r>
            <a:r>
              <a:rPr lang="en-US" sz="2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 (@</a:t>
            </a:r>
            <a:r>
              <a:rPr lang="en-US" sz="2400" dirty="0" err="1" smtClean="0">
                <a:solidFill>
                  <a:schemeClr val="bg1"/>
                </a:solidFill>
                <a:latin typeface="Proxima Nova Rg" panose="02000506030000020004" pitchFamily="2" charset="0"/>
              </a:rPr>
              <a:t>izs</a:t>
            </a:r>
            <a:r>
              <a:rPr lang="en-US" sz="2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)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  Node.js Maintainer</a:t>
            </a:r>
            <a:endParaRPr lang="en-US" sz="2400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33800" y="6070431"/>
            <a:ext cx="52578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u="sng" dirty="0">
                <a:solidFill>
                  <a:schemeClr val="bg1"/>
                </a:solidFill>
                <a:latin typeface="Proxima Nova Rg" panose="02000506030000020004" pitchFamily="2" charset="0"/>
              </a:rPr>
              <a:t>https://twitter.com/izs/status/187639633641865216</a:t>
            </a:r>
          </a:p>
          <a:p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221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3400" y="1539657"/>
            <a:ext cx="8077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Proxima Nova Rg" panose="02000506030000020004" pitchFamily="50" charset="0"/>
                <a:cs typeface="Segoe UI" pitchFamily="34" charset="0"/>
              </a:rPr>
              <a:t>To put my strongest concerns into a nutshell</a:t>
            </a:r>
            <a:r>
              <a:rPr lang="en-US" sz="2800" dirty="0" smtClean="0">
                <a:solidFill>
                  <a:schemeClr val="bg1"/>
                </a:solidFill>
                <a:latin typeface="Proxima Nova Rg" panose="02000506030000020004" pitchFamily="50" charset="0"/>
                <a:cs typeface="Segoe UI" pitchFamily="34" charset="0"/>
              </a:rPr>
              <a:t>:</a:t>
            </a:r>
          </a:p>
          <a:p>
            <a:endParaRPr lang="en-US" sz="2800" dirty="0">
              <a:solidFill>
                <a:schemeClr val="bg1"/>
              </a:solidFill>
              <a:latin typeface="Proxima Nova Rg" panose="02000506030000020004" pitchFamily="50" charset="0"/>
              <a:cs typeface="Segoe UI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Proxima Nova Rg" panose="02000506030000020004" pitchFamily="50" charset="0"/>
                <a:cs typeface="Segoe UI" pitchFamily="34" charset="0"/>
              </a:rPr>
              <a:t>1. We should have some ways of connecting programs like garden hose--screw in another segment when it becomes when it becomes necessary to massage data in another way. This is the way of IO also.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53652" y="4862707"/>
            <a:ext cx="350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Proxima Nova Rg" panose="02000506030000020004" pitchFamily="50" charset="0"/>
                <a:cs typeface="Segoe UI" pitchFamily="34" charset="0"/>
              </a:rPr>
              <a:t>M. D. </a:t>
            </a:r>
            <a:r>
              <a:rPr lang="en-US" sz="2200" b="1" dirty="0" err="1">
                <a:solidFill>
                  <a:schemeClr val="bg1"/>
                </a:solidFill>
                <a:latin typeface="Proxima Nova Rg" panose="02000506030000020004" pitchFamily="50" charset="0"/>
                <a:cs typeface="Segoe UI" pitchFamily="34" charset="0"/>
              </a:rPr>
              <a:t>McIlroy</a:t>
            </a:r>
            <a:r>
              <a:rPr lang="en-US" sz="2200" b="1" dirty="0">
                <a:solidFill>
                  <a:schemeClr val="bg1"/>
                </a:solidFill>
                <a:latin typeface="Proxima Nova Rg" panose="02000506030000020004" pitchFamily="50" charset="0"/>
                <a:cs typeface="Segoe UI" pitchFamily="34" charset="0"/>
              </a:rPr>
              <a:t> </a:t>
            </a:r>
            <a:r>
              <a:rPr lang="en-US" sz="2200" b="1" dirty="0" smtClean="0">
                <a:solidFill>
                  <a:schemeClr val="bg1"/>
                </a:solidFill>
                <a:latin typeface="Proxima Nova Rg" panose="02000506030000020004" pitchFamily="50" charset="0"/>
                <a:cs typeface="Segoe UI" pitchFamily="34" charset="0"/>
              </a:rPr>
              <a:t/>
            </a:r>
            <a:br>
              <a:rPr lang="en-US" sz="2200" b="1" dirty="0" smtClean="0">
                <a:solidFill>
                  <a:schemeClr val="bg1"/>
                </a:solidFill>
                <a:latin typeface="Proxima Nova Rg" panose="02000506030000020004" pitchFamily="50" charset="0"/>
                <a:cs typeface="Segoe UI" pitchFamily="34" charset="0"/>
              </a:rPr>
            </a:br>
            <a:r>
              <a:rPr lang="en-US" sz="2200" b="1" dirty="0">
                <a:solidFill>
                  <a:schemeClr val="bg1"/>
                </a:solidFill>
                <a:latin typeface="Proxima Nova Rg" panose="02000506030000020004" pitchFamily="50" charset="0"/>
                <a:cs typeface="Segoe UI" pitchFamily="34" charset="0"/>
              </a:rPr>
              <a:t>October 11, 1964</a:t>
            </a:r>
          </a:p>
        </p:txBody>
      </p:sp>
      <p:pic>
        <p:nvPicPr>
          <p:cNvPr id="2052" name="Picture 4" descr="http://icse08.upb.de/pix/mcilro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933" y="4648200"/>
            <a:ext cx="1209675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A History Lesson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The Unix Way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68682" y="1676618"/>
            <a:ext cx="8229600" cy="45259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l-PL" sz="25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cat </a:t>
            </a:r>
            <a:r>
              <a:rPr lang="en-US" sz="25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in.txt</a:t>
            </a:r>
            <a:r>
              <a:rPr lang="pl-PL" sz="25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l-PL" sz="25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| tr '[A-Z]' '[a-z]' &gt; </a:t>
            </a:r>
            <a:r>
              <a:rPr lang="en-US" sz="25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out.txt</a:t>
            </a:r>
            <a:endParaRPr lang="en-US" sz="25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964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The Node.js Way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25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fs.createReadStream(</a:t>
            </a:r>
            <a:r>
              <a:rPr lang="pl-PL" sz="2500" b="1" dirty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'in.txt'</a:t>
            </a:r>
            <a:r>
              <a:rPr lang="pl-PL" sz="25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l-PL" sz="25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</a:t>
            </a:r>
            <a:r>
              <a:rPr lang="pl-PL" sz="25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.pipe(</a:t>
            </a:r>
            <a:r>
              <a:rPr lang="en-US" sz="25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transform</a:t>
            </a:r>
            <a:r>
              <a:rPr lang="pl-PL" sz="25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Stream</a:t>
            </a:r>
            <a:r>
              <a:rPr lang="pl-PL" sz="25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pl-PL" sz="25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</a:t>
            </a:r>
            <a:r>
              <a:rPr lang="pl-PL" sz="25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</a:t>
            </a:r>
            <a:r>
              <a:rPr lang="pl-PL" sz="25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pipe(fs.createWriteStream(</a:t>
            </a:r>
            <a:r>
              <a:rPr lang="pl-PL" sz="2500" b="1" dirty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'out.txt'</a:t>
            </a:r>
            <a:r>
              <a:rPr lang="pl-PL" sz="25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));</a:t>
            </a:r>
            <a:endParaRPr lang="en-US" sz="25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459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Streams are…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2819400"/>
            <a:ext cx="708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…an </a:t>
            </a:r>
            <a:r>
              <a:rPr lang="en-US" sz="4400" dirty="0">
                <a:solidFill>
                  <a:schemeClr val="bg1"/>
                </a:solidFill>
                <a:latin typeface="Proxima Nova Rg" panose="02000506030000020004" pitchFamily="2" charset="0"/>
              </a:rPr>
              <a:t>a</a:t>
            </a:r>
            <a:r>
              <a:rPr lang="en-US" sz="4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bstraction of IO…</a:t>
            </a:r>
            <a:endParaRPr lang="en-US" sz="4400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4038600"/>
            <a:ext cx="7696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4400" dirty="0" smtClean="0">
                <a:solidFill>
                  <a:schemeClr val="bg1"/>
                </a:solidFill>
                <a:latin typeface="Proxima Nova Rg"/>
              </a:rPr>
              <a:t>…incremental </a:t>
            </a:r>
            <a:r>
              <a:rPr lang="en-US" sz="4400" dirty="0">
                <a:solidFill>
                  <a:schemeClr val="bg1"/>
                </a:solidFill>
                <a:latin typeface="Proxima Nova Rg"/>
              </a:rPr>
              <a:t>data in time with back </a:t>
            </a:r>
            <a:r>
              <a:rPr lang="en-US" sz="4400" dirty="0" smtClean="0">
                <a:solidFill>
                  <a:schemeClr val="bg1"/>
                </a:solidFill>
                <a:latin typeface="Proxima Nova Rg"/>
              </a:rPr>
              <a:t>pressure…</a:t>
            </a:r>
            <a:endParaRPr lang="en-US" sz="4400" dirty="0">
              <a:solidFill>
                <a:schemeClr val="bg1"/>
              </a:solidFill>
              <a:latin typeface="Proxima Nova Rg"/>
            </a:endParaRPr>
          </a:p>
        </p:txBody>
      </p:sp>
    </p:spTree>
    <p:extLst>
      <p:ext uri="{BB962C8B-B14F-4D97-AF65-F5344CB8AC3E}">
        <p14:creationId xmlns:p14="http://schemas.microsoft.com/office/powerpoint/2010/main" val="16795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11184</TotalTime>
  <Words>1425</Words>
  <Application>Microsoft Office PowerPoint</Application>
  <PresentationFormat>On-screen Show (4:3)</PresentationFormat>
  <Paragraphs>263</Paragraphs>
  <Slides>33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Calibri</vt:lpstr>
      <vt:lpstr>Consolas</vt:lpstr>
      <vt:lpstr>Ghostbusters</vt:lpstr>
      <vt:lpstr>Lucida Console</vt:lpstr>
      <vt:lpstr>Lucida Sans</vt:lpstr>
      <vt:lpstr>Proxima Nova Rg</vt:lpstr>
      <vt:lpstr>Segoe UI</vt:lpstr>
      <vt:lpstr>Segoe UI Light</vt:lpstr>
      <vt:lpstr>Office Theme</vt:lpstr>
      <vt:lpstr>Don’t Cross the Streams</vt:lpstr>
      <vt:lpstr>PowerPoint Presentation</vt:lpstr>
      <vt:lpstr>PowerPoint Presentation</vt:lpstr>
      <vt:lpstr>PowerPoint Presentation</vt:lpstr>
      <vt:lpstr>Why Node.js?</vt:lpstr>
      <vt:lpstr>A History Lesson</vt:lpstr>
      <vt:lpstr>The Unix Way</vt:lpstr>
      <vt:lpstr>The Node.js Way</vt:lpstr>
      <vt:lpstr>Streams are…</vt:lpstr>
      <vt:lpstr>Why Streams?</vt:lpstr>
      <vt:lpstr>Why Use Streams?</vt:lpstr>
      <vt:lpstr>Why not?</vt:lpstr>
      <vt:lpstr>Why not?</vt:lpstr>
      <vt:lpstr>The Stream Class</vt:lpstr>
      <vt:lpstr>PowerPoint Presentation</vt:lpstr>
      <vt:lpstr>Types of Streams</vt:lpstr>
      <vt:lpstr>Readable Stream</vt:lpstr>
      <vt:lpstr>Writeable Stream</vt:lpstr>
      <vt:lpstr>Back pressure</vt:lpstr>
      <vt:lpstr>Pipe</vt:lpstr>
      <vt:lpstr>Transform streams</vt:lpstr>
      <vt:lpstr>Duplex Streams</vt:lpstr>
      <vt:lpstr>Built-In Streams</vt:lpstr>
      <vt:lpstr>Streams in Action</vt:lpstr>
      <vt:lpstr>Distributed Streams with Scuttlebutt</vt:lpstr>
      <vt:lpstr>Issues in &lt;= 0.8</vt:lpstr>
      <vt:lpstr>Changes in 0.9+</vt:lpstr>
      <vt:lpstr>Changes in 0.9+</vt:lpstr>
      <vt:lpstr>PowerPoint Presentation</vt:lpstr>
      <vt:lpstr>Who you gonna call?</vt:lpstr>
      <vt:lpstr>We’re ready to believe you!</vt:lpstr>
      <vt:lpstr>Don’t Cross the Streams</vt:lpstr>
      <vt:lpstr>CREDITS</vt:lpstr>
    </vt:vector>
  </TitlesOfParts>
  <Company>U.S. Government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Don’t Cross the Streams</dc:title>
  <dc:creator>Matthew Podwysocki</dc:creator>
  <cp:lastModifiedBy>Matthew Podwysocki</cp:lastModifiedBy>
  <cp:revision>223</cp:revision>
  <dcterms:created xsi:type="dcterms:W3CDTF">2012-10-10T20:38:00Z</dcterms:created>
  <dcterms:modified xsi:type="dcterms:W3CDTF">2013-02-28T14:48:57Z</dcterms:modified>
</cp:coreProperties>
</file>