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7" r:id="rId4"/>
    <p:sldId id="258" r:id="rId5"/>
    <p:sldId id="274" r:id="rId6"/>
    <p:sldId id="278" r:id="rId7"/>
    <p:sldId id="291" r:id="rId8"/>
    <p:sldId id="265" r:id="rId9"/>
    <p:sldId id="275" r:id="rId10"/>
    <p:sldId id="279" r:id="rId11"/>
    <p:sldId id="286" r:id="rId12"/>
    <p:sldId id="266" r:id="rId13"/>
    <p:sldId id="267" r:id="rId14"/>
    <p:sldId id="282" r:id="rId15"/>
    <p:sldId id="270" r:id="rId16"/>
    <p:sldId id="271" r:id="rId17"/>
    <p:sldId id="280" r:id="rId18"/>
    <p:sldId id="287" r:id="rId19"/>
    <p:sldId id="272" r:id="rId20"/>
    <p:sldId id="283" r:id="rId21"/>
    <p:sldId id="260" r:id="rId22"/>
    <p:sldId id="273" r:id="rId23"/>
    <p:sldId id="285" r:id="rId24"/>
    <p:sldId id="288" r:id="rId25"/>
    <p:sldId id="292" r:id="rId26"/>
    <p:sldId id="289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D9EF"/>
    <a:srgbClr val="E6DB74"/>
    <a:srgbClr val="F92672"/>
    <a:srgbClr val="AE81FF"/>
    <a:srgbClr val="FD971F"/>
    <a:srgbClr val="A6E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68930" autoAdjust="0"/>
  </p:normalViewPr>
  <p:slideViewPr>
    <p:cSldViewPr>
      <p:cViewPr varScale="1">
        <p:scale>
          <a:sx n="61" d="100"/>
          <a:sy n="61" d="100"/>
        </p:scale>
        <p:origin x="196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0D78F-0F54-4F01-AC72-8A29916C1167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0C7B8-101C-4F8C-9143-43222D1AB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1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ort_(Unix)" TargetMode="External"/><Relationship Id="rId13" Type="http://schemas.openxmlformats.org/officeDocument/2006/relationships/hyperlink" Target="http://en.wikipedia.org/wiki/Ken_Thompson" TargetMode="External"/><Relationship Id="rId18" Type="http://schemas.openxmlformats.org/officeDocument/2006/relationships/hyperlink" Target="http://en.wikipedia.org/wiki/BeOS" TargetMode="External"/><Relationship Id="rId3" Type="http://schemas.openxmlformats.org/officeDocument/2006/relationships/hyperlink" Target="http://en.wikipedia.org/wiki/Pipeline_(Unix)" TargetMode="External"/><Relationship Id="rId7" Type="http://schemas.openxmlformats.org/officeDocument/2006/relationships/hyperlink" Target="http://en.wikipedia.org/wiki/Diff" TargetMode="External"/><Relationship Id="rId12" Type="http://schemas.openxmlformats.org/officeDocument/2006/relationships/hyperlink" Target="http://en.wikipedia.org/wiki/Tr_(Unix)" TargetMode="External"/><Relationship Id="rId17" Type="http://schemas.openxmlformats.org/officeDocument/2006/relationships/hyperlink" Target="http://en.wikipedia.org/wiki/Microsoft_Windows" TargetMode="External"/><Relationship Id="rId2" Type="http://schemas.openxmlformats.org/officeDocument/2006/relationships/slide" Target="../slides/slide4.xml"/><Relationship Id="rId16" Type="http://schemas.openxmlformats.org/officeDocument/2006/relationships/hyperlink" Target="http://en.wikipedia.org/wiki/OS/2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pell_(Unix)" TargetMode="External"/><Relationship Id="rId11" Type="http://schemas.openxmlformats.org/officeDocument/2006/relationships/hyperlink" Target="http://en.wikipedia.org/wiki/Speak_(Unix)" TargetMode="External"/><Relationship Id="rId5" Type="http://schemas.openxmlformats.org/officeDocument/2006/relationships/hyperlink" Target="http://en.wikipedia.org/wiki/Unix" TargetMode="External"/><Relationship Id="rId15" Type="http://schemas.openxmlformats.org/officeDocument/2006/relationships/hyperlink" Target="http://en.wikipedia.org/wiki/DOS" TargetMode="External"/><Relationship Id="rId10" Type="http://schemas.openxmlformats.org/officeDocument/2006/relationships/hyperlink" Target="http://en.wikipedia.org/w/index.php?title=Graph_(Unix)&amp;action=edit&amp;redlink=1" TargetMode="External"/><Relationship Id="rId4" Type="http://schemas.openxmlformats.org/officeDocument/2006/relationships/hyperlink" Target="http://en.wikipedia.org/wiki/Software_componentry" TargetMode="External"/><Relationship Id="rId9" Type="http://schemas.openxmlformats.org/officeDocument/2006/relationships/hyperlink" Target="http://en.wikipedia.org/wiki/Join_(Unix_utility)" TargetMode="External"/><Relationship Id="rId14" Type="http://schemas.openxmlformats.org/officeDocument/2006/relationships/hyperlink" Target="http://en.wikipedia.org/wiki/UNIX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cs/api/zlib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npmjs.org/package/through" TargetMode="External"/><Relationship Id="rId3" Type="http://schemas.openxmlformats.org/officeDocument/2006/relationships/hyperlink" Target="https://npmjs.org/package/filed" TargetMode="External"/><Relationship Id="rId7" Type="http://schemas.openxmlformats.org/officeDocument/2006/relationships/hyperlink" Target="https://npmjs.org/package/pause-stream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pmjs.org/package/shoe" TargetMode="External"/><Relationship Id="rId11" Type="http://schemas.openxmlformats.org/officeDocument/2006/relationships/hyperlink" Target="https://npmjs.org/package/dnode" TargetMode="External"/><Relationship Id="rId5" Type="http://schemas.openxmlformats.org/officeDocument/2006/relationships/hyperlink" Target="https://npmjs.org/package/mux-demux" TargetMode="External"/><Relationship Id="rId10" Type="http://schemas.openxmlformats.org/officeDocument/2006/relationships/hyperlink" Target="https://npmjs.org/package/tar" TargetMode="External"/><Relationship Id="rId4" Type="http://schemas.openxmlformats.org/officeDocument/2006/relationships/hyperlink" Target="https://npmjs.org/package/JSONStream" TargetMode="External"/><Relationship Id="rId9" Type="http://schemas.openxmlformats.org/officeDocument/2006/relationships/hyperlink" Target="https://npmjs.org/package/scuttlebutt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McIlroy</a:t>
            </a:r>
            <a:r>
              <a:rPr lang="en-US" dirty="0" smtClean="0"/>
              <a:t> is best known for having originally developed </a:t>
            </a:r>
            <a:r>
              <a:rPr lang="en-US" dirty="0" smtClean="0">
                <a:hlinkClick r:id="rId3" tooltip="Pipeline (Unix)"/>
              </a:rPr>
              <a:t>Unix pipelines</a:t>
            </a:r>
            <a:r>
              <a:rPr lang="en-US" dirty="0" smtClean="0"/>
              <a:t>, </a:t>
            </a:r>
            <a:r>
              <a:rPr lang="en-US" dirty="0" smtClean="0">
                <a:hlinkClick r:id="rId4" tooltip="Software componentry"/>
              </a:rPr>
              <a:t>software componentry</a:t>
            </a:r>
            <a:r>
              <a:rPr lang="en-US" dirty="0" smtClean="0"/>
              <a:t> and several </a:t>
            </a:r>
            <a:r>
              <a:rPr lang="en-US" dirty="0" smtClean="0">
                <a:hlinkClick r:id="rId5" tooltip="Unix"/>
              </a:rPr>
              <a:t>Unix</a:t>
            </a:r>
            <a:r>
              <a:rPr lang="en-US" dirty="0" smtClean="0"/>
              <a:t> tools, such as </a:t>
            </a:r>
            <a:r>
              <a:rPr lang="en-US" dirty="0" smtClean="0">
                <a:hlinkClick r:id="rId6" tooltip="Spell (Unix)"/>
              </a:rPr>
              <a:t>spell</a:t>
            </a:r>
            <a:r>
              <a:rPr lang="en-US" dirty="0" smtClean="0"/>
              <a:t>, </a:t>
            </a:r>
            <a:r>
              <a:rPr lang="en-US" dirty="0" smtClean="0">
                <a:hlinkClick r:id="rId7" tooltip="Diff"/>
              </a:rPr>
              <a:t>diff</a:t>
            </a:r>
            <a:r>
              <a:rPr lang="en-US" dirty="0" smtClean="0"/>
              <a:t>, </a:t>
            </a:r>
            <a:r>
              <a:rPr lang="en-US" dirty="0" smtClean="0">
                <a:hlinkClick r:id="rId8" tooltip="Sort (Unix)"/>
              </a:rPr>
              <a:t>sort</a:t>
            </a:r>
            <a:r>
              <a:rPr lang="en-US" dirty="0" smtClean="0"/>
              <a:t>, </a:t>
            </a:r>
            <a:r>
              <a:rPr lang="en-US" dirty="0" smtClean="0">
                <a:hlinkClick r:id="rId9" tooltip="Join (Unix utility)"/>
              </a:rPr>
              <a:t>join</a:t>
            </a:r>
            <a:r>
              <a:rPr lang="en-US" dirty="0" smtClean="0"/>
              <a:t>, </a:t>
            </a:r>
            <a:r>
              <a:rPr lang="en-US" dirty="0" smtClean="0">
                <a:hlinkClick r:id="rId10" tooltip="Graph (Unix) (page does not exist)"/>
              </a:rPr>
              <a:t>graph</a:t>
            </a:r>
            <a:r>
              <a:rPr lang="en-US" dirty="0" smtClean="0"/>
              <a:t>, </a:t>
            </a:r>
            <a:r>
              <a:rPr lang="en-US" dirty="0" smtClean="0">
                <a:hlinkClick r:id="rId11" tooltip="Speak (Unix)"/>
              </a:rPr>
              <a:t>speak</a:t>
            </a:r>
            <a:r>
              <a:rPr lang="en-US" dirty="0" smtClean="0"/>
              <a:t>, and </a:t>
            </a:r>
            <a:r>
              <a:rPr lang="en-US" dirty="0" smtClean="0">
                <a:hlinkClick r:id="rId12" tooltip="Tr (Unix)"/>
              </a:rPr>
              <a:t>tr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He wrote this memo in</a:t>
            </a:r>
            <a:r>
              <a:rPr lang="en-US" baseline="0" dirty="0" smtClean="0"/>
              <a:t> 1964 outlaying the first point in an internal memo at Bell Labs.  In there, he laid out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His ideas were implemented in 1973 when </a:t>
            </a:r>
            <a:r>
              <a:rPr lang="en-US" dirty="0" smtClean="0">
                <a:hlinkClick r:id="rId13" tooltip="Ken Thompson"/>
              </a:rPr>
              <a:t>Ken Thompson</a:t>
            </a:r>
            <a:r>
              <a:rPr lang="en-US" dirty="0" smtClean="0"/>
              <a:t> added pipes to the </a:t>
            </a:r>
            <a:r>
              <a:rPr lang="en-US" dirty="0" smtClean="0">
                <a:hlinkClick r:id="rId14" tooltip="UNIX"/>
              </a:rPr>
              <a:t>UNIX</a:t>
            </a:r>
            <a:r>
              <a:rPr lang="en-US" dirty="0" smtClean="0"/>
              <a:t> operating system.</a:t>
            </a:r>
            <a:r>
              <a:rPr lang="en-US" baseline="30000" dirty="0" smtClean="0">
                <a:hlinkClick r:id="rId3"/>
              </a:rPr>
              <a:t>[3]</a:t>
            </a:r>
            <a:r>
              <a:rPr lang="en-US" dirty="0" smtClean="0"/>
              <a:t> The idea was eventually ported to other operating systems, such as </a:t>
            </a:r>
            <a:r>
              <a:rPr lang="en-US" dirty="0" smtClean="0">
                <a:hlinkClick r:id="rId15" tooltip="DOS"/>
              </a:rPr>
              <a:t>DOS</a:t>
            </a:r>
            <a:r>
              <a:rPr lang="en-US" dirty="0" smtClean="0"/>
              <a:t>, </a:t>
            </a:r>
            <a:r>
              <a:rPr lang="en-US" dirty="0" smtClean="0">
                <a:hlinkClick r:id="rId16" tooltip="OS/2"/>
              </a:rPr>
              <a:t>OS/2</a:t>
            </a:r>
            <a:r>
              <a:rPr lang="en-US" dirty="0" smtClean="0"/>
              <a:t>, </a:t>
            </a:r>
            <a:r>
              <a:rPr lang="en-US" dirty="0" smtClean="0">
                <a:hlinkClick r:id="rId17" tooltip="Microsoft Windows"/>
              </a:rPr>
              <a:t>Microsoft Windows</a:t>
            </a:r>
            <a:r>
              <a:rPr lang="en-US" dirty="0" smtClean="0"/>
              <a:t>, and </a:t>
            </a:r>
            <a:r>
              <a:rPr lang="en-US" dirty="0" smtClean="0">
                <a:hlinkClick r:id="rId18" tooltip="BeOS"/>
              </a:rPr>
              <a:t>BeOS</a:t>
            </a:r>
            <a:r>
              <a:rPr lang="en-US" dirty="0" smtClean="0"/>
              <a:t>, often with the same notation.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7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77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Through (sync writable and readable, aka: 'filter')</a:t>
            </a:r>
          </a:p>
          <a:p>
            <a:r>
              <a:rPr lang="en-US" dirty="0" smtClean="0"/>
              <a:t>A Stream that is both readable and writable, and where the input is processed and then emitted as output, more or less directly. Example, </a:t>
            </a:r>
            <a:r>
              <a:rPr lang="en-US" dirty="0" err="1" smtClean="0">
                <a:hlinkClick r:id="rId3"/>
              </a:rPr>
              <a:t>zlib</a:t>
            </a:r>
            <a:r>
              <a:rPr lang="en-US" dirty="0" smtClean="0"/>
              <a:t>. contrast this with duplex stream.</a:t>
            </a:r>
          </a:p>
          <a:p>
            <a:r>
              <a:rPr lang="en-US" dirty="0" smtClean="0"/>
              <a:t>when you call pause() on a </a:t>
            </a:r>
            <a:r>
              <a:rPr lang="en-US" dirty="0" err="1" smtClean="0"/>
              <a:t>ThroughStream</a:t>
            </a:r>
            <a:r>
              <a:rPr lang="en-US" dirty="0" smtClean="0"/>
              <a:t>, it should change it into a paused state on the writable side also, and write()===false. Calling resume() should cause 'drain' to be emitted eventually.</a:t>
            </a:r>
          </a:p>
          <a:p>
            <a:r>
              <a:rPr lang="en-US" dirty="0" smtClean="0"/>
              <a:t>If the option {strict: true} is passed, it means the stream is not allowed to emit 'data' or 'end' when the stream is paused.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5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Stream that is both readable and writable, but the streams go off to some other place or thing, and are not coupled directly. The readable and writable side of a </a:t>
            </a:r>
            <a:r>
              <a:rPr lang="en-US" dirty="0" err="1" smtClean="0"/>
              <a:t>DuplexStream</a:t>
            </a:r>
            <a:r>
              <a:rPr lang="en-US" dirty="0" smtClean="0"/>
              <a:t> has </a:t>
            </a:r>
            <a:r>
              <a:rPr lang="en-US" dirty="0" err="1" smtClean="0"/>
              <a:t>thier</a:t>
            </a:r>
            <a:r>
              <a:rPr lang="en-US" dirty="0" smtClean="0"/>
              <a:t> own pause state.</a:t>
            </a:r>
          </a:p>
          <a:p>
            <a:r>
              <a:rPr lang="en-US" dirty="0" smtClean="0"/>
              <a:t>If the option {strict: true} is passed, it means the stream is not allowed to emit 'data' or 'end' when the stream is paused.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https://npmjs.org/package/request</a:t>
            </a:r>
          </a:p>
          <a:p>
            <a:r>
              <a:rPr lang="en-US" dirty="0" smtClean="0">
                <a:hlinkClick r:id="rId3"/>
              </a:rPr>
              <a:t>https://npmjs.org/package/filed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https://npmjs.org/package/JSONStream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https://npmjs.org/package/mux-demux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https://npmjs.org/package/shoe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https://npmjs.org/package/pause-stream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https://npmjs.org/package/through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https://npmjs.org/package/scuttlebutt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https://npmjs.org/package/tar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https://npmjs.org/package/dnode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8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Split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4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Split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7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04A5-FA2F-4C00-A6F1-62351DDCCCB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  <a:cs typeface="Segoe UI Light" panose="020B0502040204020203" pitchFamily="34" charset="0"/>
              </a:rPr>
              <a:t>Don’t Cross the Streams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85457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Matthew Podwysocki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Ghostbusters" panose="00000400000000000000" pitchFamily="2" charset="0"/>
              </a:rPr>
              <a:t>mattpodwysocki</a:t>
            </a:r>
            <a:endParaRPr lang="en-US" sz="2400" dirty="0" smtClean="0">
              <a:solidFill>
                <a:schemeClr val="bg1"/>
              </a:solidFill>
              <a:latin typeface="Ghostbusters" panose="00000400000000000000" pitchFamily="2" charset="0"/>
            </a:endParaRP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matthewp@microsoft.com</a:t>
            </a:r>
            <a:endParaRPr lang="en-US" sz="2400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STREAMS...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Subclass of </a:t>
            </a:r>
            <a:r>
              <a:rPr lang="en-US" dirty="0" err="1" smtClean="0">
                <a:solidFill>
                  <a:schemeClr val="bg1"/>
                </a:solidFill>
              </a:rPr>
              <a:t>EventEmitter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Compose with pipe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30480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Stream = require(</a:t>
            </a:r>
            <a:r>
              <a:rPr lang="en-US" sz="2400" b="1" dirty="0" smtClean="0">
                <a:solidFill>
                  <a:srgbClr val="E6DB74"/>
                </a:solidFill>
                <a:latin typeface="Consolas" pitchFamily="49" charset="0"/>
              </a:rPr>
              <a:t>'stream'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s = </a:t>
            </a:r>
            <a:r>
              <a:rPr lang="en-US" sz="2400" b="1" dirty="0" smtClean="0">
                <a:solidFill>
                  <a:srgbClr val="F92672"/>
                </a:solidFill>
                <a:latin typeface="Consolas" pitchFamily="49" charset="0"/>
              </a:rPr>
              <a:t>new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Stream();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...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s.</a:t>
            </a:r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pipe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process.stdout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11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ics-site.com/wp-content/uploads/A-Twinkie-in-a-CT-Scanner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09647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roxima Nova Rg" panose="02000506030000020004" pitchFamily="50" charset="0"/>
              </a:rPr>
              <a:t>Well, let's say this Twinkie represents the normal amount of power in Node.js. Using the power of streams, it would be a Twinkie... thirty-five feet long, weighing approximately six hundred pounds. </a:t>
            </a:r>
            <a:endParaRPr lang="en-US" sz="2400" dirty="0"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8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Streams...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Readable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Writeable</a:t>
            </a:r>
          </a:p>
          <a:p>
            <a:pPr marL="0" indent="0" algn="ctr">
              <a:buNone/>
            </a:pPr>
            <a:r>
              <a:rPr lang="en-US" sz="5600" dirty="0" err="1" smtClean="0">
                <a:solidFill>
                  <a:schemeClr val="bg1"/>
                </a:solidFill>
                <a:latin typeface="Ghostbusters" panose="00000400000000000000" pitchFamily="2" charset="0"/>
              </a:rPr>
              <a:t>TRANSForm</a:t>
            </a:r>
            <a:endParaRPr lang="en-US" sz="5600" dirty="0" smtClean="0">
              <a:solidFill>
                <a:schemeClr val="bg1"/>
              </a:solidFill>
              <a:latin typeface="Ghostbusters" panose="00000400000000000000" pitchFamily="2" charset="0"/>
            </a:endParaRP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Duplex</a:t>
            </a:r>
            <a:endParaRPr lang="en-US" sz="5600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Readable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Emit data and end events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Pause? Drain?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9708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= </a:t>
            </a:r>
            <a:r>
              <a:rPr lang="en-US" sz="2000" b="1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Stream();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readable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= </a:t>
            </a:r>
            <a:r>
              <a:rPr lang="en-US" sz="2000" b="1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 =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emit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'data'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count);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(++count === </a:t>
            </a:r>
            <a:r>
              <a:rPr lang="en-US" sz="2000" b="1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emit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'end'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clearInterval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(id);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sz="2000" b="1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Writeable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Set writable to true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Implement write, end and destroy methods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87682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stream.writable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FD971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... };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FD971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arguments.length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s.write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this.destroy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destroy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this.writable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247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Back pressure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Ensure Readable streams don’t emit faster than Writeable streams can consume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Drastically changing with Node &gt; 0.8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20266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9485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'drain'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41910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pause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4936867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resume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Pipe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Glues together readable and writable streams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Handles back pressure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114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</a:rPr>
              <a:t>a.pipe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</a:rPr>
              <a:t>(b).pipe(c).pipe(d)</a:t>
            </a:r>
            <a:endParaRPr lang="en-US" sz="3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Through Streams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Both readable and writable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Transform input and produce 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267200"/>
            <a:ext cx="815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>
                <a:solidFill>
                  <a:schemeClr val="bg1"/>
                </a:solidFill>
                <a:latin typeface="Consolas" pitchFamily="49" charset="0"/>
              </a:rPr>
              <a:t>readable.pipe</a:t>
            </a:r>
            <a:r>
              <a:rPr lang="en-US" sz="3000" dirty="0" smtClean="0">
                <a:solidFill>
                  <a:schemeClr val="bg1"/>
                </a:solidFill>
                <a:latin typeface="Consolas" pitchFamily="49" charset="0"/>
              </a:rPr>
              <a:t>(through).pipe(writable)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Duplex Streams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Both readable and writable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both ends of the engage in a two-way interaction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267200"/>
            <a:ext cx="792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latin typeface="Consolas" pitchFamily="49" charset="0"/>
              </a:rPr>
              <a:t>stream1.pipe(stream2).pipe(stream1);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BUILT IN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process.stdin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stdout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stderr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net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http</a:t>
            </a:r>
          </a:p>
          <a:p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f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child_process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zlib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sset2.cbsistatic.com/cnwk.1d/i/tim/2012/08/23/Microsoft_Logo_1980_620x2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563" y="1981200"/>
            <a:ext cx="7607081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0"/>
            <a:ext cx="8229600" cy="11430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Ghostbusters" panose="00000400000000000000" pitchFamily="2" charset="0"/>
              </a:rPr>
              <a:t>Who you </a:t>
            </a:r>
            <a:r>
              <a:rPr lang="en-US" dirty="0" err="1">
                <a:solidFill>
                  <a:schemeClr val="bg1"/>
                </a:solidFill>
                <a:latin typeface="Ghostbusters" panose="00000400000000000000" pitchFamily="2" charset="0"/>
              </a:rPr>
              <a:t>gonna</a:t>
            </a:r>
            <a:r>
              <a:rPr lang="en-US" dirty="0">
                <a:solidFill>
                  <a:schemeClr val="bg1"/>
                </a:solidFill>
                <a:latin typeface="Ghostbusters" panose="00000400000000000000" pitchFamily="2" charset="0"/>
              </a:rPr>
              <a:t> call?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8288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request, filed, </a:t>
            </a:r>
            <a:r>
              <a:rPr lang="en-US" dirty="0" err="1" smtClean="0">
                <a:solidFill>
                  <a:schemeClr val="bg1"/>
                </a:solidFill>
              </a:rPr>
              <a:t>JSONStream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mux-demux</a:t>
            </a:r>
            <a:r>
              <a:rPr lang="en-US" dirty="0" smtClean="0">
                <a:solidFill>
                  <a:schemeClr val="bg1"/>
                </a:solidFill>
              </a:rPr>
              <a:t>, shoe, pause-stream, emit-stream, through, scuttlebutt, tar, </a:t>
            </a:r>
            <a:r>
              <a:rPr lang="en-US" dirty="0" err="1" smtClean="0">
                <a:solidFill>
                  <a:schemeClr val="bg1"/>
                </a:solidFill>
              </a:rPr>
              <a:t>dnode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31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410200"/>
            <a:ext cx="8991600" cy="1143000"/>
          </a:xfrm>
        </p:spPr>
        <p:txBody>
          <a:bodyPr>
            <a:no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We’re ready to believe you</a:t>
            </a:r>
            <a:endParaRPr lang="en-US" sz="4000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substack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dominictarr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maxogden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mikeal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isaacs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raynos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fent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tootallnate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ISSUES in &lt;= 0.8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Problems in Readable Streams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Data eagerly fired whether ready or not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Implement pause/resume yourself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Might get data even if paused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Changes in 0.9+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257425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“Fire </a:t>
            </a:r>
            <a:r>
              <a:rPr lang="en-US" sz="2400" dirty="0">
                <a:solidFill>
                  <a:schemeClr val="bg1"/>
                </a:solidFill>
                <a:latin typeface="Proxima Nova Rg" panose="02000506030000020004" pitchFamily="50" charset="0"/>
              </a:rPr>
              <a:t>and brimstone coming down from the skies! Rivers and seas boiling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!”</a:t>
            </a:r>
            <a:endParaRPr lang="en-US" sz="24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4290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“Forty </a:t>
            </a:r>
            <a:r>
              <a:rPr lang="en-US" sz="2400" dirty="0">
                <a:solidFill>
                  <a:schemeClr val="bg1"/>
                </a:solidFill>
                <a:latin typeface="Proxima Nova Rg" panose="02000506030000020004" pitchFamily="50" charset="0"/>
              </a:rPr>
              <a:t>years of darkness! Earthquakes, volcanoes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...”</a:t>
            </a:r>
            <a:endParaRPr lang="en-US" sz="24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231243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“The </a:t>
            </a:r>
            <a:r>
              <a:rPr lang="en-US" sz="2400" dirty="0">
                <a:solidFill>
                  <a:schemeClr val="bg1"/>
                </a:solidFill>
                <a:latin typeface="Proxima Nova Rg" panose="02000506030000020004" pitchFamily="50" charset="0"/>
              </a:rPr>
              <a:t>dead rising from the grave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!”</a:t>
            </a:r>
            <a:endParaRPr lang="en-US" sz="24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033486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“Human </a:t>
            </a:r>
            <a:r>
              <a:rPr lang="en-US" sz="2400" dirty="0">
                <a:solidFill>
                  <a:schemeClr val="bg1"/>
                </a:solidFill>
                <a:latin typeface="Proxima Nova Rg" panose="02000506030000020004" pitchFamily="50" charset="0"/>
              </a:rPr>
              <a:t>sacrifice, dogs and cats living together... mass hysteria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!”</a:t>
            </a:r>
            <a:endParaRPr lang="en-US" sz="24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66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Changes in 0.9+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New Readable class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Eliminates pause/resume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Adds read method and readable event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3365480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function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flow() 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chunk;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smtClean="0">
                <a:solidFill>
                  <a:srgbClr val="F92672"/>
                </a:solidFill>
                <a:latin typeface="Consolas" pitchFamily="49" charset="0"/>
              </a:rPr>
              <a:t>while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((chunk =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r.read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()) !== </a:t>
            </a:r>
            <a:r>
              <a:rPr lang="en-US" sz="2400" b="1" dirty="0" smtClean="0">
                <a:solidFill>
                  <a:srgbClr val="AE81FF"/>
                </a:solidFill>
                <a:latin typeface="Consolas" pitchFamily="49" charset="0"/>
              </a:rPr>
              <a:t>null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  process(chunk);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r.once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rgbClr val="E6DB74"/>
                </a:solidFill>
                <a:latin typeface="Consolas" pitchFamily="49" charset="0"/>
              </a:rPr>
              <a:t>'readable'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, flow);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flow();</a:t>
            </a:r>
          </a:p>
          <a:p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90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766536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STREAM </a:t>
            </a:r>
            <a:r>
              <a:rPr lang="en-US" sz="4200" dirty="0" err="1" smtClean="0">
                <a:solidFill>
                  <a:schemeClr val="bg1"/>
                </a:solidFill>
                <a:latin typeface="Ghostbusters" panose="00000400000000000000" pitchFamily="2" charset="0"/>
              </a:rPr>
              <a:t>HANDBooK</a:t>
            </a:r>
            <a:endParaRPr lang="en-US" sz="4200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505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Proxima Nova Rg" panose="02000506030000020004" pitchFamily="50" charset="0"/>
              </a:rPr>
              <a:t>https://github.com/substack/stream-handbook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21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CREDITS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Proton Stream: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http://</a:t>
            </a:r>
            <a:r>
              <a:rPr lang="en-US" u="sng" dirty="0" smtClean="0">
                <a:solidFill>
                  <a:schemeClr val="bg1"/>
                </a:solidFill>
              </a:rPr>
              <a:t>current.com/technology/90461049_las-vegas-ghostbusters-proton-stream-test.htm</a:t>
            </a:r>
          </a:p>
          <a:p>
            <a:r>
              <a:rPr lang="en-US" dirty="0">
                <a:solidFill>
                  <a:schemeClr val="bg1"/>
                </a:solidFill>
              </a:rPr>
              <a:t>Twinkie: </a:t>
            </a:r>
            <a:r>
              <a:rPr lang="en-US" u="sng" dirty="0">
                <a:solidFill>
                  <a:schemeClr val="bg1"/>
                </a:solidFill>
              </a:rPr>
              <a:t>http://www.pics-site.com/2011/01/27/a-twinkie-in-a-ct-scanner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  <a:cs typeface="Segoe UI Light" panose="020B0502040204020203" pitchFamily="34" charset="0"/>
              </a:rPr>
              <a:t>Cross the Streams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85457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Matthew Podwysocki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Ghostbusters" panose="00000400000000000000" pitchFamily="2" charset="0"/>
              </a:rPr>
              <a:t>mattpodwysocki</a:t>
            </a:r>
            <a:endParaRPr lang="en-US" sz="2400" dirty="0" smtClean="0">
              <a:solidFill>
                <a:schemeClr val="bg1"/>
              </a:solidFill>
              <a:latin typeface="Ghostbusters" panose="00000400000000000000" pitchFamily="2" charset="0"/>
            </a:endParaRP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matthewp@microsoft.com</a:t>
            </a:r>
            <a:endParaRPr lang="en-US" sz="2400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4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pic>
        <p:nvPicPr>
          <p:cNvPr id="2" name="Picture 2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66451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ile:JavaScript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6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" y="1539657"/>
            <a:ext cx="807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To put my strongest concerns into a nutshell</a:t>
            </a:r>
            <a:r>
              <a:rPr lang="en-US" sz="2800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:</a:t>
            </a:r>
          </a:p>
          <a:p>
            <a:endParaRPr lang="en-US" sz="2800" dirty="0">
              <a:solidFill>
                <a:schemeClr val="bg1"/>
              </a:solidFill>
              <a:latin typeface="Proxima Nova Rg" panose="02000506030000020004" pitchFamily="50" charset="0"/>
              <a:cs typeface="Segoe UI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1. We should have some ways of connecting programs like garden hose--screw in another segment when it becomes when it becomes necessary to massage data in another way. This is the way of IO also.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4687669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M. D. </a:t>
            </a:r>
            <a:r>
              <a:rPr lang="en-US" sz="2200" b="1" dirty="0" err="1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McIlroy</a:t>
            </a:r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 </a:t>
            </a:r>
            <a:r>
              <a:rPr lang="en-US" sz="2200" b="1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/>
            </a:r>
            <a:br>
              <a:rPr lang="en-US" sz="2200" b="1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</a:br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October 11, 1964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in.txt</a:t>
            </a:r>
            <a:r>
              <a:rPr lang="pl-PL" sz="28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tr '[A-Z]' '[a-z]' &gt;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out.txt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fs.createReadStream(</a:t>
            </a:r>
            <a:r>
              <a:rPr lang="pl-PL" sz="2800" b="1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'in.txt'</a:t>
            </a:r>
            <a:r>
              <a:rPr lang="pl-PL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l-PL" sz="28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.pipe(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lang="pl-PL" sz="28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pl-PL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pl-PL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l-PL" sz="28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l-PL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pipe(fs.createWriteStream(</a:t>
            </a:r>
            <a:r>
              <a:rPr lang="pl-PL" sz="2800" b="1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'out.txt'</a:t>
            </a:r>
            <a:r>
              <a:rPr lang="pl-PL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5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WHAT and why?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roxima Nova Rg"/>
              </a:rPr>
              <a:t>What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Proxima Nova Rg"/>
              </a:rPr>
              <a:t>Abstraction </a:t>
            </a:r>
            <a:r>
              <a:rPr lang="en-US" dirty="0">
                <a:solidFill>
                  <a:schemeClr val="bg1"/>
                </a:solidFill>
                <a:latin typeface="Proxima Nova Rg"/>
              </a:rPr>
              <a:t>of </a:t>
            </a:r>
            <a:r>
              <a:rPr lang="en-US" dirty="0" smtClean="0">
                <a:solidFill>
                  <a:schemeClr val="bg1"/>
                </a:solidFill>
                <a:latin typeface="Proxima Nova Rg"/>
              </a:rPr>
              <a:t>IO</a:t>
            </a:r>
            <a:endParaRPr lang="en-US" dirty="0">
              <a:solidFill>
                <a:schemeClr val="bg1"/>
              </a:solidFill>
              <a:latin typeface="Proxima Nova Rg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Proxima Nova Rg"/>
              </a:rPr>
              <a:t>Incremental data </a:t>
            </a:r>
            <a:r>
              <a:rPr lang="en-US" dirty="0">
                <a:solidFill>
                  <a:schemeClr val="bg1"/>
                </a:solidFill>
                <a:latin typeface="Proxima Nova Rg"/>
              </a:rPr>
              <a:t>in time </a:t>
            </a:r>
            <a:r>
              <a:rPr lang="en-US" dirty="0" smtClean="0">
                <a:solidFill>
                  <a:schemeClr val="bg1"/>
                </a:solidFill>
                <a:latin typeface="Proxima Nova Rg"/>
              </a:rPr>
              <a:t>with </a:t>
            </a:r>
            <a:r>
              <a:rPr lang="en-US" dirty="0">
                <a:solidFill>
                  <a:schemeClr val="bg1"/>
                </a:solidFill>
                <a:latin typeface="Proxima Nova Rg"/>
              </a:rPr>
              <a:t>back </a:t>
            </a:r>
            <a:r>
              <a:rPr lang="en-US" dirty="0" smtClean="0">
                <a:solidFill>
                  <a:schemeClr val="bg1"/>
                </a:solidFill>
                <a:latin typeface="Proxima Nova Rg"/>
              </a:rPr>
              <a:t>pressure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/>
              </a:rPr>
              <a:t>Why</a:t>
            </a:r>
            <a:endParaRPr lang="en-US" dirty="0">
              <a:solidFill>
                <a:schemeClr val="bg1"/>
              </a:solidFill>
              <a:latin typeface="Proxima Nova Rg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Proxima Nova Rg"/>
              </a:rPr>
              <a:t>Improve Latency</a:t>
            </a:r>
            <a:endParaRPr lang="en-US" dirty="0">
              <a:solidFill>
                <a:schemeClr val="bg1"/>
              </a:solidFill>
              <a:latin typeface="Proxima Nova Rg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Proxima Nova Rg"/>
              </a:rPr>
              <a:t>reduce memory footprint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Proxima Nova Rg"/>
              </a:rPr>
              <a:t>expand possibilities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Proxima Nova Rg"/>
              </a:rPr>
              <a:t>Real-Time</a:t>
            </a:r>
            <a:endParaRPr lang="en-US" dirty="0">
              <a:solidFill>
                <a:schemeClr val="bg1"/>
              </a:solidFill>
              <a:latin typeface="Proxima Nova Rg"/>
            </a:endParaRPr>
          </a:p>
        </p:txBody>
      </p:sp>
    </p:spTree>
    <p:extLst>
      <p:ext uri="{BB962C8B-B14F-4D97-AF65-F5344CB8AC3E}">
        <p14:creationId xmlns:p14="http://schemas.microsoft.com/office/powerpoint/2010/main" val="16795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Ghostbusters" panose="00000400000000000000" pitchFamily="2" charset="0"/>
              </a:rPr>
              <a:t>Why Use </a:t>
            </a:r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Them?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 smtClean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 smtClean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 smtClean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200" b="1" dirty="0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FD971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</a:t>
            </a:r>
            <a:r>
              <a:rPr lang="en-US" sz="2200" b="1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readFile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FD971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err,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D971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</a:t>
            </a:r>
            <a:r>
              <a:rPr lang="en-US" sz="2200" b="1" dirty="0" err="1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err.</a:t>
            </a:r>
            <a:r>
              <a:rPr lang="en-US" sz="2200" b="1" dirty="0" err="1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endParaRPr lang="en-US" sz="2200" b="1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200" b="1" dirty="0" smtClean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});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Why use them?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 (</a:t>
            </a:r>
            <a:r>
              <a:rPr lang="en-US" sz="2200" b="1" dirty="0" err="1">
                <a:solidFill>
                  <a:srgbClr val="FD971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=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fs.createReadStream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'error'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function 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err.toString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8634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6115</TotalTime>
  <Words>1030</Words>
  <Application>Microsoft Office PowerPoint</Application>
  <PresentationFormat>On-screen Show (4:3)</PresentationFormat>
  <Paragraphs>193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Consolas</vt:lpstr>
      <vt:lpstr>Ghostbusters</vt:lpstr>
      <vt:lpstr>Proxima Nova Rg</vt:lpstr>
      <vt:lpstr>Segoe UI</vt:lpstr>
      <vt:lpstr>Segoe UI Light</vt:lpstr>
      <vt:lpstr>Office Theme</vt:lpstr>
      <vt:lpstr>Don’t Cross the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and why?</vt:lpstr>
      <vt:lpstr>Why Use Them?</vt:lpstr>
      <vt:lpstr>Why use them?</vt:lpstr>
      <vt:lpstr>STREAMS...</vt:lpstr>
      <vt:lpstr>PowerPoint Presentation</vt:lpstr>
      <vt:lpstr>Streams...</vt:lpstr>
      <vt:lpstr>Readable</vt:lpstr>
      <vt:lpstr>Writeable</vt:lpstr>
      <vt:lpstr>Back pressure</vt:lpstr>
      <vt:lpstr>Pipe</vt:lpstr>
      <vt:lpstr>Through Streams</vt:lpstr>
      <vt:lpstr>Duplex Streams</vt:lpstr>
      <vt:lpstr>BUILT IN</vt:lpstr>
      <vt:lpstr>Who you gonna call?</vt:lpstr>
      <vt:lpstr>We’re ready to believe you</vt:lpstr>
      <vt:lpstr>ISSUES in &lt;= 0.8</vt:lpstr>
      <vt:lpstr>Changes in 0.9+</vt:lpstr>
      <vt:lpstr>Changes in 0.9+</vt:lpstr>
      <vt:lpstr>PowerPoint Presentation</vt:lpstr>
      <vt:lpstr>CREDITS</vt:lpstr>
      <vt:lpstr>Cross the Streams</vt:lpstr>
    </vt:vector>
  </TitlesOfParts>
  <Company>U.S. Government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Cross the Streams</dc:title>
  <dc:creator>Matthew Podwysocki</dc:creator>
  <cp:lastModifiedBy>Matthew Podwysocki</cp:lastModifiedBy>
  <cp:revision>182</cp:revision>
  <dcterms:created xsi:type="dcterms:W3CDTF">2012-10-10T20:38:00Z</dcterms:created>
  <dcterms:modified xsi:type="dcterms:W3CDTF">2013-02-24T19:25:57Z</dcterms:modified>
</cp:coreProperties>
</file>