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7" r:id="rId4"/>
    <p:sldId id="297" r:id="rId5"/>
    <p:sldId id="298" r:id="rId6"/>
    <p:sldId id="258" r:id="rId7"/>
    <p:sldId id="274" r:id="rId8"/>
    <p:sldId id="278" r:id="rId9"/>
    <p:sldId id="291" r:id="rId10"/>
    <p:sldId id="302" r:id="rId11"/>
    <p:sldId id="265" r:id="rId12"/>
    <p:sldId id="275" r:id="rId13"/>
    <p:sldId id="299" r:id="rId14"/>
    <p:sldId id="279" r:id="rId15"/>
    <p:sldId id="286" r:id="rId16"/>
    <p:sldId id="266" r:id="rId17"/>
    <p:sldId id="267" r:id="rId18"/>
    <p:sldId id="282" r:id="rId19"/>
    <p:sldId id="270" r:id="rId20"/>
    <p:sldId id="271" r:id="rId21"/>
    <p:sldId id="280" r:id="rId22"/>
    <p:sldId id="287" r:id="rId23"/>
    <p:sldId id="272" r:id="rId24"/>
    <p:sldId id="294" r:id="rId25"/>
    <p:sldId id="295" r:id="rId26"/>
    <p:sldId id="296" r:id="rId27"/>
    <p:sldId id="273" r:id="rId28"/>
    <p:sldId id="285" r:id="rId29"/>
    <p:sldId id="288" r:id="rId30"/>
    <p:sldId id="292" r:id="rId31"/>
    <p:sldId id="283" r:id="rId32"/>
    <p:sldId id="260" r:id="rId33"/>
    <p:sldId id="300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B74"/>
    <a:srgbClr val="D2D8BA"/>
    <a:srgbClr val="464834"/>
    <a:srgbClr val="66D9EF"/>
    <a:srgbClr val="F92672"/>
    <a:srgbClr val="AE81FF"/>
    <a:srgbClr val="FD971F"/>
    <a:srgbClr val="A6E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68930" autoAdjust="0"/>
  </p:normalViewPr>
  <p:slideViewPr>
    <p:cSldViewPr>
      <p:cViewPr varScale="1">
        <p:scale>
          <a:sx n="61" d="100"/>
          <a:sy n="61" d="100"/>
        </p:scale>
        <p:origin x="196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0D78F-0F54-4F01-AC72-8A29916C116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C7B8-101C-4F8C-9143-43222D1AB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1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api/zlib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npmjs.org/package/through" TargetMode="External"/><Relationship Id="rId3" Type="http://schemas.openxmlformats.org/officeDocument/2006/relationships/hyperlink" Target="https://npmjs.org/package/filed" TargetMode="External"/><Relationship Id="rId7" Type="http://schemas.openxmlformats.org/officeDocument/2006/relationships/hyperlink" Target="https://npmjs.org/package/pause-stream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pmjs.org/package/shoe" TargetMode="External"/><Relationship Id="rId11" Type="http://schemas.openxmlformats.org/officeDocument/2006/relationships/hyperlink" Target="https://npmjs.org/package/dnode" TargetMode="External"/><Relationship Id="rId5" Type="http://schemas.openxmlformats.org/officeDocument/2006/relationships/hyperlink" Target="https://npmjs.org/package/mux-demux" TargetMode="External"/><Relationship Id="rId10" Type="http://schemas.openxmlformats.org/officeDocument/2006/relationships/hyperlink" Target="https://npmjs.org/package/tar" TargetMode="External"/><Relationship Id="rId4" Type="http://schemas.openxmlformats.org/officeDocument/2006/relationships/hyperlink" Target="https://npmjs.org/package/JSONStream" TargetMode="External"/><Relationship Id="rId9" Type="http://schemas.openxmlformats.org/officeDocument/2006/relationships/hyperlink" Target="https://npmjs.org/package/scuttlebutt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(Unix)" TargetMode="External"/><Relationship Id="rId13" Type="http://schemas.openxmlformats.org/officeDocument/2006/relationships/hyperlink" Target="http://en.wikipedia.org/wiki/Ken_Thompson" TargetMode="External"/><Relationship Id="rId18" Type="http://schemas.openxmlformats.org/officeDocument/2006/relationships/hyperlink" Target="http://en.wikipedia.org/wiki/BeOS" TargetMode="External"/><Relationship Id="rId3" Type="http://schemas.openxmlformats.org/officeDocument/2006/relationships/hyperlink" Target="http://en.wikipedia.org/wiki/Pipeline_(Unix)" TargetMode="External"/><Relationship Id="rId7" Type="http://schemas.openxmlformats.org/officeDocument/2006/relationships/hyperlink" Target="http://en.wikipedia.org/wiki/Diff" TargetMode="External"/><Relationship Id="rId12" Type="http://schemas.openxmlformats.org/officeDocument/2006/relationships/hyperlink" Target="http://en.wikipedia.org/wiki/Tr_(Unix)" TargetMode="External"/><Relationship Id="rId17" Type="http://schemas.openxmlformats.org/officeDocument/2006/relationships/hyperlink" Target="http://en.wikipedia.org/wiki/Microsoft_Windows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en.wikipedia.org/wiki/OS/2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ll_(Unix)" TargetMode="External"/><Relationship Id="rId11" Type="http://schemas.openxmlformats.org/officeDocument/2006/relationships/hyperlink" Target="http://en.wikipedia.org/wiki/Speak_(Unix)" TargetMode="External"/><Relationship Id="rId5" Type="http://schemas.openxmlformats.org/officeDocument/2006/relationships/hyperlink" Target="http://en.wikipedia.org/wiki/Unix" TargetMode="External"/><Relationship Id="rId15" Type="http://schemas.openxmlformats.org/officeDocument/2006/relationships/hyperlink" Target="http://en.wikipedia.org/wiki/DOS" TargetMode="External"/><Relationship Id="rId10" Type="http://schemas.openxmlformats.org/officeDocument/2006/relationships/hyperlink" Target="http://en.wikipedia.org/w/index.php?title=Graph_(Unix)&amp;action=edit&amp;redlink=1" TargetMode="External"/><Relationship Id="rId4" Type="http://schemas.openxmlformats.org/officeDocument/2006/relationships/hyperlink" Target="http://en.wikipedia.org/wiki/Software_componentry" TargetMode="External"/><Relationship Id="rId9" Type="http://schemas.openxmlformats.org/officeDocument/2006/relationships/hyperlink" Target="http://en.wikipedia.org/wiki/Join_(Unix_utility)" TargetMode="External"/><Relationship Id="rId14" Type="http://schemas.openxmlformats.org/officeDocument/2006/relationships/hyperlink" Target="http://en.wikipedia.org/wiki/UNIX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</a:p>
          <a:p>
            <a:r>
              <a:rPr lang="en-US" dirty="0" smtClean="0"/>
              <a:t>- Processing</a:t>
            </a:r>
          </a:p>
          <a:p>
            <a:r>
              <a:rPr lang="en-US" dirty="0" smtClean="0"/>
              <a:t>- Complex Event Processing</a:t>
            </a:r>
          </a:p>
          <a:p>
            <a:r>
              <a:rPr lang="en-US" dirty="0" smtClean="0"/>
              <a:t> - https://github.com/darach/eep-js</a:t>
            </a:r>
          </a:p>
          <a:p>
            <a:r>
              <a:rPr lang="en-US" dirty="0" smtClean="0"/>
              <a:t> - https://github.com/indexzero/window-stream</a:t>
            </a:r>
          </a:p>
          <a:p>
            <a:r>
              <a:rPr lang="en-US" dirty="0" smtClean="0"/>
              <a:t>- Distributed programming</a:t>
            </a:r>
          </a:p>
          <a:p>
            <a:r>
              <a:rPr lang="en-US" dirty="0" smtClean="0"/>
              <a:t>- Audio streams</a:t>
            </a:r>
          </a:p>
          <a:p>
            <a:endParaRPr lang="en-US" dirty="0" smtClean="0"/>
          </a:p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</a:p>
          <a:p>
            <a:endParaRPr lang="en-US" dirty="0" smtClean="0"/>
          </a:p>
          <a:p>
            <a:r>
              <a:rPr lang="en-US" dirty="0" smtClean="0"/>
              <a:t>Node.js is a platform built on Chrome's JavaScript runtime for easily building fast, scalable network applications. </a:t>
            </a:r>
            <a:r>
              <a:rPr lang="en-US" smtClean="0"/>
              <a:t>Node.js uses an event-driven, non-blocking I/O model that makes it lightweight and efficient, perfect for data-intensive real-time applications that run across distributed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Through (sync writable and readable, aka: 'filter')</a:t>
            </a:r>
          </a:p>
          <a:p>
            <a:r>
              <a:rPr lang="en-US" dirty="0" smtClean="0"/>
              <a:t>A Stream that is both readable and writable, and where the input is processed and then emitted as output, more or less directly. Example, </a:t>
            </a:r>
            <a:r>
              <a:rPr lang="en-US" dirty="0" err="1" smtClean="0">
                <a:hlinkClick r:id="rId3"/>
              </a:rPr>
              <a:t>zlib</a:t>
            </a:r>
            <a:r>
              <a:rPr lang="en-US" dirty="0" smtClean="0"/>
              <a:t>. contrast this with duplex stream.</a:t>
            </a:r>
          </a:p>
          <a:p>
            <a:r>
              <a:rPr lang="en-US" dirty="0" smtClean="0"/>
              <a:t>when you call pause() on a </a:t>
            </a:r>
            <a:r>
              <a:rPr lang="en-US" dirty="0" err="1" smtClean="0"/>
              <a:t>ThroughStream</a:t>
            </a:r>
            <a:r>
              <a:rPr lang="en-US" dirty="0" smtClean="0"/>
              <a:t>, it should change it into a paused state on the writable side also, and write()===false. Calling resume() should cause 'drain' to be emitted eventually.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5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Stream that is both readable and writable, but the streams go off to some other place or thing, and are not coupled directly. The readable and writable side of a </a:t>
            </a:r>
            <a:r>
              <a:rPr lang="en-US" dirty="0" err="1" smtClean="0"/>
              <a:t>DuplexStream</a:t>
            </a:r>
            <a:r>
              <a:rPr lang="en-US" dirty="0" smtClean="0"/>
              <a:t> has </a:t>
            </a:r>
            <a:r>
              <a:rPr lang="en-US" dirty="0" err="1" smtClean="0"/>
              <a:t>thier</a:t>
            </a:r>
            <a:r>
              <a:rPr lang="en-US" dirty="0" smtClean="0"/>
              <a:t> own pause state.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0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https://npmjs.org/package/request</a:t>
            </a:r>
          </a:p>
          <a:p>
            <a:r>
              <a:rPr lang="en-US" dirty="0" smtClean="0">
                <a:hlinkClick r:id="rId3"/>
              </a:rPr>
              <a:t>https://npmjs.org/package/filed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https://npmjs.org/package/JSONStream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https://npmjs.org/package/mux-demux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https://npmjs.org/package/shoe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https://npmjs.org/package/pause-stream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https://npmjs.org/package/through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https://npmjs.org/package/scuttlebutt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https://npmjs.org/package/tar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https://npmjs.org/package/dnode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8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</a:p>
          <a:p>
            <a:r>
              <a:rPr lang="en-US" dirty="0" smtClean="0"/>
              <a:t>- Processing</a:t>
            </a:r>
          </a:p>
          <a:p>
            <a:r>
              <a:rPr lang="en-US" dirty="0" smtClean="0"/>
              <a:t>- Complex Event Processing</a:t>
            </a:r>
          </a:p>
          <a:p>
            <a:r>
              <a:rPr lang="en-US" dirty="0" smtClean="0"/>
              <a:t> - https://github.com/darach/eep-js</a:t>
            </a:r>
          </a:p>
          <a:p>
            <a:r>
              <a:rPr lang="en-US" dirty="0" smtClean="0"/>
              <a:t> - https://github.com/indexzero/window-stream</a:t>
            </a:r>
          </a:p>
          <a:p>
            <a:r>
              <a:rPr lang="en-US" dirty="0" smtClean="0"/>
              <a:t>- Distributed programming</a:t>
            </a:r>
          </a:p>
          <a:p>
            <a:r>
              <a:rPr lang="en-US" dirty="0" smtClean="0"/>
              <a:t>- Audio streams</a:t>
            </a:r>
          </a:p>
          <a:p>
            <a:endParaRPr lang="en-US" dirty="0" smtClean="0"/>
          </a:p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</a:p>
          <a:p>
            <a:endParaRPr lang="en-US" dirty="0" smtClean="0"/>
          </a:p>
          <a:p>
            <a:r>
              <a:rPr lang="en-US" dirty="0" smtClean="0"/>
              <a:t>Node.js is a platform built on Chrome's JavaScript runtime for easily building fast, scalable network applications. </a:t>
            </a:r>
            <a:r>
              <a:rPr lang="en-US" smtClean="0"/>
              <a:t>Node.js uses an event-driven, non-blocking I/O model that makes it lightweight and efficient, perfect for data-intensive real-time applications that run across distributed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McIlroy</a:t>
            </a:r>
            <a:r>
              <a:rPr lang="en-US" dirty="0" smtClean="0"/>
              <a:t> is best known for having originally developed </a:t>
            </a:r>
            <a:r>
              <a:rPr lang="en-US" dirty="0" smtClean="0">
                <a:hlinkClick r:id="rId3" tooltip="Pipeline (Unix)"/>
              </a:rPr>
              <a:t>Unix pipelines</a:t>
            </a:r>
            <a:r>
              <a:rPr lang="en-US" dirty="0" smtClean="0"/>
              <a:t>, </a:t>
            </a:r>
            <a:r>
              <a:rPr lang="en-US" dirty="0" smtClean="0">
                <a:hlinkClick r:id="rId4" tooltip="Software componentry"/>
              </a:rPr>
              <a:t>software componentry</a:t>
            </a:r>
            <a:r>
              <a:rPr lang="en-US" dirty="0" smtClean="0"/>
              <a:t> and several </a:t>
            </a:r>
            <a:r>
              <a:rPr lang="en-US" dirty="0" smtClean="0">
                <a:hlinkClick r:id="rId5" tooltip="Unix"/>
              </a:rPr>
              <a:t>Unix</a:t>
            </a:r>
            <a:r>
              <a:rPr lang="en-US" dirty="0" smtClean="0"/>
              <a:t> tools, such as </a:t>
            </a:r>
            <a:r>
              <a:rPr lang="en-US" dirty="0" smtClean="0">
                <a:hlinkClick r:id="rId6" tooltip="Spell (Unix)"/>
              </a:rPr>
              <a:t>spell</a:t>
            </a:r>
            <a:r>
              <a:rPr lang="en-US" dirty="0" smtClean="0"/>
              <a:t>, </a:t>
            </a:r>
            <a:r>
              <a:rPr lang="en-US" dirty="0" smtClean="0">
                <a:hlinkClick r:id="rId7" tooltip="Diff"/>
              </a:rPr>
              <a:t>diff</a:t>
            </a:r>
            <a:r>
              <a:rPr lang="en-US" dirty="0" smtClean="0"/>
              <a:t>, </a:t>
            </a:r>
            <a:r>
              <a:rPr lang="en-US" dirty="0" smtClean="0">
                <a:hlinkClick r:id="rId8" tooltip="Sort (Unix)"/>
              </a:rPr>
              <a:t>sort</a:t>
            </a:r>
            <a:r>
              <a:rPr lang="en-US" dirty="0" smtClean="0"/>
              <a:t>, </a:t>
            </a:r>
            <a:r>
              <a:rPr lang="en-US" dirty="0" smtClean="0">
                <a:hlinkClick r:id="rId9" tooltip="Join (Unix utility)"/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hlinkClick r:id="rId10" tooltip="Graph (Unix) (page does not exist)"/>
              </a:rPr>
              <a:t>graph</a:t>
            </a:r>
            <a:r>
              <a:rPr lang="en-US" dirty="0" smtClean="0"/>
              <a:t>, </a:t>
            </a:r>
            <a:r>
              <a:rPr lang="en-US" dirty="0" smtClean="0">
                <a:hlinkClick r:id="rId11" tooltip="Speak (Unix)"/>
              </a:rPr>
              <a:t>speak</a:t>
            </a:r>
            <a:r>
              <a:rPr lang="en-US" dirty="0" smtClean="0"/>
              <a:t>, and </a:t>
            </a:r>
            <a:r>
              <a:rPr lang="en-US" dirty="0" smtClean="0">
                <a:hlinkClick r:id="rId12" tooltip="Tr (Unix)"/>
              </a:rPr>
              <a:t>tr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 wrote this memo in</a:t>
            </a:r>
            <a:r>
              <a:rPr lang="en-US" baseline="0" dirty="0" smtClean="0"/>
              <a:t> 1964 outlaying the first point in an internal memo at Bell Labs.  In there, he laid out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His ideas were implemented in 1973 when </a:t>
            </a:r>
            <a:r>
              <a:rPr lang="en-US" dirty="0" smtClean="0">
                <a:hlinkClick r:id="rId13" tooltip="Ken Thompson"/>
              </a:rPr>
              <a:t>Ken Thompson</a:t>
            </a:r>
            <a:r>
              <a:rPr lang="en-US" dirty="0" smtClean="0"/>
              <a:t> added pipes to the </a:t>
            </a:r>
            <a:r>
              <a:rPr lang="en-US" dirty="0" smtClean="0">
                <a:hlinkClick r:id="rId14" tooltip="UNIX"/>
              </a:rPr>
              <a:t>UNIX</a:t>
            </a:r>
            <a:r>
              <a:rPr lang="en-US" dirty="0" smtClean="0"/>
              <a:t> operating system.</a:t>
            </a:r>
            <a:r>
              <a:rPr lang="en-US" baseline="30000" dirty="0" smtClean="0">
                <a:hlinkClick r:id="rId3"/>
              </a:rPr>
              <a:t>[3]</a:t>
            </a:r>
            <a:r>
              <a:rPr lang="en-US" dirty="0" smtClean="0"/>
              <a:t> The idea was eventually ported to other operating systems, such as </a:t>
            </a:r>
            <a:r>
              <a:rPr lang="en-US" dirty="0" smtClean="0">
                <a:hlinkClick r:id="rId15" tooltip="DOS"/>
              </a:rPr>
              <a:t>DOS</a:t>
            </a:r>
            <a:r>
              <a:rPr lang="en-US" dirty="0" smtClean="0"/>
              <a:t>, </a:t>
            </a:r>
            <a:r>
              <a:rPr lang="en-US" dirty="0" smtClean="0">
                <a:hlinkClick r:id="rId16" tooltip="OS/2"/>
              </a:rPr>
              <a:t>OS/2</a:t>
            </a:r>
            <a:r>
              <a:rPr lang="en-US" dirty="0" smtClean="0"/>
              <a:t>, </a:t>
            </a:r>
            <a:r>
              <a:rPr lang="en-US" dirty="0" smtClean="0">
                <a:hlinkClick r:id="rId17" tooltip="Microsoft Windows"/>
              </a:rPr>
              <a:t>Microsoft Windows</a:t>
            </a:r>
            <a:r>
              <a:rPr lang="en-US" dirty="0" smtClean="0"/>
              <a:t>, and </a:t>
            </a:r>
            <a:r>
              <a:rPr lang="en-US" dirty="0" smtClean="0">
                <a:hlinkClick r:id="rId18" tooltip="BeOS"/>
              </a:rPr>
              <a:t>BeOS</a:t>
            </a:r>
            <a:r>
              <a:rPr lang="en-US" dirty="0" smtClean="0"/>
              <a:t>, often with the same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2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Don’t Cross the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33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Improve Latency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Reduce memory footprint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2597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Expand Possibilities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53265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Enable Real-Time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81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 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readFile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err,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(err)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toString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 </a:t>
            </a:r>
            <a:endParaRPr lang="en-US" sz="2200" b="1" dirty="0" smtClean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else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});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634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oppressor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'oppressor'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(res, oppressor(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9491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Subclass of </a:t>
            </a:r>
            <a:r>
              <a:rPr lang="en-US" dirty="0" err="1" smtClean="0">
                <a:solidFill>
                  <a:schemeClr val="bg1"/>
                </a:solidFill>
              </a:rPr>
              <a:t>EventEmitter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Compose with pipe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Stream = require(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'stream'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 =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new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Stream();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...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s.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pipe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process.stdout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1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ics-site.com/wp-content/uploads/A-Twinkie-in-a-CT-Scanner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09647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Rg" panose="02000506030000020004" pitchFamily="50" charset="0"/>
              </a:rPr>
              <a:t>Well, let's say this Twinkie represents the normal amount of power in Node.js. Using the power of streams, it would be a Twinkie... thirty-five feet long, weighing approximately six hundred pounds. </a:t>
            </a:r>
            <a:endParaRPr lang="en-US" sz="2400" dirty="0"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Types of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</a:t>
            </a:r>
            <a:endParaRPr lang="en-US" sz="5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Emit data and end events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Pause? Drain?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970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Stream();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count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id =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setInterval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'data'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count);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(++count ===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'end'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clearInterval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(id);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},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1000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Set writable to true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Implement write, end and destroy methods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87682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stream.writable</a:t>
            </a:r>
            <a:r>
              <a:rPr lang="en-US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write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 ... };</a:t>
            </a:r>
            <a:endParaRPr lang="en-US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arguments.length</a:t>
            </a:r>
            <a:r>
              <a:rPr lang="en-US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s.write</a:t>
            </a:r>
            <a:r>
              <a:rPr lang="en-US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</a:t>
            </a:r>
          </a:p>
          <a:p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this.destroy</a:t>
            </a:r>
            <a:r>
              <a:rPr lang="en-US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  <a:endParaRPr lang="en-US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destroy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this.writable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false</a:t>
            </a:r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47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Ensure Readable streams don’t emit faster than Writeable streams can consume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Drastically changing with Node </a:t>
            </a:r>
            <a:r>
              <a:rPr lang="en-US" dirty="0" smtClean="0">
                <a:solidFill>
                  <a:schemeClr val="bg1"/>
                </a:solidFill>
              </a:rPr>
              <a:t>&gt;= 0.9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2026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948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'drain'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191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pause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9368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et2.cbsistatic.com/cnwk.1d/i/tim/2012/08/23/Microsoft_Logo_1980_620x2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563" y="1981200"/>
            <a:ext cx="7607081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Pipe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Glues together readable and writable streams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Handles 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114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</a:rPr>
              <a:t>a.pipe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(b).pipe(c).pipe(d)</a:t>
            </a:r>
            <a:endParaRPr lang="en-US" sz="3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Transform input and produce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267200"/>
            <a:ext cx="86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readable.pipe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(transform).pipe(writable)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oth </a:t>
            </a:r>
            <a:r>
              <a:rPr lang="en-US" dirty="0" smtClean="0">
                <a:solidFill>
                  <a:schemeClr val="bg1"/>
                </a:solidFill>
              </a:rPr>
              <a:t>ends of the engage in a two-way interaction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792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Consolas" pitchFamily="49" charset="0"/>
              </a:rPr>
              <a:t>stream1.pipe(stream2).pipe(stream1);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Built-In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process.stdin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stdout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stderr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net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http</a:t>
            </a:r>
          </a:p>
          <a:p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child_process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zlib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0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53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Issues in &lt;= 0.8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Problems in Readable Streams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eagerly fired whether ready or not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 pause/resume yourself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Might get data even if paused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Changes in 0.9+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257425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“Fire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and brimstone coming down from the skies! Rivers and seas boiling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4290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“Forty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years of darkness! Earthquakes, volcanoes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...”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231243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“The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dead rising from the grave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033486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“Human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sacrifice, dogs and cats living together... mass hysteria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66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Changes in 0.9+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New Readable class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Eliminates pause/resume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Adds read method and readable event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6548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function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chunk;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while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((chunk =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r.read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()) !== </a:t>
            </a:r>
            <a:r>
              <a:rPr lang="en-US" sz="2400" b="1" dirty="0" smtClean="0">
                <a:solidFill>
                  <a:srgbClr val="AE81FF"/>
                </a:solidFill>
                <a:latin typeface="Consolas" pitchFamily="49" charset="0"/>
              </a:rPr>
              <a:t>null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  process(chunk);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r.once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'readable'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, flow);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flow();</a:t>
            </a:r>
          </a:p>
          <a:p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pic>
        <p:nvPicPr>
          <p:cNvPr id="2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66451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le:JavaScript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60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766536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 Handbook</a:t>
            </a:r>
            <a:endParaRPr lang="en-US" sz="42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https://github.com/substack/stream-handbook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82296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Who you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2" charset="0"/>
              </a:rPr>
              <a:t>gonna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 call?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828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request, filed,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JSONStream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mux-demux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shoe, pause-stream, emit-stream, through, scuttlebutt, tar,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dnode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17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410200"/>
            <a:ext cx="8991600" cy="11430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We’re ready to believe </a:t>
            </a:r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you!</a:t>
            </a:r>
            <a:endParaRPr lang="en-US" sz="40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substack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dominictarr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maxogden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mikeal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isaacs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raynos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fent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tootallnate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Don’t Cross the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7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CREDITS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Proton Stream: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current.com/technology/90461049_las-vegas-ghostbusters-proton-stream-test.htm</a:t>
            </a:r>
          </a:p>
          <a:p>
            <a:r>
              <a:rPr lang="en-US" dirty="0">
                <a:solidFill>
                  <a:schemeClr val="bg1"/>
                </a:solidFill>
              </a:rPr>
              <a:t>Twinkie: </a:t>
            </a:r>
            <a:r>
              <a:rPr lang="en-US" u="sng" dirty="0">
                <a:solidFill>
                  <a:schemeClr val="bg1"/>
                </a:solidFill>
              </a:rPr>
              <a:t>http://www.pics-site.com/2011/01/27/a-twinkie-in-a-ct-scanner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09153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3780472"/>
            <a:ext cx="7391400" cy="1508105"/>
          </a:xfrm>
          <a:prstGeom prst="rect">
            <a:avLst/>
          </a:prstGeom>
          <a:solidFill>
            <a:srgbClr val="4648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Node.js is a platform built on Chrome's JavaScript runtime for easily building fast, </a:t>
            </a:r>
            <a:r>
              <a:rPr lang="en-US" sz="2000" b="1" dirty="0">
                <a:solidFill>
                  <a:srgbClr val="D2D8BA"/>
                </a:solidFill>
                <a:latin typeface="Lucida Sans" panose="020B0602030504020204" pitchFamily="34" charset="0"/>
              </a:rPr>
              <a:t>scalable network applications</a:t>
            </a:r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. Node.js uses an event-driven, non-blocking I/O model that makes it lightweight and efficient, perfect for data-intensive real-time applications that run across distributed devices.</a:t>
            </a:r>
          </a:p>
        </p:txBody>
      </p:sp>
    </p:spTree>
    <p:extLst>
      <p:ext uri="{BB962C8B-B14F-4D97-AF65-F5344CB8AC3E}">
        <p14:creationId xmlns:p14="http://schemas.microsoft.com/office/powerpoint/2010/main" val="269314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74445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JIFASNIF: 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JavaScript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is Fun and so Node.js is Fun.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Node.js?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8768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- Isaac 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Schlueter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(@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izs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 Node.js Maintainer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6070431"/>
            <a:ext cx="5257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https://twitter.com/izs/status/187639633641865216</a:t>
            </a:r>
          </a:p>
          <a:p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2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539657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To put my strongest concerns into a nutshell</a:t>
            </a:r>
            <a:r>
              <a:rPr lang="en-US" sz="2800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:</a:t>
            </a:r>
          </a:p>
          <a:p>
            <a:endParaRPr lang="en-US" sz="2800" dirty="0">
              <a:solidFill>
                <a:schemeClr val="bg1"/>
              </a:solidFill>
              <a:latin typeface="Proxima Nova Rg" panose="02000506030000020004" pitchFamily="50" charset="0"/>
              <a:cs typeface="Segoe U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1. We should have some ways of connecting programs like garden hose--screw in another segment when it becomes when it becomes necessary to massage data in another way. This is the way of IO also.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652" y="4862707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M. D. </a:t>
            </a:r>
            <a:r>
              <a:rPr lang="en-US" sz="2200" b="1" dirty="0" err="1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McIlroy</a:t>
            </a: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 </a:t>
            </a:r>
            <a: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/>
            </a:r>
            <a:b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October 11, 1964</a:t>
            </a:r>
          </a:p>
        </p:txBody>
      </p:sp>
      <p:pic>
        <p:nvPicPr>
          <p:cNvPr id="2052" name="Picture 4" descr="http://icse08.upb.de/pix/mcilr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33" y="4648200"/>
            <a:ext cx="12096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 History Lesson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Unix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682" y="1676618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cat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in.txt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| tr '[A-Z]' '[a-z]' &gt;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out.txt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Node.js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'in.txt'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.pipe(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transform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pipe(fs.createWriteStream(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'out.txt'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are…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8194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…an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a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bstraction of IO…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038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…incremental </a:t>
            </a:r>
            <a:r>
              <a:rPr lang="en-US" sz="4400" dirty="0">
                <a:solidFill>
                  <a:schemeClr val="bg1"/>
                </a:solidFill>
                <a:latin typeface="Proxima Nova Rg"/>
              </a:rPr>
              <a:t>data in time with back </a:t>
            </a: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pressure…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1679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9720</TotalTime>
  <Words>1389</Words>
  <Application>Microsoft Office PowerPoint</Application>
  <PresentationFormat>On-screen Show (4:3)</PresentationFormat>
  <Paragraphs>254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Ghostbusters</vt:lpstr>
      <vt:lpstr>Lucida Console</vt:lpstr>
      <vt:lpstr>Lucida Sans</vt:lpstr>
      <vt:lpstr>Proxima Nova Rg</vt:lpstr>
      <vt:lpstr>Segoe UI</vt:lpstr>
      <vt:lpstr>Segoe UI Light</vt:lpstr>
      <vt:lpstr>Office Theme</vt:lpstr>
      <vt:lpstr>Don’t Cross the Streams</vt:lpstr>
      <vt:lpstr>PowerPoint Presentation</vt:lpstr>
      <vt:lpstr>PowerPoint Presentation</vt:lpstr>
      <vt:lpstr>PowerPoint Presentation</vt:lpstr>
      <vt:lpstr>Why Node.js?</vt:lpstr>
      <vt:lpstr>A History Lesson</vt:lpstr>
      <vt:lpstr>The Unix Way</vt:lpstr>
      <vt:lpstr>The Node.js Way</vt:lpstr>
      <vt:lpstr>Streams are…</vt:lpstr>
      <vt:lpstr>Why Streams?</vt:lpstr>
      <vt:lpstr>Why?</vt:lpstr>
      <vt:lpstr>Why not?</vt:lpstr>
      <vt:lpstr>Why not?</vt:lpstr>
      <vt:lpstr>Streams</vt:lpstr>
      <vt:lpstr>PowerPoint Presentation</vt:lpstr>
      <vt:lpstr>Types of Streams</vt:lpstr>
      <vt:lpstr>Readable Stream</vt:lpstr>
      <vt:lpstr>Writeable Stream</vt:lpstr>
      <vt:lpstr>Back pressure</vt:lpstr>
      <vt:lpstr>Pipe</vt:lpstr>
      <vt:lpstr>Transform streams</vt:lpstr>
      <vt:lpstr>Duplex Streams</vt:lpstr>
      <vt:lpstr>Built-In Streams</vt:lpstr>
      <vt:lpstr>Streams in Action</vt:lpstr>
      <vt:lpstr>Complex Event Processing</vt:lpstr>
      <vt:lpstr>Distributed Streams</vt:lpstr>
      <vt:lpstr>Issues in &lt;= 0.8</vt:lpstr>
      <vt:lpstr>Changes in 0.9+</vt:lpstr>
      <vt:lpstr>Changes in 0.9+</vt:lpstr>
      <vt:lpstr>PowerPoint Presentation</vt:lpstr>
      <vt:lpstr>Who you gonna call?</vt:lpstr>
      <vt:lpstr>We’re ready to believe you!</vt:lpstr>
      <vt:lpstr>Don’t Cross the Streams</vt:lpstr>
      <vt:lpstr>CREDITS</vt:lpstr>
    </vt:vector>
  </TitlesOfParts>
  <Company>U.S. Government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Cross the Streams</dc:title>
  <dc:creator>Matthew Podwysocki</dc:creator>
  <cp:lastModifiedBy>Matthew Podwysocki</cp:lastModifiedBy>
  <cp:revision>217</cp:revision>
  <dcterms:created xsi:type="dcterms:W3CDTF">2012-10-10T20:38:00Z</dcterms:created>
  <dcterms:modified xsi:type="dcterms:W3CDTF">2013-02-27T14:24:59Z</dcterms:modified>
</cp:coreProperties>
</file>