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1" r:id="rId3"/>
    <p:sldId id="290" r:id="rId4"/>
    <p:sldId id="295" r:id="rId5"/>
    <p:sldId id="296" r:id="rId6"/>
    <p:sldId id="297" r:id="rId7"/>
    <p:sldId id="257" r:id="rId8"/>
    <p:sldId id="277" r:id="rId9"/>
    <p:sldId id="258" r:id="rId10"/>
    <p:sldId id="274" r:id="rId11"/>
    <p:sldId id="278" r:id="rId12"/>
    <p:sldId id="291" r:id="rId13"/>
    <p:sldId id="265" r:id="rId14"/>
    <p:sldId id="275" r:id="rId15"/>
    <p:sldId id="279" r:id="rId16"/>
    <p:sldId id="286" r:id="rId17"/>
    <p:sldId id="266" r:id="rId18"/>
    <p:sldId id="267" r:id="rId19"/>
    <p:sldId id="282" r:id="rId20"/>
    <p:sldId id="270" r:id="rId21"/>
    <p:sldId id="298" r:id="rId22"/>
    <p:sldId id="280" r:id="rId23"/>
    <p:sldId id="287" r:id="rId24"/>
    <p:sldId id="272" r:id="rId25"/>
    <p:sldId id="283" r:id="rId26"/>
    <p:sldId id="260" r:id="rId27"/>
    <p:sldId id="273" r:id="rId28"/>
    <p:sldId id="285" r:id="rId29"/>
    <p:sldId id="288" r:id="rId30"/>
    <p:sldId id="292" r:id="rId31"/>
    <p:sldId id="293"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D9EF"/>
    <a:srgbClr val="AE81FF"/>
    <a:srgbClr val="E6DB74"/>
    <a:srgbClr val="F92672"/>
    <a:srgbClr val="FD971F"/>
    <a:srgbClr val="A6E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68930" autoAdjust="0"/>
  </p:normalViewPr>
  <p:slideViewPr>
    <p:cSldViewPr>
      <p:cViewPr varScale="1">
        <p:scale>
          <a:sx n="79" d="100"/>
          <a:sy n="79" d="100"/>
        </p:scale>
        <p:origin x="238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0D78F-0F54-4F01-AC72-8A29916C1167}" type="datetimeFigureOut">
              <a:rPr lang="en-US" smtClean="0"/>
              <a:pPr/>
              <a:t>10/17/2012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C0C7B8-101C-4F8C-9143-43222D1AB2E2}" type="slidenum">
              <a:rPr lang="en-US" smtClean="0"/>
              <a:pPr/>
              <a:t>‹#›</a:t>
            </a:fld>
            <a:endParaRPr lang="en-US"/>
          </a:p>
        </p:txBody>
      </p:sp>
    </p:spTree>
    <p:extLst>
      <p:ext uri="{BB962C8B-B14F-4D97-AF65-F5344CB8AC3E}">
        <p14:creationId xmlns:p14="http://schemas.microsoft.com/office/powerpoint/2010/main" val="82291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npmjs.org/package/pause-stream" TargetMode="External"/><Relationship Id="rId3" Type="http://schemas.openxmlformats.org/officeDocument/2006/relationships/hyperlink" Target="https://github.com/mikeal/request" TargetMode="External"/><Relationship Id="rId7" Type="http://schemas.openxmlformats.org/officeDocument/2006/relationships/hyperlink" Target="https://npmjs.org/package/shoe" TargetMode="External"/><Relationship Id="rId12" Type="http://schemas.openxmlformats.org/officeDocument/2006/relationships/hyperlink" Target="https://npmjs.org/package/dnode"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github.com/dominictarr/mux-demux" TargetMode="External"/><Relationship Id="rId11" Type="http://schemas.openxmlformats.org/officeDocument/2006/relationships/hyperlink" Target="https://npmjs.org/package/tar" TargetMode="External"/><Relationship Id="rId5" Type="http://schemas.openxmlformats.org/officeDocument/2006/relationships/hyperlink" Target="https://github.com/dominictarr/JSONStream" TargetMode="External"/><Relationship Id="rId10" Type="http://schemas.openxmlformats.org/officeDocument/2006/relationships/hyperlink" Target="https://npmjs.org/package/scuttlebutt" TargetMode="External"/><Relationship Id="rId4" Type="http://schemas.openxmlformats.org/officeDocument/2006/relationships/hyperlink" Target="https://github.com/mikeal/filed" TargetMode="External"/><Relationship Id="rId9" Type="http://schemas.openxmlformats.org/officeDocument/2006/relationships/hyperlink" Target="https://npmjs.org/package/through"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Sort_(Unix)" TargetMode="External"/><Relationship Id="rId13" Type="http://schemas.openxmlformats.org/officeDocument/2006/relationships/hyperlink" Target="http://en.wikipedia.org/wiki/Ken_Thompson" TargetMode="External"/><Relationship Id="rId18" Type="http://schemas.openxmlformats.org/officeDocument/2006/relationships/hyperlink" Target="http://en.wikipedia.org/wiki/BeOS" TargetMode="External"/><Relationship Id="rId3" Type="http://schemas.openxmlformats.org/officeDocument/2006/relationships/hyperlink" Target="http://en.wikipedia.org/wiki/Pipeline_(Unix)" TargetMode="External"/><Relationship Id="rId7" Type="http://schemas.openxmlformats.org/officeDocument/2006/relationships/hyperlink" Target="http://en.wikipedia.org/wiki/Diff" TargetMode="External"/><Relationship Id="rId12" Type="http://schemas.openxmlformats.org/officeDocument/2006/relationships/hyperlink" Target="http://en.wikipedia.org/wiki/Tr_(Unix)" TargetMode="External"/><Relationship Id="rId17" Type="http://schemas.openxmlformats.org/officeDocument/2006/relationships/hyperlink" Target="http://en.wikipedia.org/wiki/Microsoft_Windows" TargetMode="External"/><Relationship Id="rId2" Type="http://schemas.openxmlformats.org/officeDocument/2006/relationships/slide" Target="../slides/slide9.xml"/><Relationship Id="rId16" Type="http://schemas.openxmlformats.org/officeDocument/2006/relationships/hyperlink" Target="http://en.wikipedia.org/wiki/OS/2" TargetMode="External"/><Relationship Id="rId1" Type="http://schemas.openxmlformats.org/officeDocument/2006/relationships/notesMaster" Target="../notesMasters/notesMaster1.xml"/><Relationship Id="rId6" Type="http://schemas.openxmlformats.org/officeDocument/2006/relationships/hyperlink" Target="http://en.wikipedia.org/wiki/Spell_(Unix)" TargetMode="External"/><Relationship Id="rId11" Type="http://schemas.openxmlformats.org/officeDocument/2006/relationships/hyperlink" Target="http://en.wikipedia.org/wiki/Speak_(Unix)" TargetMode="External"/><Relationship Id="rId5" Type="http://schemas.openxmlformats.org/officeDocument/2006/relationships/hyperlink" Target="http://en.wikipedia.org/wiki/Unix" TargetMode="External"/><Relationship Id="rId15" Type="http://schemas.openxmlformats.org/officeDocument/2006/relationships/hyperlink" Target="http://en.wikipedia.org/wiki/DOS" TargetMode="External"/><Relationship Id="rId10" Type="http://schemas.openxmlformats.org/officeDocument/2006/relationships/hyperlink" Target="http://en.wikipedia.org/w/index.php?title=Graph_(Unix)&amp;action=edit&amp;redlink=1" TargetMode="External"/><Relationship Id="rId4" Type="http://schemas.openxmlformats.org/officeDocument/2006/relationships/hyperlink" Target="http://en.wikipedia.org/wiki/Software_componentry" TargetMode="External"/><Relationship Id="rId9" Type="http://schemas.openxmlformats.org/officeDocument/2006/relationships/hyperlink" Target="http://en.wikipedia.org/wiki/Join_(Unix_utility)" TargetMode="External"/><Relationship Id="rId14" Type="http://schemas.openxmlformats.org/officeDocument/2006/relationships/hyperlink" Target="http://en.wikipedia.org/wiki/UNI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Hello everyone, I’m Matt</a:t>
            </a:r>
            <a:r>
              <a:rPr lang="en-US" baseline="0" dirty="0" smtClean="0"/>
              <a:t> Podwysocki, known unoriginally as @</a:t>
            </a:r>
            <a:r>
              <a:rPr lang="en-US" baseline="0" dirty="0" err="1" smtClean="0"/>
              <a:t>mattpodwysocki</a:t>
            </a:r>
            <a:r>
              <a:rPr lang="en-US" baseline="0" dirty="0" smtClean="0"/>
              <a:t> on the internet pretty much at any location, whether it’s Twitter or </a:t>
            </a:r>
            <a:r>
              <a:rPr lang="en-US" baseline="0" dirty="0" err="1" smtClean="0"/>
              <a:t>GitHub</a:t>
            </a:r>
            <a:r>
              <a:rPr lang="en-US" baseline="0" dirty="0" smtClean="0"/>
              <a:t> or pretty much anything else, and of course I love streams</a:t>
            </a:r>
          </a:p>
          <a:p>
            <a:endParaRPr lang="en-US" baseline="0" dirty="0" smtClean="0"/>
          </a:p>
          <a:p>
            <a:r>
              <a:rPr lang="en-US" baseline="0" dirty="0" smtClean="0"/>
              <a:t>Today I’m here to give an overview of streams in Node.js in a talk entitled “Don’t Cross the Streams” in homage to one of my favorite movies growing up, Ghostbusters.  You never really can mention streams without someone saying that exact phrase from the movie, so why not just run with it?  We have a lot of great talks coming up today on streams, so it’s a good idea to get everyone kind of at the same playing level when it comes to a basic understanding of Streams in Node.  </a:t>
            </a:r>
          </a:p>
          <a:p>
            <a:endParaRPr lang="en-US" baseline="0" dirty="0" smtClean="0"/>
          </a:p>
          <a:p>
            <a:r>
              <a:rPr lang="en-US" baseline="0" dirty="0" smtClean="0"/>
              <a:t>Let’s just go to the basics, Node.js after all has as its description that Node is great for easily building fast, scalable network applications.  How do you achieve some of that scalability?  Streams of course.  I think Streams are still one of the most underused pieces of Node and I’m excited how the community is moving streams forward in pretty awesome ways.</a:t>
            </a:r>
          </a:p>
          <a:p>
            <a:endParaRPr lang="en-US" baseline="0" dirty="0" smtClean="0"/>
          </a:p>
          <a:p>
            <a:r>
              <a:rPr lang="en-US" baseline="0" dirty="0" smtClean="0"/>
              <a:t>Just out of curiosity, how many people know pretty much all there is to know about streams?  How many of you aren’t </a:t>
            </a:r>
            <a:r>
              <a:rPr lang="en-US" baseline="0" dirty="0" err="1" smtClean="0"/>
              <a:t>substack</a:t>
            </a:r>
            <a:r>
              <a:rPr lang="en-US" baseline="0" dirty="0" smtClean="0"/>
              <a:t> or Dominic Tarr?  Those two names along with others will be repeated often enough during this talk as they have a lot to offer in this field.</a:t>
            </a:r>
          </a:p>
          <a:p>
            <a:endParaRPr lang="en-US" baseline="0" dirty="0" smtClean="0"/>
          </a:p>
          <a:p>
            <a:r>
              <a:rPr lang="en-US" baseline="0" dirty="0" smtClean="0"/>
              <a:t>1-1:30</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a:t>
            </a:fld>
            <a:endParaRPr lang="en-US"/>
          </a:p>
        </p:txBody>
      </p:sp>
    </p:spTree>
    <p:extLst>
      <p:ext uri="{BB962C8B-B14F-4D97-AF65-F5344CB8AC3E}">
        <p14:creationId xmlns:p14="http://schemas.microsoft.com/office/powerpoint/2010/main" val="405408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are streams</a:t>
            </a:r>
            <a:r>
              <a:rPr lang="en-US" baseline="0" dirty="0" smtClean="0"/>
              <a:t> exactly?  How is it different from just events?  First off, it serves as an abstraction for IO, whether it’s from a file, network or otherwise, so it can be reasoned about the same way.  It’s also a way of thinking about data as incremental and a view over time.  The back pressure component has to deal with allowing the throttle the IO if the reads are happening too fast for the writer.  </a:t>
            </a:r>
          </a:p>
          <a:p>
            <a:endParaRPr lang="en-US" baseline="0" dirty="0" smtClean="0"/>
          </a:p>
          <a:p>
            <a:r>
              <a:rPr lang="en-US" baseline="0" dirty="0" smtClean="0"/>
              <a:t>Why is it important?  Because if we think about data incrementally, we allow ourselves to improve latency by not expecting the entire answer such as loading an entire file, when all we wanted was to just trap errors and have retry logic.  Because we’re not waiting for the entire data, then we also reduce the memory footprint by not buffering it all into memory.  So, this opens up new worlds to support real-time applications as you’ll learn about later.</a:t>
            </a:r>
          </a:p>
        </p:txBody>
      </p:sp>
      <p:sp>
        <p:nvSpPr>
          <p:cNvPr id="4" name="Slide Number Placeholder 3"/>
          <p:cNvSpPr>
            <a:spLocks noGrp="1"/>
          </p:cNvSpPr>
          <p:nvPr>
            <p:ph type="sldNum" sz="quarter" idx="10"/>
          </p:nvPr>
        </p:nvSpPr>
        <p:spPr/>
        <p:txBody>
          <a:bodyPr/>
          <a:lstStyle/>
          <a:p>
            <a:fld id="{7BC0C7B8-101C-4F8C-9143-43222D1AB2E2}" type="slidenum">
              <a:rPr lang="en-US" smtClean="0"/>
              <a:pPr/>
              <a:t>12</a:t>
            </a:fld>
            <a:endParaRPr lang="en-US"/>
          </a:p>
        </p:txBody>
      </p:sp>
    </p:spTree>
    <p:extLst>
      <p:ext uri="{BB962C8B-B14F-4D97-AF65-F5344CB8AC3E}">
        <p14:creationId xmlns:p14="http://schemas.microsoft.com/office/powerpoint/2010/main" val="373176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a typical example we might see in Node programs today.  We’re going to create a server and then serve the file out</a:t>
            </a:r>
            <a:r>
              <a:rPr lang="en-US" baseline="0" dirty="0" smtClean="0"/>
              <a:t> via the </a:t>
            </a:r>
            <a:r>
              <a:rPr lang="en-US" baseline="0" dirty="0" err="1" smtClean="0"/>
              <a:t>fs.readFile</a:t>
            </a:r>
            <a:r>
              <a:rPr lang="en-US" baseline="0" dirty="0" smtClean="0"/>
              <a:t>, which then gives us back the error and the data, all buffered into memory.  But as you can see here, our ultimate goal was just to trap errors and then forward on that data to the response stream.  </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13</a:t>
            </a:fld>
            <a:endParaRPr lang="en-US"/>
          </a:p>
        </p:txBody>
      </p:sp>
    </p:spTree>
    <p:extLst>
      <p:ext uri="{BB962C8B-B14F-4D97-AF65-F5344CB8AC3E}">
        <p14:creationId xmlns:p14="http://schemas.microsoft.com/office/powerpoint/2010/main" val="273324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a:t>
            </a:r>
            <a:r>
              <a:rPr lang="en-US" baseline="0" dirty="0" smtClean="0"/>
              <a:t> if we use </a:t>
            </a:r>
            <a:r>
              <a:rPr lang="en-US" baseline="0" dirty="0" err="1" smtClean="0"/>
              <a:t>fs.createReadStream</a:t>
            </a:r>
            <a:r>
              <a:rPr lang="en-US" baseline="0" dirty="0" smtClean="0"/>
              <a:t> with the file we now have the stream where we can attach an error handler to handle any problems, and then pipe it to the response, never once having to buffer the data into memory.  This way we get all the benefits of streams including back pressure.</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14</a:t>
            </a:fld>
            <a:endParaRPr lang="en-US"/>
          </a:p>
        </p:txBody>
      </p:sp>
    </p:spTree>
    <p:extLst>
      <p:ext uri="{BB962C8B-B14F-4D97-AF65-F5344CB8AC3E}">
        <p14:creationId xmlns:p14="http://schemas.microsoft.com/office/powerpoint/2010/main" val="4240775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very core, a Stream is a subclass of </a:t>
            </a:r>
            <a:r>
              <a:rPr lang="en-US" dirty="0" err="1" smtClean="0"/>
              <a:t>EventEmitter</a:t>
            </a:r>
            <a:r>
              <a:rPr lang="en-US" baseline="0" dirty="0" smtClean="0"/>
              <a:t> where you can create them via the Stream module and of course combine them together with pipe.</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15</a:t>
            </a:fld>
            <a:endParaRPr lang="en-US"/>
          </a:p>
        </p:txBody>
      </p:sp>
    </p:spTree>
    <p:extLst>
      <p:ext uri="{BB962C8B-B14F-4D97-AF65-F5344CB8AC3E}">
        <p14:creationId xmlns:p14="http://schemas.microsoft.com/office/powerpoint/2010/main" val="3283318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not another obligatory quote?  </a:t>
            </a:r>
          </a:p>
          <a:p>
            <a:endParaRPr lang="en-US" dirty="0" smtClean="0"/>
          </a:p>
          <a:p>
            <a:r>
              <a:rPr lang="en-US" dirty="0" smtClean="0"/>
              <a:t>And for you not used to imperial units, that’s </a:t>
            </a:r>
            <a:r>
              <a:rPr lang="en-US" sz="1200" b="0" i="0" kern="1200" dirty="0" smtClean="0">
                <a:solidFill>
                  <a:schemeClr val="tx1"/>
                </a:solidFill>
                <a:effectLst/>
                <a:latin typeface="+mn-lt"/>
                <a:ea typeface="+mn-ea"/>
                <a:cs typeface="+mn-cs"/>
              </a:rPr>
              <a:t>10.6 meters and about 272 kilograms.</a:t>
            </a:r>
            <a:r>
              <a:rPr lang="en-US" sz="1200" b="0" i="0" kern="1200" baseline="0" dirty="0" smtClean="0">
                <a:solidFill>
                  <a:schemeClr val="tx1"/>
                </a:solidFill>
                <a:effectLst/>
                <a:latin typeface="+mn-lt"/>
                <a:ea typeface="+mn-ea"/>
                <a:cs typeface="+mn-cs"/>
              </a:rPr>
              <a:t>  Needless to say a whole lot of awesome.</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16</a:t>
            </a:fld>
            <a:endParaRPr lang="en-US"/>
          </a:p>
        </p:txBody>
      </p:sp>
    </p:spTree>
    <p:extLst>
      <p:ext uri="{BB962C8B-B14F-4D97-AF65-F5344CB8AC3E}">
        <p14:creationId xmlns:p14="http://schemas.microsoft.com/office/powerpoint/2010/main" val="1247855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some terminology out of the</a:t>
            </a:r>
            <a:r>
              <a:rPr lang="en-US" baseline="0" dirty="0" smtClean="0"/>
              <a:t> way, let’s go over a number of streams including readable, writable, through and duplex</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17</a:t>
            </a:fld>
            <a:endParaRPr lang="en-US"/>
          </a:p>
        </p:txBody>
      </p:sp>
    </p:spTree>
    <p:extLst>
      <p:ext uri="{BB962C8B-B14F-4D97-AF65-F5344CB8AC3E}">
        <p14:creationId xmlns:p14="http://schemas.microsoft.com/office/powerpoint/2010/main" val="769118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type</a:t>
            </a:r>
            <a:r>
              <a:rPr lang="en-US" baseline="0" dirty="0" smtClean="0"/>
              <a:t> is the readable stream. The most important things to note are the data and end events where you oddly enough listen for the incremental data, and then listen for the end.  There are methods there to also help you with back pressure in pause/resume, but don’t get hung up on that now.  Most commonly you’ll find things like </a:t>
            </a:r>
            <a:r>
              <a:rPr lang="en-US" baseline="0" dirty="0" err="1" smtClean="0"/>
              <a:t>fs.createReadStream</a:t>
            </a:r>
            <a:r>
              <a:rPr lang="en-US" baseline="0" dirty="0" smtClean="0"/>
              <a:t> or </a:t>
            </a:r>
            <a:r>
              <a:rPr lang="en-US" baseline="0" dirty="0" err="1" smtClean="0"/>
              <a:t>net.connect</a:t>
            </a:r>
            <a:r>
              <a:rPr lang="en-US" baseline="0" dirty="0" smtClean="0"/>
              <a:t> as your friend with read streams, </a:t>
            </a:r>
          </a:p>
          <a:p>
            <a:endParaRPr lang="en-US" baseline="0" dirty="0" smtClean="0"/>
          </a:p>
          <a:p>
            <a:r>
              <a:rPr lang="en-US" baseline="0" dirty="0" smtClean="0"/>
              <a:t>To create your own is quite easy by simply creating a new stream, and setting the readable property to true.  In this case, we’ll emit data 5 times and then end, pausing 1 second in between.  </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18</a:t>
            </a:fld>
            <a:endParaRPr lang="en-US"/>
          </a:p>
        </p:txBody>
      </p:sp>
    </p:spTree>
    <p:extLst>
      <p:ext uri="{BB962C8B-B14F-4D97-AF65-F5344CB8AC3E}">
        <p14:creationId xmlns:p14="http://schemas.microsoft.com/office/powerpoint/2010/main" val="2277777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side</a:t>
            </a:r>
            <a:r>
              <a:rPr lang="en-US" baseline="0" dirty="0" smtClean="0"/>
              <a:t> is a writable stream.  You’ll not this time we have methods to write and end, which of course correspond to our </a:t>
            </a:r>
            <a:r>
              <a:rPr lang="en-US" baseline="0" dirty="0" err="1" smtClean="0"/>
              <a:t>readable’s</a:t>
            </a:r>
            <a:r>
              <a:rPr lang="en-US" baseline="0" dirty="0" smtClean="0"/>
              <a:t> data and end events.  We also have the drain event which helps us deal with back pressure.  </a:t>
            </a:r>
          </a:p>
          <a:p>
            <a:endParaRPr lang="en-US" baseline="0" dirty="0" smtClean="0"/>
          </a:p>
          <a:p>
            <a:r>
              <a:rPr lang="en-US" baseline="0" dirty="0" smtClean="0"/>
              <a:t>In this little example, we have a stream where the writable is now true, and then we implement a write method, the end method and destroy.  The end might look interesting as we’re getting data.  In Node core, it’s common place for end to take data as a one and done operation, so for consistency sake it’s good to have it in there.  And for destroy, we ensure that our stream is no longer writeable, in the case of errors, etc.</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19</a:t>
            </a:fld>
            <a:endParaRPr lang="en-US"/>
          </a:p>
        </p:txBody>
      </p:sp>
    </p:spTree>
    <p:extLst>
      <p:ext uri="{BB962C8B-B14F-4D97-AF65-F5344CB8AC3E}">
        <p14:creationId xmlns:p14="http://schemas.microsoft.com/office/powerpoint/2010/main" val="2383507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a:t>
            </a:r>
            <a:r>
              <a:rPr lang="en-US" baseline="0" dirty="0" smtClean="0"/>
              <a:t> a little about back pressure that seems to be bandied about quite often.  This is a mechanism in which we can back off the reads if the writer can’t keep up. </a:t>
            </a:r>
          </a:p>
          <a:p>
            <a:endParaRPr lang="en-US" baseline="0" dirty="0" smtClean="0"/>
          </a:p>
          <a:p>
            <a:r>
              <a:rPr lang="en-US" baseline="0" dirty="0" smtClean="0"/>
              <a:t>If a writer cannot keep up, it can return false from the write operation, which then causes the reader to be paused.  When the writer is ready again, it can emit the drain event which resumes the reader.</a:t>
            </a:r>
          </a:p>
          <a:p>
            <a:endParaRPr lang="en-US" baseline="0" dirty="0" smtClean="0"/>
          </a:p>
          <a:p>
            <a:r>
              <a:rPr lang="en-US" baseline="0" dirty="0" smtClean="0"/>
              <a:t>And yes, things will be changing drastically going forward after 0.8, so it’s good to at least know how it works now, before your world totally changes.</a:t>
            </a:r>
          </a:p>
        </p:txBody>
      </p:sp>
      <p:sp>
        <p:nvSpPr>
          <p:cNvPr id="4" name="Slide Number Placeholder 3"/>
          <p:cNvSpPr>
            <a:spLocks noGrp="1"/>
          </p:cNvSpPr>
          <p:nvPr>
            <p:ph type="sldNum" sz="quarter" idx="10"/>
          </p:nvPr>
        </p:nvSpPr>
        <p:spPr/>
        <p:txBody>
          <a:bodyPr/>
          <a:lstStyle/>
          <a:p>
            <a:fld id="{7BC0C7B8-101C-4F8C-9143-43222D1AB2E2}" type="slidenum">
              <a:rPr lang="en-US" smtClean="0"/>
              <a:pPr/>
              <a:t>20</a:t>
            </a:fld>
            <a:endParaRPr lang="en-US"/>
          </a:p>
        </p:txBody>
      </p:sp>
    </p:spTree>
    <p:extLst>
      <p:ext uri="{BB962C8B-B14F-4D97-AF65-F5344CB8AC3E}">
        <p14:creationId xmlns:p14="http://schemas.microsoft.com/office/powerpoint/2010/main" val="1264334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a:t>
            </a:r>
            <a:r>
              <a:rPr lang="en-US" baseline="0" dirty="0" smtClean="0"/>
              <a:t> recap from the readable and writable, this is largely how they work when you pipe from a readable to a writable stream.</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21</a:t>
            </a:fld>
            <a:endParaRPr lang="en-US"/>
          </a:p>
        </p:txBody>
      </p:sp>
    </p:spTree>
    <p:extLst>
      <p:ext uri="{BB962C8B-B14F-4D97-AF65-F5344CB8AC3E}">
        <p14:creationId xmlns:p14="http://schemas.microsoft.com/office/powerpoint/2010/main" val="332882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not first walk down memory lane to talk about some of those favorite quotes of mine from the movie.  Here’s a classic exchange between</a:t>
            </a:r>
            <a:r>
              <a:rPr lang="en-US" baseline="0" dirty="0" smtClean="0"/>
              <a:t> the team as they’re on their first gig.</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a:t>
            </a:fld>
            <a:endParaRPr lang="en-US"/>
          </a:p>
        </p:txBody>
      </p:sp>
    </p:spTree>
    <p:extLst>
      <p:ext uri="{BB962C8B-B14F-4D97-AF65-F5344CB8AC3E}">
        <p14:creationId xmlns:p14="http://schemas.microsoft.com/office/powerpoint/2010/main" val="2360060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A</a:t>
            </a:r>
            <a:r>
              <a:rPr lang="en-US" b="0" baseline="0" dirty="0" smtClean="0"/>
              <a:t> through stream is a stream that is both readable and writable where the input is processed and the emitted as output.  These through streams also have a coupling of their stated whether paused or running.  You’d use a through stream if you want to perform such operations as encryption, compression, deserialization, buffering, side effects such as logging and more.</a:t>
            </a:r>
            <a:endParaRPr lang="en-US" b="0" dirty="0" smtClean="0"/>
          </a:p>
          <a:p>
            <a:endParaRPr lang="en-US" dirty="0" smtClean="0"/>
          </a:p>
          <a:p>
            <a:r>
              <a:rPr lang="en-US" dirty="0" smtClean="0"/>
              <a:t>There</a:t>
            </a:r>
            <a:r>
              <a:rPr lang="en-US" baseline="0" dirty="0" smtClean="0"/>
              <a:t> are a lot of awesome modules in here, but the through module in particular from Dominic Tarr is great as a toolkit for creating through streams.</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22</a:t>
            </a:fld>
            <a:endParaRPr lang="en-US"/>
          </a:p>
        </p:txBody>
      </p:sp>
    </p:spTree>
    <p:extLst>
      <p:ext uri="{BB962C8B-B14F-4D97-AF65-F5344CB8AC3E}">
        <p14:creationId xmlns:p14="http://schemas.microsoft.com/office/powerpoint/2010/main" val="2735555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Stream that is both readable and writable, but the streams go off to some other place or thing, </a:t>
            </a:r>
            <a:r>
              <a:rPr lang="en-US" dirty="0" smtClean="0"/>
              <a:t>sending messages like a telephone, and </a:t>
            </a:r>
            <a:r>
              <a:rPr lang="en-US" dirty="0" smtClean="0"/>
              <a:t>are not coupled directly. </a:t>
            </a:r>
            <a:r>
              <a:rPr lang="en-US" dirty="0" smtClean="0"/>
              <a:t>Unlike the through stream, the readable and writable side of a </a:t>
            </a:r>
            <a:r>
              <a:rPr lang="en-US" dirty="0" err="1" smtClean="0"/>
              <a:t>DuplexStream</a:t>
            </a:r>
            <a:r>
              <a:rPr lang="en-US" dirty="0" smtClean="0"/>
              <a:t> has their own pause state.</a:t>
            </a:r>
          </a:p>
          <a:p>
            <a:r>
              <a:rPr lang="en-US" dirty="0" smtClean="0"/>
              <a:t>Chances are, if you’re seeing a pattern like below, you’re seeing a duplex stream.  You might use these for communication like http, </a:t>
            </a:r>
            <a:r>
              <a:rPr lang="en-US" dirty="0" err="1" smtClean="0"/>
              <a:t>tcp</a:t>
            </a:r>
            <a:r>
              <a:rPr lang="en-US" dirty="0" smtClean="0"/>
              <a:t>, </a:t>
            </a:r>
            <a:r>
              <a:rPr lang="en-US" dirty="0" err="1" smtClean="0"/>
              <a:t>etc</a:t>
            </a:r>
            <a:r>
              <a:rPr lang="en-US" dirty="0" smtClean="0"/>
              <a:t>, as well</a:t>
            </a:r>
            <a:r>
              <a:rPr lang="en-US" baseline="0" dirty="0" smtClean="0"/>
              <a:t> as uses for data replication.</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23</a:t>
            </a:fld>
            <a:endParaRPr lang="en-US"/>
          </a:p>
        </p:txBody>
      </p:sp>
    </p:spTree>
    <p:extLst>
      <p:ext uri="{BB962C8B-B14F-4D97-AF65-F5344CB8AC3E}">
        <p14:creationId xmlns:p14="http://schemas.microsoft.com/office/powerpoint/2010/main" val="269910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number of built in modules with streams already!</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24</a:t>
            </a:fld>
            <a:endParaRPr lang="en-US"/>
          </a:p>
        </p:txBody>
      </p:sp>
    </p:spTree>
    <p:extLst>
      <p:ext uri="{BB962C8B-B14F-4D97-AF65-F5344CB8AC3E}">
        <p14:creationId xmlns:p14="http://schemas.microsoft.com/office/powerpoint/2010/main" val="396838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community</a:t>
            </a:r>
            <a:r>
              <a:rPr lang="en-US" baseline="0" dirty="0" smtClean="0"/>
              <a:t> around streams is pretty rich with a module to fit almost every need.  </a:t>
            </a:r>
            <a:endParaRPr lang="en-US" dirty="0" smtClean="0"/>
          </a:p>
          <a:p>
            <a:endParaRPr lang="en-US" dirty="0" smtClean="0"/>
          </a:p>
          <a:p>
            <a:r>
              <a:rPr lang="en-US" dirty="0" smtClean="0">
                <a:hlinkClick r:id="rId3"/>
              </a:rPr>
              <a:t>https://github.com/mikeal/request</a:t>
            </a:r>
            <a:endParaRPr lang="en-US" dirty="0" smtClean="0"/>
          </a:p>
          <a:p>
            <a:r>
              <a:rPr lang="en-US" dirty="0" smtClean="0">
                <a:hlinkClick r:id="rId4"/>
              </a:rPr>
              <a:t>https://github.com/mikeal/filed</a:t>
            </a:r>
            <a:endParaRPr lang="en-US" dirty="0" smtClean="0"/>
          </a:p>
          <a:p>
            <a:r>
              <a:rPr lang="en-US" dirty="0" smtClean="0">
                <a:hlinkClick r:id="rId5"/>
              </a:rPr>
              <a:t>https://github.com/dominictarr/JSONStream</a:t>
            </a:r>
            <a:endParaRPr lang="en-US" dirty="0" smtClean="0"/>
          </a:p>
          <a:p>
            <a:r>
              <a:rPr lang="en-US" dirty="0" smtClean="0">
                <a:hlinkClick r:id="rId6"/>
              </a:rPr>
              <a:t>https://github.com/dominictarr/mux-demux</a:t>
            </a:r>
            <a:endParaRPr lang="en-US" dirty="0" smtClean="0"/>
          </a:p>
          <a:p>
            <a:r>
              <a:rPr lang="en-US" dirty="0" smtClean="0">
                <a:hlinkClick r:id="rId7"/>
              </a:rPr>
              <a:t>https</a:t>
            </a:r>
            <a:r>
              <a:rPr lang="en-US" dirty="0" smtClean="0">
                <a:hlinkClick r:id="rId7"/>
              </a:rPr>
              <a:t>://npmjs.org/package/shoe</a:t>
            </a:r>
            <a:endParaRPr lang="en-US" dirty="0" smtClean="0"/>
          </a:p>
          <a:p>
            <a:r>
              <a:rPr lang="en-US" dirty="0" smtClean="0">
                <a:hlinkClick r:id="rId8"/>
              </a:rPr>
              <a:t>https://npmjs.org/package/pause-stream</a:t>
            </a:r>
            <a:endParaRPr lang="en-US" dirty="0" smtClean="0"/>
          </a:p>
          <a:p>
            <a:r>
              <a:rPr lang="en-US" dirty="0" smtClean="0">
                <a:hlinkClick r:id="rId9"/>
              </a:rPr>
              <a:t>https://npmjs.org/package/through</a:t>
            </a:r>
            <a:endParaRPr lang="en-US" dirty="0" smtClean="0"/>
          </a:p>
          <a:p>
            <a:r>
              <a:rPr lang="en-US" dirty="0" smtClean="0">
                <a:hlinkClick r:id="rId10"/>
              </a:rPr>
              <a:t>https://npmjs.org/package/scuttlebutt</a:t>
            </a:r>
            <a:endParaRPr lang="en-US" dirty="0" smtClean="0"/>
          </a:p>
          <a:p>
            <a:r>
              <a:rPr lang="en-US" dirty="0" smtClean="0">
                <a:hlinkClick r:id="rId11"/>
              </a:rPr>
              <a:t>https://npmjs.org/package/tar</a:t>
            </a:r>
            <a:endParaRPr lang="en-US" dirty="0" smtClean="0"/>
          </a:p>
          <a:p>
            <a:r>
              <a:rPr lang="en-US" dirty="0" smtClean="0">
                <a:hlinkClick r:id="rId12"/>
              </a:rPr>
              <a:t>https://npmjs.org/package/dnode</a:t>
            </a:r>
            <a:endParaRPr lang="en-US" dirty="0" smtClean="0"/>
          </a:p>
          <a:p>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25</a:t>
            </a:fld>
            <a:endParaRPr lang="en-US"/>
          </a:p>
        </p:txBody>
      </p:sp>
    </p:spTree>
    <p:extLst>
      <p:ext uri="{BB962C8B-B14F-4D97-AF65-F5344CB8AC3E}">
        <p14:creationId xmlns:p14="http://schemas.microsoft.com/office/powerpoint/2010/main" val="1879848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there’s a great community around it as well!</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26</a:t>
            </a:fld>
            <a:endParaRPr lang="en-US"/>
          </a:p>
        </p:txBody>
      </p:sp>
    </p:spTree>
    <p:extLst>
      <p:ext uri="{BB962C8B-B14F-4D97-AF65-F5344CB8AC3E}">
        <p14:creationId xmlns:p14="http://schemas.microsoft.com/office/powerpoint/2010/main" val="5717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may have said several times how things</a:t>
            </a:r>
            <a:r>
              <a:rPr lang="en-US" baseline="0" dirty="0" smtClean="0"/>
              <a:t> are changing going forward.  Writeable streams have been pretty straight forward to deal with, you return false if you need to back off and then emit drain when you’re ready.  But readable streams are a bit more complicated.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27</a:t>
            </a:fld>
            <a:endParaRPr lang="en-US"/>
          </a:p>
        </p:txBody>
      </p:sp>
    </p:spTree>
    <p:extLst>
      <p:ext uri="{BB962C8B-B14F-4D97-AF65-F5344CB8AC3E}">
        <p14:creationId xmlns:p14="http://schemas.microsoft.com/office/powerpoint/2010/main" val="773604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with those problems brought…</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28</a:t>
            </a:fld>
            <a:endParaRPr lang="en-US"/>
          </a:p>
        </p:txBody>
      </p:sp>
    </p:spTree>
    <p:extLst>
      <p:ext uri="{BB962C8B-B14F-4D97-AF65-F5344CB8AC3E}">
        <p14:creationId xmlns:p14="http://schemas.microsoft.com/office/powerpoint/2010/main" val="768555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Coming in 0.9 and beyond, we get a new Readable class, whereby you no longer have to implement</a:t>
            </a:r>
            <a:r>
              <a:rPr lang="en-US" baseline="0" dirty="0" smtClean="0"/>
              <a:t> pause and resume yourself.  </a:t>
            </a:r>
            <a:endParaRPr lang="en-US" dirty="0" smtClean="0"/>
          </a:p>
          <a:p>
            <a:endParaRPr lang="en-US" dirty="0" smtClean="0"/>
          </a:p>
          <a:p>
            <a:r>
              <a:rPr lang="en-US" dirty="0" smtClean="0"/>
              <a:t>So, take all my previous slides with a grain</a:t>
            </a:r>
            <a:r>
              <a:rPr lang="en-US" baseline="0" dirty="0" smtClean="0"/>
              <a:t> of salt.  Well, no, not really, there are some compatibility pieces you can take advantage of to wrap existing streams with these capabilities.</a:t>
            </a:r>
            <a:endParaRPr lang="en-US" dirty="0" smtClean="0"/>
          </a:p>
          <a:p>
            <a:endParaRPr lang="en-US" dirty="0" smtClean="0"/>
          </a:p>
          <a:p>
            <a:r>
              <a:rPr lang="en-US" dirty="0" smtClean="0"/>
              <a:t>Also, there are some implementations</a:t>
            </a:r>
            <a:r>
              <a:rPr lang="en-US" baseline="0" dirty="0" smtClean="0"/>
              <a:t> of through called Transform, and duplex</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29</a:t>
            </a:fld>
            <a:endParaRPr lang="en-US"/>
          </a:p>
        </p:txBody>
      </p:sp>
    </p:spTree>
    <p:extLst>
      <p:ext uri="{BB962C8B-B14F-4D97-AF65-F5344CB8AC3E}">
        <p14:creationId xmlns:p14="http://schemas.microsoft.com/office/powerpoint/2010/main" val="1253670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Want to learn more?  Check out </a:t>
            </a:r>
            <a:r>
              <a:rPr lang="en-US" dirty="0" err="1" smtClean="0"/>
              <a:t>substack’s</a:t>
            </a:r>
            <a:r>
              <a:rPr lang="en-US" dirty="0" smtClean="0"/>
              <a:t> effort around the stream handbook.  </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30</a:t>
            </a:fld>
            <a:endParaRPr lang="en-US"/>
          </a:p>
        </p:txBody>
      </p:sp>
    </p:spTree>
    <p:extLst>
      <p:ext uri="{BB962C8B-B14F-4D97-AF65-F5344CB8AC3E}">
        <p14:creationId xmlns:p14="http://schemas.microsoft.com/office/powerpoint/2010/main" val="2533518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that, thanks….</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31</a:t>
            </a:fld>
            <a:endParaRPr lang="en-US"/>
          </a:p>
        </p:txBody>
      </p:sp>
    </p:spTree>
    <p:extLst>
      <p:ext uri="{BB962C8B-B14F-4D97-AF65-F5344CB8AC3E}">
        <p14:creationId xmlns:p14="http://schemas.microsoft.com/office/powerpoint/2010/main" val="2249479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3</a:t>
            </a:fld>
            <a:endParaRPr lang="en-US"/>
          </a:p>
        </p:txBody>
      </p:sp>
    </p:spTree>
    <p:extLst>
      <p:ext uri="{BB962C8B-B14F-4D97-AF65-F5344CB8AC3E}">
        <p14:creationId xmlns:p14="http://schemas.microsoft.com/office/powerpoint/2010/main" val="341976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instead of saying stream crossing</a:t>
            </a:r>
            <a:r>
              <a:rPr lang="en-US" baseline="0" dirty="0" smtClean="0"/>
              <a:t> is bad, let’s redo this to talk about the awesomeness of streams?  And why not?  More quotes…</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4</a:t>
            </a:fld>
            <a:endParaRPr lang="en-US"/>
          </a:p>
        </p:txBody>
      </p:sp>
    </p:spTree>
    <p:extLst>
      <p:ext uri="{BB962C8B-B14F-4D97-AF65-F5344CB8AC3E}">
        <p14:creationId xmlns:p14="http://schemas.microsoft.com/office/powerpoint/2010/main" val="1947637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little about</a:t>
            </a:r>
            <a:r>
              <a:rPr lang="en-US" baseline="0" dirty="0" smtClean="0"/>
              <a:t> me is that I’m from a small company you may have never heard of called Microsoft.  And yes, I’m putting the metal back in Microsoft with that awesome thrash logo they had back in the early 80s.</a:t>
            </a:r>
          </a:p>
          <a:p>
            <a:endParaRPr lang="en-US" baseline="0" dirty="0" smtClean="0"/>
          </a:p>
          <a:p>
            <a:r>
              <a:rPr lang="en-US" baseline="0" dirty="0" smtClean="0"/>
              <a:t>I’ve been in the Node community for quite some time, back in the early days when I’d crawl over broken glass and Cygwin to get Node to work on Windows.  After JSConf.EU 2010, we were able to work with Ryan and </a:t>
            </a:r>
            <a:r>
              <a:rPr lang="en-US" baseline="0" dirty="0" err="1" smtClean="0"/>
              <a:t>Joyent</a:t>
            </a:r>
            <a:r>
              <a:rPr lang="en-US" baseline="0" dirty="0" smtClean="0"/>
              <a:t> to help get Node to work on Windows as a first class citizen, partnering on the </a:t>
            </a:r>
            <a:r>
              <a:rPr lang="en-US" baseline="0" dirty="0" err="1" smtClean="0"/>
              <a:t>libuv</a:t>
            </a:r>
            <a:r>
              <a:rPr lang="en-US" baseline="0" dirty="0" smtClean="0"/>
              <a:t> work.  Since then we’ve set up a team to work on Node.js on Windows Azure, and have even released Azure features such as Azure Mobile which uses Node.  We’re on </a:t>
            </a:r>
            <a:r>
              <a:rPr lang="en-US" baseline="0" dirty="0" err="1" smtClean="0"/>
              <a:t>GitHub</a:t>
            </a:r>
            <a:r>
              <a:rPr lang="en-US" baseline="0" dirty="0" smtClean="0"/>
              <a:t> under </a:t>
            </a:r>
            <a:r>
              <a:rPr lang="en-US" baseline="0" dirty="0" err="1" smtClean="0"/>
              <a:t>WindowsAzure</a:t>
            </a:r>
            <a:r>
              <a:rPr lang="en-US" baseline="0" dirty="0" smtClean="0"/>
              <a:t> and we take pull requests.</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7</a:t>
            </a:fld>
            <a:endParaRPr lang="en-US"/>
          </a:p>
        </p:txBody>
      </p:sp>
    </p:spTree>
    <p:extLst>
      <p:ext uri="{BB962C8B-B14F-4D97-AF65-F5344CB8AC3E}">
        <p14:creationId xmlns:p14="http://schemas.microsoft.com/office/powerpoint/2010/main" val="230498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also the co-host</a:t>
            </a:r>
            <a:r>
              <a:rPr lang="en-US" baseline="0" dirty="0" smtClean="0"/>
              <a:t> of </a:t>
            </a:r>
            <a:r>
              <a:rPr lang="en-US" baseline="0" dirty="0" err="1" smtClean="0"/>
              <a:t>JSConfLive</a:t>
            </a:r>
            <a:r>
              <a:rPr lang="en-US" baseline="0" dirty="0" smtClean="0"/>
              <a:t> along with Chris Williams where we explore a lot of stuff from </a:t>
            </a:r>
            <a:r>
              <a:rPr lang="en-US" baseline="0" dirty="0" err="1" smtClean="0"/>
              <a:t>JSConf</a:t>
            </a:r>
            <a:r>
              <a:rPr lang="en-US" baseline="0" dirty="0" smtClean="0"/>
              <a:t> in podcast form.  And at Microsoft, I work with the Cloud Programmability Team which focuses on democratizing data access, especially streams with our work on the Reactive Extensions and products like </a:t>
            </a:r>
            <a:r>
              <a:rPr lang="en-US" baseline="0" dirty="0" err="1" smtClean="0"/>
              <a:t>StreamInsight</a:t>
            </a:r>
            <a:r>
              <a:rPr lang="en-US" baseline="0" dirty="0" smtClean="0"/>
              <a:t>.  We’re also on </a:t>
            </a:r>
            <a:r>
              <a:rPr lang="en-US" baseline="0" dirty="0" err="1" smtClean="0"/>
              <a:t>GitHub</a:t>
            </a:r>
            <a:r>
              <a:rPr lang="en-US" baseline="0" dirty="0" smtClean="0"/>
              <a:t> with a lot coming out soon, which I’ll be talking a bit later.  </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8</a:t>
            </a:fld>
            <a:endParaRPr lang="en-US"/>
          </a:p>
        </p:txBody>
      </p:sp>
    </p:spTree>
    <p:extLst>
      <p:ext uri="{BB962C8B-B14F-4D97-AF65-F5344CB8AC3E}">
        <p14:creationId xmlns:p14="http://schemas.microsoft.com/office/powerpoint/2010/main" val="564942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walk down memory lane to where Streams all began.  In 1964, while working at Bell Labs, Doug </a:t>
            </a:r>
            <a:r>
              <a:rPr lang="en-US" dirty="0" err="1" smtClean="0"/>
              <a:t>McIlroy</a:t>
            </a:r>
            <a:r>
              <a:rPr lang="en-US" baseline="0" dirty="0" smtClean="0"/>
              <a:t> released a memo which </a:t>
            </a:r>
            <a:r>
              <a:rPr lang="en-US" baseline="0" dirty="0" err="1" smtClean="0"/>
              <a:t>outlayed</a:t>
            </a:r>
            <a:r>
              <a:rPr lang="en-US" baseline="0" dirty="0" smtClean="0"/>
              <a:t> some of his concerns.  His first concern was the following quote:</a:t>
            </a:r>
          </a:p>
          <a:p>
            <a:endParaRPr lang="en-US" baseline="0" dirty="0" smtClean="0"/>
          </a:p>
          <a:p>
            <a:r>
              <a:rPr lang="en-US" dirty="0" smtClean="0"/>
              <a:t>That’s a</a:t>
            </a:r>
            <a:r>
              <a:rPr lang="en-US" baseline="0" dirty="0" smtClean="0"/>
              <a:t> really important point here, is small </a:t>
            </a:r>
            <a:r>
              <a:rPr lang="en-US" baseline="0" dirty="0" err="1" smtClean="0"/>
              <a:t>composable</a:t>
            </a:r>
            <a:r>
              <a:rPr lang="en-US" baseline="0" dirty="0" smtClean="0"/>
              <a:t> programs, a nice separation of concerns, where we build programs from these tiny components, all connected via this mechanism he describes.    </a:t>
            </a:r>
            <a:r>
              <a:rPr lang="en-US" dirty="0" smtClean="0"/>
              <a:t>For those of you who</a:t>
            </a:r>
            <a:r>
              <a:rPr lang="en-US" baseline="0" dirty="0" smtClean="0"/>
              <a:t> don’t know, </a:t>
            </a:r>
            <a:r>
              <a:rPr lang="en-US" dirty="0" smtClean="0"/>
              <a:t>Dr</a:t>
            </a:r>
            <a:r>
              <a:rPr lang="en-US" dirty="0" smtClean="0"/>
              <a:t>. </a:t>
            </a:r>
            <a:r>
              <a:rPr lang="en-US" dirty="0" err="1" smtClean="0"/>
              <a:t>McIlroy</a:t>
            </a:r>
            <a:r>
              <a:rPr lang="en-US" dirty="0" smtClean="0"/>
              <a:t> is best known for having originally developed </a:t>
            </a:r>
            <a:r>
              <a:rPr lang="en-US" dirty="0" smtClean="0">
                <a:hlinkClick r:id="rId3" tooltip="Pipeline (Unix)"/>
              </a:rPr>
              <a:t>Unix pipelines</a:t>
            </a:r>
            <a:r>
              <a:rPr lang="en-US" dirty="0" smtClean="0"/>
              <a:t>, </a:t>
            </a:r>
            <a:r>
              <a:rPr lang="en-US" dirty="0" smtClean="0">
                <a:hlinkClick r:id="rId4" tooltip="Software componentry"/>
              </a:rPr>
              <a:t>software componentry</a:t>
            </a:r>
            <a:r>
              <a:rPr lang="en-US" dirty="0" smtClean="0"/>
              <a:t> and several </a:t>
            </a:r>
            <a:r>
              <a:rPr lang="en-US" dirty="0" smtClean="0">
                <a:hlinkClick r:id="rId5" tooltip="Unix"/>
              </a:rPr>
              <a:t>Unix</a:t>
            </a:r>
            <a:r>
              <a:rPr lang="en-US" dirty="0" smtClean="0"/>
              <a:t> </a:t>
            </a:r>
            <a:r>
              <a:rPr lang="en-US" dirty="0" smtClean="0"/>
              <a:t>tools that you may use quite frequently, </a:t>
            </a:r>
            <a:r>
              <a:rPr lang="en-US" dirty="0" smtClean="0"/>
              <a:t>such as </a:t>
            </a:r>
            <a:r>
              <a:rPr lang="en-US" dirty="0" smtClean="0">
                <a:hlinkClick r:id="rId6" tooltip="Spell (Unix)"/>
              </a:rPr>
              <a:t>spell</a:t>
            </a:r>
            <a:r>
              <a:rPr lang="en-US" dirty="0" smtClean="0"/>
              <a:t>, </a:t>
            </a:r>
            <a:r>
              <a:rPr lang="en-US" dirty="0" smtClean="0">
                <a:hlinkClick r:id="rId7" tooltip="Diff"/>
              </a:rPr>
              <a:t>diff</a:t>
            </a:r>
            <a:r>
              <a:rPr lang="en-US" dirty="0" smtClean="0"/>
              <a:t>, </a:t>
            </a:r>
            <a:r>
              <a:rPr lang="en-US" dirty="0" smtClean="0">
                <a:hlinkClick r:id="rId8" tooltip="Sort (Unix)"/>
              </a:rPr>
              <a:t>sort</a:t>
            </a:r>
            <a:r>
              <a:rPr lang="en-US" dirty="0" smtClean="0"/>
              <a:t>, </a:t>
            </a:r>
            <a:r>
              <a:rPr lang="en-US" dirty="0" smtClean="0">
                <a:hlinkClick r:id="rId9" tooltip="Join (Unix utility)"/>
              </a:rPr>
              <a:t>join</a:t>
            </a:r>
            <a:r>
              <a:rPr lang="en-US" dirty="0" smtClean="0"/>
              <a:t>, </a:t>
            </a:r>
            <a:r>
              <a:rPr lang="en-US" dirty="0" smtClean="0">
                <a:hlinkClick r:id="rId10" tooltip="Graph (Unix) (page does not exist)"/>
              </a:rPr>
              <a:t>graph</a:t>
            </a:r>
            <a:r>
              <a:rPr lang="en-US" dirty="0" smtClean="0"/>
              <a:t>, </a:t>
            </a:r>
            <a:r>
              <a:rPr lang="en-US" dirty="0" smtClean="0">
                <a:hlinkClick r:id="rId11" tooltip="Speak (Unix)"/>
              </a:rPr>
              <a:t>speak</a:t>
            </a:r>
            <a:r>
              <a:rPr lang="en-US" dirty="0" smtClean="0"/>
              <a:t>, and </a:t>
            </a:r>
            <a:r>
              <a:rPr lang="en-US" dirty="0" smtClean="0">
                <a:hlinkClick r:id="rId12" tooltip="Tr (Unix)"/>
              </a:rPr>
              <a:t>tr</a:t>
            </a:r>
            <a:r>
              <a:rPr lang="en-US" dirty="0" smtClean="0"/>
              <a:t>.</a:t>
            </a:r>
          </a:p>
          <a:p>
            <a:endParaRPr lang="en-US" dirty="0" smtClean="0"/>
          </a:p>
          <a:p>
            <a:r>
              <a:rPr lang="en-US" dirty="0" smtClean="0"/>
              <a:t>His </a:t>
            </a:r>
            <a:r>
              <a:rPr lang="en-US" dirty="0" smtClean="0"/>
              <a:t>ideas were implemented in 1973 when </a:t>
            </a:r>
            <a:r>
              <a:rPr lang="en-US" dirty="0" smtClean="0">
                <a:hlinkClick r:id="rId13" tooltip="Ken Thompson"/>
              </a:rPr>
              <a:t>Ken </a:t>
            </a:r>
            <a:r>
              <a:rPr lang="en-US" dirty="0" smtClean="0">
                <a:hlinkClick r:id="rId13" tooltip="Ken Thompson"/>
              </a:rPr>
              <a:t>Thompson</a:t>
            </a:r>
            <a:r>
              <a:rPr lang="en-US" dirty="0" smtClean="0"/>
              <a:t>, also of Bell Labs, </a:t>
            </a:r>
            <a:r>
              <a:rPr lang="en-US" dirty="0" smtClean="0"/>
              <a:t>added pipes to the </a:t>
            </a:r>
            <a:r>
              <a:rPr lang="en-US" dirty="0" smtClean="0">
                <a:hlinkClick r:id="rId14" tooltip="UNIX"/>
              </a:rPr>
              <a:t>UNIX</a:t>
            </a:r>
            <a:r>
              <a:rPr lang="en-US" dirty="0" smtClean="0"/>
              <a:t> operating system.</a:t>
            </a:r>
            <a:r>
              <a:rPr lang="en-US" baseline="30000" dirty="0" smtClean="0">
                <a:hlinkClick r:id="rId3"/>
              </a:rPr>
              <a:t>[3]</a:t>
            </a:r>
            <a:r>
              <a:rPr lang="en-US" dirty="0" smtClean="0"/>
              <a:t> The idea was eventually ported to other operating systems, such as </a:t>
            </a:r>
            <a:r>
              <a:rPr lang="en-US" dirty="0" smtClean="0">
                <a:hlinkClick r:id="rId15" tooltip="DOS"/>
              </a:rPr>
              <a:t>DOS</a:t>
            </a:r>
            <a:r>
              <a:rPr lang="en-US" dirty="0" smtClean="0"/>
              <a:t>, </a:t>
            </a:r>
            <a:r>
              <a:rPr lang="en-US" dirty="0" smtClean="0">
                <a:hlinkClick r:id="rId16" tooltip="OS/2"/>
              </a:rPr>
              <a:t>OS/2</a:t>
            </a:r>
            <a:r>
              <a:rPr lang="en-US" dirty="0" smtClean="0"/>
              <a:t>, </a:t>
            </a:r>
            <a:r>
              <a:rPr lang="en-US" dirty="0" smtClean="0">
                <a:hlinkClick r:id="rId17" tooltip="Microsoft Windows"/>
              </a:rPr>
              <a:t>Microsoft Windows</a:t>
            </a:r>
            <a:r>
              <a:rPr lang="en-US" dirty="0" smtClean="0"/>
              <a:t>, and </a:t>
            </a:r>
            <a:r>
              <a:rPr lang="en-US" dirty="0" smtClean="0">
                <a:hlinkClick r:id="rId18" tooltip="BeOS"/>
              </a:rPr>
              <a:t>BeOS</a:t>
            </a:r>
            <a:r>
              <a:rPr lang="en-US" dirty="0" smtClean="0"/>
              <a:t>, often with the same notation.</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9</a:t>
            </a:fld>
            <a:endParaRPr lang="en-US"/>
          </a:p>
        </p:txBody>
      </p:sp>
    </p:spTree>
    <p:extLst>
      <p:ext uri="{BB962C8B-B14F-4D97-AF65-F5344CB8AC3E}">
        <p14:creationId xmlns:p14="http://schemas.microsoft.com/office/powerpoint/2010/main" val="57736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that brought</a:t>
            </a:r>
            <a:r>
              <a:rPr lang="en-US" baseline="0" dirty="0" smtClean="0"/>
              <a:t> us was that we could now take text using one program, translate the text to lower case the strings, and then pipe the text out to a text file.  </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10</a:t>
            </a:fld>
            <a:endParaRPr lang="en-US"/>
          </a:p>
        </p:txBody>
      </p:sp>
    </p:spTree>
    <p:extLst>
      <p:ext uri="{BB962C8B-B14F-4D97-AF65-F5344CB8AC3E}">
        <p14:creationId xmlns:p14="http://schemas.microsoft.com/office/powerpoint/2010/main" val="501119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 also has</a:t>
            </a:r>
            <a:r>
              <a:rPr lang="en-US" baseline="0" dirty="0" smtClean="0"/>
              <a:t> embraced this philosophy at its core by embracing streams, and providing a uniform interface for doing so.  For example, we could take an input file, perform some transform, and then pipe the results to an output file.  Let’s walk through a quick example of how to do exactly that, and we’ll discuss a lot of the details later.</a:t>
            </a:r>
          </a:p>
          <a:p>
            <a:endParaRPr lang="en-US" baseline="0" dirty="0" smtClean="0"/>
          </a:p>
          <a:p>
            <a:r>
              <a:rPr lang="en-US" baseline="0" smtClean="0"/>
              <a:t>DEMO: Hello.js</a:t>
            </a:r>
            <a:endParaRPr lang="en-US" dirty="0"/>
          </a:p>
        </p:txBody>
      </p:sp>
      <p:sp>
        <p:nvSpPr>
          <p:cNvPr id="4" name="Slide Number Placeholder 3"/>
          <p:cNvSpPr>
            <a:spLocks noGrp="1"/>
          </p:cNvSpPr>
          <p:nvPr>
            <p:ph type="sldNum" sz="quarter" idx="10"/>
          </p:nvPr>
        </p:nvSpPr>
        <p:spPr/>
        <p:txBody>
          <a:bodyPr/>
          <a:lstStyle/>
          <a:p>
            <a:fld id="{7BC0C7B8-101C-4F8C-9143-43222D1AB2E2}" type="slidenum">
              <a:rPr lang="en-US" smtClean="0"/>
              <a:pPr/>
              <a:t>11</a:t>
            </a:fld>
            <a:endParaRPr lang="en-US"/>
          </a:p>
        </p:txBody>
      </p:sp>
    </p:spTree>
    <p:extLst>
      <p:ext uri="{BB962C8B-B14F-4D97-AF65-F5344CB8AC3E}">
        <p14:creationId xmlns:p14="http://schemas.microsoft.com/office/powerpoint/2010/main" val="3471543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304A5-FA2F-4C00-A6F1-62351DDCCCB4}" type="datetimeFigureOut">
              <a:rPr lang="en-US" smtClean="0"/>
              <a:pPr/>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24B68-95EF-4A20-86C0-88BEA82AEA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304A5-FA2F-4C00-A6F1-62351DDCCCB4}" type="datetimeFigureOut">
              <a:rPr lang="en-US" smtClean="0"/>
              <a:pPr/>
              <a:t>10/17/2012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24B68-95EF-4A20-86C0-88BEA82AEA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bg1"/>
                </a:solidFill>
                <a:latin typeface="Ghostbusters" panose="00000400000000000000" pitchFamily="2" charset="0"/>
                <a:cs typeface="Segoe UI Light" panose="020B0502040204020203" pitchFamily="34" charset="0"/>
              </a:rPr>
              <a:t>Don’t Cross the Streams</a:t>
            </a:r>
            <a:endParaRPr lang="en-US" dirty="0">
              <a:solidFill>
                <a:schemeClr val="bg1"/>
              </a:solidFill>
              <a:latin typeface="Ghostbusters" panose="00000400000000000000" pitchFamily="2" charset="0"/>
              <a:cs typeface="Segoe UI Light" panose="020B0502040204020203" pitchFamily="34" charset="0"/>
            </a:endParaRPr>
          </a:p>
        </p:txBody>
      </p:sp>
      <p:sp>
        <p:nvSpPr>
          <p:cNvPr id="3" name="Subtitle 2"/>
          <p:cNvSpPr>
            <a:spLocks noGrp="1"/>
          </p:cNvSpPr>
          <p:nvPr>
            <p:ph type="subTitle" idx="1"/>
          </p:nvPr>
        </p:nvSpPr>
        <p:spPr>
          <a:xfrm>
            <a:off x="2590800" y="4854575"/>
            <a:ext cx="6400800" cy="1752600"/>
          </a:xfrm>
        </p:spPr>
        <p:txBody>
          <a:bodyPr>
            <a:normAutofit/>
          </a:bodyPr>
          <a:lstStyle/>
          <a:p>
            <a:pPr algn="r"/>
            <a:r>
              <a:rPr lang="en-US" sz="2400" dirty="0" smtClean="0">
                <a:solidFill>
                  <a:schemeClr val="bg1"/>
                </a:solidFill>
                <a:latin typeface="Ghostbusters" panose="00000400000000000000" pitchFamily="2" charset="0"/>
              </a:rPr>
              <a:t>Matthew Podwysocki</a:t>
            </a:r>
          </a:p>
          <a:p>
            <a:pPr algn="r"/>
            <a:r>
              <a:rPr lang="en-US" sz="2400" dirty="0" smtClean="0">
                <a:solidFill>
                  <a:schemeClr val="bg1"/>
                </a:solidFill>
                <a:latin typeface="Ghostbusters" panose="00000400000000000000" pitchFamily="2" charset="0"/>
              </a:rPr>
              <a:t>@</a:t>
            </a:r>
            <a:r>
              <a:rPr lang="en-US" sz="2400" dirty="0" err="1" smtClean="0">
                <a:solidFill>
                  <a:schemeClr val="bg1"/>
                </a:solidFill>
                <a:latin typeface="Ghostbusters" panose="00000400000000000000" pitchFamily="2" charset="0"/>
              </a:rPr>
              <a:t>mattpodwysocki</a:t>
            </a:r>
            <a:endParaRPr lang="en-US" sz="2400" dirty="0" smtClean="0">
              <a:solidFill>
                <a:schemeClr val="bg1"/>
              </a:solidFill>
              <a:latin typeface="Ghostbusters" panose="00000400000000000000" pitchFamily="2" charset="0"/>
            </a:endParaRPr>
          </a:p>
          <a:p>
            <a:pPr algn="r"/>
            <a:r>
              <a:rPr lang="en-US" sz="2400" dirty="0" smtClean="0">
                <a:solidFill>
                  <a:schemeClr val="bg1"/>
                </a:solidFill>
                <a:latin typeface="Ghostbusters" panose="00000400000000000000" pitchFamily="2" charset="0"/>
              </a:rPr>
              <a:t>http://github.com/mattpodwysocki</a:t>
            </a:r>
            <a:endParaRPr lang="en-US" sz="2400" dirty="0">
              <a:solidFill>
                <a:schemeClr val="bg1"/>
              </a:solidFill>
              <a:latin typeface="Ghostbusters" panose="00000400000000000000" pitchFamily="2" charset="0"/>
            </a:endParaRPr>
          </a:p>
        </p:txBody>
      </p:sp>
      <p:pic>
        <p:nvPicPr>
          <p:cNvPr id="4" name="Picture 3"/>
          <p:cNvPicPr>
            <a:picLocks noChangeAspect="1"/>
          </p:cNvPicPr>
          <p:nvPr/>
        </p:nvPicPr>
        <p:blipFill>
          <a:blip r:embed="rId3" cstate="print"/>
          <a:stretch>
            <a:fillRect/>
          </a:stretch>
        </p:blipFill>
        <p:spPr>
          <a:xfrm>
            <a:off x="0" y="0"/>
            <a:ext cx="2781300" cy="22574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600200"/>
            <a:ext cx="8229600" cy="4525963"/>
          </a:xfrm>
        </p:spPr>
        <p:txBody>
          <a:bodyPr anchor="ctr">
            <a:normAutofit/>
          </a:bodyPr>
          <a:lstStyle/>
          <a:p>
            <a:pPr marL="0" indent="0" algn="ctr">
              <a:buNone/>
            </a:pPr>
            <a:r>
              <a:rPr lang="pl-PL" sz="2800" b="1" dirty="0">
                <a:solidFill>
                  <a:schemeClr val="bg1"/>
                </a:solidFill>
                <a:latin typeface="Consolas" panose="020B0609020204030204" pitchFamily="49" charset="0"/>
                <a:cs typeface="Consolas" panose="020B0609020204030204" pitchFamily="49" charset="0"/>
              </a:rPr>
              <a:t>cat </a:t>
            </a:r>
            <a:r>
              <a:rPr lang="en-US" sz="2800" b="1" dirty="0" smtClean="0">
                <a:solidFill>
                  <a:schemeClr val="bg1"/>
                </a:solidFill>
                <a:latin typeface="Consolas" panose="020B0609020204030204" pitchFamily="49" charset="0"/>
                <a:cs typeface="Consolas" panose="020B0609020204030204" pitchFamily="49" charset="0"/>
              </a:rPr>
              <a:t>in.txt</a:t>
            </a:r>
            <a:r>
              <a:rPr lang="pl-PL" sz="2800" b="1" dirty="0" smtClean="0">
                <a:solidFill>
                  <a:schemeClr val="bg1"/>
                </a:solidFill>
                <a:latin typeface="Consolas" panose="020B0609020204030204" pitchFamily="49" charset="0"/>
                <a:cs typeface="Consolas" panose="020B0609020204030204" pitchFamily="49" charset="0"/>
              </a:rPr>
              <a:t> </a:t>
            </a:r>
            <a:r>
              <a:rPr lang="pl-PL" sz="2800" b="1" dirty="0">
                <a:solidFill>
                  <a:schemeClr val="bg1"/>
                </a:solidFill>
                <a:latin typeface="Consolas" panose="020B0609020204030204" pitchFamily="49" charset="0"/>
                <a:cs typeface="Consolas" panose="020B0609020204030204" pitchFamily="49" charset="0"/>
              </a:rPr>
              <a:t>| tr '[A-Z]' '[a-z]' &gt; </a:t>
            </a:r>
            <a:r>
              <a:rPr lang="en-US" sz="2800" b="1" dirty="0" smtClean="0">
                <a:solidFill>
                  <a:schemeClr val="bg1"/>
                </a:solidFill>
                <a:latin typeface="Consolas" panose="020B0609020204030204" pitchFamily="49" charset="0"/>
                <a:cs typeface="Consolas" panose="020B0609020204030204" pitchFamily="49" charset="0"/>
              </a:rPr>
              <a:t>out.txt</a:t>
            </a:r>
            <a:endParaRPr lang="en-US" sz="2800" b="1" dirty="0">
              <a:solidFill>
                <a:schemeClr val="bg1"/>
              </a:solidFill>
              <a:latin typeface="Consolas" panose="020B0609020204030204" pitchFamily="49" charset="0"/>
              <a:cs typeface="Consolas" panose="020B0609020204030204" pitchFamily="49" charset="0"/>
            </a:endParaRPr>
          </a:p>
        </p:txBody>
      </p:sp>
      <p:pic>
        <p:nvPicPr>
          <p:cNvPr id="5" name="Picture 4"/>
          <p:cNvPicPr>
            <a:picLocks noChangeAspect="1"/>
          </p:cNvPicPr>
          <p:nvPr/>
        </p:nvPicPr>
        <p:blipFill>
          <a:blip r:embed="rId3" cstate="print"/>
          <a:stretch>
            <a:fillRect/>
          </a:stretch>
        </p:blipFill>
        <p:spPr>
          <a:xfrm>
            <a:off x="0" y="0"/>
            <a:ext cx="2781300" cy="2257425"/>
          </a:xfrm>
          <a:prstGeom prst="rect">
            <a:avLst/>
          </a:prstGeom>
        </p:spPr>
      </p:pic>
    </p:spTree>
    <p:extLst>
      <p:ext uri="{BB962C8B-B14F-4D97-AF65-F5344CB8AC3E}">
        <p14:creationId xmlns:p14="http://schemas.microsoft.com/office/powerpoint/2010/main" val="316696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600200"/>
            <a:ext cx="8229600" cy="4525963"/>
          </a:xfrm>
        </p:spPr>
        <p:txBody>
          <a:bodyPr anchor="ctr">
            <a:normAutofit/>
          </a:bodyPr>
          <a:lstStyle/>
          <a:p>
            <a:pPr marL="0" indent="0">
              <a:buNone/>
            </a:pPr>
            <a:r>
              <a:rPr lang="pl-PL" sz="2800" b="1" dirty="0">
                <a:solidFill>
                  <a:schemeClr val="bg1"/>
                </a:solidFill>
                <a:latin typeface="Consolas" panose="020B0609020204030204" pitchFamily="49" charset="0"/>
                <a:cs typeface="Consolas" panose="020B0609020204030204" pitchFamily="49" charset="0"/>
              </a:rPr>
              <a:t>fs.createReadStream(</a:t>
            </a:r>
            <a:r>
              <a:rPr lang="pl-PL" sz="2800" b="1" dirty="0">
                <a:solidFill>
                  <a:srgbClr val="E6DB74"/>
                </a:solidFill>
                <a:latin typeface="Consolas" panose="020B0609020204030204" pitchFamily="49" charset="0"/>
                <a:cs typeface="Consolas" panose="020B0609020204030204" pitchFamily="49" charset="0"/>
              </a:rPr>
              <a:t>'in.txt'</a:t>
            </a:r>
            <a:r>
              <a:rPr lang="pl-PL" sz="2800" b="1" dirty="0">
                <a:solidFill>
                  <a:schemeClr val="bg1"/>
                </a:solidFill>
                <a:latin typeface="Consolas" panose="020B0609020204030204" pitchFamily="49" charset="0"/>
                <a:cs typeface="Consolas" panose="020B0609020204030204" pitchFamily="49" charset="0"/>
              </a:rPr>
              <a:t>)</a:t>
            </a:r>
          </a:p>
          <a:p>
            <a:pPr marL="0" indent="0">
              <a:buNone/>
            </a:pPr>
            <a:r>
              <a:rPr lang="pl-PL" sz="2800" b="1" dirty="0">
                <a:solidFill>
                  <a:schemeClr val="bg1"/>
                </a:solidFill>
                <a:latin typeface="Consolas" panose="020B0609020204030204" pitchFamily="49" charset="0"/>
                <a:cs typeface="Consolas" panose="020B0609020204030204" pitchFamily="49" charset="0"/>
              </a:rPr>
              <a:t>  </a:t>
            </a:r>
            <a:r>
              <a:rPr lang="pl-PL" sz="2800" b="1" dirty="0" smtClean="0">
                <a:solidFill>
                  <a:schemeClr val="bg1"/>
                </a:solidFill>
                <a:latin typeface="Consolas" panose="020B0609020204030204" pitchFamily="49" charset="0"/>
                <a:cs typeface="Consolas" panose="020B0609020204030204" pitchFamily="49" charset="0"/>
              </a:rPr>
              <a:t>.</a:t>
            </a:r>
            <a:r>
              <a:rPr lang="pl-PL" sz="2800" b="1" dirty="0" smtClean="0">
                <a:solidFill>
                  <a:schemeClr val="bg1"/>
                </a:solidFill>
                <a:latin typeface="Consolas" panose="020B0609020204030204" pitchFamily="49" charset="0"/>
                <a:cs typeface="Consolas" panose="020B0609020204030204" pitchFamily="49" charset="0"/>
              </a:rPr>
              <a:t>pipe(</a:t>
            </a:r>
            <a:r>
              <a:rPr lang="en-US" sz="2800" b="1" dirty="0" err="1" smtClean="0">
                <a:solidFill>
                  <a:schemeClr val="bg1"/>
                </a:solidFill>
                <a:latin typeface="Consolas" panose="020B0609020204030204" pitchFamily="49" charset="0"/>
                <a:cs typeface="Consolas" panose="020B0609020204030204" pitchFamily="49" charset="0"/>
              </a:rPr>
              <a:t>quietStream</a:t>
            </a:r>
            <a:r>
              <a:rPr lang="en-US" sz="2800" b="1" dirty="0" smtClean="0">
                <a:solidFill>
                  <a:schemeClr val="bg1"/>
                </a:solidFill>
                <a:latin typeface="Consolas" panose="020B0609020204030204" pitchFamily="49" charset="0"/>
                <a:cs typeface="Consolas" panose="020B0609020204030204" pitchFamily="49" charset="0"/>
              </a:rPr>
              <a:t>()</a:t>
            </a:r>
            <a:r>
              <a:rPr lang="pl-PL" sz="2800" b="1" dirty="0" smtClean="0">
                <a:solidFill>
                  <a:schemeClr val="bg1"/>
                </a:solidFill>
                <a:latin typeface="Consolas" panose="020B0609020204030204" pitchFamily="49" charset="0"/>
                <a:cs typeface="Consolas" panose="020B0609020204030204" pitchFamily="49" charset="0"/>
              </a:rPr>
              <a:t>)</a:t>
            </a:r>
            <a:endParaRPr lang="pl-PL" sz="2800" b="1" dirty="0">
              <a:solidFill>
                <a:schemeClr val="bg1"/>
              </a:solidFill>
              <a:latin typeface="Consolas" panose="020B0609020204030204" pitchFamily="49" charset="0"/>
              <a:cs typeface="Consolas" panose="020B0609020204030204" pitchFamily="49" charset="0"/>
            </a:endParaRPr>
          </a:p>
          <a:p>
            <a:pPr marL="0" indent="0">
              <a:buNone/>
            </a:pPr>
            <a:r>
              <a:rPr lang="pl-PL" sz="2800" b="1" dirty="0">
                <a:solidFill>
                  <a:schemeClr val="bg1"/>
                </a:solidFill>
                <a:latin typeface="Consolas" panose="020B0609020204030204" pitchFamily="49" charset="0"/>
                <a:cs typeface="Consolas" panose="020B0609020204030204" pitchFamily="49" charset="0"/>
              </a:rPr>
              <a:t>  </a:t>
            </a:r>
            <a:r>
              <a:rPr lang="pl-PL" sz="2800" b="1" dirty="0" smtClean="0">
                <a:solidFill>
                  <a:schemeClr val="bg1"/>
                </a:solidFill>
                <a:latin typeface="Consolas" panose="020B0609020204030204" pitchFamily="49" charset="0"/>
                <a:cs typeface="Consolas" panose="020B0609020204030204" pitchFamily="49" charset="0"/>
              </a:rPr>
              <a:t>.</a:t>
            </a:r>
            <a:r>
              <a:rPr lang="pl-PL" sz="2800" b="1" dirty="0">
                <a:solidFill>
                  <a:schemeClr val="bg1"/>
                </a:solidFill>
                <a:latin typeface="Consolas" panose="020B0609020204030204" pitchFamily="49" charset="0"/>
                <a:cs typeface="Consolas" panose="020B0609020204030204" pitchFamily="49" charset="0"/>
              </a:rPr>
              <a:t>pipe(fs.createWriteStream(</a:t>
            </a:r>
            <a:r>
              <a:rPr lang="pl-PL" sz="2800" b="1" dirty="0">
                <a:solidFill>
                  <a:srgbClr val="E6DB74"/>
                </a:solidFill>
                <a:latin typeface="Consolas" panose="020B0609020204030204" pitchFamily="49" charset="0"/>
                <a:cs typeface="Consolas" panose="020B0609020204030204" pitchFamily="49" charset="0"/>
              </a:rPr>
              <a:t>'out.txt'</a:t>
            </a:r>
            <a:r>
              <a:rPr lang="pl-PL" sz="2800" b="1" dirty="0">
                <a:solidFill>
                  <a:schemeClr val="bg1"/>
                </a:solidFill>
                <a:latin typeface="Consolas" panose="020B0609020204030204" pitchFamily="49" charset="0"/>
                <a:cs typeface="Consolas" panose="020B0609020204030204" pitchFamily="49" charset="0"/>
              </a:rPr>
              <a:t>));</a:t>
            </a:r>
            <a:endParaRPr lang="en-US" sz="2800" b="1" dirty="0">
              <a:solidFill>
                <a:schemeClr val="bg1"/>
              </a:solidFill>
              <a:latin typeface="Consolas" panose="020B0609020204030204" pitchFamily="49" charset="0"/>
              <a:cs typeface="Consolas" panose="020B0609020204030204" pitchFamily="49" charset="0"/>
            </a:endParaRPr>
          </a:p>
        </p:txBody>
      </p:sp>
      <p:pic>
        <p:nvPicPr>
          <p:cNvPr id="5" name="Picture 4"/>
          <p:cNvPicPr>
            <a:picLocks noChangeAspect="1"/>
          </p:cNvPicPr>
          <p:nvPr/>
        </p:nvPicPr>
        <p:blipFill>
          <a:blip r:embed="rId3" cstate="print"/>
          <a:stretch>
            <a:fillRect/>
          </a:stretch>
        </p:blipFill>
        <p:spPr>
          <a:xfrm>
            <a:off x="0" y="0"/>
            <a:ext cx="2781300" cy="2257425"/>
          </a:xfrm>
          <a:prstGeom prst="rect">
            <a:avLst/>
          </a:prstGeom>
        </p:spPr>
      </p:pic>
    </p:spTree>
    <p:extLst>
      <p:ext uri="{BB962C8B-B14F-4D97-AF65-F5344CB8AC3E}">
        <p14:creationId xmlns:p14="http://schemas.microsoft.com/office/powerpoint/2010/main" val="141845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WHAT and why?</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normAutofit/>
          </a:bodyPr>
          <a:lstStyle/>
          <a:p>
            <a:r>
              <a:rPr lang="en-US" dirty="0" smtClean="0">
                <a:solidFill>
                  <a:schemeClr val="bg1"/>
                </a:solidFill>
                <a:latin typeface="Proxima Nova Rg"/>
              </a:rPr>
              <a:t>What</a:t>
            </a:r>
          </a:p>
          <a:p>
            <a:pPr lvl="1"/>
            <a:r>
              <a:rPr lang="en-US" dirty="0" smtClean="0">
                <a:solidFill>
                  <a:schemeClr val="bg1"/>
                </a:solidFill>
                <a:latin typeface="Proxima Nova Rg"/>
              </a:rPr>
              <a:t>Abstraction </a:t>
            </a:r>
            <a:r>
              <a:rPr lang="en-US" dirty="0">
                <a:solidFill>
                  <a:schemeClr val="bg1"/>
                </a:solidFill>
                <a:latin typeface="Proxima Nova Rg"/>
              </a:rPr>
              <a:t>of </a:t>
            </a:r>
            <a:r>
              <a:rPr lang="en-US" dirty="0" smtClean="0">
                <a:solidFill>
                  <a:schemeClr val="bg1"/>
                </a:solidFill>
                <a:latin typeface="Proxima Nova Rg"/>
              </a:rPr>
              <a:t>IO</a:t>
            </a:r>
            <a:endParaRPr lang="en-US" dirty="0">
              <a:solidFill>
                <a:schemeClr val="bg1"/>
              </a:solidFill>
              <a:latin typeface="Proxima Nova Rg"/>
            </a:endParaRPr>
          </a:p>
          <a:p>
            <a:pPr lvl="1"/>
            <a:r>
              <a:rPr lang="en-US" dirty="0" smtClean="0">
                <a:solidFill>
                  <a:schemeClr val="bg1"/>
                </a:solidFill>
                <a:latin typeface="Proxima Nova Rg"/>
              </a:rPr>
              <a:t>Incremental data </a:t>
            </a:r>
            <a:r>
              <a:rPr lang="en-US" dirty="0">
                <a:solidFill>
                  <a:schemeClr val="bg1"/>
                </a:solidFill>
                <a:latin typeface="Proxima Nova Rg"/>
              </a:rPr>
              <a:t>in time </a:t>
            </a:r>
            <a:r>
              <a:rPr lang="en-US" dirty="0" smtClean="0">
                <a:solidFill>
                  <a:schemeClr val="bg1"/>
                </a:solidFill>
                <a:latin typeface="Proxima Nova Rg"/>
              </a:rPr>
              <a:t>with </a:t>
            </a:r>
            <a:r>
              <a:rPr lang="en-US" dirty="0">
                <a:solidFill>
                  <a:schemeClr val="bg1"/>
                </a:solidFill>
                <a:latin typeface="Proxima Nova Rg"/>
              </a:rPr>
              <a:t>back </a:t>
            </a:r>
            <a:r>
              <a:rPr lang="en-US" dirty="0" smtClean="0">
                <a:solidFill>
                  <a:schemeClr val="bg1"/>
                </a:solidFill>
                <a:latin typeface="Proxima Nova Rg"/>
              </a:rPr>
              <a:t>pressure</a:t>
            </a:r>
          </a:p>
          <a:p>
            <a:r>
              <a:rPr lang="en-US" dirty="0" smtClean="0">
                <a:solidFill>
                  <a:schemeClr val="bg1"/>
                </a:solidFill>
                <a:latin typeface="Proxima Nova Rg"/>
              </a:rPr>
              <a:t>Why</a:t>
            </a:r>
            <a:endParaRPr lang="en-US" dirty="0">
              <a:solidFill>
                <a:schemeClr val="bg1"/>
              </a:solidFill>
              <a:latin typeface="Proxima Nova Rg"/>
            </a:endParaRPr>
          </a:p>
          <a:p>
            <a:pPr lvl="1"/>
            <a:r>
              <a:rPr lang="en-US" dirty="0" smtClean="0">
                <a:solidFill>
                  <a:schemeClr val="bg1"/>
                </a:solidFill>
                <a:latin typeface="Proxima Nova Rg"/>
              </a:rPr>
              <a:t>Improve Latency</a:t>
            </a:r>
            <a:endParaRPr lang="en-US" dirty="0">
              <a:solidFill>
                <a:schemeClr val="bg1"/>
              </a:solidFill>
              <a:latin typeface="Proxima Nova Rg"/>
            </a:endParaRPr>
          </a:p>
          <a:p>
            <a:pPr lvl="1"/>
            <a:r>
              <a:rPr lang="en-US" dirty="0">
                <a:solidFill>
                  <a:schemeClr val="bg1"/>
                </a:solidFill>
                <a:latin typeface="Proxima Nova Rg"/>
              </a:rPr>
              <a:t>R</a:t>
            </a:r>
            <a:r>
              <a:rPr lang="en-US" dirty="0" smtClean="0">
                <a:solidFill>
                  <a:schemeClr val="bg1"/>
                </a:solidFill>
                <a:latin typeface="Proxima Nova Rg"/>
              </a:rPr>
              <a:t>educe </a:t>
            </a:r>
            <a:r>
              <a:rPr lang="en-US" dirty="0">
                <a:solidFill>
                  <a:schemeClr val="bg1"/>
                </a:solidFill>
                <a:latin typeface="Proxima Nova Rg"/>
              </a:rPr>
              <a:t>memory footprint</a:t>
            </a:r>
          </a:p>
          <a:p>
            <a:pPr lvl="1"/>
            <a:r>
              <a:rPr lang="en-US" dirty="0">
                <a:solidFill>
                  <a:schemeClr val="bg1"/>
                </a:solidFill>
                <a:latin typeface="Proxima Nova Rg"/>
              </a:rPr>
              <a:t>E</a:t>
            </a:r>
            <a:r>
              <a:rPr lang="en-US" dirty="0" smtClean="0">
                <a:solidFill>
                  <a:schemeClr val="bg1"/>
                </a:solidFill>
                <a:latin typeface="Proxima Nova Rg"/>
              </a:rPr>
              <a:t>xpand </a:t>
            </a:r>
            <a:r>
              <a:rPr lang="en-US" dirty="0">
                <a:solidFill>
                  <a:schemeClr val="bg1"/>
                </a:solidFill>
                <a:latin typeface="Proxima Nova Rg"/>
              </a:rPr>
              <a:t>possibilities</a:t>
            </a:r>
          </a:p>
          <a:p>
            <a:pPr lvl="1"/>
            <a:r>
              <a:rPr lang="en-US" dirty="0" smtClean="0">
                <a:solidFill>
                  <a:schemeClr val="bg1"/>
                </a:solidFill>
                <a:latin typeface="Proxima Nova Rg"/>
              </a:rPr>
              <a:t>Support Real-Time</a:t>
            </a:r>
            <a:endParaRPr lang="en-US" dirty="0">
              <a:solidFill>
                <a:schemeClr val="bg1"/>
              </a:solidFill>
              <a:latin typeface="Proxima Nova Rg"/>
            </a:endParaRPr>
          </a:p>
        </p:txBody>
      </p:sp>
    </p:spTree>
    <p:extLst>
      <p:ext uri="{BB962C8B-B14F-4D97-AF65-F5344CB8AC3E}">
        <p14:creationId xmlns:p14="http://schemas.microsoft.com/office/powerpoint/2010/main" val="16795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a:solidFill>
                  <a:schemeClr val="bg1"/>
                </a:solidFill>
                <a:latin typeface="Ghostbusters" panose="00000400000000000000" pitchFamily="2" charset="0"/>
              </a:rPr>
              <a:t>Why Use </a:t>
            </a:r>
            <a:r>
              <a:rPr lang="en-US" dirty="0" smtClean="0">
                <a:solidFill>
                  <a:schemeClr val="bg1"/>
                </a:solidFill>
                <a:latin typeface="Ghostbusters" panose="00000400000000000000" pitchFamily="2" charset="0"/>
              </a:rPr>
              <a:t>Them?</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noAutofit/>
          </a:bodyPr>
          <a:lstStyle/>
          <a:p>
            <a:pPr marL="0" indent="0">
              <a:buNone/>
            </a:pPr>
            <a:r>
              <a:rPr lang="en-US" sz="2200" b="1" dirty="0" err="1" smtClean="0">
                <a:solidFill>
                  <a:srgbClr val="66D9EF"/>
                </a:solidFill>
                <a:latin typeface="Consolas" panose="020B0609020204030204" pitchFamily="49" charset="0"/>
                <a:cs typeface="Consolas" panose="020B0609020204030204" pitchFamily="49" charset="0"/>
              </a:rPr>
              <a:t>var</a:t>
            </a:r>
            <a:r>
              <a:rPr lang="en-US" sz="2200" b="1" dirty="0" smtClean="0">
                <a:solidFill>
                  <a:srgbClr val="66D9EF"/>
                </a:solidFill>
                <a:latin typeface="Consolas" panose="020B0609020204030204" pitchFamily="49" charset="0"/>
                <a:cs typeface="Consolas" panose="020B0609020204030204" pitchFamily="49" charset="0"/>
              </a:rPr>
              <a:t> </a:t>
            </a:r>
            <a:r>
              <a:rPr lang="en-US" sz="2200" b="1" dirty="0" smtClean="0">
                <a:solidFill>
                  <a:schemeClr val="bg1"/>
                </a:solidFill>
                <a:latin typeface="Consolas" panose="020B0609020204030204" pitchFamily="49" charset="0"/>
                <a:cs typeface="Consolas" panose="020B0609020204030204" pitchFamily="49" charset="0"/>
              </a:rPr>
              <a:t>http = require(</a:t>
            </a:r>
            <a:r>
              <a:rPr lang="en-US" sz="2200" b="1" dirty="0" smtClean="0">
                <a:solidFill>
                  <a:srgbClr val="E6DB74"/>
                </a:solidFill>
                <a:latin typeface="Consolas" panose="020B0609020204030204" pitchFamily="49" charset="0"/>
                <a:cs typeface="Consolas" panose="020B0609020204030204" pitchFamily="49" charset="0"/>
              </a:rPr>
              <a:t>'http'</a:t>
            </a:r>
            <a:r>
              <a:rPr lang="en-US" sz="2200" b="1" dirty="0" smtClean="0">
                <a:solidFill>
                  <a:schemeClr val="bg1"/>
                </a:solidFill>
                <a:latin typeface="Consolas" panose="020B0609020204030204" pitchFamily="49" charset="0"/>
                <a:cs typeface="Consolas" panose="020B0609020204030204" pitchFamily="49" charset="0"/>
              </a:rPr>
              <a:t>), </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smtClean="0">
                <a:solidFill>
                  <a:schemeClr val="bg1"/>
                </a:solidFill>
                <a:latin typeface="Consolas" panose="020B0609020204030204" pitchFamily="49" charset="0"/>
                <a:cs typeface="Consolas" panose="020B0609020204030204" pitchFamily="49" charset="0"/>
              </a:rPr>
              <a:t>   </a:t>
            </a:r>
            <a:r>
              <a:rPr lang="en-US" sz="2200" b="1" dirty="0" err="1" smtClean="0">
                <a:solidFill>
                  <a:schemeClr val="bg1"/>
                </a:solidFill>
                <a:latin typeface="Consolas" panose="020B0609020204030204" pitchFamily="49" charset="0"/>
                <a:cs typeface="Consolas" panose="020B0609020204030204" pitchFamily="49" charset="0"/>
              </a:rPr>
              <a:t>fs</a:t>
            </a:r>
            <a:r>
              <a:rPr lang="en-US" sz="2200" b="1" dirty="0" smtClean="0">
                <a:solidFill>
                  <a:schemeClr val="bg1"/>
                </a:solidFill>
                <a:latin typeface="Consolas" panose="020B0609020204030204" pitchFamily="49" charset="0"/>
                <a:cs typeface="Consolas" panose="020B0609020204030204" pitchFamily="49" charset="0"/>
              </a:rPr>
              <a:t> = require(</a:t>
            </a:r>
            <a:r>
              <a:rPr lang="en-US" sz="2200" b="1" dirty="0" smtClean="0">
                <a:solidFill>
                  <a:srgbClr val="E6DB74"/>
                </a:solidFill>
                <a:latin typeface="Consolas" panose="020B0609020204030204" pitchFamily="49" charset="0"/>
                <a:cs typeface="Consolas" panose="020B0609020204030204" pitchFamily="49" charset="0"/>
              </a:rPr>
              <a:t>'</a:t>
            </a:r>
            <a:r>
              <a:rPr lang="en-US" sz="2200" b="1" dirty="0" err="1" smtClean="0">
                <a:solidFill>
                  <a:srgbClr val="E6DB74"/>
                </a:solidFill>
                <a:latin typeface="Consolas" panose="020B0609020204030204" pitchFamily="49" charset="0"/>
                <a:cs typeface="Consolas" panose="020B0609020204030204" pitchFamily="49" charset="0"/>
              </a:rPr>
              <a:t>fs</a:t>
            </a:r>
            <a:r>
              <a:rPr lang="en-US" sz="2200" b="1" dirty="0" smtClean="0">
                <a:solidFill>
                  <a:srgbClr val="E6DB74"/>
                </a:solidFill>
                <a:latin typeface="Consolas" panose="020B0609020204030204" pitchFamily="49" charset="0"/>
                <a:cs typeface="Consolas" panose="020B0609020204030204" pitchFamily="49" charset="0"/>
              </a:rPr>
              <a:t>'</a:t>
            </a:r>
            <a:r>
              <a:rPr lang="en-US" sz="2200" b="1" dirty="0" smtClean="0">
                <a:solidFill>
                  <a:schemeClr val="bg1"/>
                </a:solidFill>
                <a:latin typeface="Consolas" panose="020B0609020204030204" pitchFamily="49" charset="0"/>
                <a:cs typeface="Consolas" panose="020B0609020204030204" pitchFamily="49" charset="0"/>
              </a:rPr>
              <a:t>);</a:t>
            </a:r>
          </a:p>
          <a:p>
            <a:pPr marL="0" indent="0">
              <a:buNone/>
            </a:pPr>
            <a:endParaRPr lang="en-US" sz="2200" b="1" dirty="0">
              <a:solidFill>
                <a:schemeClr val="bg1"/>
              </a:solidFill>
              <a:latin typeface="Consolas" panose="020B0609020204030204" pitchFamily="49" charset="0"/>
              <a:cs typeface="Consolas" panose="020B0609020204030204" pitchFamily="49" charset="0"/>
            </a:endParaRPr>
          </a:p>
          <a:p>
            <a:pPr marL="0" indent="0">
              <a:buNone/>
            </a:pPr>
            <a:r>
              <a:rPr lang="en-US" sz="2200" b="1" dirty="0" err="1" smtClean="0">
                <a:solidFill>
                  <a:schemeClr val="bg1"/>
                </a:solidFill>
                <a:latin typeface="Consolas" panose="020B0609020204030204" pitchFamily="49" charset="0"/>
                <a:cs typeface="Consolas" panose="020B0609020204030204" pitchFamily="49" charset="0"/>
              </a:rPr>
              <a:t>http.</a:t>
            </a:r>
            <a:r>
              <a:rPr lang="en-US" sz="2200" b="1" dirty="0" err="1" smtClean="0">
                <a:solidFill>
                  <a:srgbClr val="66D9EF"/>
                </a:solidFill>
                <a:latin typeface="Consolas" panose="020B0609020204030204" pitchFamily="49" charset="0"/>
                <a:cs typeface="Consolas" panose="020B0609020204030204" pitchFamily="49" charset="0"/>
              </a:rPr>
              <a:t>createServer</a:t>
            </a:r>
            <a:r>
              <a:rPr lang="en-US" sz="2200" b="1" dirty="0" smtClean="0">
                <a:solidFill>
                  <a:schemeClr val="bg1"/>
                </a:solidFill>
                <a:latin typeface="Consolas" panose="020B0609020204030204" pitchFamily="49" charset="0"/>
                <a:cs typeface="Consolas" panose="020B0609020204030204" pitchFamily="49" charset="0"/>
              </a:rPr>
              <a:t>( </a:t>
            </a:r>
            <a:r>
              <a:rPr lang="en-US" sz="2200" b="1" dirty="0" smtClean="0">
                <a:solidFill>
                  <a:srgbClr val="66D9EF"/>
                </a:solidFill>
                <a:latin typeface="Consolas" panose="020B0609020204030204" pitchFamily="49" charset="0"/>
                <a:cs typeface="Consolas" panose="020B0609020204030204" pitchFamily="49" charset="0"/>
              </a:rPr>
              <a:t>function</a:t>
            </a:r>
            <a:r>
              <a:rPr lang="en-US" sz="2200" b="1" dirty="0" smtClean="0">
                <a:solidFill>
                  <a:schemeClr val="bg1"/>
                </a:solidFill>
                <a:latin typeface="Consolas" panose="020B0609020204030204" pitchFamily="49" charset="0"/>
                <a:cs typeface="Consolas" panose="020B0609020204030204" pitchFamily="49" charset="0"/>
              </a:rPr>
              <a:t> </a:t>
            </a:r>
            <a:r>
              <a:rPr lang="en-US" sz="2200" b="1" dirty="0">
                <a:solidFill>
                  <a:schemeClr val="bg1"/>
                </a:solidFill>
                <a:latin typeface="Consolas" panose="020B0609020204030204" pitchFamily="49" charset="0"/>
                <a:cs typeface="Consolas" panose="020B0609020204030204" pitchFamily="49" charset="0"/>
              </a:rPr>
              <a:t>(</a:t>
            </a:r>
            <a:r>
              <a:rPr lang="en-US" sz="2200" b="1" dirty="0" err="1">
                <a:solidFill>
                  <a:srgbClr val="FD971F"/>
                </a:solidFill>
                <a:latin typeface="Consolas" panose="020B0609020204030204" pitchFamily="49" charset="0"/>
                <a:cs typeface="Consolas" panose="020B0609020204030204" pitchFamily="49" charset="0"/>
              </a:rPr>
              <a:t>req</a:t>
            </a:r>
            <a:r>
              <a:rPr lang="en-US" sz="2200" b="1" dirty="0">
                <a:solidFill>
                  <a:srgbClr val="FD971F"/>
                </a:solidFill>
                <a:latin typeface="Consolas" panose="020B0609020204030204" pitchFamily="49" charset="0"/>
                <a:cs typeface="Consolas" panose="020B0609020204030204" pitchFamily="49" charset="0"/>
              </a:rPr>
              <a:t>, res</a:t>
            </a:r>
            <a:r>
              <a:rPr lang="en-US" sz="2200" b="1" dirty="0">
                <a:solidFill>
                  <a:schemeClr val="bg1"/>
                </a:solidFill>
                <a:latin typeface="Consolas" panose="020B0609020204030204" pitchFamily="49" charset="0"/>
                <a:cs typeface="Consolas" panose="020B0609020204030204" pitchFamily="49" charset="0"/>
              </a:rPr>
              <a:t>) {</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a:solidFill>
                  <a:schemeClr val="bg1"/>
                </a:solidFill>
                <a:latin typeface="Consolas" panose="020B0609020204030204" pitchFamily="49" charset="0"/>
                <a:cs typeface="Consolas" panose="020B0609020204030204" pitchFamily="49" charset="0"/>
              </a:rPr>
              <a:t>fs.</a:t>
            </a:r>
            <a:r>
              <a:rPr lang="en-US" sz="2200" b="1" dirty="0" err="1">
                <a:solidFill>
                  <a:srgbClr val="66D9EF"/>
                </a:solidFill>
                <a:latin typeface="Consolas" panose="020B0609020204030204" pitchFamily="49" charset="0"/>
                <a:cs typeface="Consolas" panose="020B0609020204030204" pitchFamily="49" charset="0"/>
              </a:rPr>
              <a:t>readFile</a:t>
            </a:r>
            <a:r>
              <a:rPr lang="en-US" sz="2200" b="1" dirty="0">
                <a:solidFill>
                  <a:schemeClr val="bg1"/>
                </a:solidFill>
                <a:latin typeface="Consolas" panose="020B0609020204030204" pitchFamily="49" charset="0"/>
                <a:cs typeface="Consolas" panose="020B0609020204030204" pitchFamily="49" charset="0"/>
              </a:rPr>
              <a:t>(</a:t>
            </a:r>
            <a:r>
              <a:rPr lang="en-US" sz="2200" b="1" dirty="0">
                <a:solidFill>
                  <a:srgbClr val="E6DB74"/>
                </a:solidFill>
                <a:latin typeface="Consolas" panose="020B0609020204030204" pitchFamily="49" charset="0"/>
                <a:cs typeface="Consolas" panose="020B0609020204030204" pitchFamily="49" charset="0"/>
              </a:rPr>
              <a:t>'file.txt'</a:t>
            </a:r>
            <a:r>
              <a:rPr lang="en-US" sz="2200" b="1" dirty="0">
                <a:solidFill>
                  <a:schemeClr val="bg1"/>
                </a:solidFill>
                <a:latin typeface="Consolas" panose="020B0609020204030204" pitchFamily="49" charset="0"/>
                <a:cs typeface="Consolas" panose="020B0609020204030204" pitchFamily="49" charset="0"/>
              </a:rPr>
              <a:t>, </a:t>
            </a:r>
            <a:r>
              <a:rPr lang="en-US" sz="2200" b="1" dirty="0">
                <a:solidFill>
                  <a:srgbClr val="66D9EF"/>
                </a:solidFill>
                <a:latin typeface="Consolas" panose="020B0609020204030204" pitchFamily="49" charset="0"/>
                <a:cs typeface="Consolas" panose="020B0609020204030204" pitchFamily="49" charset="0"/>
              </a:rPr>
              <a:t>function </a:t>
            </a:r>
            <a:r>
              <a:rPr lang="en-US" sz="2200" b="1" dirty="0">
                <a:solidFill>
                  <a:schemeClr val="bg1"/>
                </a:solidFill>
                <a:latin typeface="Consolas" panose="020B0609020204030204" pitchFamily="49" charset="0"/>
                <a:cs typeface="Consolas" panose="020B0609020204030204" pitchFamily="49" charset="0"/>
              </a:rPr>
              <a:t>(</a:t>
            </a:r>
            <a:r>
              <a:rPr lang="en-US" sz="2200" b="1" dirty="0">
                <a:solidFill>
                  <a:srgbClr val="FD971F"/>
                </a:solidFill>
                <a:latin typeface="Consolas" panose="020B0609020204030204" pitchFamily="49" charset="0"/>
                <a:cs typeface="Consolas" panose="020B0609020204030204" pitchFamily="49" charset="0"/>
              </a:rPr>
              <a:t>err,</a:t>
            </a:r>
            <a:r>
              <a:rPr lang="en-US" sz="2200" b="1" dirty="0">
                <a:solidFill>
                  <a:schemeClr val="bg1"/>
                </a:solidFill>
                <a:latin typeface="Consolas" panose="020B0609020204030204" pitchFamily="49" charset="0"/>
                <a:cs typeface="Consolas" panose="020B0609020204030204" pitchFamily="49" charset="0"/>
              </a:rPr>
              <a:t> </a:t>
            </a:r>
            <a:r>
              <a:rPr lang="en-US" sz="2200" b="1" dirty="0">
                <a:solidFill>
                  <a:srgbClr val="FD971F"/>
                </a:solidFill>
                <a:latin typeface="Consolas" panose="020B0609020204030204" pitchFamily="49" charset="0"/>
                <a:cs typeface="Consolas" panose="020B0609020204030204" pitchFamily="49" charset="0"/>
              </a:rPr>
              <a:t>data</a:t>
            </a:r>
            <a:r>
              <a:rPr lang="en-US" sz="2200" b="1" dirty="0">
                <a:solidFill>
                  <a:schemeClr val="bg1"/>
                </a:solidFill>
                <a:latin typeface="Consolas" panose="020B0609020204030204" pitchFamily="49" charset="0"/>
                <a:cs typeface="Consolas" panose="020B0609020204030204" pitchFamily="49" charset="0"/>
              </a:rPr>
              <a:t>) {</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a:solidFill>
                  <a:srgbClr val="F92672"/>
                </a:solidFill>
                <a:latin typeface="Consolas" panose="020B0609020204030204" pitchFamily="49" charset="0"/>
                <a:cs typeface="Consolas" panose="020B0609020204030204" pitchFamily="49" charset="0"/>
              </a:rPr>
              <a:t>if</a:t>
            </a:r>
            <a:r>
              <a:rPr lang="en-US" sz="2200" b="1" dirty="0">
                <a:solidFill>
                  <a:schemeClr val="bg1"/>
                </a:solidFill>
                <a:latin typeface="Consolas" panose="020B0609020204030204" pitchFamily="49" charset="0"/>
                <a:cs typeface="Consolas" panose="020B0609020204030204" pitchFamily="49" charset="0"/>
              </a:rPr>
              <a:t> (err) {</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a:solidFill>
                  <a:schemeClr val="bg1"/>
                </a:solidFill>
                <a:latin typeface="Consolas" panose="020B0609020204030204" pitchFamily="49" charset="0"/>
                <a:cs typeface="Consolas" panose="020B0609020204030204" pitchFamily="49" charset="0"/>
              </a:rPr>
              <a:t>res.statusCode</a:t>
            </a:r>
            <a:r>
              <a:rPr lang="en-US" sz="2200" b="1" dirty="0">
                <a:solidFill>
                  <a:schemeClr val="bg1"/>
                </a:solidFill>
                <a:latin typeface="Consolas" panose="020B0609020204030204" pitchFamily="49" charset="0"/>
                <a:cs typeface="Consolas" panose="020B0609020204030204" pitchFamily="49" charset="0"/>
              </a:rPr>
              <a:t> = </a:t>
            </a:r>
            <a:r>
              <a:rPr lang="en-US" sz="2200" b="1" dirty="0">
                <a:solidFill>
                  <a:srgbClr val="AE81FF"/>
                </a:solidFill>
                <a:latin typeface="Consolas" panose="020B0609020204030204" pitchFamily="49" charset="0"/>
                <a:cs typeface="Consolas" panose="020B0609020204030204" pitchFamily="49" charset="0"/>
              </a:rPr>
              <a:t>500</a:t>
            </a:r>
            <a:r>
              <a:rPr lang="en-US" sz="2200" b="1" dirty="0">
                <a:solidFill>
                  <a:schemeClr val="bg1"/>
                </a:solidFill>
                <a:latin typeface="Consolas" panose="020B0609020204030204" pitchFamily="49" charset="0"/>
                <a:cs typeface="Consolas" panose="020B0609020204030204" pitchFamily="49" charset="0"/>
              </a:rPr>
              <a:t>;</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smtClean="0">
                <a:solidFill>
                  <a:schemeClr val="bg1"/>
                </a:solidFill>
                <a:latin typeface="Consolas" panose="020B0609020204030204" pitchFamily="49" charset="0"/>
                <a:cs typeface="Consolas" panose="020B0609020204030204" pitchFamily="49" charset="0"/>
              </a:rPr>
              <a:t>res.</a:t>
            </a:r>
            <a:r>
              <a:rPr lang="en-US" sz="2200" b="1" dirty="0" err="1" smtClean="0">
                <a:solidFill>
                  <a:srgbClr val="66D9EF"/>
                </a:solidFill>
                <a:latin typeface="Consolas" panose="020B0609020204030204" pitchFamily="49" charset="0"/>
                <a:cs typeface="Consolas" panose="020B0609020204030204" pitchFamily="49" charset="0"/>
              </a:rPr>
              <a:t>end</a:t>
            </a:r>
            <a:r>
              <a:rPr lang="en-US" sz="2200" b="1" dirty="0" smtClean="0">
                <a:solidFill>
                  <a:schemeClr val="bg1"/>
                </a:solidFill>
                <a:latin typeface="Consolas" panose="020B0609020204030204" pitchFamily="49" charset="0"/>
                <a:cs typeface="Consolas" panose="020B0609020204030204" pitchFamily="49" charset="0"/>
              </a:rPr>
              <a:t>(</a:t>
            </a:r>
            <a:r>
              <a:rPr lang="en-US" sz="2200" b="1" dirty="0" err="1" smtClean="0">
                <a:solidFill>
                  <a:schemeClr val="bg1"/>
                </a:solidFill>
                <a:latin typeface="Consolas" panose="020B0609020204030204" pitchFamily="49" charset="0"/>
                <a:cs typeface="Consolas" panose="020B0609020204030204" pitchFamily="49" charset="0"/>
              </a:rPr>
              <a:t>err.</a:t>
            </a:r>
            <a:r>
              <a:rPr lang="en-US" sz="2200" b="1" dirty="0" err="1" smtClean="0">
                <a:solidFill>
                  <a:srgbClr val="66D9EF"/>
                </a:solidFill>
                <a:latin typeface="Consolas" panose="020B0609020204030204" pitchFamily="49" charset="0"/>
                <a:cs typeface="Consolas" panose="020B0609020204030204" pitchFamily="49" charset="0"/>
              </a:rPr>
              <a:t>toString</a:t>
            </a:r>
            <a:r>
              <a:rPr lang="en-US" sz="2200" b="1" dirty="0" smtClean="0">
                <a:solidFill>
                  <a:schemeClr val="bg1"/>
                </a:solidFill>
                <a:latin typeface="Consolas" panose="020B0609020204030204" pitchFamily="49" charset="0"/>
                <a:cs typeface="Consolas" panose="020B0609020204030204" pitchFamily="49" charset="0"/>
              </a:rPr>
              <a:t>());</a:t>
            </a:r>
            <a:endParaRPr lang="en-US" sz="2200" b="1" dirty="0">
              <a:solidFill>
                <a:schemeClr val="bg1"/>
              </a:solidFill>
              <a:latin typeface="Consolas" panose="020B0609020204030204" pitchFamily="49" charset="0"/>
              <a:cs typeface="Consolas" panose="020B0609020204030204" pitchFamily="49" charset="0"/>
            </a:endParaRPr>
          </a:p>
          <a:p>
            <a:pPr marL="0" indent="0">
              <a:buNone/>
            </a:pPr>
            <a:r>
              <a:rPr lang="en-US" sz="2200" b="1" dirty="0">
                <a:solidFill>
                  <a:schemeClr val="bg1"/>
                </a:solidFill>
                <a:latin typeface="Consolas" panose="020B0609020204030204" pitchFamily="49" charset="0"/>
                <a:cs typeface="Consolas" panose="020B0609020204030204" pitchFamily="49" charset="0"/>
              </a:rPr>
              <a:t>        } </a:t>
            </a:r>
            <a:endParaRPr lang="en-US" sz="2200" b="1" dirty="0" smtClean="0">
              <a:solidFill>
                <a:schemeClr val="bg1"/>
              </a:solidFill>
              <a:latin typeface="Consolas" panose="020B0609020204030204" pitchFamily="49" charset="0"/>
              <a:cs typeface="Consolas" panose="020B0609020204030204" pitchFamily="49" charset="0"/>
            </a:endParaRP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smtClean="0">
                <a:solidFill>
                  <a:schemeClr val="bg1"/>
                </a:solidFill>
                <a:latin typeface="Consolas" panose="020B0609020204030204" pitchFamily="49" charset="0"/>
                <a:cs typeface="Consolas" panose="020B0609020204030204" pitchFamily="49" charset="0"/>
              </a:rPr>
              <a:t>       </a:t>
            </a:r>
            <a:r>
              <a:rPr lang="en-US" sz="2200" b="1" dirty="0" smtClean="0">
                <a:solidFill>
                  <a:srgbClr val="F92672"/>
                </a:solidFill>
                <a:latin typeface="Consolas" panose="020B0609020204030204" pitchFamily="49" charset="0"/>
                <a:cs typeface="Consolas" panose="020B0609020204030204" pitchFamily="49" charset="0"/>
              </a:rPr>
              <a:t>else</a:t>
            </a:r>
            <a:r>
              <a:rPr lang="en-US" sz="2200" b="1" dirty="0" smtClean="0">
                <a:solidFill>
                  <a:schemeClr val="bg1"/>
                </a:solidFill>
                <a:latin typeface="Consolas" panose="020B0609020204030204" pitchFamily="49" charset="0"/>
                <a:cs typeface="Consolas" panose="020B0609020204030204" pitchFamily="49" charset="0"/>
              </a:rPr>
              <a:t> </a:t>
            </a:r>
            <a:r>
              <a:rPr lang="en-US" sz="2200" b="1" dirty="0" err="1" smtClean="0">
                <a:solidFill>
                  <a:schemeClr val="bg1"/>
                </a:solidFill>
                <a:latin typeface="Consolas" panose="020B0609020204030204" pitchFamily="49" charset="0"/>
                <a:cs typeface="Consolas" panose="020B0609020204030204" pitchFamily="49" charset="0"/>
              </a:rPr>
              <a:t>res.end</a:t>
            </a:r>
            <a:r>
              <a:rPr lang="en-US" sz="2200" b="1" dirty="0" smtClean="0">
                <a:solidFill>
                  <a:schemeClr val="bg1"/>
                </a:solidFill>
                <a:latin typeface="Consolas" panose="020B0609020204030204" pitchFamily="49" charset="0"/>
                <a:cs typeface="Consolas" panose="020B0609020204030204" pitchFamily="49" charset="0"/>
              </a:rPr>
              <a:t>(data); </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smtClean="0">
                <a:solidFill>
                  <a:schemeClr val="bg1"/>
                </a:solidFill>
                <a:latin typeface="Consolas" panose="020B0609020204030204" pitchFamily="49" charset="0"/>
                <a:cs typeface="Consolas" panose="020B0609020204030204" pitchFamily="49" charset="0"/>
              </a:rPr>
              <a:t>   });</a:t>
            </a:r>
            <a:endParaRPr lang="en-US" sz="2200" b="1" dirty="0">
              <a:solidFill>
                <a:schemeClr val="bg1"/>
              </a:solidFill>
              <a:latin typeface="Consolas" panose="020B0609020204030204" pitchFamily="49" charset="0"/>
              <a:cs typeface="Consolas" panose="020B0609020204030204" pitchFamily="49" charset="0"/>
            </a:endParaRPr>
          </a:p>
          <a:p>
            <a:pPr marL="0" indent="0">
              <a:buNone/>
            </a:pPr>
            <a:r>
              <a:rPr lang="en-US" sz="2200" b="1" dirty="0">
                <a:solidFill>
                  <a:schemeClr val="bg1"/>
                </a:solidFill>
                <a:latin typeface="Consolas" panose="020B0609020204030204" pitchFamily="49" charset="0"/>
                <a:cs typeface="Consolas" panose="020B0609020204030204" pitchFamily="49"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Why use them?</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noAutofit/>
          </a:bodyPr>
          <a:lstStyle/>
          <a:p>
            <a:pPr marL="0" indent="0">
              <a:buNone/>
            </a:pPr>
            <a:r>
              <a:rPr lang="en-US" sz="2200" b="1" dirty="0" err="1">
                <a:solidFill>
                  <a:srgbClr val="66D9EF"/>
                </a:solidFill>
                <a:latin typeface="Consolas" panose="020B0609020204030204" pitchFamily="49" charset="0"/>
                <a:cs typeface="Consolas" panose="020B0609020204030204" pitchFamily="49" charset="0"/>
              </a:rPr>
              <a:t>var</a:t>
            </a:r>
            <a:r>
              <a:rPr lang="en-US" sz="2200" b="1" dirty="0">
                <a:solidFill>
                  <a:srgbClr val="66D9EF"/>
                </a:solidFill>
                <a:latin typeface="Consolas" panose="020B0609020204030204" pitchFamily="49" charset="0"/>
                <a:cs typeface="Consolas" panose="020B0609020204030204" pitchFamily="49" charset="0"/>
              </a:rPr>
              <a:t> </a:t>
            </a:r>
            <a:r>
              <a:rPr lang="en-US" sz="2200" b="1" dirty="0">
                <a:solidFill>
                  <a:schemeClr val="bg1"/>
                </a:solidFill>
                <a:latin typeface="Consolas" panose="020B0609020204030204" pitchFamily="49" charset="0"/>
                <a:cs typeface="Consolas" panose="020B0609020204030204" pitchFamily="49" charset="0"/>
              </a:rPr>
              <a:t>http = require(</a:t>
            </a:r>
            <a:r>
              <a:rPr lang="en-US" sz="2200" b="1" dirty="0">
                <a:solidFill>
                  <a:srgbClr val="E6DB74"/>
                </a:solidFill>
                <a:latin typeface="Consolas" panose="020B0609020204030204" pitchFamily="49" charset="0"/>
                <a:cs typeface="Consolas" panose="020B0609020204030204" pitchFamily="49" charset="0"/>
              </a:rPr>
              <a:t>'http'</a:t>
            </a:r>
            <a:r>
              <a:rPr lang="en-US" sz="2200" b="1" dirty="0">
                <a:solidFill>
                  <a:schemeClr val="bg1"/>
                </a:solidFill>
                <a:latin typeface="Consolas" panose="020B0609020204030204" pitchFamily="49" charset="0"/>
                <a:cs typeface="Consolas" panose="020B0609020204030204" pitchFamily="49" charset="0"/>
              </a:rPr>
              <a:t>), </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a:solidFill>
                  <a:schemeClr val="bg1"/>
                </a:solidFill>
                <a:latin typeface="Consolas" panose="020B0609020204030204" pitchFamily="49" charset="0"/>
                <a:cs typeface="Consolas" panose="020B0609020204030204" pitchFamily="49" charset="0"/>
              </a:rPr>
              <a:t>fs</a:t>
            </a:r>
            <a:r>
              <a:rPr lang="en-US" sz="2200" b="1" dirty="0">
                <a:solidFill>
                  <a:schemeClr val="bg1"/>
                </a:solidFill>
                <a:latin typeface="Consolas" panose="020B0609020204030204" pitchFamily="49" charset="0"/>
                <a:cs typeface="Consolas" panose="020B0609020204030204" pitchFamily="49" charset="0"/>
              </a:rPr>
              <a:t> = require(</a:t>
            </a:r>
            <a:r>
              <a:rPr lang="en-US" sz="2200" b="1" dirty="0">
                <a:solidFill>
                  <a:srgbClr val="E6DB74"/>
                </a:solidFill>
                <a:latin typeface="Consolas" panose="020B0609020204030204" pitchFamily="49" charset="0"/>
                <a:cs typeface="Consolas" panose="020B0609020204030204" pitchFamily="49" charset="0"/>
              </a:rPr>
              <a:t>'</a:t>
            </a:r>
            <a:r>
              <a:rPr lang="en-US" sz="2200" b="1" dirty="0" err="1">
                <a:solidFill>
                  <a:srgbClr val="E6DB74"/>
                </a:solidFill>
                <a:latin typeface="Consolas" panose="020B0609020204030204" pitchFamily="49" charset="0"/>
                <a:cs typeface="Consolas" panose="020B0609020204030204" pitchFamily="49" charset="0"/>
              </a:rPr>
              <a:t>fs</a:t>
            </a:r>
            <a:r>
              <a:rPr lang="en-US" sz="2200" b="1" dirty="0">
                <a:solidFill>
                  <a:srgbClr val="E6DB74"/>
                </a:solidFill>
                <a:latin typeface="Consolas" panose="020B0609020204030204" pitchFamily="49" charset="0"/>
                <a:cs typeface="Consolas" panose="020B0609020204030204" pitchFamily="49" charset="0"/>
              </a:rPr>
              <a:t>'</a:t>
            </a:r>
            <a:r>
              <a:rPr lang="en-US" sz="2200" b="1" dirty="0">
                <a:solidFill>
                  <a:schemeClr val="bg1"/>
                </a:solidFill>
                <a:latin typeface="Consolas" panose="020B0609020204030204" pitchFamily="49" charset="0"/>
                <a:cs typeface="Consolas" panose="020B0609020204030204" pitchFamily="49" charset="0"/>
              </a:rPr>
              <a:t>);</a:t>
            </a:r>
          </a:p>
          <a:p>
            <a:pPr marL="0" indent="0">
              <a:buNone/>
            </a:pPr>
            <a:endParaRPr lang="en-US" sz="2200" b="1" dirty="0">
              <a:solidFill>
                <a:schemeClr val="bg1"/>
              </a:solidFill>
              <a:latin typeface="Consolas" panose="020B0609020204030204" pitchFamily="49" charset="0"/>
              <a:cs typeface="Consolas" panose="020B0609020204030204" pitchFamily="49" charset="0"/>
            </a:endParaRPr>
          </a:p>
          <a:p>
            <a:pPr marL="0" indent="0">
              <a:buNone/>
            </a:pPr>
            <a:r>
              <a:rPr lang="en-US" sz="2200" b="1" dirty="0" err="1">
                <a:solidFill>
                  <a:schemeClr val="bg1"/>
                </a:solidFill>
                <a:latin typeface="Consolas" panose="020B0609020204030204" pitchFamily="49" charset="0"/>
                <a:cs typeface="Consolas" panose="020B0609020204030204" pitchFamily="49" charset="0"/>
              </a:rPr>
              <a:t>http.</a:t>
            </a:r>
            <a:r>
              <a:rPr lang="en-US" sz="2200" b="1" dirty="0" err="1">
                <a:solidFill>
                  <a:srgbClr val="66D9EF"/>
                </a:solidFill>
                <a:latin typeface="Consolas" panose="020B0609020204030204" pitchFamily="49" charset="0"/>
                <a:cs typeface="Consolas" panose="020B0609020204030204" pitchFamily="49" charset="0"/>
              </a:rPr>
              <a:t>createServer</a:t>
            </a:r>
            <a:r>
              <a:rPr lang="en-US" sz="2200" b="1" dirty="0">
                <a:solidFill>
                  <a:schemeClr val="bg1"/>
                </a:solidFill>
                <a:latin typeface="Consolas" panose="020B0609020204030204" pitchFamily="49" charset="0"/>
                <a:cs typeface="Consolas" panose="020B0609020204030204" pitchFamily="49" charset="0"/>
              </a:rPr>
              <a:t>(function (</a:t>
            </a:r>
            <a:r>
              <a:rPr lang="en-US" sz="2200" b="1" dirty="0" err="1">
                <a:solidFill>
                  <a:srgbClr val="FD971F"/>
                </a:solidFill>
                <a:latin typeface="Consolas" panose="020B0609020204030204" pitchFamily="49" charset="0"/>
                <a:cs typeface="Consolas" panose="020B0609020204030204" pitchFamily="49" charset="0"/>
              </a:rPr>
              <a:t>req</a:t>
            </a:r>
            <a:r>
              <a:rPr lang="en-US" sz="2200" b="1" dirty="0">
                <a:solidFill>
                  <a:srgbClr val="FD971F"/>
                </a:solidFill>
                <a:latin typeface="Consolas" panose="020B0609020204030204" pitchFamily="49" charset="0"/>
                <a:cs typeface="Consolas" panose="020B0609020204030204" pitchFamily="49" charset="0"/>
              </a:rPr>
              <a:t>, res</a:t>
            </a:r>
            <a:r>
              <a:rPr lang="en-US" sz="2200" b="1" dirty="0">
                <a:solidFill>
                  <a:schemeClr val="bg1"/>
                </a:solidFill>
                <a:latin typeface="Consolas" panose="020B0609020204030204" pitchFamily="49" charset="0"/>
                <a:cs typeface="Consolas" panose="020B0609020204030204" pitchFamily="49" charset="0"/>
              </a:rPr>
              <a:t>) {</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a:solidFill>
                  <a:srgbClr val="66D9EF"/>
                </a:solidFill>
                <a:latin typeface="Consolas" panose="020B0609020204030204" pitchFamily="49" charset="0"/>
                <a:cs typeface="Consolas" panose="020B0609020204030204" pitchFamily="49" charset="0"/>
              </a:rPr>
              <a:t>var</a:t>
            </a:r>
            <a:r>
              <a:rPr lang="en-US" sz="2200" b="1" dirty="0">
                <a:solidFill>
                  <a:srgbClr val="66D9EF"/>
                </a:solidFill>
                <a:latin typeface="Consolas" panose="020B0609020204030204" pitchFamily="49" charset="0"/>
                <a:cs typeface="Consolas" panose="020B0609020204030204" pitchFamily="49" charset="0"/>
              </a:rPr>
              <a:t> </a:t>
            </a:r>
            <a:r>
              <a:rPr lang="en-US" sz="2200" b="1" dirty="0">
                <a:solidFill>
                  <a:schemeClr val="bg1"/>
                </a:solidFill>
                <a:latin typeface="Consolas" panose="020B0609020204030204" pitchFamily="49" charset="0"/>
                <a:cs typeface="Consolas" panose="020B0609020204030204" pitchFamily="49" charset="0"/>
              </a:rPr>
              <a:t>s = </a:t>
            </a:r>
            <a:r>
              <a:rPr lang="en-US" sz="2200" b="1" dirty="0" err="1">
                <a:solidFill>
                  <a:schemeClr val="bg1"/>
                </a:solidFill>
                <a:latin typeface="Consolas" panose="020B0609020204030204" pitchFamily="49" charset="0"/>
                <a:cs typeface="Consolas" panose="020B0609020204030204" pitchFamily="49" charset="0"/>
              </a:rPr>
              <a:t>fs.createReadStream</a:t>
            </a:r>
            <a:r>
              <a:rPr lang="en-US" sz="2200" b="1" dirty="0">
                <a:solidFill>
                  <a:schemeClr val="bg1"/>
                </a:solidFill>
                <a:latin typeface="Consolas" panose="020B0609020204030204" pitchFamily="49" charset="0"/>
                <a:cs typeface="Consolas" panose="020B0609020204030204" pitchFamily="49" charset="0"/>
              </a:rPr>
              <a:t>(</a:t>
            </a:r>
            <a:r>
              <a:rPr lang="en-US" sz="2200" b="1" dirty="0">
                <a:solidFill>
                  <a:srgbClr val="E6DB74"/>
                </a:solidFill>
                <a:latin typeface="Consolas" panose="020B0609020204030204" pitchFamily="49" charset="0"/>
                <a:cs typeface="Consolas" panose="020B0609020204030204" pitchFamily="49" charset="0"/>
              </a:rPr>
              <a:t>'file.txt'</a:t>
            </a:r>
            <a:r>
              <a:rPr lang="en-US" sz="2200" b="1" dirty="0">
                <a:solidFill>
                  <a:schemeClr val="bg1"/>
                </a:solidFill>
                <a:latin typeface="Consolas" panose="020B0609020204030204" pitchFamily="49" charset="0"/>
                <a:cs typeface="Consolas" panose="020B0609020204030204" pitchFamily="49" charset="0"/>
              </a:rPr>
              <a:t>);</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a:solidFill>
                  <a:schemeClr val="bg1"/>
                </a:solidFill>
                <a:latin typeface="Consolas" panose="020B0609020204030204" pitchFamily="49" charset="0"/>
                <a:cs typeface="Consolas" panose="020B0609020204030204" pitchFamily="49" charset="0"/>
              </a:rPr>
              <a:t>s.</a:t>
            </a:r>
            <a:r>
              <a:rPr lang="en-US" sz="2200" b="1" dirty="0" err="1">
                <a:solidFill>
                  <a:srgbClr val="66D9EF"/>
                </a:solidFill>
                <a:latin typeface="Consolas" panose="020B0609020204030204" pitchFamily="49" charset="0"/>
                <a:cs typeface="Consolas" panose="020B0609020204030204" pitchFamily="49" charset="0"/>
              </a:rPr>
              <a:t>on</a:t>
            </a:r>
            <a:r>
              <a:rPr lang="en-US" sz="2200" b="1" dirty="0">
                <a:solidFill>
                  <a:schemeClr val="bg1"/>
                </a:solidFill>
                <a:latin typeface="Consolas" panose="020B0609020204030204" pitchFamily="49" charset="0"/>
                <a:cs typeface="Consolas" panose="020B0609020204030204" pitchFamily="49" charset="0"/>
              </a:rPr>
              <a:t>(</a:t>
            </a:r>
            <a:r>
              <a:rPr lang="en-US" sz="2200" b="1" dirty="0">
                <a:solidFill>
                  <a:srgbClr val="E6DB74"/>
                </a:solidFill>
                <a:latin typeface="Consolas" panose="020B0609020204030204" pitchFamily="49" charset="0"/>
                <a:cs typeface="Consolas" panose="020B0609020204030204" pitchFamily="49" charset="0"/>
              </a:rPr>
              <a:t>'error'</a:t>
            </a:r>
            <a:r>
              <a:rPr lang="en-US" sz="2200" b="1" dirty="0">
                <a:solidFill>
                  <a:schemeClr val="bg1"/>
                </a:solidFill>
                <a:latin typeface="Consolas" panose="020B0609020204030204" pitchFamily="49" charset="0"/>
                <a:cs typeface="Consolas" panose="020B0609020204030204" pitchFamily="49" charset="0"/>
              </a:rPr>
              <a:t>, function () {</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a:solidFill>
                  <a:schemeClr val="bg1"/>
                </a:solidFill>
                <a:latin typeface="Consolas" panose="020B0609020204030204" pitchFamily="49" charset="0"/>
                <a:cs typeface="Consolas" panose="020B0609020204030204" pitchFamily="49" charset="0"/>
              </a:rPr>
              <a:t>res.statusCode</a:t>
            </a:r>
            <a:r>
              <a:rPr lang="en-US" sz="2200" b="1" dirty="0">
                <a:solidFill>
                  <a:schemeClr val="bg1"/>
                </a:solidFill>
                <a:latin typeface="Consolas" panose="020B0609020204030204" pitchFamily="49" charset="0"/>
                <a:cs typeface="Consolas" panose="020B0609020204030204" pitchFamily="49" charset="0"/>
              </a:rPr>
              <a:t> = </a:t>
            </a:r>
            <a:r>
              <a:rPr lang="en-US" sz="2200" b="1" dirty="0">
                <a:solidFill>
                  <a:srgbClr val="AE81FF"/>
                </a:solidFill>
                <a:latin typeface="Consolas" panose="020B0609020204030204" pitchFamily="49" charset="0"/>
                <a:cs typeface="Consolas" panose="020B0609020204030204" pitchFamily="49" charset="0"/>
              </a:rPr>
              <a:t>500</a:t>
            </a:r>
            <a:r>
              <a:rPr lang="en-US" sz="2200" b="1" dirty="0">
                <a:solidFill>
                  <a:schemeClr val="bg1"/>
                </a:solidFill>
                <a:latin typeface="Consolas" panose="020B0609020204030204" pitchFamily="49" charset="0"/>
                <a:cs typeface="Consolas" panose="020B0609020204030204" pitchFamily="49" charset="0"/>
              </a:rPr>
              <a:t>;</a:t>
            </a: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a:solidFill>
                  <a:schemeClr val="bg1"/>
                </a:solidFill>
                <a:latin typeface="Consolas" panose="020B0609020204030204" pitchFamily="49" charset="0"/>
                <a:cs typeface="Consolas" panose="020B0609020204030204" pitchFamily="49" charset="0"/>
              </a:rPr>
              <a:t>res.end</a:t>
            </a:r>
            <a:r>
              <a:rPr lang="en-US" sz="2200" b="1" dirty="0">
                <a:solidFill>
                  <a:schemeClr val="bg1"/>
                </a:solidFill>
                <a:latin typeface="Consolas" panose="020B0609020204030204" pitchFamily="49" charset="0"/>
                <a:cs typeface="Consolas" panose="020B0609020204030204" pitchFamily="49" charset="0"/>
              </a:rPr>
              <a:t>(</a:t>
            </a:r>
            <a:r>
              <a:rPr lang="en-US" sz="2200" b="1" dirty="0" err="1">
                <a:solidFill>
                  <a:schemeClr val="bg1"/>
                </a:solidFill>
                <a:latin typeface="Consolas" panose="020B0609020204030204" pitchFamily="49" charset="0"/>
                <a:cs typeface="Consolas" panose="020B0609020204030204" pitchFamily="49" charset="0"/>
              </a:rPr>
              <a:t>err.toString</a:t>
            </a:r>
            <a:r>
              <a:rPr lang="en-US" sz="2200" b="1" dirty="0">
                <a:solidFill>
                  <a:schemeClr val="bg1"/>
                </a:solidFill>
                <a:latin typeface="Consolas" panose="020B0609020204030204" pitchFamily="49" charset="0"/>
                <a:cs typeface="Consolas" panose="020B0609020204030204" pitchFamily="49" charset="0"/>
              </a:rPr>
              <a:t>());</a:t>
            </a:r>
          </a:p>
          <a:p>
            <a:pPr marL="0" indent="0">
              <a:buNone/>
            </a:pPr>
            <a:r>
              <a:rPr lang="en-US" sz="2200" b="1" dirty="0">
                <a:solidFill>
                  <a:schemeClr val="bg1"/>
                </a:solidFill>
                <a:latin typeface="Consolas" panose="020B0609020204030204" pitchFamily="49" charset="0"/>
                <a:cs typeface="Consolas" panose="020B0609020204030204" pitchFamily="49" charset="0"/>
              </a:rPr>
              <a:t>    };</a:t>
            </a:r>
          </a:p>
          <a:p>
            <a:pPr marL="0" indent="0">
              <a:buNone/>
            </a:pPr>
            <a:endParaRPr lang="en-US" sz="2200" b="1" dirty="0">
              <a:solidFill>
                <a:schemeClr val="bg1"/>
              </a:solidFill>
              <a:latin typeface="Consolas" panose="020B0609020204030204" pitchFamily="49" charset="0"/>
              <a:cs typeface="Consolas" panose="020B0609020204030204" pitchFamily="49" charset="0"/>
            </a:endParaRPr>
          </a:p>
          <a:p>
            <a:pPr marL="0" indent="0">
              <a:buNone/>
            </a:pPr>
            <a:r>
              <a:rPr lang="en-US" sz="2200" b="1" dirty="0">
                <a:solidFill>
                  <a:schemeClr val="bg1"/>
                </a:solidFill>
                <a:latin typeface="Consolas" panose="020B0609020204030204" pitchFamily="49" charset="0"/>
                <a:cs typeface="Consolas" panose="020B0609020204030204" pitchFamily="49" charset="0"/>
              </a:rPr>
              <a:t>    </a:t>
            </a:r>
            <a:r>
              <a:rPr lang="en-US" sz="2200" b="1" dirty="0" err="1" smtClean="0">
                <a:solidFill>
                  <a:schemeClr val="bg1"/>
                </a:solidFill>
                <a:latin typeface="Consolas" panose="020B0609020204030204" pitchFamily="49" charset="0"/>
                <a:cs typeface="Consolas" panose="020B0609020204030204" pitchFamily="49" charset="0"/>
              </a:rPr>
              <a:t>s.</a:t>
            </a:r>
            <a:r>
              <a:rPr lang="en-US" sz="2200" b="1" dirty="0" err="1" smtClean="0">
                <a:solidFill>
                  <a:srgbClr val="66D9EF"/>
                </a:solidFill>
                <a:latin typeface="Consolas" panose="020B0609020204030204" pitchFamily="49" charset="0"/>
                <a:cs typeface="Consolas" panose="020B0609020204030204" pitchFamily="49" charset="0"/>
              </a:rPr>
              <a:t>pipe</a:t>
            </a:r>
            <a:r>
              <a:rPr lang="en-US" sz="2200" b="1" dirty="0" smtClean="0">
                <a:solidFill>
                  <a:schemeClr val="bg1"/>
                </a:solidFill>
                <a:latin typeface="Consolas" panose="020B0609020204030204" pitchFamily="49" charset="0"/>
                <a:cs typeface="Consolas" panose="020B0609020204030204" pitchFamily="49" charset="0"/>
              </a:rPr>
              <a:t>(res</a:t>
            </a:r>
            <a:r>
              <a:rPr lang="en-US" sz="2200" b="1" dirty="0">
                <a:solidFill>
                  <a:schemeClr val="bg1"/>
                </a:solidFill>
                <a:latin typeface="Consolas" panose="020B0609020204030204" pitchFamily="49" charset="0"/>
                <a:cs typeface="Consolas" panose="020B0609020204030204" pitchFamily="49" charset="0"/>
              </a:rPr>
              <a:t>);</a:t>
            </a:r>
          </a:p>
          <a:p>
            <a:pPr marL="0" indent="0">
              <a:buNone/>
            </a:pPr>
            <a:r>
              <a:rPr lang="en-US" sz="2200" b="1"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86347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STREAMS...</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lstStyle/>
          <a:p>
            <a:r>
              <a:rPr lang="en-US" dirty="0" smtClean="0">
                <a:solidFill>
                  <a:schemeClr val="bg1"/>
                </a:solidFill>
              </a:rPr>
              <a:t>Subclass of </a:t>
            </a:r>
            <a:r>
              <a:rPr lang="en-US" dirty="0" err="1" smtClean="0">
                <a:solidFill>
                  <a:schemeClr val="bg1"/>
                </a:solidFill>
              </a:rPr>
              <a:t>EventEmitter</a:t>
            </a:r>
            <a:endParaRPr lang="en-US" dirty="0" smtClean="0">
              <a:solidFill>
                <a:schemeClr val="bg1"/>
              </a:solidFill>
            </a:endParaRPr>
          </a:p>
          <a:p>
            <a:r>
              <a:rPr lang="en-US" dirty="0" smtClean="0">
                <a:solidFill>
                  <a:schemeClr val="bg1"/>
                </a:solidFill>
              </a:rPr>
              <a:t>Compose with pipe</a:t>
            </a:r>
            <a:endParaRPr lang="en-US" dirty="0">
              <a:solidFill>
                <a:schemeClr val="bg1"/>
              </a:solidFill>
            </a:endParaRPr>
          </a:p>
        </p:txBody>
      </p:sp>
      <p:sp>
        <p:nvSpPr>
          <p:cNvPr id="4" name="TextBox 3"/>
          <p:cNvSpPr txBox="1"/>
          <p:nvPr/>
        </p:nvSpPr>
        <p:spPr>
          <a:xfrm>
            <a:off x="914400" y="3048000"/>
            <a:ext cx="7239000" cy="2677656"/>
          </a:xfrm>
          <a:prstGeom prst="rect">
            <a:avLst/>
          </a:prstGeom>
          <a:noFill/>
        </p:spPr>
        <p:txBody>
          <a:bodyPr wrap="square" rtlCol="0">
            <a:spAutoFit/>
          </a:bodyPr>
          <a:lstStyle/>
          <a:p>
            <a:r>
              <a:rPr lang="en-US" sz="2400" b="1" dirty="0" err="1" smtClean="0">
                <a:solidFill>
                  <a:srgbClr val="66D9EF"/>
                </a:solidFill>
                <a:latin typeface="Consolas" pitchFamily="49" charset="0"/>
              </a:rPr>
              <a:t>var</a:t>
            </a:r>
            <a:r>
              <a:rPr lang="en-US" sz="2400" b="1" dirty="0" smtClean="0">
                <a:solidFill>
                  <a:srgbClr val="66D9EF"/>
                </a:solidFill>
                <a:latin typeface="Consolas" pitchFamily="49" charset="0"/>
              </a:rPr>
              <a:t> </a:t>
            </a:r>
            <a:r>
              <a:rPr lang="en-US" sz="2400" b="1" dirty="0" smtClean="0">
                <a:solidFill>
                  <a:schemeClr val="bg1"/>
                </a:solidFill>
                <a:latin typeface="Consolas" pitchFamily="49" charset="0"/>
              </a:rPr>
              <a:t>Stream = require(</a:t>
            </a:r>
            <a:r>
              <a:rPr lang="en-US" sz="2400" b="1" dirty="0" smtClean="0">
                <a:solidFill>
                  <a:srgbClr val="E6DB74"/>
                </a:solidFill>
                <a:latin typeface="Consolas" pitchFamily="49" charset="0"/>
              </a:rPr>
              <a:t>'stream'</a:t>
            </a:r>
            <a:r>
              <a:rPr lang="en-US" sz="2400" b="1" dirty="0" smtClean="0">
                <a:solidFill>
                  <a:schemeClr val="bg1"/>
                </a:solidFill>
                <a:latin typeface="Consolas" pitchFamily="49" charset="0"/>
              </a:rPr>
              <a:t>);</a:t>
            </a:r>
          </a:p>
          <a:p>
            <a:endParaRPr lang="en-US" sz="2400" b="1" dirty="0" smtClean="0">
              <a:solidFill>
                <a:schemeClr val="bg1"/>
              </a:solidFill>
              <a:latin typeface="Consolas" pitchFamily="49" charset="0"/>
            </a:endParaRPr>
          </a:p>
          <a:p>
            <a:r>
              <a:rPr lang="en-US" sz="2400" b="1" dirty="0" err="1" smtClean="0">
                <a:solidFill>
                  <a:srgbClr val="66D9EF"/>
                </a:solidFill>
                <a:latin typeface="Consolas" pitchFamily="49" charset="0"/>
              </a:rPr>
              <a:t>var</a:t>
            </a:r>
            <a:r>
              <a:rPr lang="en-US" sz="2400" b="1" dirty="0" smtClean="0">
                <a:solidFill>
                  <a:srgbClr val="66D9EF"/>
                </a:solidFill>
                <a:latin typeface="Consolas" pitchFamily="49" charset="0"/>
              </a:rPr>
              <a:t> </a:t>
            </a:r>
            <a:r>
              <a:rPr lang="en-US" sz="2400" b="1" dirty="0" smtClean="0">
                <a:solidFill>
                  <a:schemeClr val="bg1"/>
                </a:solidFill>
                <a:latin typeface="Consolas" pitchFamily="49" charset="0"/>
              </a:rPr>
              <a:t>s = </a:t>
            </a:r>
            <a:r>
              <a:rPr lang="en-US" sz="2400" b="1" dirty="0" smtClean="0">
                <a:solidFill>
                  <a:srgbClr val="F92672"/>
                </a:solidFill>
                <a:latin typeface="Consolas" pitchFamily="49" charset="0"/>
              </a:rPr>
              <a:t>new</a:t>
            </a:r>
            <a:r>
              <a:rPr lang="en-US" sz="2400" b="1" dirty="0" smtClean="0">
                <a:solidFill>
                  <a:schemeClr val="bg1"/>
                </a:solidFill>
                <a:latin typeface="Consolas" pitchFamily="49" charset="0"/>
              </a:rPr>
              <a:t> Stream();</a:t>
            </a:r>
          </a:p>
          <a:p>
            <a:endParaRPr lang="en-US" sz="2400" b="1" dirty="0" smtClean="0">
              <a:solidFill>
                <a:schemeClr val="bg1"/>
              </a:solidFill>
              <a:latin typeface="Consolas" pitchFamily="49" charset="0"/>
            </a:endParaRPr>
          </a:p>
          <a:p>
            <a:r>
              <a:rPr lang="en-US" sz="2400" b="1" dirty="0" smtClean="0">
                <a:solidFill>
                  <a:schemeClr val="bg1"/>
                </a:solidFill>
                <a:latin typeface="Consolas" pitchFamily="49" charset="0"/>
              </a:rPr>
              <a:t>...</a:t>
            </a:r>
          </a:p>
          <a:p>
            <a:endParaRPr lang="en-US" sz="2400" b="1" dirty="0" smtClean="0">
              <a:solidFill>
                <a:schemeClr val="bg1"/>
              </a:solidFill>
              <a:latin typeface="Consolas" pitchFamily="49" charset="0"/>
            </a:endParaRPr>
          </a:p>
          <a:p>
            <a:r>
              <a:rPr lang="en-US" sz="2400" b="1" dirty="0" err="1" smtClean="0">
                <a:solidFill>
                  <a:schemeClr val="bg1"/>
                </a:solidFill>
                <a:latin typeface="Consolas" pitchFamily="49" charset="0"/>
              </a:rPr>
              <a:t>s.</a:t>
            </a:r>
            <a:r>
              <a:rPr lang="en-US" sz="2400" b="1" dirty="0" err="1" smtClean="0">
                <a:solidFill>
                  <a:srgbClr val="66D9EF"/>
                </a:solidFill>
                <a:latin typeface="Consolas" pitchFamily="49" charset="0"/>
              </a:rPr>
              <a:t>pipe</a:t>
            </a:r>
            <a:r>
              <a:rPr lang="en-US" sz="2400" b="1" dirty="0" smtClean="0">
                <a:solidFill>
                  <a:schemeClr val="bg1"/>
                </a:solidFill>
                <a:latin typeface="Consolas" pitchFamily="49" charset="0"/>
              </a:rPr>
              <a:t>(</a:t>
            </a:r>
            <a:r>
              <a:rPr lang="en-US" sz="2400" b="1" dirty="0" err="1" smtClean="0">
                <a:solidFill>
                  <a:schemeClr val="bg1"/>
                </a:solidFill>
                <a:latin typeface="Consolas" pitchFamily="49" charset="0"/>
              </a:rPr>
              <a:t>process.stdout</a:t>
            </a:r>
            <a:r>
              <a:rPr lang="en-US" sz="2400" b="1" dirty="0" smtClean="0">
                <a:solidFill>
                  <a:schemeClr val="bg1"/>
                </a:solidFill>
                <a:latin typeface="Consolas" pitchFamily="49" charset="0"/>
              </a:rPr>
              <a:t>);</a:t>
            </a:r>
            <a:endParaRPr lang="en-US" sz="2400" b="1" dirty="0">
              <a:solidFill>
                <a:schemeClr val="bg1"/>
              </a:solidFill>
              <a:latin typeface="Consolas" pitchFamily="49" charset="0"/>
            </a:endParaRPr>
          </a:p>
        </p:txBody>
      </p:sp>
    </p:spTree>
    <p:extLst>
      <p:ext uri="{BB962C8B-B14F-4D97-AF65-F5344CB8AC3E}">
        <p14:creationId xmlns:p14="http://schemas.microsoft.com/office/powerpoint/2010/main" val="3230114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ics-site.com/wp-content/uploads/A-Twinkie-in-a-CT-Scanner-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381000"/>
            <a:ext cx="6667500" cy="5000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5096470"/>
            <a:ext cx="7848600" cy="1569660"/>
          </a:xfrm>
          <a:prstGeom prst="rect">
            <a:avLst/>
          </a:prstGeom>
          <a:noFill/>
        </p:spPr>
        <p:txBody>
          <a:bodyPr wrap="square" rtlCol="0">
            <a:spAutoFit/>
          </a:bodyPr>
          <a:lstStyle/>
          <a:p>
            <a:r>
              <a:rPr lang="en-US" sz="2400" dirty="0" smtClean="0">
                <a:latin typeface="Proxima Nova Rg" panose="02000506030000020004" pitchFamily="50" charset="0"/>
              </a:rPr>
              <a:t>Well, let's say this Twinkie represents the normal amount of power in Node.js. Using the power of streams, it would be a Twinkie... thirty-five feet long, weighing approximately six hundred pounds. </a:t>
            </a:r>
            <a:endParaRPr lang="en-US" sz="2400" dirty="0">
              <a:latin typeface="Proxima Nova Rg" panose="02000506030000020004" pitchFamily="50" charset="0"/>
            </a:endParaRPr>
          </a:p>
        </p:txBody>
      </p:sp>
    </p:spTree>
    <p:extLst>
      <p:ext uri="{BB962C8B-B14F-4D97-AF65-F5344CB8AC3E}">
        <p14:creationId xmlns:p14="http://schemas.microsoft.com/office/powerpoint/2010/main" val="406508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Streams...</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normAutofit/>
          </a:bodyPr>
          <a:lstStyle/>
          <a:p>
            <a:pPr marL="0" indent="0" algn="ctr">
              <a:buNone/>
            </a:pPr>
            <a:r>
              <a:rPr lang="en-US" sz="5600" dirty="0" smtClean="0">
                <a:solidFill>
                  <a:schemeClr val="bg1"/>
                </a:solidFill>
                <a:latin typeface="Ghostbusters" panose="00000400000000000000" pitchFamily="2" charset="0"/>
              </a:rPr>
              <a:t>Readable</a:t>
            </a:r>
          </a:p>
          <a:p>
            <a:pPr marL="0" indent="0" algn="ctr">
              <a:buNone/>
            </a:pPr>
            <a:r>
              <a:rPr lang="en-US" sz="5600" dirty="0" smtClean="0">
                <a:solidFill>
                  <a:schemeClr val="bg1"/>
                </a:solidFill>
                <a:latin typeface="Ghostbusters" panose="00000400000000000000" pitchFamily="2" charset="0"/>
              </a:rPr>
              <a:t>Writeable</a:t>
            </a:r>
          </a:p>
          <a:p>
            <a:pPr marL="0" indent="0" algn="ctr">
              <a:buNone/>
            </a:pPr>
            <a:r>
              <a:rPr lang="en-US" sz="5600" dirty="0" smtClean="0">
                <a:solidFill>
                  <a:schemeClr val="bg1"/>
                </a:solidFill>
                <a:latin typeface="Ghostbusters" panose="00000400000000000000" pitchFamily="2" charset="0"/>
              </a:rPr>
              <a:t>Through</a:t>
            </a:r>
          </a:p>
          <a:p>
            <a:pPr marL="0" indent="0" algn="ctr">
              <a:buNone/>
            </a:pPr>
            <a:r>
              <a:rPr lang="en-US" sz="5600" dirty="0" smtClean="0">
                <a:solidFill>
                  <a:schemeClr val="bg1"/>
                </a:solidFill>
                <a:latin typeface="Ghostbusters" panose="00000400000000000000" pitchFamily="2" charset="0"/>
              </a:rPr>
              <a:t>Duplex</a:t>
            </a:r>
            <a:endParaRPr lang="en-US" sz="5600" dirty="0">
              <a:solidFill>
                <a:schemeClr val="bg1"/>
              </a:solidFill>
              <a:latin typeface="Ghostbusters" panose="00000400000000000000"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Readable</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lstStyle/>
          <a:p>
            <a:r>
              <a:rPr lang="en-US" dirty="0" smtClean="0">
                <a:solidFill>
                  <a:schemeClr val="bg1"/>
                </a:solidFill>
                <a:latin typeface="Proxima Nova Rg" panose="02000506030000020004" pitchFamily="50" charset="0"/>
              </a:rPr>
              <a:t>Events: </a:t>
            </a:r>
            <a:r>
              <a:rPr lang="en-US" dirty="0" smtClean="0">
                <a:solidFill>
                  <a:srgbClr val="FF0000"/>
                </a:solidFill>
                <a:latin typeface="Proxima Nova Rg" panose="02000506030000020004" pitchFamily="50" charset="0"/>
              </a:rPr>
              <a:t>data, end, error, close</a:t>
            </a:r>
            <a:endParaRPr lang="en-US" dirty="0" smtClean="0">
              <a:solidFill>
                <a:srgbClr val="FF0000"/>
              </a:solidFill>
              <a:latin typeface="Proxima Nova Rg" panose="02000506030000020004" pitchFamily="50" charset="0"/>
            </a:endParaRPr>
          </a:p>
          <a:p>
            <a:r>
              <a:rPr lang="en-US" dirty="0" smtClean="0">
                <a:solidFill>
                  <a:schemeClr val="bg1"/>
                </a:solidFill>
                <a:latin typeface="Proxima Nova Rg" panose="02000506030000020004" pitchFamily="50" charset="0"/>
              </a:rPr>
              <a:t>Methods: </a:t>
            </a:r>
            <a:r>
              <a:rPr lang="en-US" dirty="0" smtClean="0">
                <a:solidFill>
                  <a:srgbClr val="FF0000"/>
                </a:solidFill>
                <a:latin typeface="Proxima Nova Rg" panose="02000506030000020004" pitchFamily="50" charset="0"/>
              </a:rPr>
              <a:t>pause, resume, destroy</a:t>
            </a:r>
            <a:endParaRPr lang="en-US" dirty="0">
              <a:solidFill>
                <a:srgbClr val="FF0000"/>
              </a:solidFill>
              <a:latin typeface="Proxima Nova Rg" panose="02000506030000020004" pitchFamily="50" charset="0"/>
            </a:endParaRPr>
          </a:p>
        </p:txBody>
      </p:sp>
      <p:sp>
        <p:nvSpPr>
          <p:cNvPr id="5" name="TextBox 4"/>
          <p:cNvSpPr txBox="1"/>
          <p:nvPr/>
        </p:nvSpPr>
        <p:spPr>
          <a:xfrm>
            <a:off x="457200" y="2970800"/>
            <a:ext cx="8229600" cy="3477875"/>
          </a:xfrm>
          <a:prstGeom prst="rect">
            <a:avLst/>
          </a:prstGeom>
          <a:noFill/>
        </p:spPr>
        <p:txBody>
          <a:bodyPr wrap="square" rtlCol="0">
            <a:spAutoFit/>
          </a:bodyPr>
          <a:lstStyle/>
          <a:p>
            <a:r>
              <a:rPr lang="en-US" sz="2000" b="1" dirty="0" err="1">
                <a:solidFill>
                  <a:srgbClr val="66D9EF"/>
                </a:solidFill>
                <a:latin typeface="Consolas" panose="020B0609020204030204" pitchFamily="49" charset="0"/>
                <a:cs typeface="Consolas" panose="020B0609020204030204" pitchFamily="49" charset="0"/>
              </a:rPr>
              <a:t>var</a:t>
            </a:r>
            <a:r>
              <a:rPr lang="en-US" sz="2000" b="1" dirty="0">
                <a:solidFill>
                  <a:srgbClr val="66D9EF"/>
                </a:solidFill>
                <a:latin typeface="Consolas" panose="020B0609020204030204" pitchFamily="49" charset="0"/>
                <a:cs typeface="Consolas" panose="020B0609020204030204" pitchFamily="49" charset="0"/>
              </a:rPr>
              <a:t> </a:t>
            </a:r>
            <a:r>
              <a:rPr lang="en-US" sz="2000" b="1" dirty="0">
                <a:solidFill>
                  <a:schemeClr val="bg1"/>
                </a:solidFill>
                <a:latin typeface="Consolas" panose="020B0609020204030204" pitchFamily="49" charset="0"/>
                <a:cs typeface="Consolas" panose="020B0609020204030204" pitchFamily="49" charset="0"/>
              </a:rPr>
              <a:t>s = </a:t>
            </a:r>
            <a:r>
              <a:rPr lang="en-US" sz="2000" b="1" dirty="0">
                <a:solidFill>
                  <a:srgbClr val="F92672"/>
                </a:solidFill>
                <a:latin typeface="Consolas" panose="020B0609020204030204" pitchFamily="49" charset="0"/>
                <a:cs typeface="Consolas" panose="020B0609020204030204" pitchFamily="49" charset="0"/>
              </a:rPr>
              <a:t>new</a:t>
            </a:r>
            <a:r>
              <a:rPr lang="en-US" sz="2000" b="1" dirty="0">
                <a:solidFill>
                  <a:schemeClr val="bg1"/>
                </a:solidFill>
                <a:latin typeface="Consolas" panose="020B0609020204030204" pitchFamily="49" charset="0"/>
                <a:cs typeface="Consolas" panose="020B0609020204030204" pitchFamily="49" charset="0"/>
              </a:rPr>
              <a:t> Stream();</a:t>
            </a:r>
          </a:p>
          <a:p>
            <a:r>
              <a:rPr lang="en-US" sz="2000" b="1" dirty="0" err="1">
                <a:solidFill>
                  <a:schemeClr val="bg1"/>
                </a:solidFill>
                <a:latin typeface="Consolas" panose="020B0609020204030204" pitchFamily="49" charset="0"/>
                <a:cs typeface="Consolas" panose="020B0609020204030204" pitchFamily="49" charset="0"/>
              </a:rPr>
              <a:t>s.</a:t>
            </a:r>
            <a:r>
              <a:rPr lang="en-US" sz="2000" b="1" dirty="0" err="1">
                <a:solidFill>
                  <a:srgbClr val="66D9EF"/>
                </a:solidFill>
                <a:latin typeface="Consolas" panose="020B0609020204030204" pitchFamily="49" charset="0"/>
                <a:cs typeface="Consolas" panose="020B0609020204030204" pitchFamily="49" charset="0"/>
              </a:rPr>
              <a:t>readable</a:t>
            </a:r>
            <a:r>
              <a:rPr lang="en-US" sz="2000" b="1" dirty="0">
                <a:solidFill>
                  <a:schemeClr val="bg1"/>
                </a:solidFill>
                <a:latin typeface="Consolas" panose="020B0609020204030204" pitchFamily="49" charset="0"/>
                <a:cs typeface="Consolas" panose="020B0609020204030204" pitchFamily="49" charset="0"/>
              </a:rPr>
              <a:t> = </a:t>
            </a:r>
            <a:r>
              <a:rPr lang="en-US" sz="2000" b="1" dirty="0">
                <a:solidFill>
                  <a:srgbClr val="AE81FF"/>
                </a:solidFill>
                <a:latin typeface="Consolas" panose="020B0609020204030204" pitchFamily="49" charset="0"/>
                <a:cs typeface="Consolas" panose="020B0609020204030204" pitchFamily="49" charset="0"/>
              </a:rPr>
              <a:t>true</a:t>
            </a:r>
            <a:r>
              <a:rPr lang="en-US" sz="2000" b="1" dirty="0">
                <a:solidFill>
                  <a:schemeClr val="bg1"/>
                </a:solidFill>
                <a:latin typeface="Consolas" panose="020B0609020204030204" pitchFamily="49" charset="0"/>
                <a:cs typeface="Consolas" panose="020B0609020204030204" pitchFamily="49" charset="0"/>
              </a:rPr>
              <a:t>;</a:t>
            </a:r>
          </a:p>
          <a:p>
            <a:endParaRPr lang="en-US" sz="2000" b="1" dirty="0">
              <a:solidFill>
                <a:schemeClr val="bg1"/>
              </a:solidFill>
              <a:latin typeface="Consolas" panose="020B0609020204030204" pitchFamily="49" charset="0"/>
              <a:cs typeface="Consolas" panose="020B0609020204030204" pitchFamily="49" charset="0"/>
            </a:endParaRPr>
          </a:p>
          <a:p>
            <a:r>
              <a:rPr lang="en-US" sz="2000" b="1" dirty="0" err="1">
                <a:solidFill>
                  <a:srgbClr val="66D9EF"/>
                </a:solidFill>
                <a:latin typeface="Consolas" panose="020B0609020204030204" pitchFamily="49" charset="0"/>
                <a:cs typeface="Consolas" panose="020B0609020204030204" pitchFamily="49" charset="0"/>
              </a:rPr>
              <a:t>var</a:t>
            </a:r>
            <a:r>
              <a:rPr lang="en-US" sz="2000" b="1" dirty="0">
                <a:solidFill>
                  <a:srgbClr val="66D9EF"/>
                </a:solidFill>
                <a:latin typeface="Consolas" panose="020B0609020204030204" pitchFamily="49" charset="0"/>
                <a:cs typeface="Consolas" panose="020B0609020204030204" pitchFamily="49" charset="0"/>
              </a:rPr>
              <a:t> </a:t>
            </a:r>
            <a:r>
              <a:rPr lang="en-US" sz="2000" b="1" dirty="0">
                <a:solidFill>
                  <a:schemeClr val="bg1"/>
                </a:solidFill>
                <a:latin typeface="Consolas" panose="020B0609020204030204" pitchFamily="49" charset="0"/>
                <a:cs typeface="Consolas" panose="020B0609020204030204" pitchFamily="49" charset="0"/>
              </a:rPr>
              <a:t>count = </a:t>
            </a:r>
            <a:r>
              <a:rPr lang="en-US" sz="2000" b="1" dirty="0">
                <a:solidFill>
                  <a:srgbClr val="AE81FF"/>
                </a:solidFill>
                <a:latin typeface="Consolas" panose="020B0609020204030204" pitchFamily="49" charset="0"/>
                <a:cs typeface="Consolas" panose="020B0609020204030204" pitchFamily="49" charset="0"/>
              </a:rPr>
              <a:t>0</a:t>
            </a:r>
            <a:r>
              <a:rPr lang="en-US" sz="2000" b="1" dirty="0">
                <a:solidFill>
                  <a:schemeClr val="bg1"/>
                </a:solidFill>
                <a:latin typeface="Consolas" panose="020B0609020204030204" pitchFamily="49" charset="0"/>
                <a:cs typeface="Consolas" panose="020B0609020204030204" pitchFamily="49" charset="0"/>
              </a:rPr>
              <a:t>;</a:t>
            </a:r>
          </a:p>
          <a:p>
            <a:r>
              <a:rPr lang="en-US" sz="2000" b="1" dirty="0" err="1">
                <a:solidFill>
                  <a:srgbClr val="66D9EF"/>
                </a:solidFill>
                <a:latin typeface="Consolas" panose="020B0609020204030204" pitchFamily="49" charset="0"/>
                <a:cs typeface="Consolas" panose="020B0609020204030204" pitchFamily="49" charset="0"/>
              </a:rPr>
              <a:t>var</a:t>
            </a:r>
            <a:r>
              <a:rPr lang="en-US" sz="2000" b="1" dirty="0">
                <a:solidFill>
                  <a:srgbClr val="66D9EF"/>
                </a:solidFill>
                <a:latin typeface="Consolas" panose="020B0609020204030204" pitchFamily="49" charset="0"/>
                <a:cs typeface="Consolas" panose="020B0609020204030204" pitchFamily="49" charset="0"/>
              </a:rPr>
              <a:t> </a:t>
            </a:r>
            <a:r>
              <a:rPr lang="en-US" sz="2000" b="1" dirty="0">
                <a:solidFill>
                  <a:schemeClr val="bg1"/>
                </a:solidFill>
                <a:latin typeface="Consolas" panose="020B0609020204030204" pitchFamily="49" charset="0"/>
                <a:cs typeface="Consolas" panose="020B0609020204030204" pitchFamily="49" charset="0"/>
              </a:rPr>
              <a:t>id = </a:t>
            </a:r>
            <a:r>
              <a:rPr lang="en-US" sz="2000" b="1" dirty="0" err="1">
                <a:solidFill>
                  <a:schemeClr val="bg1"/>
                </a:solidFill>
                <a:latin typeface="Consolas" panose="020B0609020204030204" pitchFamily="49" charset="0"/>
                <a:cs typeface="Consolas" panose="020B0609020204030204" pitchFamily="49" charset="0"/>
              </a:rPr>
              <a:t>setInterval</a:t>
            </a:r>
            <a:r>
              <a:rPr lang="en-US" sz="2000" b="1" dirty="0">
                <a:solidFill>
                  <a:schemeClr val="bg1"/>
                </a:solidFill>
                <a:latin typeface="Consolas" panose="020B0609020204030204" pitchFamily="49" charset="0"/>
                <a:cs typeface="Consolas" panose="020B0609020204030204" pitchFamily="49" charset="0"/>
              </a:rPr>
              <a:t>(</a:t>
            </a:r>
            <a:r>
              <a:rPr lang="en-US" sz="2000" b="1" dirty="0">
                <a:solidFill>
                  <a:srgbClr val="66D9EF"/>
                </a:solidFill>
                <a:latin typeface="Consolas" panose="020B0609020204030204" pitchFamily="49" charset="0"/>
                <a:cs typeface="Consolas" panose="020B0609020204030204" pitchFamily="49" charset="0"/>
              </a:rPr>
              <a:t>function</a:t>
            </a:r>
            <a:r>
              <a:rPr lang="en-US" sz="2000" b="1" dirty="0">
                <a:solidFill>
                  <a:schemeClr val="bg1"/>
                </a:solidFill>
                <a:latin typeface="Consolas" panose="020B0609020204030204" pitchFamily="49" charset="0"/>
                <a:cs typeface="Consolas" panose="020B0609020204030204" pitchFamily="49" charset="0"/>
              </a:rPr>
              <a:t> () {</a:t>
            </a:r>
          </a:p>
          <a:p>
            <a:r>
              <a:rPr lang="en-US" sz="2000" b="1" dirty="0">
                <a:solidFill>
                  <a:schemeClr val="bg1"/>
                </a:solidFill>
                <a:latin typeface="Consolas" panose="020B0609020204030204" pitchFamily="49" charset="0"/>
                <a:cs typeface="Consolas" panose="020B0609020204030204" pitchFamily="49" charset="0"/>
              </a:rPr>
              <a:t>    </a:t>
            </a:r>
            <a:r>
              <a:rPr lang="en-US" sz="2000" b="1" dirty="0" err="1">
                <a:solidFill>
                  <a:schemeClr val="bg1"/>
                </a:solidFill>
                <a:latin typeface="Consolas" panose="020B0609020204030204" pitchFamily="49" charset="0"/>
                <a:cs typeface="Consolas" panose="020B0609020204030204" pitchFamily="49" charset="0"/>
              </a:rPr>
              <a:t>s.</a:t>
            </a:r>
            <a:r>
              <a:rPr lang="en-US" sz="2000" b="1" dirty="0" err="1">
                <a:solidFill>
                  <a:srgbClr val="66D9EF"/>
                </a:solidFill>
                <a:latin typeface="Consolas" panose="020B0609020204030204" pitchFamily="49" charset="0"/>
                <a:cs typeface="Consolas" panose="020B0609020204030204" pitchFamily="49" charset="0"/>
              </a:rPr>
              <a:t>emit</a:t>
            </a:r>
            <a:r>
              <a:rPr lang="en-US" sz="2000" b="1" dirty="0">
                <a:solidFill>
                  <a:schemeClr val="bg1"/>
                </a:solidFill>
                <a:latin typeface="Consolas" panose="020B0609020204030204" pitchFamily="49" charset="0"/>
                <a:cs typeface="Consolas" panose="020B0609020204030204" pitchFamily="49" charset="0"/>
              </a:rPr>
              <a:t>(</a:t>
            </a:r>
            <a:r>
              <a:rPr lang="en-US" sz="2000" b="1" dirty="0">
                <a:solidFill>
                  <a:srgbClr val="E6DB74"/>
                </a:solidFill>
                <a:latin typeface="Consolas" panose="020B0609020204030204" pitchFamily="49" charset="0"/>
                <a:cs typeface="Consolas" panose="020B0609020204030204" pitchFamily="49" charset="0"/>
              </a:rPr>
              <a:t>'data'</a:t>
            </a:r>
            <a:r>
              <a:rPr lang="en-US" sz="2000" b="1" dirty="0">
                <a:solidFill>
                  <a:schemeClr val="bg1"/>
                </a:solidFill>
                <a:latin typeface="Consolas" panose="020B0609020204030204" pitchFamily="49" charset="0"/>
                <a:cs typeface="Consolas" panose="020B0609020204030204" pitchFamily="49" charset="0"/>
              </a:rPr>
              <a:t>, count);</a:t>
            </a:r>
          </a:p>
          <a:p>
            <a:r>
              <a:rPr lang="en-US" sz="2000" b="1" dirty="0">
                <a:solidFill>
                  <a:schemeClr val="bg1"/>
                </a:solidFill>
                <a:latin typeface="Consolas" panose="020B0609020204030204" pitchFamily="49" charset="0"/>
                <a:cs typeface="Consolas" panose="020B0609020204030204" pitchFamily="49" charset="0"/>
              </a:rPr>
              <a:t>    </a:t>
            </a:r>
            <a:r>
              <a:rPr lang="en-US" sz="2000" b="1" dirty="0">
                <a:solidFill>
                  <a:srgbClr val="F92672"/>
                </a:solidFill>
                <a:latin typeface="Consolas" panose="020B0609020204030204" pitchFamily="49" charset="0"/>
                <a:cs typeface="Consolas" panose="020B0609020204030204" pitchFamily="49" charset="0"/>
              </a:rPr>
              <a:t>if</a:t>
            </a:r>
            <a:r>
              <a:rPr lang="en-US" sz="2000" b="1" dirty="0">
                <a:solidFill>
                  <a:schemeClr val="bg1"/>
                </a:solidFill>
                <a:latin typeface="Consolas" panose="020B0609020204030204" pitchFamily="49" charset="0"/>
                <a:cs typeface="Consolas" panose="020B0609020204030204" pitchFamily="49" charset="0"/>
              </a:rPr>
              <a:t> (++count === </a:t>
            </a:r>
            <a:r>
              <a:rPr lang="en-US" sz="2000" b="1" dirty="0">
                <a:solidFill>
                  <a:srgbClr val="AE81FF"/>
                </a:solidFill>
                <a:latin typeface="Consolas" panose="020B0609020204030204" pitchFamily="49" charset="0"/>
                <a:cs typeface="Consolas" panose="020B0609020204030204" pitchFamily="49" charset="0"/>
              </a:rPr>
              <a:t>5</a:t>
            </a:r>
            <a:r>
              <a:rPr lang="en-US" sz="2000" b="1" dirty="0">
                <a:solidFill>
                  <a:schemeClr val="bg1"/>
                </a:solidFill>
                <a:latin typeface="Consolas" panose="020B0609020204030204" pitchFamily="49" charset="0"/>
                <a:cs typeface="Consolas" panose="020B0609020204030204" pitchFamily="49" charset="0"/>
              </a:rPr>
              <a:t>) {</a:t>
            </a:r>
          </a:p>
          <a:p>
            <a:r>
              <a:rPr lang="en-US" sz="2000" b="1" dirty="0">
                <a:solidFill>
                  <a:schemeClr val="bg1"/>
                </a:solidFill>
                <a:latin typeface="Consolas" panose="020B0609020204030204" pitchFamily="49" charset="0"/>
                <a:cs typeface="Consolas" panose="020B0609020204030204" pitchFamily="49" charset="0"/>
              </a:rPr>
              <a:t>        </a:t>
            </a:r>
            <a:r>
              <a:rPr lang="en-US" sz="2000" b="1" dirty="0" err="1">
                <a:solidFill>
                  <a:schemeClr val="bg1"/>
                </a:solidFill>
                <a:latin typeface="Consolas" panose="020B0609020204030204" pitchFamily="49" charset="0"/>
                <a:cs typeface="Consolas" panose="020B0609020204030204" pitchFamily="49" charset="0"/>
              </a:rPr>
              <a:t>s.</a:t>
            </a:r>
            <a:r>
              <a:rPr lang="en-US" sz="2000" b="1" dirty="0" err="1">
                <a:solidFill>
                  <a:srgbClr val="66D9EF"/>
                </a:solidFill>
                <a:latin typeface="Consolas" panose="020B0609020204030204" pitchFamily="49" charset="0"/>
                <a:cs typeface="Consolas" panose="020B0609020204030204" pitchFamily="49" charset="0"/>
              </a:rPr>
              <a:t>emit</a:t>
            </a:r>
            <a:r>
              <a:rPr lang="en-US" sz="2000" b="1" dirty="0">
                <a:solidFill>
                  <a:schemeClr val="bg1"/>
                </a:solidFill>
                <a:latin typeface="Consolas" panose="020B0609020204030204" pitchFamily="49" charset="0"/>
                <a:cs typeface="Consolas" panose="020B0609020204030204" pitchFamily="49" charset="0"/>
              </a:rPr>
              <a:t>(</a:t>
            </a:r>
            <a:r>
              <a:rPr lang="en-US" sz="2000" b="1" dirty="0">
                <a:solidFill>
                  <a:srgbClr val="E6DB74"/>
                </a:solidFill>
                <a:latin typeface="Consolas" panose="020B0609020204030204" pitchFamily="49" charset="0"/>
                <a:cs typeface="Consolas" panose="020B0609020204030204" pitchFamily="49" charset="0"/>
              </a:rPr>
              <a:t>'end'</a:t>
            </a:r>
            <a:r>
              <a:rPr lang="en-US" sz="2000" b="1" dirty="0">
                <a:solidFill>
                  <a:schemeClr val="bg1"/>
                </a:solidFill>
                <a:latin typeface="Consolas" panose="020B0609020204030204" pitchFamily="49" charset="0"/>
                <a:cs typeface="Consolas" panose="020B0609020204030204" pitchFamily="49" charset="0"/>
              </a:rPr>
              <a:t>);</a:t>
            </a:r>
          </a:p>
          <a:p>
            <a:r>
              <a:rPr lang="en-US" sz="2000" b="1" dirty="0">
                <a:solidFill>
                  <a:schemeClr val="bg1"/>
                </a:solidFill>
                <a:latin typeface="Consolas" panose="020B0609020204030204" pitchFamily="49" charset="0"/>
                <a:cs typeface="Consolas" panose="020B0609020204030204" pitchFamily="49" charset="0"/>
              </a:rPr>
              <a:t>        </a:t>
            </a:r>
            <a:r>
              <a:rPr lang="en-US" sz="2000" b="1" dirty="0" err="1">
                <a:solidFill>
                  <a:schemeClr val="bg1"/>
                </a:solidFill>
                <a:latin typeface="Consolas" panose="020B0609020204030204" pitchFamily="49" charset="0"/>
                <a:cs typeface="Consolas" panose="020B0609020204030204" pitchFamily="49" charset="0"/>
              </a:rPr>
              <a:t>clearInterval</a:t>
            </a:r>
            <a:r>
              <a:rPr lang="en-US" sz="2000" b="1" dirty="0">
                <a:solidFill>
                  <a:schemeClr val="bg1"/>
                </a:solidFill>
                <a:latin typeface="Consolas" panose="020B0609020204030204" pitchFamily="49" charset="0"/>
                <a:cs typeface="Consolas" panose="020B0609020204030204" pitchFamily="49" charset="0"/>
              </a:rPr>
              <a:t>(id);</a:t>
            </a:r>
          </a:p>
          <a:p>
            <a:r>
              <a:rPr lang="en-US" sz="2000" b="1" dirty="0">
                <a:solidFill>
                  <a:schemeClr val="bg1"/>
                </a:solidFill>
                <a:latin typeface="Consolas" panose="020B0609020204030204" pitchFamily="49" charset="0"/>
                <a:cs typeface="Consolas" panose="020B0609020204030204" pitchFamily="49" charset="0"/>
              </a:rPr>
              <a:t>    }</a:t>
            </a:r>
          </a:p>
          <a:p>
            <a:r>
              <a:rPr lang="en-US" sz="2000" b="1" dirty="0">
                <a:solidFill>
                  <a:schemeClr val="bg1"/>
                </a:solidFill>
                <a:latin typeface="Consolas" panose="020B0609020204030204" pitchFamily="49" charset="0"/>
                <a:cs typeface="Consolas" panose="020B0609020204030204" pitchFamily="49" charset="0"/>
              </a:rPr>
              <a:t>}, </a:t>
            </a:r>
            <a:r>
              <a:rPr lang="en-US" sz="2000" b="1" dirty="0">
                <a:solidFill>
                  <a:srgbClr val="AE81FF"/>
                </a:solidFill>
                <a:latin typeface="Consolas" panose="020B0609020204030204" pitchFamily="49" charset="0"/>
                <a:cs typeface="Consolas" panose="020B0609020204030204" pitchFamily="49" charset="0"/>
              </a:rPr>
              <a:t>1000</a:t>
            </a:r>
            <a:r>
              <a:rPr lang="en-US" sz="2000" b="1" dirty="0">
                <a:solidFill>
                  <a:schemeClr val="bg1"/>
                </a:solidFill>
                <a:latin typeface="Consolas" panose="020B0609020204030204" pitchFamily="49" charset="0"/>
                <a:cs typeface="Consolas" panose="020B0609020204030204"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Writeable</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lstStyle/>
          <a:p>
            <a:r>
              <a:rPr lang="en-US" dirty="0" smtClean="0">
                <a:solidFill>
                  <a:schemeClr val="bg1"/>
                </a:solidFill>
                <a:latin typeface="Proxima Nova Rg" panose="02000506030000020004" pitchFamily="50" charset="0"/>
              </a:rPr>
              <a:t>Events: </a:t>
            </a:r>
            <a:r>
              <a:rPr lang="en-US" dirty="0" smtClean="0">
                <a:solidFill>
                  <a:srgbClr val="FF0000"/>
                </a:solidFill>
                <a:latin typeface="Proxima Nova Rg" panose="02000506030000020004" pitchFamily="50" charset="0"/>
              </a:rPr>
              <a:t>drain, end, error, close</a:t>
            </a:r>
            <a:endParaRPr lang="en-US" dirty="0" smtClean="0">
              <a:solidFill>
                <a:srgbClr val="FF0000"/>
              </a:solidFill>
              <a:latin typeface="Proxima Nova Rg" panose="02000506030000020004" pitchFamily="50" charset="0"/>
            </a:endParaRPr>
          </a:p>
          <a:p>
            <a:r>
              <a:rPr lang="en-US" dirty="0" smtClean="0">
                <a:solidFill>
                  <a:schemeClr val="bg1"/>
                </a:solidFill>
                <a:latin typeface="Proxima Nova Rg" panose="02000506030000020004" pitchFamily="50" charset="0"/>
              </a:rPr>
              <a:t>Methods: </a:t>
            </a:r>
            <a:r>
              <a:rPr lang="en-US" dirty="0" smtClean="0">
                <a:solidFill>
                  <a:srgbClr val="FF0000"/>
                </a:solidFill>
                <a:latin typeface="Proxima Nova Rg" panose="02000506030000020004" pitchFamily="50" charset="0"/>
              </a:rPr>
              <a:t>write, end, destroy</a:t>
            </a:r>
            <a:endParaRPr lang="en-US" dirty="0">
              <a:solidFill>
                <a:srgbClr val="FF0000"/>
              </a:solidFill>
              <a:latin typeface="Proxima Nova Rg" panose="02000506030000020004" pitchFamily="50" charset="0"/>
            </a:endParaRPr>
          </a:p>
        </p:txBody>
      </p:sp>
      <p:sp>
        <p:nvSpPr>
          <p:cNvPr id="5" name="TextBox 4"/>
          <p:cNvSpPr txBox="1"/>
          <p:nvPr/>
        </p:nvSpPr>
        <p:spPr>
          <a:xfrm>
            <a:off x="457200" y="2887682"/>
            <a:ext cx="8229600" cy="3416320"/>
          </a:xfrm>
          <a:prstGeom prst="rect">
            <a:avLst/>
          </a:prstGeom>
          <a:noFill/>
        </p:spPr>
        <p:txBody>
          <a:bodyPr wrap="square" rtlCol="0">
            <a:spAutoFit/>
          </a:bodyPr>
          <a:lstStyle/>
          <a:p>
            <a:r>
              <a:rPr lang="en-US" b="1" dirty="0" err="1" smtClean="0">
                <a:solidFill>
                  <a:schemeClr val="bg1"/>
                </a:solidFill>
                <a:latin typeface="Consolas" panose="020B0609020204030204" pitchFamily="49" charset="0"/>
                <a:cs typeface="Consolas" panose="020B0609020204030204" pitchFamily="49" charset="0"/>
              </a:rPr>
              <a:t>stream.writable</a:t>
            </a:r>
            <a:r>
              <a:rPr lang="en-US" b="1" dirty="0" smtClean="0">
                <a:solidFill>
                  <a:schemeClr val="bg1"/>
                </a:solidFill>
                <a:latin typeface="Consolas" panose="020B0609020204030204" pitchFamily="49" charset="0"/>
                <a:cs typeface="Consolas" panose="020B0609020204030204" pitchFamily="49" charset="0"/>
              </a:rPr>
              <a:t> </a:t>
            </a:r>
            <a:r>
              <a:rPr lang="en-US" b="1" dirty="0">
                <a:solidFill>
                  <a:schemeClr val="bg1"/>
                </a:solidFill>
                <a:latin typeface="Consolas" panose="020B0609020204030204" pitchFamily="49" charset="0"/>
                <a:cs typeface="Consolas" panose="020B0609020204030204" pitchFamily="49" charset="0"/>
              </a:rPr>
              <a:t>= </a:t>
            </a:r>
            <a:r>
              <a:rPr lang="en-US" b="1" dirty="0">
                <a:solidFill>
                  <a:srgbClr val="AE81FF"/>
                </a:solidFill>
                <a:latin typeface="Consolas" panose="020B0609020204030204" pitchFamily="49" charset="0"/>
                <a:cs typeface="Consolas" panose="020B0609020204030204" pitchFamily="49" charset="0"/>
              </a:rPr>
              <a:t>true</a:t>
            </a:r>
            <a:r>
              <a:rPr lang="en-US" b="1" dirty="0">
                <a:solidFill>
                  <a:schemeClr val="bg1"/>
                </a:solidFill>
                <a:latin typeface="Consolas" panose="020B0609020204030204" pitchFamily="49" charset="0"/>
                <a:cs typeface="Consolas" panose="020B0609020204030204" pitchFamily="49" charset="0"/>
              </a:rPr>
              <a:t>;</a:t>
            </a:r>
          </a:p>
          <a:p>
            <a:endParaRPr lang="en-US" b="1" dirty="0">
              <a:solidFill>
                <a:schemeClr val="bg1"/>
              </a:solidFill>
              <a:latin typeface="Consolas" panose="020B0609020204030204" pitchFamily="49" charset="0"/>
              <a:cs typeface="Consolas" panose="020B0609020204030204" pitchFamily="49" charset="0"/>
            </a:endParaRPr>
          </a:p>
          <a:p>
            <a:r>
              <a:rPr lang="en-US" b="1" dirty="0" err="1">
                <a:solidFill>
                  <a:srgbClr val="66D9EF"/>
                </a:solidFill>
                <a:latin typeface="Consolas" panose="020B0609020204030204" pitchFamily="49" charset="0"/>
                <a:cs typeface="Consolas" panose="020B0609020204030204" pitchFamily="49" charset="0"/>
              </a:rPr>
              <a:t>s</a:t>
            </a:r>
            <a:r>
              <a:rPr lang="en-US" b="1" dirty="0" err="1">
                <a:solidFill>
                  <a:schemeClr val="bg1"/>
                </a:solidFill>
                <a:latin typeface="Consolas" panose="020B0609020204030204" pitchFamily="49" charset="0"/>
                <a:cs typeface="Consolas" panose="020B0609020204030204" pitchFamily="49" charset="0"/>
              </a:rPr>
              <a:t>.</a:t>
            </a:r>
            <a:r>
              <a:rPr lang="en-US" b="1" dirty="0" err="1">
                <a:solidFill>
                  <a:srgbClr val="A6E22E"/>
                </a:solidFill>
                <a:latin typeface="Consolas" panose="020B0609020204030204" pitchFamily="49" charset="0"/>
                <a:cs typeface="Consolas" panose="020B0609020204030204" pitchFamily="49" charset="0"/>
              </a:rPr>
              <a:t>write</a:t>
            </a:r>
            <a:r>
              <a:rPr lang="en-US" b="1" dirty="0">
                <a:solidFill>
                  <a:schemeClr val="bg1"/>
                </a:solidFill>
                <a:latin typeface="Consolas" panose="020B0609020204030204" pitchFamily="49" charset="0"/>
                <a:cs typeface="Consolas" panose="020B0609020204030204" pitchFamily="49" charset="0"/>
              </a:rPr>
              <a:t> = </a:t>
            </a:r>
            <a:r>
              <a:rPr lang="en-US" b="1" dirty="0">
                <a:solidFill>
                  <a:srgbClr val="66D9EF"/>
                </a:solidFill>
                <a:latin typeface="Consolas" panose="020B0609020204030204" pitchFamily="49" charset="0"/>
                <a:cs typeface="Consolas" panose="020B0609020204030204" pitchFamily="49" charset="0"/>
              </a:rPr>
              <a:t>function</a:t>
            </a:r>
            <a:r>
              <a:rPr lang="en-US" b="1" dirty="0">
                <a:solidFill>
                  <a:schemeClr val="bg1"/>
                </a:solidFill>
                <a:latin typeface="Consolas" panose="020B0609020204030204" pitchFamily="49" charset="0"/>
                <a:cs typeface="Consolas" panose="020B0609020204030204" pitchFamily="49" charset="0"/>
              </a:rPr>
              <a:t> (</a:t>
            </a:r>
            <a:r>
              <a:rPr lang="en-US" b="1" dirty="0">
                <a:solidFill>
                  <a:srgbClr val="FD971F"/>
                </a:solidFill>
                <a:latin typeface="Consolas" panose="020B0609020204030204" pitchFamily="49" charset="0"/>
                <a:cs typeface="Consolas" panose="020B0609020204030204" pitchFamily="49" charset="0"/>
              </a:rPr>
              <a:t>data</a:t>
            </a:r>
            <a:r>
              <a:rPr lang="en-US" b="1" dirty="0">
                <a:solidFill>
                  <a:schemeClr val="bg1"/>
                </a:solidFill>
                <a:latin typeface="Consolas" panose="020B0609020204030204" pitchFamily="49" charset="0"/>
                <a:cs typeface="Consolas" panose="020B0609020204030204" pitchFamily="49" charset="0"/>
              </a:rPr>
              <a:t>) </a:t>
            </a:r>
            <a:r>
              <a:rPr lang="en-US" b="1" dirty="0" smtClean="0">
                <a:solidFill>
                  <a:schemeClr val="bg1"/>
                </a:solidFill>
                <a:latin typeface="Consolas" panose="020B0609020204030204" pitchFamily="49" charset="0"/>
                <a:cs typeface="Consolas" panose="020B0609020204030204" pitchFamily="49" charset="0"/>
              </a:rPr>
              <a:t>{ ... };</a:t>
            </a:r>
            <a:endParaRPr lang="en-US" b="1" dirty="0">
              <a:solidFill>
                <a:schemeClr val="bg1"/>
              </a:solidFill>
              <a:latin typeface="Consolas" panose="020B0609020204030204" pitchFamily="49" charset="0"/>
              <a:cs typeface="Consolas" panose="020B0609020204030204" pitchFamily="49" charset="0"/>
            </a:endParaRPr>
          </a:p>
          <a:p>
            <a:endParaRPr lang="en-US" b="1" dirty="0">
              <a:solidFill>
                <a:schemeClr val="bg1"/>
              </a:solidFill>
              <a:latin typeface="Consolas" panose="020B0609020204030204" pitchFamily="49" charset="0"/>
              <a:cs typeface="Consolas" panose="020B0609020204030204" pitchFamily="49" charset="0"/>
            </a:endParaRPr>
          </a:p>
          <a:p>
            <a:r>
              <a:rPr lang="en-US" b="1" dirty="0" err="1">
                <a:solidFill>
                  <a:srgbClr val="66D9EF"/>
                </a:solidFill>
                <a:latin typeface="Consolas" panose="020B0609020204030204" pitchFamily="49" charset="0"/>
                <a:cs typeface="Consolas" panose="020B0609020204030204" pitchFamily="49" charset="0"/>
              </a:rPr>
              <a:t>s</a:t>
            </a:r>
            <a:r>
              <a:rPr lang="en-US" b="1" dirty="0" err="1">
                <a:solidFill>
                  <a:schemeClr val="bg1"/>
                </a:solidFill>
                <a:latin typeface="Consolas" panose="020B0609020204030204" pitchFamily="49" charset="0"/>
                <a:cs typeface="Consolas" panose="020B0609020204030204" pitchFamily="49" charset="0"/>
              </a:rPr>
              <a:t>.</a:t>
            </a:r>
            <a:r>
              <a:rPr lang="en-US" b="1" dirty="0" err="1">
                <a:solidFill>
                  <a:srgbClr val="A6E22E"/>
                </a:solidFill>
                <a:latin typeface="Consolas" panose="020B0609020204030204" pitchFamily="49" charset="0"/>
                <a:cs typeface="Consolas" panose="020B0609020204030204" pitchFamily="49" charset="0"/>
              </a:rPr>
              <a:t>end</a:t>
            </a:r>
            <a:r>
              <a:rPr lang="en-US" b="1" dirty="0">
                <a:solidFill>
                  <a:schemeClr val="bg1"/>
                </a:solidFill>
                <a:latin typeface="Consolas" panose="020B0609020204030204" pitchFamily="49" charset="0"/>
                <a:cs typeface="Consolas" panose="020B0609020204030204" pitchFamily="49" charset="0"/>
              </a:rPr>
              <a:t> = </a:t>
            </a:r>
            <a:r>
              <a:rPr lang="en-US" b="1" dirty="0">
                <a:solidFill>
                  <a:srgbClr val="66D9EF"/>
                </a:solidFill>
                <a:latin typeface="Consolas" panose="020B0609020204030204" pitchFamily="49" charset="0"/>
                <a:cs typeface="Consolas" panose="020B0609020204030204" pitchFamily="49" charset="0"/>
              </a:rPr>
              <a:t>function</a:t>
            </a:r>
            <a:r>
              <a:rPr lang="en-US" b="1" dirty="0">
                <a:solidFill>
                  <a:schemeClr val="bg1"/>
                </a:solidFill>
                <a:latin typeface="Consolas" panose="020B0609020204030204" pitchFamily="49" charset="0"/>
                <a:cs typeface="Consolas" panose="020B0609020204030204" pitchFamily="49" charset="0"/>
              </a:rPr>
              <a:t> (</a:t>
            </a:r>
            <a:r>
              <a:rPr lang="en-US" b="1" dirty="0">
                <a:solidFill>
                  <a:srgbClr val="FD971F"/>
                </a:solidFill>
                <a:latin typeface="Consolas" panose="020B0609020204030204" pitchFamily="49" charset="0"/>
                <a:cs typeface="Consolas" panose="020B0609020204030204" pitchFamily="49" charset="0"/>
              </a:rPr>
              <a:t>data</a:t>
            </a:r>
            <a:r>
              <a:rPr lang="en-US" b="1" dirty="0">
                <a:solidFill>
                  <a:schemeClr val="bg1"/>
                </a:solidFill>
                <a:latin typeface="Consolas" panose="020B0609020204030204" pitchFamily="49" charset="0"/>
                <a:cs typeface="Consolas" panose="020B0609020204030204" pitchFamily="49" charset="0"/>
              </a:rPr>
              <a:t>) {</a:t>
            </a:r>
          </a:p>
          <a:p>
            <a:r>
              <a:rPr lang="en-US" b="1" dirty="0" smtClean="0">
                <a:solidFill>
                  <a:schemeClr val="bg1"/>
                </a:solidFill>
                <a:latin typeface="Consolas" panose="020B0609020204030204" pitchFamily="49" charset="0"/>
                <a:cs typeface="Consolas" panose="020B0609020204030204" pitchFamily="49" charset="0"/>
              </a:rPr>
              <a:t>    </a:t>
            </a:r>
            <a:r>
              <a:rPr lang="en-US" b="1" dirty="0" smtClean="0">
                <a:solidFill>
                  <a:srgbClr val="F92672"/>
                </a:solidFill>
                <a:latin typeface="Consolas" panose="020B0609020204030204" pitchFamily="49" charset="0"/>
                <a:cs typeface="Consolas" panose="020B0609020204030204" pitchFamily="49" charset="0"/>
              </a:rPr>
              <a:t>if</a:t>
            </a:r>
            <a:r>
              <a:rPr lang="en-US" b="1" dirty="0" smtClean="0">
                <a:solidFill>
                  <a:schemeClr val="bg1"/>
                </a:solidFill>
                <a:latin typeface="Consolas" panose="020B0609020204030204" pitchFamily="49" charset="0"/>
                <a:cs typeface="Consolas" panose="020B0609020204030204" pitchFamily="49" charset="0"/>
              </a:rPr>
              <a:t> (</a:t>
            </a:r>
            <a:r>
              <a:rPr lang="en-US" b="1" dirty="0" err="1" smtClean="0">
                <a:solidFill>
                  <a:schemeClr val="bg1"/>
                </a:solidFill>
                <a:latin typeface="Consolas" panose="020B0609020204030204" pitchFamily="49" charset="0"/>
                <a:cs typeface="Consolas" panose="020B0609020204030204" pitchFamily="49" charset="0"/>
              </a:rPr>
              <a:t>arguments.length</a:t>
            </a:r>
            <a:r>
              <a:rPr lang="en-US" b="1" dirty="0" smtClean="0">
                <a:solidFill>
                  <a:schemeClr val="bg1"/>
                </a:solidFill>
                <a:latin typeface="Consolas" panose="020B0609020204030204" pitchFamily="49" charset="0"/>
                <a:cs typeface="Consolas" panose="020B0609020204030204" pitchFamily="49" charset="0"/>
              </a:rPr>
              <a:t>) </a:t>
            </a:r>
            <a:r>
              <a:rPr lang="en-US" b="1" dirty="0" err="1" smtClean="0">
                <a:solidFill>
                  <a:schemeClr val="bg1"/>
                </a:solidFill>
                <a:latin typeface="Consolas" panose="020B0609020204030204" pitchFamily="49" charset="0"/>
                <a:cs typeface="Consolas" panose="020B0609020204030204" pitchFamily="49" charset="0"/>
              </a:rPr>
              <a:t>s.write</a:t>
            </a:r>
            <a:r>
              <a:rPr lang="en-US" b="1" dirty="0" smtClean="0">
                <a:solidFill>
                  <a:schemeClr val="bg1"/>
                </a:solidFill>
                <a:latin typeface="Consolas" panose="020B0609020204030204" pitchFamily="49" charset="0"/>
                <a:cs typeface="Consolas" panose="020B0609020204030204" pitchFamily="49" charset="0"/>
              </a:rPr>
              <a:t>(data);</a:t>
            </a:r>
          </a:p>
          <a:p>
            <a:r>
              <a:rPr lang="en-US" b="1" dirty="0">
                <a:solidFill>
                  <a:schemeClr val="bg1"/>
                </a:solidFill>
                <a:latin typeface="Consolas" panose="020B0609020204030204" pitchFamily="49" charset="0"/>
                <a:cs typeface="Consolas" panose="020B0609020204030204" pitchFamily="49" charset="0"/>
              </a:rPr>
              <a:t> </a:t>
            </a:r>
            <a:r>
              <a:rPr lang="en-US" b="1" dirty="0" smtClean="0">
                <a:solidFill>
                  <a:schemeClr val="bg1"/>
                </a:solidFill>
                <a:latin typeface="Consolas" panose="020B0609020204030204" pitchFamily="49" charset="0"/>
                <a:cs typeface="Consolas" panose="020B0609020204030204" pitchFamily="49" charset="0"/>
              </a:rPr>
              <a:t>   </a:t>
            </a:r>
            <a:r>
              <a:rPr lang="en-US" b="1" dirty="0" err="1" smtClean="0">
                <a:solidFill>
                  <a:schemeClr val="bg1"/>
                </a:solidFill>
                <a:latin typeface="Consolas" panose="020B0609020204030204" pitchFamily="49" charset="0"/>
                <a:cs typeface="Consolas" panose="020B0609020204030204" pitchFamily="49" charset="0"/>
              </a:rPr>
              <a:t>this.destroy</a:t>
            </a:r>
            <a:r>
              <a:rPr lang="en-US" b="1" dirty="0" smtClean="0">
                <a:solidFill>
                  <a:schemeClr val="bg1"/>
                </a:solidFill>
                <a:latin typeface="Consolas" panose="020B0609020204030204" pitchFamily="49" charset="0"/>
                <a:cs typeface="Consolas" panose="020B0609020204030204" pitchFamily="49" charset="0"/>
              </a:rPr>
              <a:t>();</a:t>
            </a:r>
            <a:endParaRPr lang="en-US" b="1" dirty="0">
              <a:solidFill>
                <a:schemeClr val="bg1"/>
              </a:solidFill>
              <a:latin typeface="Consolas" panose="020B0609020204030204" pitchFamily="49" charset="0"/>
              <a:cs typeface="Consolas" panose="020B0609020204030204" pitchFamily="49" charset="0"/>
            </a:endParaRPr>
          </a:p>
          <a:p>
            <a:r>
              <a:rPr lang="en-US" b="1" dirty="0">
                <a:solidFill>
                  <a:schemeClr val="bg1"/>
                </a:solidFill>
                <a:latin typeface="Consolas" panose="020B0609020204030204" pitchFamily="49" charset="0"/>
                <a:cs typeface="Consolas" panose="020B0609020204030204" pitchFamily="49" charset="0"/>
              </a:rPr>
              <a:t>};</a:t>
            </a:r>
          </a:p>
          <a:p>
            <a:endParaRPr lang="en-US" b="1" dirty="0">
              <a:solidFill>
                <a:schemeClr val="bg1"/>
              </a:solidFill>
              <a:latin typeface="Consolas" panose="020B0609020204030204" pitchFamily="49" charset="0"/>
              <a:cs typeface="Consolas" panose="020B0609020204030204" pitchFamily="49" charset="0"/>
            </a:endParaRPr>
          </a:p>
          <a:p>
            <a:r>
              <a:rPr lang="en-US" b="1" dirty="0" err="1">
                <a:solidFill>
                  <a:srgbClr val="66D9EF"/>
                </a:solidFill>
                <a:latin typeface="Consolas" panose="020B0609020204030204" pitchFamily="49" charset="0"/>
                <a:cs typeface="Consolas" panose="020B0609020204030204" pitchFamily="49" charset="0"/>
              </a:rPr>
              <a:t>s</a:t>
            </a:r>
            <a:r>
              <a:rPr lang="en-US" b="1" dirty="0" err="1">
                <a:solidFill>
                  <a:schemeClr val="bg1"/>
                </a:solidFill>
                <a:latin typeface="Consolas" panose="020B0609020204030204" pitchFamily="49" charset="0"/>
                <a:cs typeface="Consolas" panose="020B0609020204030204" pitchFamily="49" charset="0"/>
              </a:rPr>
              <a:t>.</a:t>
            </a:r>
            <a:r>
              <a:rPr lang="en-US" b="1" dirty="0" err="1">
                <a:solidFill>
                  <a:srgbClr val="A6E22E"/>
                </a:solidFill>
                <a:latin typeface="Consolas" panose="020B0609020204030204" pitchFamily="49" charset="0"/>
                <a:cs typeface="Consolas" panose="020B0609020204030204" pitchFamily="49" charset="0"/>
              </a:rPr>
              <a:t>destroy</a:t>
            </a:r>
            <a:r>
              <a:rPr lang="en-US" b="1" dirty="0">
                <a:solidFill>
                  <a:schemeClr val="bg1"/>
                </a:solidFill>
                <a:latin typeface="Consolas" panose="020B0609020204030204" pitchFamily="49" charset="0"/>
                <a:cs typeface="Consolas" panose="020B0609020204030204" pitchFamily="49" charset="0"/>
              </a:rPr>
              <a:t> = </a:t>
            </a:r>
            <a:r>
              <a:rPr lang="en-US" b="1" dirty="0">
                <a:solidFill>
                  <a:srgbClr val="66D9EF"/>
                </a:solidFill>
                <a:latin typeface="Consolas" panose="020B0609020204030204" pitchFamily="49" charset="0"/>
                <a:cs typeface="Consolas" panose="020B0609020204030204" pitchFamily="49" charset="0"/>
              </a:rPr>
              <a:t>function</a:t>
            </a:r>
            <a:r>
              <a:rPr lang="en-US" b="1" dirty="0">
                <a:solidFill>
                  <a:schemeClr val="bg1"/>
                </a:solidFill>
                <a:latin typeface="Consolas" panose="020B0609020204030204" pitchFamily="49" charset="0"/>
                <a:cs typeface="Consolas" panose="020B0609020204030204" pitchFamily="49" charset="0"/>
              </a:rPr>
              <a:t> () {</a:t>
            </a:r>
          </a:p>
          <a:p>
            <a:r>
              <a:rPr lang="en-US" b="1" dirty="0">
                <a:solidFill>
                  <a:schemeClr val="bg1"/>
                </a:solidFill>
                <a:latin typeface="Consolas" panose="020B0609020204030204" pitchFamily="49" charset="0"/>
                <a:cs typeface="Consolas" panose="020B0609020204030204" pitchFamily="49" charset="0"/>
              </a:rPr>
              <a:t>    </a:t>
            </a:r>
            <a:r>
              <a:rPr lang="en-US" b="1" dirty="0" err="1">
                <a:solidFill>
                  <a:schemeClr val="bg1"/>
                </a:solidFill>
                <a:latin typeface="Consolas" panose="020B0609020204030204" pitchFamily="49" charset="0"/>
                <a:cs typeface="Consolas" panose="020B0609020204030204" pitchFamily="49" charset="0"/>
              </a:rPr>
              <a:t>this.writable</a:t>
            </a:r>
            <a:r>
              <a:rPr lang="en-US" b="1" dirty="0">
                <a:solidFill>
                  <a:schemeClr val="bg1"/>
                </a:solidFill>
                <a:latin typeface="Consolas" panose="020B0609020204030204" pitchFamily="49" charset="0"/>
                <a:cs typeface="Consolas" panose="020B0609020204030204" pitchFamily="49" charset="0"/>
              </a:rPr>
              <a:t> = </a:t>
            </a:r>
            <a:r>
              <a:rPr lang="en-US" b="1" dirty="0">
                <a:solidFill>
                  <a:srgbClr val="AE81FF"/>
                </a:solidFill>
                <a:latin typeface="Consolas" panose="020B0609020204030204" pitchFamily="49" charset="0"/>
                <a:cs typeface="Consolas" panose="020B0609020204030204" pitchFamily="49" charset="0"/>
              </a:rPr>
              <a:t>false</a:t>
            </a:r>
            <a:r>
              <a:rPr lang="en-US" b="1" dirty="0">
                <a:solidFill>
                  <a:schemeClr val="bg1"/>
                </a:solidFill>
                <a:latin typeface="Consolas" panose="020B0609020204030204" pitchFamily="49" charset="0"/>
                <a:cs typeface="Consolas" panose="020B0609020204030204" pitchFamily="49" charset="0"/>
              </a:rPr>
              <a:t>;</a:t>
            </a:r>
          </a:p>
          <a:p>
            <a:r>
              <a:rPr lang="en-US" b="1"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24771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0"/>
            <a:ext cx="2781300" cy="2257425"/>
          </a:xfrm>
          <a:prstGeom prst="rect">
            <a:avLst/>
          </a:prstGeom>
        </p:spPr>
      </p:pic>
      <p:sp>
        <p:nvSpPr>
          <p:cNvPr id="5" name="Title 4"/>
          <p:cNvSpPr>
            <a:spLocks noGrp="1"/>
          </p:cNvSpPr>
          <p:nvPr>
            <p:ph type="title"/>
          </p:nvPr>
        </p:nvSpPr>
        <p:spPr/>
        <p:txBody>
          <a:bodyPr>
            <a:normAutofit/>
          </a:bodyPr>
          <a:lstStyle/>
          <a:p>
            <a:endParaRPr lang="en-US" dirty="0">
              <a:solidFill>
                <a:schemeClr val="bg1"/>
              </a:solidFill>
              <a:latin typeface="Ghostbusters" panose="00000400000000000000" pitchFamily="2" charset="0"/>
              <a:cs typeface="Segoe UI Light" panose="020B0502040204020203" pitchFamily="34" charset="0"/>
            </a:endParaRPr>
          </a:p>
        </p:txBody>
      </p:sp>
      <p:sp>
        <p:nvSpPr>
          <p:cNvPr id="6" name="Content Placeholder 5"/>
          <p:cNvSpPr>
            <a:spLocks noGrp="1"/>
          </p:cNvSpPr>
          <p:nvPr>
            <p:ph idx="1"/>
          </p:nvPr>
        </p:nvSpPr>
        <p:spPr/>
        <p:txBody>
          <a:bodyPr>
            <a:noAutofit/>
          </a:bodyPr>
          <a:lstStyle/>
          <a:p>
            <a:pPr>
              <a:buNone/>
            </a:pPr>
            <a:r>
              <a:rPr lang="en-US" sz="2400" b="1" dirty="0" smtClean="0">
                <a:solidFill>
                  <a:schemeClr val="bg1"/>
                </a:solidFill>
                <a:latin typeface="Proxima Nova Rg" panose="02000506030000020004" pitchFamily="50" charset="0"/>
                <a:cs typeface="Segoe UI" panose="020B0502040204020203" pitchFamily="34" charset="0"/>
              </a:rPr>
              <a:t>Dr. </a:t>
            </a:r>
            <a:r>
              <a:rPr lang="en-US" sz="2400" b="1" dirty="0" err="1" smtClean="0">
                <a:solidFill>
                  <a:schemeClr val="bg1"/>
                </a:solidFill>
                <a:latin typeface="Proxima Nova Rg" panose="02000506030000020004" pitchFamily="50" charset="0"/>
                <a:cs typeface="Segoe UI" panose="020B0502040204020203" pitchFamily="34" charset="0"/>
              </a:rPr>
              <a:t>Egon</a:t>
            </a:r>
            <a:r>
              <a:rPr lang="en-US" sz="2400" b="1" dirty="0" smtClean="0">
                <a:solidFill>
                  <a:schemeClr val="bg1"/>
                </a:solidFill>
                <a:latin typeface="Proxima Nova Rg" panose="02000506030000020004" pitchFamily="50" charset="0"/>
                <a:cs typeface="Segoe UI" panose="020B0502040204020203" pitchFamily="34" charset="0"/>
              </a:rPr>
              <a:t> Spengler: </a:t>
            </a:r>
            <a:r>
              <a:rPr lang="en-US" sz="2400" dirty="0" smtClean="0">
                <a:solidFill>
                  <a:schemeClr val="bg1"/>
                </a:solidFill>
                <a:latin typeface="Proxima Nova Rg" panose="02000506030000020004" pitchFamily="50" charset="0"/>
                <a:cs typeface="Segoe UI" panose="020B0502040204020203" pitchFamily="34" charset="0"/>
              </a:rPr>
              <a:t>There's something very important I forgot to tell you. </a:t>
            </a:r>
          </a:p>
          <a:p>
            <a:pPr>
              <a:buNone/>
            </a:pPr>
            <a:endParaRPr lang="en-US" sz="2400" dirty="0" smtClean="0">
              <a:solidFill>
                <a:schemeClr val="bg1"/>
              </a:solidFill>
              <a:latin typeface="Proxima Nova Rg" panose="02000506030000020004" pitchFamily="50" charset="0"/>
              <a:cs typeface="Segoe UI" panose="020B0502040204020203" pitchFamily="34" charset="0"/>
            </a:endParaRPr>
          </a:p>
          <a:p>
            <a:pPr>
              <a:buNone/>
            </a:pPr>
            <a:r>
              <a:rPr lang="en-US" sz="2400" b="1" dirty="0" smtClean="0">
                <a:solidFill>
                  <a:schemeClr val="bg1"/>
                </a:solidFill>
                <a:latin typeface="Proxima Nova Rg" panose="02000506030000020004" pitchFamily="50" charset="0"/>
                <a:cs typeface="Segoe UI" panose="020B0502040204020203" pitchFamily="34" charset="0"/>
              </a:rPr>
              <a:t>Dr. Peter </a:t>
            </a:r>
            <a:r>
              <a:rPr lang="en-US" sz="2400" b="1" dirty="0" err="1" smtClean="0">
                <a:solidFill>
                  <a:schemeClr val="bg1"/>
                </a:solidFill>
                <a:latin typeface="Proxima Nova Rg" panose="02000506030000020004" pitchFamily="50" charset="0"/>
                <a:cs typeface="Segoe UI" panose="020B0502040204020203" pitchFamily="34" charset="0"/>
              </a:rPr>
              <a:t>Venkman</a:t>
            </a:r>
            <a:r>
              <a:rPr lang="en-US" sz="2400" b="1" dirty="0" smtClean="0">
                <a:solidFill>
                  <a:schemeClr val="bg1"/>
                </a:solidFill>
                <a:latin typeface="Proxima Nova Rg" panose="02000506030000020004" pitchFamily="50" charset="0"/>
                <a:cs typeface="Segoe UI" panose="020B0502040204020203" pitchFamily="34" charset="0"/>
              </a:rPr>
              <a:t>: </a:t>
            </a:r>
            <a:r>
              <a:rPr lang="en-US" sz="2400" dirty="0" smtClean="0">
                <a:solidFill>
                  <a:schemeClr val="bg1"/>
                </a:solidFill>
                <a:latin typeface="Proxima Nova Rg" panose="02000506030000020004" pitchFamily="50" charset="0"/>
                <a:cs typeface="Segoe UI" panose="020B0502040204020203" pitchFamily="34" charset="0"/>
              </a:rPr>
              <a:t>What? </a:t>
            </a:r>
          </a:p>
          <a:p>
            <a:pPr>
              <a:buNone/>
            </a:pPr>
            <a:endParaRPr lang="en-US" sz="2400" dirty="0" smtClean="0">
              <a:solidFill>
                <a:schemeClr val="bg1"/>
              </a:solidFill>
              <a:latin typeface="Proxima Nova Rg" panose="02000506030000020004" pitchFamily="50" charset="0"/>
              <a:cs typeface="Segoe UI" panose="020B0502040204020203" pitchFamily="34" charset="0"/>
            </a:endParaRPr>
          </a:p>
          <a:p>
            <a:pPr>
              <a:buNone/>
            </a:pPr>
            <a:r>
              <a:rPr lang="en-US" sz="2400" b="1" dirty="0" smtClean="0">
                <a:solidFill>
                  <a:schemeClr val="bg1"/>
                </a:solidFill>
                <a:latin typeface="Proxima Nova Rg" panose="02000506030000020004" pitchFamily="50" charset="0"/>
                <a:cs typeface="Segoe UI" panose="020B0502040204020203" pitchFamily="34" charset="0"/>
              </a:rPr>
              <a:t>Dr. </a:t>
            </a:r>
            <a:r>
              <a:rPr lang="en-US" sz="2400" b="1" dirty="0" err="1" smtClean="0">
                <a:solidFill>
                  <a:schemeClr val="bg1"/>
                </a:solidFill>
                <a:latin typeface="Proxima Nova Rg" panose="02000506030000020004" pitchFamily="50" charset="0"/>
                <a:cs typeface="Segoe UI" panose="020B0502040204020203" pitchFamily="34" charset="0"/>
              </a:rPr>
              <a:t>Egon</a:t>
            </a:r>
            <a:r>
              <a:rPr lang="en-US" sz="2400" b="1" dirty="0" smtClean="0">
                <a:solidFill>
                  <a:schemeClr val="bg1"/>
                </a:solidFill>
                <a:latin typeface="Proxima Nova Rg" panose="02000506030000020004" pitchFamily="50" charset="0"/>
                <a:cs typeface="Segoe UI" panose="020B0502040204020203" pitchFamily="34" charset="0"/>
              </a:rPr>
              <a:t> Spengler: </a:t>
            </a:r>
            <a:r>
              <a:rPr lang="en-US" sz="2400" dirty="0" smtClean="0">
                <a:solidFill>
                  <a:schemeClr val="bg1"/>
                </a:solidFill>
                <a:latin typeface="Proxima Nova Rg" panose="02000506030000020004" pitchFamily="50" charset="0"/>
                <a:cs typeface="Segoe UI" panose="020B0502040204020203" pitchFamily="34" charset="0"/>
              </a:rPr>
              <a:t>Don't cross the streams. </a:t>
            </a:r>
          </a:p>
          <a:p>
            <a:pPr>
              <a:buNone/>
            </a:pPr>
            <a:endParaRPr lang="en-US" sz="2400" dirty="0" smtClean="0">
              <a:solidFill>
                <a:schemeClr val="bg1"/>
              </a:solidFill>
              <a:latin typeface="Proxima Nova Rg" panose="02000506030000020004" pitchFamily="50" charset="0"/>
              <a:cs typeface="Segoe UI" panose="020B0502040204020203" pitchFamily="34" charset="0"/>
            </a:endParaRPr>
          </a:p>
          <a:p>
            <a:pPr>
              <a:buNone/>
            </a:pPr>
            <a:r>
              <a:rPr lang="en-US" sz="2400" b="1" dirty="0" smtClean="0">
                <a:solidFill>
                  <a:schemeClr val="bg1"/>
                </a:solidFill>
                <a:latin typeface="Proxima Nova Rg" panose="02000506030000020004" pitchFamily="50" charset="0"/>
                <a:cs typeface="Segoe UI" panose="020B0502040204020203" pitchFamily="34" charset="0"/>
              </a:rPr>
              <a:t>Dr. Peter </a:t>
            </a:r>
            <a:r>
              <a:rPr lang="en-US" sz="2400" b="1" dirty="0" err="1" smtClean="0">
                <a:solidFill>
                  <a:schemeClr val="bg1"/>
                </a:solidFill>
                <a:latin typeface="Proxima Nova Rg" panose="02000506030000020004" pitchFamily="50" charset="0"/>
                <a:cs typeface="Segoe UI" panose="020B0502040204020203" pitchFamily="34" charset="0"/>
              </a:rPr>
              <a:t>Venkman</a:t>
            </a:r>
            <a:r>
              <a:rPr lang="en-US" sz="2400" b="1" dirty="0" smtClean="0">
                <a:solidFill>
                  <a:schemeClr val="bg1"/>
                </a:solidFill>
                <a:latin typeface="Proxima Nova Rg" panose="02000506030000020004" pitchFamily="50" charset="0"/>
                <a:cs typeface="Segoe UI" panose="020B0502040204020203" pitchFamily="34" charset="0"/>
              </a:rPr>
              <a:t>: </a:t>
            </a:r>
            <a:r>
              <a:rPr lang="en-US" sz="2400" dirty="0" smtClean="0">
                <a:solidFill>
                  <a:schemeClr val="bg1"/>
                </a:solidFill>
                <a:latin typeface="Proxima Nova Rg" panose="02000506030000020004" pitchFamily="50" charset="0"/>
                <a:cs typeface="Segoe UI" panose="020B0502040204020203" pitchFamily="34" charset="0"/>
              </a:rPr>
              <a:t>Why? </a:t>
            </a:r>
          </a:p>
          <a:p>
            <a:pPr>
              <a:buNone/>
            </a:pPr>
            <a:endParaRPr lang="en-US" sz="2400" dirty="0" smtClean="0">
              <a:solidFill>
                <a:schemeClr val="bg1"/>
              </a:solidFill>
              <a:latin typeface="Proxima Nova Rg" panose="02000506030000020004" pitchFamily="50" charset="0"/>
              <a:cs typeface="Segoe UI" panose="020B0502040204020203" pitchFamily="34" charset="0"/>
            </a:endParaRPr>
          </a:p>
          <a:p>
            <a:pPr>
              <a:buNone/>
            </a:pPr>
            <a:r>
              <a:rPr lang="en-US" sz="2400" b="1" dirty="0" smtClean="0">
                <a:solidFill>
                  <a:schemeClr val="bg1"/>
                </a:solidFill>
                <a:latin typeface="Proxima Nova Rg" panose="02000506030000020004" pitchFamily="50" charset="0"/>
                <a:cs typeface="Segoe UI" panose="020B0502040204020203" pitchFamily="34" charset="0"/>
              </a:rPr>
              <a:t>Dr. </a:t>
            </a:r>
            <a:r>
              <a:rPr lang="en-US" sz="2400" b="1" dirty="0" err="1" smtClean="0">
                <a:solidFill>
                  <a:schemeClr val="bg1"/>
                </a:solidFill>
                <a:latin typeface="Proxima Nova Rg" panose="02000506030000020004" pitchFamily="50" charset="0"/>
                <a:cs typeface="Segoe UI" panose="020B0502040204020203" pitchFamily="34" charset="0"/>
              </a:rPr>
              <a:t>Egon</a:t>
            </a:r>
            <a:r>
              <a:rPr lang="en-US" sz="2400" b="1" dirty="0" smtClean="0">
                <a:solidFill>
                  <a:schemeClr val="bg1"/>
                </a:solidFill>
                <a:latin typeface="Proxima Nova Rg" panose="02000506030000020004" pitchFamily="50" charset="0"/>
                <a:cs typeface="Segoe UI" panose="020B0502040204020203" pitchFamily="34" charset="0"/>
              </a:rPr>
              <a:t> Spengler: </a:t>
            </a:r>
            <a:r>
              <a:rPr lang="en-US" sz="2400" dirty="0" smtClean="0">
                <a:solidFill>
                  <a:schemeClr val="bg1"/>
                </a:solidFill>
                <a:latin typeface="Proxima Nova Rg" panose="02000506030000020004" pitchFamily="50" charset="0"/>
                <a:cs typeface="Segoe UI" panose="020B0502040204020203" pitchFamily="34" charset="0"/>
              </a:rPr>
              <a:t>It would be bad.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Back pressure</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lstStyle/>
          <a:p>
            <a:r>
              <a:rPr lang="en-US" dirty="0" smtClean="0">
                <a:solidFill>
                  <a:schemeClr val="bg1"/>
                </a:solidFill>
              </a:rPr>
              <a:t>Ensure Readable streams don’t emit faster than Writeable streams can consume</a:t>
            </a:r>
          </a:p>
          <a:p>
            <a:r>
              <a:rPr lang="en-US" dirty="0" smtClean="0">
                <a:solidFill>
                  <a:schemeClr val="bg1"/>
                </a:solidFill>
              </a:rPr>
              <a:t>Drastically changing with Node &gt; 0.8</a:t>
            </a:r>
            <a:endParaRPr lang="en-US" dirty="0">
              <a:solidFill>
                <a:schemeClr val="bg1"/>
              </a:solidFill>
            </a:endParaRPr>
          </a:p>
        </p:txBody>
      </p:sp>
      <p:sp>
        <p:nvSpPr>
          <p:cNvPr id="4" name="TextBox 3"/>
          <p:cNvSpPr txBox="1"/>
          <p:nvPr/>
        </p:nvSpPr>
        <p:spPr>
          <a:xfrm>
            <a:off x="457200" y="4202668"/>
            <a:ext cx="7315200" cy="461665"/>
          </a:xfrm>
          <a:prstGeom prst="rect">
            <a:avLst/>
          </a:prstGeom>
          <a:noFill/>
        </p:spPr>
        <p:txBody>
          <a:bodyPr wrap="square" rtlCol="0">
            <a:spAutoFit/>
          </a:bodyPr>
          <a:lstStyle/>
          <a:p>
            <a:r>
              <a:rPr lang="en-US" sz="2400" dirty="0" err="1" smtClean="0">
                <a:solidFill>
                  <a:srgbClr val="66D9EF"/>
                </a:solidFill>
                <a:latin typeface="Consolas" panose="020B0609020204030204" pitchFamily="49" charset="0"/>
                <a:cs typeface="Consolas" panose="020B0609020204030204" pitchFamily="49" charset="0"/>
              </a:rPr>
              <a:t>writer</a:t>
            </a:r>
            <a:r>
              <a:rPr lang="en-US" sz="2400" dirty="0" err="1" smtClean="0">
                <a:solidFill>
                  <a:schemeClr val="bg1"/>
                </a:solidFill>
                <a:latin typeface="Consolas" panose="020B0609020204030204" pitchFamily="49" charset="0"/>
                <a:cs typeface="Consolas" panose="020B0609020204030204" pitchFamily="49" charset="0"/>
              </a:rPr>
              <a:t>.</a:t>
            </a:r>
            <a:r>
              <a:rPr lang="en-US" sz="2400" dirty="0" err="1" smtClean="0">
                <a:solidFill>
                  <a:srgbClr val="A6E22E"/>
                </a:solidFill>
                <a:latin typeface="Consolas" panose="020B0609020204030204" pitchFamily="49" charset="0"/>
                <a:cs typeface="Consolas" panose="020B0609020204030204" pitchFamily="49" charset="0"/>
              </a:rPr>
              <a:t>write</a:t>
            </a:r>
            <a:r>
              <a:rPr lang="en-US" sz="2400" dirty="0">
                <a:solidFill>
                  <a:schemeClr val="bg1"/>
                </a:solidFill>
                <a:latin typeface="Consolas" panose="020B0609020204030204" pitchFamily="49" charset="0"/>
                <a:cs typeface="Consolas" panose="020B0609020204030204" pitchFamily="49" charset="0"/>
              </a:rPr>
              <a:t>() </a:t>
            </a:r>
            <a:r>
              <a:rPr lang="en-US" sz="2400" dirty="0" smtClean="0">
                <a:solidFill>
                  <a:schemeClr val="bg1"/>
                </a:solidFill>
                <a:latin typeface="Consolas" panose="020B0609020204030204" pitchFamily="49" charset="0"/>
                <a:cs typeface="Consolas" panose="020B0609020204030204" pitchFamily="49" charset="0"/>
              </a:rPr>
              <a:t>=== </a:t>
            </a:r>
            <a:r>
              <a:rPr lang="en-US" sz="2400" dirty="0">
                <a:solidFill>
                  <a:srgbClr val="AE81FF"/>
                </a:solidFill>
                <a:latin typeface="Consolas" panose="020B0609020204030204" pitchFamily="49" charset="0"/>
                <a:cs typeface="Consolas" panose="020B0609020204030204" pitchFamily="49" charset="0"/>
              </a:rPr>
              <a:t>false</a:t>
            </a:r>
          </a:p>
        </p:txBody>
      </p:sp>
      <p:sp>
        <p:nvSpPr>
          <p:cNvPr id="5" name="TextBox 4"/>
          <p:cNvSpPr txBox="1"/>
          <p:nvPr/>
        </p:nvSpPr>
        <p:spPr>
          <a:xfrm>
            <a:off x="457200" y="4948535"/>
            <a:ext cx="7315200" cy="461665"/>
          </a:xfrm>
          <a:prstGeom prst="rect">
            <a:avLst/>
          </a:prstGeom>
          <a:noFill/>
        </p:spPr>
        <p:txBody>
          <a:bodyPr wrap="square" rtlCol="0">
            <a:spAutoFit/>
          </a:bodyPr>
          <a:lstStyle/>
          <a:p>
            <a:r>
              <a:rPr lang="en-US" sz="2400" dirty="0" err="1" smtClean="0">
                <a:solidFill>
                  <a:srgbClr val="66D9EF"/>
                </a:solidFill>
                <a:latin typeface="Consolas" panose="020B0609020204030204" pitchFamily="49" charset="0"/>
                <a:cs typeface="Consolas" panose="020B0609020204030204" pitchFamily="49" charset="0"/>
              </a:rPr>
              <a:t>writer</a:t>
            </a:r>
            <a:r>
              <a:rPr lang="en-US" sz="2400" dirty="0" err="1" smtClean="0">
                <a:solidFill>
                  <a:schemeClr val="bg1"/>
                </a:solidFill>
                <a:latin typeface="Consolas" panose="020B0609020204030204" pitchFamily="49" charset="0"/>
                <a:cs typeface="Consolas" panose="020B0609020204030204" pitchFamily="49" charset="0"/>
              </a:rPr>
              <a:t>.</a:t>
            </a:r>
            <a:r>
              <a:rPr lang="en-US" sz="2400" dirty="0" err="1" smtClean="0">
                <a:solidFill>
                  <a:srgbClr val="A6E22E"/>
                </a:solidFill>
                <a:latin typeface="Consolas" panose="020B0609020204030204" pitchFamily="49" charset="0"/>
                <a:cs typeface="Consolas" panose="020B0609020204030204" pitchFamily="49" charset="0"/>
              </a:rPr>
              <a:t>emit</a:t>
            </a:r>
            <a:r>
              <a:rPr lang="en-US" sz="2400" dirty="0">
                <a:solidFill>
                  <a:schemeClr val="bg1"/>
                </a:solidFill>
                <a:latin typeface="Consolas" panose="020B0609020204030204" pitchFamily="49" charset="0"/>
                <a:cs typeface="Consolas" panose="020B0609020204030204" pitchFamily="49" charset="0"/>
              </a:rPr>
              <a:t>(</a:t>
            </a:r>
            <a:r>
              <a:rPr lang="en-US" sz="2400" dirty="0">
                <a:solidFill>
                  <a:srgbClr val="E6DB74"/>
                </a:solidFill>
                <a:latin typeface="Consolas" panose="020B0609020204030204" pitchFamily="49" charset="0"/>
                <a:cs typeface="Consolas" panose="020B0609020204030204" pitchFamily="49" charset="0"/>
              </a:rPr>
              <a:t>'drain'</a:t>
            </a:r>
            <a:r>
              <a:rPr lang="en-US" sz="2400" dirty="0">
                <a:solidFill>
                  <a:schemeClr val="bg1"/>
                </a:solidFill>
                <a:latin typeface="Consolas" panose="020B0609020204030204" pitchFamily="49" charset="0"/>
                <a:cs typeface="Consolas" panose="020B0609020204030204" pitchFamily="49" charset="0"/>
              </a:rPr>
              <a:t>)</a:t>
            </a:r>
          </a:p>
        </p:txBody>
      </p:sp>
      <p:sp>
        <p:nvSpPr>
          <p:cNvPr id="7" name="TextBox 6"/>
          <p:cNvSpPr txBox="1"/>
          <p:nvPr/>
        </p:nvSpPr>
        <p:spPr>
          <a:xfrm>
            <a:off x="4953000" y="4191000"/>
            <a:ext cx="3962400" cy="461665"/>
          </a:xfrm>
          <a:prstGeom prst="rect">
            <a:avLst/>
          </a:prstGeom>
          <a:noFill/>
        </p:spPr>
        <p:txBody>
          <a:bodyPr wrap="square" rtlCol="0">
            <a:spAutoFit/>
          </a:bodyPr>
          <a:lstStyle/>
          <a:p>
            <a:r>
              <a:rPr lang="en-US" sz="2400" dirty="0" err="1">
                <a:solidFill>
                  <a:srgbClr val="66D9EF"/>
                </a:solidFill>
                <a:latin typeface="Consolas" panose="020B0609020204030204" pitchFamily="49" charset="0"/>
                <a:cs typeface="Consolas" panose="020B0609020204030204" pitchFamily="49" charset="0"/>
              </a:rPr>
              <a:t>reader</a:t>
            </a:r>
            <a:r>
              <a:rPr lang="en-US" sz="2400" dirty="0" err="1">
                <a:solidFill>
                  <a:schemeClr val="bg1"/>
                </a:solidFill>
                <a:latin typeface="Consolas" panose="020B0609020204030204" pitchFamily="49" charset="0"/>
                <a:cs typeface="Consolas" panose="020B0609020204030204" pitchFamily="49" charset="0"/>
              </a:rPr>
              <a:t>.</a:t>
            </a:r>
            <a:r>
              <a:rPr lang="en-US" sz="2400" dirty="0" err="1">
                <a:solidFill>
                  <a:srgbClr val="A6E22E"/>
                </a:solidFill>
                <a:latin typeface="Consolas" panose="020B0609020204030204" pitchFamily="49" charset="0"/>
                <a:cs typeface="Consolas" panose="020B0609020204030204" pitchFamily="49" charset="0"/>
              </a:rPr>
              <a:t>pause</a:t>
            </a:r>
            <a:r>
              <a:rPr lang="en-US" sz="2400" dirty="0">
                <a:solidFill>
                  <a:schemeClr val="bg1"/>
                </a:solidFill>
                <a:latin typeface="Consolas" panose="020B0609020204030204" pitchFamily="49" charset="0"/>
                <a:cs typeface="Consolas" panose="020B0609020204030204" pitchFamily="49" charset="0"/>
              </a:rPr>
              <a:t>()</a:t>
            </a:r>
          </a:p>
        </p:txBody>
      </p:sp>
      <p:sp>
        <p:nvSpPr>
          <p:cNvPr id="8" name="TextBox 7"/>
          <p:cNvSpPr txBox="1"/>
          <p:nvPr/>
        </p:nvSpPr>
        <p:spPr>
          <a:xfrm>
            <a:off x="4953000" y="4936867"/>
            <a:ext cx="3733800" cy="461665"/>
          </a:xfrm>
          <a:prstGeom prst="rect">
            <a:avLst/>
          </a:prstGeom>
          <a:noFill/>
        </p:spPr>
        <p:txBody>
          <a:bodyPr wrap="square" rtlCol="0">
            <a:spAutoFit/>
          </a:bodyPr>
          <a:lstStyle/>
          <a:p>
            <a:r>
              <a:rPr lang="en-US" sz="2400" dirty="0" err="1">
                <a:solidFill>
                  <a:srgbClr val="66D9EF"/>
                </a:solidFill>
                <a:latin typeface="Consolas" panose="020B0609020204030204" pitchFamily="49" charset="0"/>
                <a:cs typeface="Consolas" panose="020B0609020204030204" pitchFamily="49" charset="0"/>
              </a:rPr>
              <a:t>reader</a:t>
            </a:r>
            <a:r>
              <a:rPr lang="en-US" sz="2400" dirty="0" err="1">
                <a:solidFill>
                  <a:schemeClr val="bg1"/>
                </a:solidFill>
                <a:latin typeface="Consolas" panose="020B0609020204030204" pitchFamily="49" charset="0"/>
                <a:cs typeface="Consolas" panose="020B0609020204030204" pitchFamily="49" charset="0"/>
              </a:rPr>
              <a:t>.</a:t>
            </a:r>
            <a:r>
              <a:rPr lang="en-US" sz="2400" dirty="0" err="1">
                <a:solidFill>
                  <a:srgbClr val="A6E22E"/>
                </a:solidFill>
                <a:latin typeface="Consolas" panose="020B0609020204030204" pitchFamily="49" charset="0"/>
                <a:cs typeface="Consolas" panose="020B0609020204030204" pitchFamily="49" charset="0"/>
              </a:rPr>
              <a:t>resume</a:t>
            </a:r>
            <a:r>
              <a:rPr lang="en-US" sz="2400" dirty="0">
                <a:solidFill>
                  <a:schemeClr val="bg1"/>
                </a:solidFill>
                <a:latin typeface="Consolas" panose="020B0609020204030204" pitchFamily="49" charset="0"/>
                <a:cs typeface="Consolas" panose="020B0609020204030204"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0886" y="-36094"/>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Pipe</a:t>
            </a:r>
            <a:endParaRPr lang="en-US" dirty="0">
              <a:solidFill>
                <a:schemeClr val="bg1"/>
              </a:solidFill>
              <a:latin typeface="Ghostbusters" panose="00000400000000000000" pitchFamily="2" charset="0"/>
            </a:endParaRPr>
          </a:p>
        </p:txBody>
      </p:sp>
      <p:sp>
        <p:nvSpPr>
          <p:cNvPr id="5" name="Text Placeholder 4"/>
          <p:cNvSpPr>
            <a:spLocks noGrp="1"/>
          </p:cNvSpPr>
          <p:nvPr>
            <p:ph type="body" idx="1"/>
          </p:nvPr>
        </p:nvSpPr>
        <p:spPr>
          <a:xfrm>
            <a:off x="457200" y="2514600"/>
            <a:ext cx="4040188" cy="639762"/>
          </a:xfrm>
        </p:spPr>
        <p:txBody>
          <a:bodyPr/>
          <a:lstStyle/>
          <a:p>
            <a:r>
              <a:rPr lang="en-US" dirty="0" smtClean="0">
                <a:solidFill>
                  <a:srgbClr val="FF0000"/>
                </a:solidFill>
                <a:latin typeface="Proxima Nova Rg" panose="02000506030000020004" pitchFamily="50" charset="0"/>
              </a:rPr>
              <a:t>Readable Stream</a:t>
            </a:r>
            <a:endParaRPr lang="en-US" dirty="0">
              <a:solidFill>
                <a:srgbClr val="FF0000"/>
              </a:solidFill>
              <a:latin typeface="Proxima Nova Rg" panose="02000506030000020004" pitchFamily="50" charset="0"/>
            </a:endParaRPr>
          </a:p>
        </p:txBody>
      </p:sp>
      <p:sp>
        <p:nvSpPr>
          <p:cNvPr id="3" name="Content Placeholder 2"/>
          <p:cNvSpPr>
            <a:spLocks noGrp="1"/>
          </p:cNvSpPr>
          <p:nvPr>
            <p:ph sz="half" idx="2"/>
          </p:nvPr>
        </p:nvSpPr>
        <p:spPr>
          <a:xfrm>
            <a:off x="457200" y="3154362"/>
            <a:ext cx="4040188" cy="3159125"/>
          </a:xfrm>
        </p:spPr>
        <p:txBody>
          <a:bodyPr/>
          <a:lstStyle/>
          <a:p>
            <a:pPr marL="0" indent="0">
              <a:buNone/>
            </a:pPr>
            <a:r>
              <a:rPr lang="en-US" dirty="0">
                <a:solidFill>
                  <a:schemeClr val="bg1"/>
                </a:solidFill>
                <a:latin typeface="Consolas" panose="020B0609020204030204" pitchFamily="49" charset="0"/>
                <a:cs typeface="Consolas" panose="020B0609020204030204" pitchFamily="49" charset="0"/>
              </a:rPr>
              <a:t>emit(</a:t>
            </a:r>
            <a:r>
              <a:rPr lang="en-US" dirty="0">
                <a:solidFill>
                  <a:srgbClr val="E6DB74"/>
                </a:solidFill>
                <a:latin typeface="Consolas" panose="020B0609020204030204" pitchFamily="49" charset="0"/>
                <a:cs typeface="Consolas" panose="020B0609020204030204" pitchFamily="49" charset="0"/>
              </a:rPr>
              <a:t>'data'</a:t>
            </a:r>
            <a:r>
              <a:rPr lang="en-US" dirty="0">
                <a:solidFill>
                  <a:schemeClr val="bg1"/>
                </a:solidFill>
                <a:latin typeface="Consolas" panose="020B0609020204030204" pitchFamily="49" charset="0"/>
                <a:cs typeface="Consolas" panose="020B0609020204030204" pitchFamily="49" charset="0"/>
              </a:rPr>
              <a:t>, data)</a:t>
            </a:r>
          </a:p>
          <a:p>
            <a:pPr marL="0" indent="0">
              <a:buNone/>
            </a:pPr>
            <a:r>
              <a:rPr lang="en-US" dirty="0">
                <a:solidFill>
                  <a:schemeClr val="bg1"/>
                </a:solidFill>
                <a:latin typeface="Consolas" panose="020B0609020204030204" pitchFamily="49" charset="0"/>
                <a:cs typeface="Consolas" panose="020B0609020204030204" pitchFamily="49" charset="0"/>
              </a:rPr>
              <a:t>emit('end')</a:t>
            </a:r>
          </a:p>
          <a:p>
            <a:pPr marL="0" indent="0">
              <a:buNone/>
            </a:pPr>
            <a:endParaRPr lang="en-US" dirty="0">
              <a:solidFill>
                <a:schemeClr val="bg1"/>
              </a:solidFill>
              <a:latin typeface="Consolas" panose="020B0609020204030204" pitchFamily="49" charset="0"/>
              <a:cs typeface="Consolas" panose="020B0609020204030204" pitchFamily="49" charset="0"/>
            </a:endParaRPr>
          </a:p>
          <a:p>
            <a:pPr marL="0" indent="0">
              <a:buNone/>
            </a:pPr>
            <a:r>
              <a:rPr lang="en-US" dirty="0">
                <a:solidFill>
                  <a:schemeClr val="bg1"/>
                </a:solidFill>
                <a:latin typeface="Consolas" panose="020B0609020204030204" pitchFamily="49" charset="0"/>
                <a:cs typeface="Consolas" panose="020B0609020204030204" pitchFamily="49" charset="0"/>
              </a:rPr>
              <a:t>pause()</a:t>
            </a:r>
          </a:p>
          <a:p>
            <a:pPr marL="0" indent="0">
              <a:buNone/>
            </a:pPr>
            <a:r>
              <a:rPr lang="en-US" dirty="0">
                <a:solidFill>
                  <a:schemeClr val="bg1"/>
                </a:solidFill>
                <a:latin typeface="Consolas" panose="020B0609020204030204" pitchFamily="49" charset="0"/>
                <a:cs typeface="Consolas" panose="020B0609020204030204" pitchFamily="49" charset="0"/>
              </a:rPr>
              <a:t>resume()</a:t>
            </a:r>
          </a:p>
          <a:p>
            <a:pPr marL="0" indent="0">
              <a:buNone/>
            </a:pPr>
            <a:endParaRPr lang="en-US" dirty="0">
              <a:solidFill>
                <a:schemeClr val="bg1"/>
              </a:solidFill>
              <a:latin typeface="Consolas" panose="020B0609020204030204" pitchFamily="49" charset="0"/>
              <a:cs typeface="Consolas" panose="020B0609020204030204" pitchFamily="49" charset="0"/>
            </a:endParaRPr>
          </a:p>
          <a:p>
            <a:pPr marL="0" indent="0">
              <a:buNone/>
            </a:pPr>
            <a:r>
              <a:rPr lang="en-US" dirty="0">
                <a:solidFill>
                  <a:schemeClr val="bg1"/>
                </a:solidFill>
                <a:latin typeface="Consolas" panose="020B0609020204030204" pitchFamily="49" charset="0"/>
                <a:cs typeface="Consolas" panose="020B0609020204030204" pitchFamily="49" charset="0"/>
              </a:rPr>
              <a:t>emit(</a:t>
            </a:r>
            <a:r>
              <a:rPr lang="en-US" dirty="0">
                <a:solidFill>
                  <a:srgbClr val="E6DB74"/>
                </a:solidFill>
                <a:latin typeface="Consolas" panose="020B0609020204030204" pitchFamily="49" charset="0"/>
                <a:cs typeface="Consolas" panose="020B0609020204030204" pitchFamily="49" charset="0"/>
              </a:rPr>
              <a:t>'close'</a:t>
            </a:r>
            <a:r>
              <a:rPr lang="en-US" dirty="0">
                <a:solidFill>
                  <a:schemeClr val="bg1"/>
                </a:solidFill>
                <a:latin typeface="Consolas" panose="020B0609020204030204" pitchFamily="49" charset="0"/>
                <a:cs typeface="Consolas" panose="020B0609020204030204" pitchFamily="49" charset="0"/>
              </a:rPr>
              <a:t>)</a:t>
            </a:r>
            <a:endParaRPr lang="en-US" dirty="0">
              <a:solidFill>
                <a:schemeClr val="bg1"/>
              </a:solidFill>
              <a:latin typeface="Consolas" panose="020B0609020204030204" pitchFamily="49" charset="0"/>
              <a:cs typeface="Consolas" panose="020B0609020204030204" pitchFamily="49" charset="0"/>
            </a:endParaRPr>
          </a:p>
        </p:txBody>
      </p:sp>
      <p:sp>
        <p:nvSpPr>
          <p:cNvPr id="7" name="Text Placeholder 6"/>
          <p:cNvSpPr>
            <a:spLocks noGrp="1"/>
          </p:cNvSpPr>
          <p:nvPr>
            <p:ph type="body" sz="quarter" idx="3"/>
          </p:nvPr>
        </p:nvSpPr>
        <p:spPr>
          <a:xfrm>
            <a:off x="4645025" y="2514600"/>
            <a:ext cx="4041775" cy="639762"/>
          </a:xfrm>
        </p:spPr>
        <p:txBody>
          <a:bodyPr/>
          <a:lstStyle/>
          <a:p>
            <a:r>
              <a:rPr lang="en-US" dirty="0" smtClean="0">
                <a:solidFill>
                  <a:srgbClr val="FF0000"/>
                </a:solidFill>
              </a:rPr>
              <a:t>Writable Stream</a:t>
            </a:r>
            <a:endParaRPr lang="en-US" dirty="0">
              <a:solidFill>
                <a:srgbClr val="FF0000"/>
              </a:solidFill>
            </a:endParaRPr>
          </a:p>
        </p:txBody>
      </p:sp>
      <p:sp>
        <p:nvSpPr>
          <p:cNvPr id="8" name="Content Placeholder 7"/>
          <p:cNvSpPr>
            <a:spLocks noGrp="1"/>
          </p:cNvSpPr>
          <p:nvPr>
            <p:ph sz="quarter" idx="4"/>
          </p:nvPr>
        </p:nvSpPr>
        <p:spPr>
          <a:xfrm>
            <a:off x="4645025" y="3154362"/>
            <a:ext cx="4041775" cy="3159125"/>
          </a:xfrm>
        </p:spPr>
        <p:txBody>
          <a:bodyPr/>
          <a:lstStyle/>
          <a:p>
            <a:pPr marL="0" indent="0">
              <a:buNone/>
            </a:pPr>
            <a:r>
              <a:rPr lang="en-US" dirty="0">
                <a:solidFill>
                  <a:schemeClr val="bg1"/>
                </a:solidFill>
                <a:latin typeface="Consolas" panose="020B0609020204030204" pitchFamily="49" charset="0"/>
                <a:cs typeface="Consolas" panose="020B0609020204030204" pitchFamily="49" charset="0"/>
              </a:rPr>
              <a:t>write(data)</a:t>
            </a:r>
          </a:p>
          <a:p>
            <a:pPr marL="0" indent="0">
              <a:buNone/>
            </a:pPr>
            <a:r>
              <a:rPr lang="en-US" dirty="0">
                <a:solidFill>
                  <a:schemeClr val="bg1"/>
                </a:solidFill>
                <a:latin typeface="Consolas" panose="020B0609020204030204" pitchFamily="49" charset="0"/>
                <a:cs typeface="Consolas" panose="020B0609020204030204" pitchFamily="49" charset="0"/>
              </a:rPr>
              <a:t>end()</a:t>
            </a:r>
          </a:p>
          <a:p>
            <a:pPr marL="0" indent="0">
              <a:buNone/>
            </a:pPr>
            <a:endParaRPr lang="en-US" dirty="0">
              <a:solidFill>
                <a:schemeClr val="bg1"/>
              </a:solidFill>
              <a:latin typeface="Consolas" panose="020B0609020204030204" pitchFamily="49" charset="0"/>
              <a:cs typeface="Consolas" panose="020B0609020204030204" pitchFamily="49" charset="0"/>
            </a:endParaRPr>
          </a:p>
          <a:p>
            <a:pPr marL="0" indent="0">
              <a:buNone/>
            </a:pPr>
            <a:r>
              <a:rPr lang="en-US" dirty="0">
                <a:solidFill>
                  <a:schemeClr val="bg1"/>
                </a:solidFill>
                <a:latin typeface="Consolas" panose="020B0609020204030204" pitchFamily="49" charset="0"/>
                <a:cs typeface="Consolas" panose="020B0609020204030204" pitchFamily="49" charset="0"/>
              </a:rPr>
              <a:t>write() === </a:t>
            </a:r>
            <a:r>
              <a:rPr lang="en-US" dirty="0">
                <a:solidFill>
                  <a:srgbClr val="AE81FF"/>
                </a:solidFill>
                <a:latin typeface="Consolas" panose="020B0609020204030204" pitchFamily="49" charset="0"/>
                <a:cs typeface="Consolas" panose="020B0609020204030204" pitchFamily="49" charset="0"/>
              </a:rPr>
              <a:t>false</a:t>
            </a:r>
          </a:p>
          <a:p>
            <a:pPr marL="0" indent="0">
              <a:buNone/>
            </a:pPr>
            <a:r>
              <a:rPr lang="en-US" dirty="0">
                <a:solidFill>
                  <a:schemeClr val="bg1"/>
                </a:solidFill>
                <a:latin typeface="Consolas" panose="020B0609020204030204" pitchFamily="49" charset="0"/>
                <a:cs typeface="Consolas" panose="020B0609020204030204" pitchFamily="49" charset="0"/>
              </a:rPr>
              <a:t>emit(</a:t>
            </a:r>
            <a:r>
              <a:rPr lang="en-US" dirty="0">
                <a:solidFill>
                  <a:srgbClr val="E6DB74"/>
                </a:solidFill>
                <a:latin typeface="Consolas" panose="020B0609020204030204" pitchFamily="49" charset="0"/>
                <a:cs typeface="Consolas" panose="020B0609020204030204" pitchFamily="49" charset="0"/>
              </a:rPr>
              <a:t>'drain'</a:t>
            </a:r>
            <a:r>
              <a:rPr lang="en-US" dirty="0">
                <a:solidFill>
                  <a:schemeClr val="bg1"/>
                </a:solidFill>
                <a:latin typeface="Consolas" panose="020B0609020204030204" pitchFamily="49" charset="0"/>
                <a:cs typeface="Consolas" panose="020B0609020204030204" pitchFamily="49" charset="0"/>
              </a:rPr>
              <a:t>)</a:t>
            </a:r>
          </a:p>
          <a:p>
            <a:pPr marL="0" indent="0">
              <a:buNone/>
            </a:pPr>
            <a:endParaRPr lang="en-US" dirty="0">
              <a:solidFill>
                <a:schemeClr val="bg1"/>
              </a:solidFill>
              <a:latin typeface="Consolas" panose="020B0609020204030204" pitchFamily="49" charset="0"/>
              <a:cs typeface="Consolas" panose="020B0609020204030204" pitchFamily="49" charset="0"/>
            </a:endParaRPr>
          </a:p>
          <a:p>
            <a:pPr marL="0" indent="0">
              <a:buNone/>
            </a:pPr>
            <a:r>
              <a:rPr lang="en-US" dirty="0">
                <a:solidFill>
                  <a:schemeClr val="bg1"/>
                </a:solidFill>
                <a:latin typeface="Consolas" panose="020B0609020204030204" pitchFamily="49" charset="0"/>
                <a:cs typeface="Consolas" panose="020B0609020204030204" pitchFamily="49" charset="0"/>
              </a:rPr>
              <a:t>destroy()</a:t>
            </a:r>
          </a:p>
        </p:txBody>
      </p:sp>
      <p:sp>
        <p:nvSpPr>
          <p:cNvPr id="10" name="Left-Right Arrow 9"/>
          <p:cNvSpPr/>
          <p:nvPr/>
        </p:nvSpPr>
        <p:spPr>
          <a:xfrm>
            <a:off x="2974181" y="3983455"/>
            <a:ext cx="1597025" cy="750469"/>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382588" y="1712453"/>
            <a:ext cx="8229600" cy="795547"/>
          </a:xfrm>
          <a:prstGeom prst="rect">
            <a:avLst/>
          </a:prstGeom>
        </p:spPr>
        <p:txBody>
          <a:bodyPr vert="horz" lIns="91440" tIns="45720" rIns="91440" bIns="45720" rtlCol="0" anchor="b">
            <a:normAutofit lnSpcReduction="10000"/>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smtClean="0">
                <a:solidFill>
                  <a:schemeClr val="bg1"/>
                </a:solidFill>
              </a:rPr>
              <a:t>Readable Stream can be piped to a writable stream while handling backpressure</a:t>
            </a:r>
            <a:endParaRPr lang="en-US" dirty="0">
              <a:solidFill>
                <a:schemeClr val="bg1"/>
              </a:solidFill>
            </a:endParaRPr>
          </a:p>
        </p:txBody>
      </p:sp>
    </p:spTree>
    <p:extLst>
      <p:ext uri="{BB962C8B-B14F-4D97-AF65-F5344CB8AC3E}">
        <p14:creationId xmlns:p14="http://schemas.microsoft.com/office/powerpoint/2010/main" val="4170461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Through Streams</a:t>
            </a:r>
            <a:endParaRPr lang="en-US" dirty="0">
              <a:solidFill>
                <a:schemeClr val="bg1"/>
              </a:solidFill>
              <a:latin typeface="Ghostbusters" panose="00000400000000000000" pitchFamily="2" charset="0"/>
            </a:endParaRPr>
          </a:p>
        </p:txBody>
      </p:sp>
      <p:sp>
        <p:nvSpPr>
          <p:cNvPr id="4" name="Content Placeholder 3"/>
          <p:cNvSpPr>
            <a:spLocks noGrp="1"/>
          </p:cNvSpPr>
          <p:nvPr>
            <p:ph idx="1"/>
          </p:nvPr>
        </p:nvSpPr>
        <p:spPr/>
        <p:txBody>
          <a:bodyPr/>
          <a:lstStyle/>
          <a:p>
            <a:r>
              <a:rPr lang="en-US" dirty="0" smtClean="0">
                <a:solidFill>
                  <a:schemeClr val="bg1"/>
                </a:solidFill>
              </a:rPr>
              <a:t>Both readable and writable</a:t>
            </a:r>
          </a:p>
          <a:p>
            <a:r>
              <a:rPr lang="en-US" dirty="0" smtClean="0">
                <a:solidFill>
                  <a:schemeClr val="bg1"/>
                </a:solidFill>
              </a:rPr>
              <a:t>Transform input and produce result</a:t>
            </a:r>
            <a:endParaRPr lang="en-US" dirty="0">
              <a:solidFill>
                <a:schemeClr val="bg1"/>
              </a:solidFill>
            </a:endParaRPr>
          </a:p>
        </p:txBody>
      </p:sp>
      <p:sp>
        <p:nvSpPr>
          <p:cNvPr id="6" name="TextBox 5"/>
          <p:cNvSpPr txBox="1"/>
          <p:nvPr/>
        </p:nvSpPr>
        <p:spPr>
          <a:xfrm>
            <a:off x="533400" y="4267200"/>
            <a:ext cx="8153400" cy="553998"/>
          </a:xfrm>
          <a:prstGeom prst="rect">
            <a:avLst/>
          </a:prstGeom>
          <a:noFill/>
        </p:spPr>
        <p:txBody>
          <a:bodyPr wrap="square" rtlCol="0">
            <a:spAutoFit/>
          </a:bodyPr>
          <a:lstStyle/>
          <a:p>
            <a:pPr algn="ctr"/>
            <a:r>
              <a:rPr lang="en-US" sz="3000" dirty="0" err="1" smtClean="0">
                <a:solidFill>
                  <a:schemeClr val="bg1"/>
                </a:solidFill>
                <a:latin typeface="Consolas" pitchFamily="49" charset="0"/>
              </a:rPr>
              <a:t>readable.</a:t>
            </a:r>
            <a:r>
              <a:rPr lang="en-US" sz="3000" dirty="0" err="1" smtClean="0">
                <a:solidFill>
                  <a:srgbClr val="66D9EF"/>
                </a:solidFill>
                <a:latin typeface="Consolas" pitchFamily="49" charset="0"/>
              </a:rPr>
              <a:t>pipe</a:t>
            </a:r>
            <a:r>
              <a:rPr lang="en-US" sz="3000" dirty="0" smtClean="0">
                <a:solidFill>
                  <a:schemeClr val="bg1"/>
                </a:solidFill>
                <a:latin typeface="Consolas" pitchFamily="49" charset="0"/>
              </a:rPr>
              <a:t>(through).</a:t>
            </a:r>
            <a:r>
              <a:rPr lang="en-US" sz="3000" dirty="0" smtClean="0">
                <a:solidFill>
                  <a:srgbClr val="66D9EF"/>
                </a:solidFill>
                <a:latin typeface="Consolas" pitchFamily="49" charset="0"/>
              </a:rPr>
              <a:t>pipe</a:t>
            </a:r>
            <a:r>
              <a:rPr lang="en-US" sz="3000" dirty="0" smtClean="0">
                <a:solidFill>
                  <a:schemeClr val="bg1"/>
                </a:solidFill>
                <a:latin typeface="Consolas" pitchFamily="49" charset="0"/>
              </a:rPr>
              <a:t>(writable)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Duplex Streams</a:t>
            </a:r>
            <a:endParaRPr lang="en-US" dirty="0">
              <a:solidFill>
                <a:schemeClr val="bg1"/>
              </a:solidFill>
              <a:latin typeface="Ghostbusters" panose="00000400000000000000" pitchFamily="2" charset="0"/>
            </a:endParaRPr>
          </a:p>
        </p:txBody>
      </p:sp>
      <p:sp>
        <p:nvSpPr>
          <p:cNvPr id="4" name="Content Placeholder 3"/>
          <p:cNvSpPr>
            <a:spLocks noGrp="1"/>
          </p:cNvSpPr>
          <p:nvPr>
            <p:ph idx="1"/>
          </p:nvPr>
        </p:nvSpPr>
        <p:spPr/>
        <p:txBody>
          <a:bodyPr/>
          <a:lstStyle/>
          <a:p>
            <a:r>
              <a:rPr lang="en-US" dirty="0" smtClean="0">
                <a:solidFill>
                  <a:schemeClr val="bg1"/>
                </a:solidFill>
              </a:rPr>
              <a:t>Both readable and writable</a:t>
            </a:r>
          </a:p>
          <a:p>
            <a:r>
              <a:rPr lang="en-US" dirty="0">
                <a:solidFill>
                  <a:schemeClr val="bg1"/>
                </a:solidFill>
              </a:rPr>
              <a:t>B</a:t>
            </a:r>
            <a:r>
              <a:rPr lang="en-US" dirty="0" smtClean="0">
                <a:solidFill>
                  <a:schemeClr val="bg1"/>
                </a:solidFill>
              </a:rPr>
              <a:t>oth </a:t>
            </a:r>
            <a:r>
              <a:rPr lang="en-US" dirty="0" smtClean="0">
                <a:solidFill>
                  <a:schemeClr val="bg1"/>
                </a:solidFill>
              </a:rPr>
              <a:t>ends of the engage in a two-way interaction</a:t>
            </a:r>
            <a:endParaRPr lang="en-US" dirty="0">
              <a:solidFill>
                <a:schemeClr val="bg1"/>
              </a:solidFill>
            </a:endParaRPr>
          </a:p>
        </p:txBody>
      </p:sp>
      <p:sp>
        <p:nvSpPr>
          <p:cNvPr id="6" name="TextBox 5"/>
          <p:cNvSpPr txBox="1"/>
          <p:nvPr/>
        </p:nvSpPr>
        <p:spPr>
          <a:xfrm>
            <a:off x="609600" y="4267200"/>
            <a:ext cx="7924800" cy="553998"/>
          </a:xfrm>
          <a:prstGeom prst="rect">
            <a:avLst/>
          </a:prstGeom>
          <a:noFill/>
        </p:spPr>
        <p:txBody>
          <a:bodyPr wrap="square" rtlCol="0">
            <a:spAutoFit/>
          </a:bodyPr>
          <a:lstStyle/>
          <a:p>
            <a:pPr algn="ctr"/>
            <a:r>
              <a:rPr lang="en-US" sz="3000" dirty="0" smtClean="0">
                <a:solidFill>
                  <a:schemeClr val="bg1"/>
                </a:solidFill>
                <a:latin typeface="Consolas" pitchFamily="49" charset="0"/>
              </a:rPr>
              <a:t>stream1.</a:t>
            </a:r>
            <a:r>
              <a:rPr lang="en-US" sz="3000" dirty="0" smtClean="0">
                <a:solidFill>
                  <a:srgbClr val="66D9EF"/>
                </a:solidFill>
                <a:latin typeface="Consolas" pitchFamily="49" charset="0"/>
              </a:rPr>
              <a:t>pipe</a:t>
            </a:r>
            <a:r>
              <a:rPr lang="en-US" sz="3000" dirty="0" smtClean="0">
                <a:solidFill>
                  <a:schemeClr val="bg1"/>
                </a:solidFill>
                <a:latin typeface="Consolas" pitchFamily="49" charset="0"/>
              </a:rPr>
              <a:t>(stream2).</a:t>
            </a:r>
            <a:r>
              <a:rPr lang="en-US" sz="3000" dirty="0" smtClean="0">
                <a:solidFill>
                  <a:srgbClr val="66D9EF"/>
                </a:solidFill>
                <a:latin typeface="Consolas" pitchFamily="49" charset="0"/>
              </a:rPr>
              <a:t>pipe</a:t>
            </a:r>
            <a:r>
              <a:rPr lang="en-US" sz="3000" dirty="0" smtClean="0">
                <a:solidFill>
                  <a:schemeClr val="bg1"/>
                </a:solidFill>
                <a:latin typeface="Consolas" pitchFamily="49" charset="0"/>
              </a:rPr>
              <a:t>(stream1);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Batteries Included</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lstStyle/>
          <a:p>
            <a:r>
              <a:rPr lang="en-US" dirty="0" err="1" smtClean="0">
                <a:solidFill>
                  <a:schemeClr val="bg1"/>
                </a:solidFill>
                <a:latin typeface="Proxima Nova Rg" panose="02000506030000020004" pitchFamily="50" charset="0"/>
              </a:rPr>
              <a:t>process.stdin</a:t>
            </a:r>
            <a:r>
              <a:rPr lang="en-US" dirty="0" smtClean="0">
                <a:solidFill>
                  <a:schemeClr val="bg1"/>
                </a:solidFill>
                <a:latin typeface="Proxima Nova Rg" panose="02000506030000020004" pitchFamily="50" charset="0"/>
              </a:rPr>
              <a:t>, </a:t>
            </a:r>
            <a:r>
              <a:rPr lang="en-US" dirty="0" err="1" smtClean="0">
                <a:solidFill>
                  <a:schemeClr val="bg1"/>
                </a:solidFill>
                <a:latin typeface="Proxima Nova Rg" panose="02000506030000020004" pitchFamily="50" charset="0"/>
              </a:rPr>
              <a:t>stdout</a:t>
            </a:r>
            <a:r>
              <a:rPr lang="en-US" dirty="0" smtClean="0">
                <a:solidFill>
                  <a:schemeClr val="bg1"/>
                </a:solidFill>
                <a:latin typeface="Proxima Nova Rg" panose="02000506030000020004" pitchFamily="50" charset="0"/>
              </a:rPr>
              <a:t>, </a:t>
            </a:r>
            <a:r>
              <a:rPr lang="en-US" dirty="0" err="1" smtClean="0">
                <a:solidFill>
                  <a:schemeClr val="bg1"/>
                </a:solidFill>
                <a:latin typeface="Proxima Nova Rg" panose="02000506030000020004" pitchFamily="50" charset="0"/>
              </a:rPr>
              <a:t>stderr</a:t>
            </a:r>
            <a:endParaRPr lang="en-US" dirty="0" smtClean="0">
              <a:solidFill>
                <a:schemeClr val="bg1"/>
              </a:solidFill>
              <a:latin typeface="Proxima Nova Rg" panose="02000506030000020004" pitchFamily="50" charset="0"/>
            </a:endParaRPr>
          </a:p>
          <a:p>
            <a:r>
              <a:rPr lang="en-US" dirty="0" smtClean="0">
                <a:solidFill>
                  <a:schemeClr val="bg1"/>
                </a:solidFill>
                <a:latin typeface="Proxima Nova Rg" panose="02000506030000020004" pitchFamily="50" charset="0"/>
              </a:rPr>
              <a:t>net</a:t>
            </a:r>
          </a:p>
          <a:p>
            <a:r>
              <a:rPr lang="en-US" dirty="0" smtClean="0">
                <a:solidFill>
                  <a:schemeClr val="bg1"/>
                </a:solidFill>
                <a:latin typeface="Proxima Nova Rg" panose="02000506030000020004" pitchFamily="50" charset="0"/>
              </a:rPr>
              <a:t>http</a:t>
            </a:r>
          </a:p>
          <a:p>
            <a:r>
              <a:rPr lang="en-US" dirty="0" err="1">
                <a:solidFill>
                  <a:schemeClr val="bg1"/>
                </a:solidFill>
                <a:latin typeface="Proxima Nova Rg" panose="02000506030000020004" pitchFamily="50" charset="0"/>
              </a:rPr>
              <a:t>f</a:t>
            </a:r>
            <a:r>
              <a:rPr lang="en-US" dirty="0" err="1" smtClean="0">
                <a:solidFill>
                  <a:schemeClr val="bg1"/>
                </a:solidFill>
                <a:latin typeface="Proxima Nova Rg" panose="02000506030000020004" pitchFamily="50" charset="0"/>
              </a:rPr>
              <a:t>s</a:t>
            </a:r>
            <a:endParaRPr lang="en-US" dirty="0" smtClean="0">
              <a:solidFill>
                <a:schemeClr val="bg1"/>
              </a:solidFill>
              <a:latin typeface="Proxima Nova Rg" panose="02000506030000020004" pitchFamily="50" charset="0"/>
            </a:endParaRPr>
          </a:p>
          <a:p>
            <a:r>
              <a:rPr lang="en-US" dirty="0" err="1" smtClean="0">
                <a:solidFill>
                  <a:schemeClr val="bg1"/>
                </a:solidFill>
                <a:latin typeface="Proxima Nova Rg" panose="02000506030000020004" pitchFamily="50" charset="0"/>
              </a:rPr>
              <a:t>child_process</a:t>
            </a:r>
            <a:endParaRPr lang="en-US" dirty="0" smtClean="0">
              <a:solidFill>
                <a:schemeClr val="bg1"/>
              </a:solidFill>
              <a:latin typeface="Proxima Nova Rg" panose="02000506030000020004" pitchFamily="50" charset="0"/>
            </a:endParaRPr>
          </a:p>
          <a:p>
            <a:r>
              <a:rPr lang="en-US" dirty="0" err="1" smtClean="0">
                <a:solidFill>
                  <a:schemeClr val="bg1"/>
                </a:solidFill>
                <a:latin typeface="Proxima Nova Rg" panose="02000506030000020004" pitchFamily="50" charset="0"/>
              </a:rPr>
              <a:t>zlib</a:t>
            </a:r>
            <a:endParaRPr lang="en-US" dirty="0">
              <a:solidFill>
                <a:schemeClr val="bg1"/>
              </a:solidFill>
              <a:latin typeface="Proxima Nova Rg" panose="02000506030000020004" pitchFamily="50"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0886" y="0"/>
            <a:ext cx="2781300" cy="2257425"/>
          </a:xfrm>
          <a:prstGeom prst="rect">
            <a:avLst/>
          </a:prstGeom>
        </p:spPr>
      </p:pic>
      <p:sp>
        <p:nvSpPr>
          <p:cNvPr id="2" name="Title 1"/>
          <p:cNvSpPr>
            <a:spLocks noGrp="1"/>
          </p:cNvSpPr>
          <p:nvPr>
            <p:ph type="title"/>
          </p:nvPr>
        </p:nvSpPr>
        <p:spPr>
          <a:xfrm>
            <a:off x="762000" y="5334000"/>
            <a:ext cx="8229600" cy="1143000"/>
          </a:xfrm>
        </p:spPr>
        <p:txBody>
          <a:bodyPr/>
          <a:lstStyle/>
          <a:p>
            <a:pPr algn="r"/>
            <a:r>
              <a:rPr lang="en-US" dirty="0">
                <a:solidFill>
                  <a:schemeClr val="bg1"/>
                </a:solidFill>
                <a:latin typeface="Ghostbusters" panose="00000400000000000000" pitchFamily="2" charset="0"/>
              </a:rPr>
              <a:t>Who you </a:t>
            </a:r>
            <a:r>
              <a:rPr lang="en-US" dirty="0" err="1">
                <a:solidFill>
                  <a:schemeClr val="bg1"/>
                </a:solidFill>
                <a:latin typeface="Ghostbusters" panose="00000400000000000000" pitchFamily="2" charset="0"/>
              </a:rPr>
              <a:t>gonna</a:t>
            </a:r>
            <a:r>
              <a:rPr lang="en-US" dirty="0">
                <a:solidFill>
                  <a:schemeClr val="bg1"/>
                </a:solidFill>
                <a:latin typeface="Ghostbusters" panose="00000400000000000000" pitchFamily="2" charset="0"/>
              </a:rPr>
              <a:t> call?</a:t>
            </a:r>
            <a:endParaRPr lang="en-US" dirty="0">
              <a:solidFill>
                <a:schemeClr val="bg1"/>
              </a:solidFill>
            </a:endParaRPr>
          </a:p>
        </p:txBody>
      </p:sp>
      <p:sp>
        <p:nvSpPr>
          <p:cNvPr id="3" name="Content Placeholder 2"/>
          <p:cNvSpPr>
            <a:spLocks noGrp="1"/>
          </p:cNvSpPr>
          <p:nvPr>
            <p:ph idx="1"/>
          </p:nvPr>
        </p:nvSpPr>
        <p:spPr>
          <a:xfrm>
            <a:off x="457200" y="2819400"/>
            <a:ext cx="8229600" cy="1828800"/>
          </a:xfrm>
        </p:spPr>
        <p:txBody>
          <a:bodyPr/>
          <a:lstStyle/>
          <a:p>
            <a:pPr algn="ctr">
              <a:buNone/>
            </a:pPr>
            <a:r>
              <a:rPr lang="en-US" dirty="0" smtClean="0">
                <a:solidFill>
                  <a:schemeClr val="bg1"/>
                </a:solidFill>
              </a:rPr>
              <a:t>request, filed, </a:t>
            </a:r>
            <a:r>
              <a:rPr lang="en-US" dirty="0" err="1" smtClean="0">
                <a:solidFill>
                  <a:schemeClr val="bg1"/>
                </a:solidFill>
              </a:rPr>
              <a:t>JSONStream</a:t>
            </a:r>
            <a:r>
              <a:rPr lang="en-US" dirty="0" smtClean="0">
                <a:solidFill>
                  <a:schemeClr val="bg1"/>
                </a:solidFill>
              </a:rPr>
              <a:t>, mux-</a:t>
            </a:r>
            <a:r>
              <a:rPr lang="en-US" dirty="0" err="1" smtClean="0">
                <a:solidFill>
                  <a:schemeClr val="bg1"/>
                </a:solidFill>
              </a:rPr>
              <a:t>demux</a:t>
            </a:r>
            <a:r>
              <a:rPr lang="en-US" dirty="0" smtClean="0">
                <a:solidFill>
                  <a:schemeClr val="bg1"/>
                </a:solidFill>
              </a:rPr>
              <a:t>, shoe, pause-stream, emit-stream, through, scuttlebutt, tar, </a:t>
            </a:r>
            <a:r>
              <a:rPr lang="en-US" dirty="0" err="1" smtClean="0">
                <a:solidFill>
                  <a:schemeClr val="bg1"/>
                </a:solidFill>
              </a:rPr>
              <a:t>dnode</a:t>
            </a:r>
            <a:r>
              <a:rPr lang="en-US" dirty="0" smtClean="0">
                <a:solidFill>
                  <a:schemeClr val="bg1"/>
                </a:solidFill>
              </a:rPr>
              <a:t>, event-stream</a:t>
            </a:r>
            <a:endParaRPr lang="en-US" dirty="0">
              <a:solidFill>
                <a:schemeClr val="bg1"/>
              </a:solidFill>
            </a:endParaRPr>
          </a:p>
        </p:txBody>
      </p:sp>
    </p:spTree>
    <p:extLst>
      <p:ext uri="{BB962C8B-B14F-4D97-AF65-F5344CB8AC3E}">
        <p14:creationId xmlns:p14="http://schemas.microsoft.com/office/powerpoint/2010/main" val="1011317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stretch>
            <a:fillRect/>
          </a:stretch>
        </p:blipFill>
        <p:spPr>
          <a:xfrm>
            <a:off x="0" y="0"/>
            <a:ext cx="2781300" cy="2257425"/>
          </a:xfrm>
          <a:prstGeom prst="rect">
            <a:avLst/>
          </a:prstGeom>
        </p:spPr>
      </p:pic>
      <p:sp>
        <p:nvSpPr>
          <p:cNvPr id="2" name="Title 1"/>
          <p:cNvSpPr>
            <a:spLocks noGrp="1"/>
          </p:cNvSpPr>
          <p:nvPr>
            <p:ph type="title"/>
          </p:nvPr>
        </p:nvSpPr>
        <p:spPr>
          <a:xfrm>
            <a:off x="304800" y="5334000"/>
            <a:ext cx="8610600" cy="1143000"/>
          </a:xfrm>
        </p:spPr>
        <p:txBody>
          <a:bodyPr>
            <a:noAutofit/>
          </a:bodyPr>
          <a:lstStyle/>
          <a:p>
            <a:pPr algn="r"/>
            <a:r>
              <a:rPr lang="en-US" sz="4000" dirty="0" smtClean="0">
                <a:solidFill>
                  <a:schemeClr val="bg1"/>
                </a:solidFill>
                <a:latin typeface="Ghostbusters" panose="00000400000000000000" pitchFamily="2" charset="0"/>
              </a:rPr>
              <a:t>We’re ready to believe you</a:t>
            </a:r>
            <a:endParaRPr lang="en-US" sz="4000" dirty="0">
              <a:solidFill>
                <a:schemeClr val="bg1"/>
              </a:solidFill>
              <a:latin typeface="Ghostbusters" panose="00000400000000000000" pitchFamily="2" charset="0"/>
            </a:endParaRPr>
          </a:p>
        </p:txBody>
      </p:sp>
      <p:sp>
        <p:nvSpPr>
          <p:cNvPr id="3" name="Content Placeholder 2"/>
          <p:cNvSpPr>
            <a:spLocks noGrp="1"/>
          </p:cNvSpPr>
          <p:nvPr>
            <p:ph idx="1"/>
          </p:nvPr>
        </p:nvSpPr>
        <p:spPr>
          <a:xfrm>
            <a:off x="495300" y="2257425"/>
            <a:ext cx="8229600" cy="1371600"/>
          </a:xfrm>
        </p:spPr>
        <p:txBody>
          <a:bodyPr/>
          <a:lstStyle/>
          <a:p>
            <a:pPr marL="0" indent="0" algn="ctr">
              <a:buNone/>
            </a:pPr>
            <a:r>
              <a:rPr lang="en-US" dirty="0" err="1">
                <a:solidFill>
                  <a:schemeClr val="bg1"/>
                </a:solidFill>
                <a:latin typeface="Proxima Nova Rg" panose="02000506030000020004" pitchFamily="50" charset="0"/>
              </a:rPr>
              <a:t>substack</a:t>
            </a:r>
            <a:r>
              <a:rPr lang="en-US" dirty="0">
                <a:solidFill>
                  <a:schemeClr val="bg1"/>
                </a:solidFill>
                <a:latin typeface="Proxima Nova Rg" panose="02000506030000020004" pitchFamily="50" charset="0"/>
              </a:rPr>
              <a:t>, </a:t>
            </a:r>
            <a:r>
              <a:rPr lang="en-US" dirty="0" err="1">
                <a:solidFill>
                  <a:schemeClr val="bg1"/>
                </a:solidFill>
                <a:latin typeface="Proxima Nova Rg" panose="02000506030000020004" pitchFamily="50" charset="0"/>
              </a:rPr>
              <a:t>dominictarr</a:t>
            </a:r>
            <a:r>
              <a:rPr lang="en-US" dirty="0">
                <a:solidFill>
                  <a:schemeClr val="bg1"/>
                </a:solidFill>
                <a:latin typeface="Proxima Nova Rg" panose="02000506030000020004" pitchFamily="50" charset="0"/>
              </a:rPr>
              <a:t>, </a:t>
            </a:r>
            <a:r>
              <a:rPr lang="en-US" dirty="0" err="1">
                <a:solidFill>
                  <a:schemeClr val="bg1"/>
                </a:solidFill>
                <a:latin typeface="Proxima Nova Rg" panose="02000506030000020004" pitchFamily="50" charset="0"/>
              </a:rPr>
              <a:t>maxogden</a:t>
            </a:r>
            <a:r>
              <a:rPr lang="en-US" dirty="0">
                <a:solidFill>
                  <a:schemeClr val="bg1"/>
                </a:solidFill>
                <a:latin typeface="Proxima Nova Rg" panose="02000506030000020004" pitchFamily="50" charset="0"/>
              </a:rPr>
              <a:t>, </a:t>
            </a:r>
            <a:r>
              <a:rPr lang="en-US" dirty="0" err="1">
                <a:solidFill>
                  <a:schemeClr val="bg1"/>
                </a:solidFill>
                <a:latin typeface="Proxima Nova Rg" panose="02000506030000020004" pitchFamily="50" charset="0"/>
              </a:rPr>
              <a:t>mikeal</a:t>
            </a:r>
            <a:r>
              <a:rPr lang="en-US" dirty="0">
                <a:solidFill>
                  <a:schemeClr val="bg1"/>
                </a:solidFill>
                <a:latin typeface="Proxima Nova Rg" panose="02000506030000020004" pitchFamily="50" charset="0"/>
              </a:rPr>
              <a:t>, </a:t>
            </a:r>
            <a:r>
              <a:rPr lang="en-US" dirty="0" err="1">
                <a:solidFill>
                  <a:schemeClr val="bg1"/>
                </a:solidFill>
                <a:latin typeface="Proxima Nova Rg" panose="02000506030000020004" pitchFamily="50" charset="0"/>
              </a:rPr>
              <a:t>polotek</a:t>
            </a:r>
            <a:r>
              <a:rPr lang="en-US" dirty="0">
                <a:solidFill>
                  <a:schemeClr val="bg1"/>
                </a:solidFill>
                <a:latin typeface="Proxima Nova Rg" panose="02000506030000020004" pitchFamily="50" charset="0"/>
              </a:rPr>
              <a:t>, </a:t>
            </a:r>
            <a:r>
              <a:rPr lang="en-US" dirty="0" err="1">
                <a:solidFill>
                  <a:schemeClr val="bg1"/>
                </a:solidFill>
                <a:latin typeface="Proxima Nova Rg" panose="02000506030000020004" pitchFamily="50" charset="0"/>
              </a:rPr>
              <a:t>isaacs</a:t>
            </a:r>
            <a:r>
              <a:rPr lang="en-US" dirty="0">
                <a:solidFill>
                  <a:schemeClr val="bg1"/>
                </a:solidFill>
                <a:latin typeface="Proxima Nova Rg" panose="02000506030000020004" pitchFamily="50" charset="0"/>
              </a:rPr>
              <a:t>, </a:t>
            </a:r>
            <a:r>
              <a:rPr lang="en-US" dirty="0" err="1">
                <a:solidFill>
                  <a:schemeClr val="bg1"/>
                </a:solidFill>
                <a:latin typeface="Proxima Nova Rg" panose="02000506030000020004" pitchFamily="50" charset="0"/>
              </a:rPr>
              <a:t>raynos</a:t>
            </a:r>
            <a:r>
              <a:rPr lang="en-US" dirty="0">
                <a:solidFill>
                  <a:schemeClr val="bg1"/>
                </a:solidFill>
                <a:latin typeface="Proxima Nova Rg" panose="02000506030000020004" pitchFamily="50" charset="0"/>
              </a:rPr>
              <a:t>, </a:t>
            </a:r>
            <a:r>
              <a:rPr lang="en-US" dirty="0" err="1">
                <a:solidFill>
                  <a:schemeClr val="bg1"/>
                </a:solidFill>
                <a:latin typeface="Proxima Nova Rg" panose="02000506030000020004" pitchFamily="50" charset="0"/>
              </a:rPr>
              <a:t>fent</a:t>
            </a:r>
            <a:r>
              <a:rPr lang="en-US" dirty="0">
                <a:solidFill>
                  <a:schemeClr val="bg1"/>
                </a:solidFill>
                <a:latin typeface="Proxima Nova Rg" panose="02000506030000020004" pitchFamily="50" charset="0"/>
              </a:rPr>
              <a:t>, </a:t>
            </a:r>
            <a:r>
              <a:rPr lang="en-US" dirty="0" err="1">
                <a:solidFill>
                  <a:schemeClr val="bg1"/>
                </a:solidFill>
                <a:latin typeface="Proxima Nova Rg" panose="02000506030000020004" pitchFamily="50" charset="0"/>
              </a:rPr>
              <a:t>tootallnate</a:t>
            </a:r>
            <a:endParaRPr lang="en-US" dirty="0">
              <a:solidFill>
                <a:schemeClr val="bg1"/>
              </a:solidFill>
              <a:latin typeface="Proxima Nova Rg" panose="02000506030000020004" pitchFamily="50"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0"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ISSUES in &lt;= 0.8</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lstStyle/>
          <a:p>
            <a:r>
              <a:rPr lang="en-US" dirty="0" smtClean="0">
                <a:solidFill>
                  <a:schemeClr val="bg1"/>
                </a:solidFill>
              </a:rPr>
              <a:t>Problems in Readable Streams</a:t>
            </a:r>
          </a:p>
          <a:p>
            <a:pPr lvl="1"/>
            <a:r>
              <a:rPr lang="en-US" dirty="0" smtClean="0">
                <a:solidFill>
                  <a:schemeClr val="bg1"/>
                </a:solidFill>
              </a:rPr>
              <a:t>Data eagerly fired whether ready or not</a:t>
            </a:r>
          </a:p>
          <a:p>
            <a:pPr lvl="1"/>
            <a:r>
              <a:rPr lang="en-US" dirty="0" smtClean="0">
                <a:solidFill>
                  <a:schemeClr val="bg1"/>
                </a:solidFill>
              </a:rPr>
              <a:t>Implement pause/resume yourself</a:t>
            </a:r>
          </a:p>
          <a:p>
            <a:pPr lvl="1"/>
            <a:r>
              <a:rPr lang="en-US" dirty="0" smtClean="0">
                <a:solidFill>
                  <a:schemeClr val="bg1"/>
                </a:solidFill>
              </a:rPr>
              <a:t>Might get data even if paused</a:t>
            </a:r>
            <a:endParaRPr lang="en-US"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0"/>
            <a:ext cx="2781300" cy="2257425"/>
          </a:xfrm>
          <a:prstGeom prst="rect">
            <a:avLst/>
          </a:prstGeom>
        </p:spPr>
      </p:pic>
      <p:sp>
        <p:nvSpPr>
          <p:cNvPr id="2" name="Title 1"/>
          <p:cNvSpPr>
            <a:spLocks noGrp="1"/>
          </p:cNvSpPr>
          <p:nvPr>
            <p:ph type="title"/>
          </p:nvPr>
        </p:nvSpPr>
        <p:spPr/>
        <p:txBody>
          <a:bodyPr/>
          <a:lstStyle/>
          <a:p>
            <a:pPr algn="r"/>
            <a:r>
              <a:rPr lang="en-US" dirty="0">
                <a:solidFill>
                  <a:schemeClr val="bg1"/>
                </a:solidFill>
                <a:latin typeface="Ghostbusters" panose="00000400000000000000" pitchFamily="2" charset="0"/>
              </a:rPr>
              <a:t>ISSUES in &lt;= 0.8</a:t>
            </a:r>
            <a:endParaRPr lang="en-US" dirty="0">
              <a:solidFill>
                <a:schemeClr val="bg1"/>
              </a:solidFill>
              <a:latin typeface="Ghostbusters" panose="00000400000000000000" pitchFamily="2" charset="0"/>
            </a:endParaRPr>
          </a:p>
        </p:txBody>
      </p:sp>
      <p:sp>
        <p:nvSpPr>
          <p:cNvPr id="3" name="TextBox 2"/>
          <p:cNvSpPr txBox="1"/>
          <p:nvPr/>
        </p:nvSpPr>
        <p:spPr>
          <a:xfrm>
            <a:off x="838200" y="2257425"/>
            <a:ext cx="7467600" cy="830997"/>
          </a:xfrm>
          <a:prstGeom prst="rect">
            <a:avLst/>
          </a:prstGeom>
          <a:noFill/>
        </p:spPr>
        <p:txBody>
          <a:bodyPr wrap="square" rtlCol="0">
            <a:spAutoFit/>
          </a:bodyPr>
          <a:lstStyle/>
          <a:p>
            <a:r>
              <a:rPr lang="en-US" sz="2400" dirty="0" smtClean="0">
                <a:solidFill>
                  <a:schemeClr val="bg1"/>
                </a:solidFill>
                <a:latin typeface="Proxima Nova Rg" panose="02000506030000020004" pitchFamily="50" charset="0"/>
              </a:rPr>
              <a:t>“Fire </a:t>
            </a:r>
            <a:r>
              <a:rPr lang="en-US" sz="2400" dirty="0">
                <a:solidFill>
                  <a:schemeClr val="bg1"/>
                </a:solidFill>
                <a:latin typeface="Proxima Nova Rg" panose="02000506030000020004" pitchFamily="50" charset="0"/>
              </a:rPr>
              <a:t>and brimstone coming down from the skies! Rivers and seas boiling</a:t>
            </a:r>
            <a:r>
              <a:rPr lang="en-US" sz="2400" dirty="0" smtClean="0">
                <a:solidFill>
                  <a:schemeClr val="bg1"/>
                </a:solidFill>
                <a:latin typeface="Proxima Nova Rg" panose="02000506030000020004" pitchFamily="50" charset="0"/>
              </a:rPr>
              <a:t>!”</a:t>
            </a:r>
            <a:endParaRPr lang="en-US" sz="2400" dirty="0">
              <a:solidFill>
                <a:schemeClr val="bg1"/>
              </a:solidFill>
              <a:latin typeface="Proxima Nova Rg" panose="02000506030000020004" pitchFamily="50" charset="0"/>
            </a:endParaRPr>
          </a:p>
        </p:txBody>
      </p:sp>
      <p:sp>
        <p:nvSpPr>
          <p:cNvPr id="6" name="TextBox 5"/>
          <p:cNvSpPr txBox="1"/>
          <p:nvPr/>
        </p:nvSpPr>
        <p:spPr>
          <a:xfrm>
            <a:off x="838200" y="3429000"/>
            <a:ext cx="7467600" cy="461665"/>
          </a:xfrm>
          <a:prstGeom prst="rect">
            <a:avLst/>
          </a:prstGeom>
          <a:noFill/>
        </p:spPr>
        <p:txBody>
          <a:bodyPr wrap="square" rtlCol="0">
            <a:spAutoFit/>
          </a:bodyPr>
          <a:lstStyle/>
          <a:p>
            <a:r>
              <a:rPr lang="en-US" sz="2400" dirty="0" smtClean="0">
                <a:solidFill>
                  <a:schemeClr val="bg1"/>
                </a:solidFill>
                <a:latin typeface="Proxima Nova Rg" panose="02000506030000020004" pitchFamily="50" charset="0"/>
              </a:rPr>
              <a:t>“Forty </a:t>
            </a:r>
            <a:r>
              <a:rPr lang="en-US" sz="2400" dirty="0">
                <a:solidFill>
                  <a:schemeClr val="bg1"/>
                </a:solidFill>
                <a:latin typeface="Proxima Nova Rg" panose="02000506030000020004" pitchFamily="50" charset="0"/>
              </a:rPr>
              <a:t>years of darkness! Earthquakes, volcanoes</a:t>
            </a:r>
            <a:r>
              <a:rPr lang="en-US" sz="2400" dirty="0" smtClean="0">
                <a:solidFill>
                  <a:schemeClr val="bg1"/>
                </a:solidFill>
                <a:latin typeface="Proxima Nova Rg" panose="02000506030000020004" pitchFamily="50" charset="0"/>
              </a:rPr>
              <a:t>...”</a:t>
            </a:r>
            <a:endParaRPr lang="en-US" sz="2400" dirty="0">
              <a:solidFill>
                <a:schemeClr val="bg1"/>
              </a:solidFill>
              <a:latin typeface="Proxima Nova Rg" panose="02000506030000020004" pitchFamily="50" charset="0"/>
            </a:endParaRPr>
          </a:p>
        </p:txBody>
      </p:sp>
      <p:sp>
        <p:nvSpPr>
          <p:cNvPr id="7" name="TextBox 6"/>
          <p:cNvSpPr txBox="1"/>
          <p:nvPr/>
        </p:nvSpPr>
        <p:spPr>
          <a:xfrm>
            <a:off x="838200" y="4231243"/>
            <a:ext cx="7467600" cy="461665"/>
          </a:xfrm>
          <a:prstGeom prst="rect">
            <a:avLst/>
          </a:prstGeom>
          <a:noFill/>
        </p:spPr>
        <p:txBody>
          <a:bodyPr wrap="square" rtlCol="0">
            <a:spAutoFit/>
          </a:bodyPr>
          <a:lstStyle/>
          <a:p>
            <a:r>
              <a:rPr lang="en-US" sz="2400" dirty="0" smtClean="0">
                <a:solidFill>
                  <a:schemeClr val="bg1"/>
                </a:solidFill>
                <a:latin typeface="Proxima Nova Rg" panose="02000506030000020004" pitchFamily="50" charset="0"/>
              </a:rPr>
              <a:t>“The </a:t>
            </a:r>
            <a:r>
              <a:rPr lang="en-US" sz="2400" dirty="0">
                <a:solidFill>
                  <a:schemeClr val="bg1"/>
                </a:solidFill>
                <a:latin typeface="Proxima Nova Rg" panose="02000506030000020004" pitchFamily="50" charset="0"/>
              </a:rPr>
              <a:t>dead rising from the grave</a:t>
            </a:r>
            <a:r>
              <a:rPr lang="en-US" sz="2400" dirty="0" smtClean="0">
                <a:solidFill>
                  <a:schemeClr val="bg1"/>
                </a:solidFill>
                <a:latin typeface="Proxima Nova Rg" panose="02000506030000020004" pitchFamily="50" charset="0"/>
              </a:rPr>
              <a:t>!”</a:t>
            </a:r>
            <a:endParaRPr lang="en-US" sz="2400" dirty="0">
              <a:solidFill>
                <a:schemeClr val="bg1"/>
              </a:solidFill>
              <a:latin typeface="Proxima Nova Rg" panose="02000506030000020004" pitchFamily="50" charset="0"/>
            </a:endParaRPr>
          </a:p>
        </p:txBody>
      </p:sp>
      <p:sp>
        <p:nvSpPr>
          <p:cNvPr id="8" name="TextBox 7"/>
          <p:cNvSpPr txBox="1"/>
          <p:nvPr/>
        </p:nvSpPr>
        <p:spPr>
          <a:xfrm>
            <a:off x="838200" y="5033486"/>
            <a:ext cx="7467600" cy="830997"/>
          </a:xfrm>
          <a:prstGeom prst="rect">
            <a:avLst/>
          </a:prstGeom>
          <a:noFill/>
        </p:spPr>
        <p:txBody>
          <a:bodyPr wrap="square" rtlCol="0">
            <a:spAutoFit/>
          </a:bodyPr>
          <a:lstStyle/>
          <a:p>
            <a:r>
              <a:rPr lang="en-US" sz="2400" dirty="0" smtClean="0">
                <a:solidFill>
                  <a:schemeClr val="bg1"/>
                </a:solidFill>
                <a:latin typeface="Proxima Nova Rg" panose="02000506030000020004" pitchFamily="50" charset="0"/>
              </a:rPr>
              <a:t>“Human </a:t>
            </a:r>
            <a:r>
              <a:rPr lang="en-US" sz="2400" dirty="0">
                <a:solidFill>
                  <a:schemeClr val="bg1"/>
                </a:solidFill>
                <a:latin typeface="Proxima Nova Rg" panose="02000506030000020004" pitchFamily="50" charset="0"/>
              </a:rPr>
              <a:t>sacrifice, dogs and cats living together... mass hysteria</a:t>
            </a:r>
            <a:r>
              <a:rPr lang="en-US" sz="2400" dirty="0" smtClean="0">
                <a:solidFill>
                  <a:schemeClr val="bg1"/>
                </a:solidFill>
                <a:latin typeface="Proxima Nova Rg" panose="02000506030000020004" pitchFamily="50" charset="0"/>
              </a:rPr>
              <a:t>!”</a:t>
            </a:r>
            <a:endParaRPr lang="en-US" sz="2400" dirty="0">
              <a:solidFill>
                <a:schemeClr val="bg1"/>
              </a:solidFill>
              <a:latin typeface="Proxima Nova Rg" panose="02000506030000020004" pitchFamily="50" charset="0"/>
            </a:endParaRPr>
          </a:p>
        </p:txBody>
      </p:sp>
    </p:spTree>
    <p:extLst>
      <p:ext uri="{BB962C8B-B14F-4D97-AF65-F5344CB8AC3E}">
        <p14:creationId xmlns:p14="http://schemas.microsoft.com/office/powerpoint/2010/main" val="582266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0"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Changes in 0.9+</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lstStyle/>
          <a:p>
            <a:r>
              <a:rPr lang="en-US" dirty="0" smtClean="0">
                <a:solidFill>
                  <a:schemeClr val="bg1"/>
                </a:solidFill>
              </a:rPr>
              <a:t>New Readable class</a:t>
            </a:r>
          </a:p>
          <a:p>
            <a:pPr lvl="1"/>
            <a:r>
              <a:rPr lang="en-US" dirty="0" smtClean="0">
                <a:solidFill>
                  <a:schemeClr val="bg1"/>
                </a:solidFill>
              </a:rPr>
              <a:t>Eliminates pause/resume</a:t>
            </a:r>
          </a:p>
          <a:p>
            <a:pPr lvl="1"/>
            <a:r>
              <a:rPr lang="en-US" dirty="0" smtClean="0">
                <a:solidFill>
                  <a:schemeClr val="bg1"/>
                </a:solidFill>
              </a:rPr>
              <a:t>Adds read method and readable event</a:t>
            </a:r>
            <a:endParaRPr lang="en-US" dirty="0">
              <a:solidFill>
                <a:schemeClr val="bg1"/>
              </a:solidFill>
            </a:endParaRPr>
          </a:p>
        </p:txBody>
      </p:sp>
      <p:sp>
        <p:nvSpPr>
          <p:cNvPr id="4" name="TextBox 3"/>
          <p:cNvSpPr txBox="1"/>
          <p:nvPr/>
        </p:nvSpPr>
        <p:spPr>
          <a:xfrm>
            <a:off x="990600" y="3365480"/>
            <a:ext cx="7315200" cy="3416320"/>
          </a:xfrm>
          <a:prstGeom prst="rect">
            <a:avLst/>
          </a:prstGeom>
          <a:noFill/>
        </p:spPr>
        <p:txBody>
          <a:bodyPr wrap="square" rtlCol="0">
            <a:spAutoFit/>
          </a:bodyPr>
          <a:lstStyle/>
          <a:p>
            <a:r>
              <a:rPr lang="en-US" sz="2400" b="1" dirty="0" smtClean="0">
                <a:solidFill>
                  <a:srgbClr val="66D9EF"/>
                </a:solidFill>
                <a:latin typeface="Consolas" pitchFamily="49" charset="0"/>
              </a:rPr>
              <a:t>function </a:t>
            </a:r>
            <a:r>
              <a:rPr lang="en-US" sz="2400" b="1" dirty="0" smtClean="0">
                <a:solidFill>
                  <a:schemeClr val="bg1"/>
                </a:solidFill>
                <a:latin typeface="Consolas" pitchFamily="49" charset="0"/>
              </a:rPr>
              <a:t>flow() {</a:t>
            </a:r>
          </a:p>
          <a:p>
            <a:r>
              <a:rPr lang="en-US" sz="2400" b="1" dirty="0" smtClean="0">
                <a:solidFill>
                  <a:schemeClr val="bg1"/>
                </a:solidFill>
                <a:latin typeface="Consolas" pitchFamily="49" charset="0"/>
              </a:rPr>
              <a:t>  </a:t>
            </a:r>
            <a:r>
              <a:rPr lang="en-US" sz="2400" b="1" dirty="0" err="1" smtClean="0">
                <a:solidFill>
                  <a:srgbClr val="66D9EF"/>
                </a:solidFill>
                <a:latin typeface="Consolas" pitchFamily="49" charset="0"/>
              </a:rPr>
              <a:t>var</a:t>
            </a:r>
            <a:r>
              <a:rPr lang="en-US" sz="2400" b="1" dirty="0" smtClean="0">
                <a:solidFill>
                  <a:srgbClr val="66D9EF"/>
                </a:solidFill>
                <a:latin typeface="Consolas" pitchFamily="49" charset="0"/>
              </a:rPr>
              <a:t> </a:t>
            </a:r>
            <a:r>
              <a:rPr lang="en-US" sz="2400" b="1" dirty="0" smtClean="0">
                <a:solidFill>
                  <a:schemeClr val="bg1"/>
                </a:solidFill>
                <a:latin typeface="Consolas" pitchFamily="49" charset="0"/>
              </a:rPr>
              <a:t>chunk;</a:t>
            </a:r>
          </a:p>
          <a:p>
            <a:r>
              <a:rPr lang="en-US" sz="2400" b="1" dirty="0" smtClean="0">
                <a:solidFill>
                  <a:schemeClr val="bg1"/>
                </a:solidFill>
                <a:latin typeface="Consolas" pitchFamily="49" charset="0"/>
              </a:rPr>
              <a:t>  </a:t>
            </a:r>
            <a:r>
              <a:rPr lang="en-US" sz="2400" b="1" dirty="0" smtClean="0">
                <a:solidFill>
                  <a:srgbClr val="F92672"/>
                </a:solidFill>
                <a:latin typeface="Consolas" pitchFamily="49" charset="0"/>
              </a:rPr>
              <a:t>while </a:t>
            </a:r>
            <a:r>
              <a:rPr lang="en-US" sz="2400" b="1" dirty="0" smtClean="0">
                <a:solidFill>
                  <a:schemeClr val="bg1"/>
                </a:solidFill>
                <a:latin typeface="Consolas" pitchFamily="49" charset="0"/>
              </a:rPr>
              <a:t>((chunk = </a:t>
            </a:r>
            <a:r>
              <a:rPr lang="en-US" sz="2400" b="1" dirty="0" err="1" smtClean="0">
                <a:solidFill>
                  <a:schemeClr val="bg1"/>
                </a:solidFill>
                <a:latin typeface="Consolas" pitchFamily="49" charset="0"/>
              </a:rPr>
              <a:t>r.read</a:t>
            </a:r>
            <a:r>
              <a:rPr lang="en-US" sz="2400" b="1" dirty="0" smtClean="0">
                <a:solidFill>
                  <a:schemeClr val="bg1"/>
                </a:solidFill>
                <a:latin typeface="Consolas" pitchFamily="49" charset="0"/>
              </a:rPr>
              <a:t>()) !== </a:t>
            </a:r>
            <a:r>
              <a:rPr lang="en-US" sz="2400" b="1" dirty="0" smtClean="0">
                <a:solidFill>
                  <a:srgbClr val="AE81FF"/>
                </a:solidFill>
                <a:latin typeface="Consolas" pitchFamily="49" charset="0"/>
              </a:rPr>
              <a:t>null</a:t>
            </a:r>
            <a:r>
              <a:rPr lang="en-US" sz="2400" b="1" dirty="0" smtClean="0">
                <a:solidFill>
                  <a:schemeClr val="bg1"/>
                </a:solidFill>
                <a:latin typeface="Consolas" pitchFamily="49" charset="0"/>
              </a:rPr>
              <a:t>) {</a:t>
            </a:r>
          </a:p>
          <a:p>
            <a:r>
              <a:rPr lang="en-US" sz="2400" b="1" dirty="0" smtClean="0">
                <a:solidFill>
                  <a:schemeClr val="bg1"/>
                </a:solidFill>
                <a:latin typeface="Consolas" pitchFamily="49" charset="0"/>
              </a:rPr>
              <a:t>    process(chunk);</a:t>
            </a:r>
          </a:p>
          <a:p>
            <a:r>
              <a:rPr lang="en-US" sz="2400" b="1" dirty="0" smtClean="0">
                <a:solidFill>
                  <a:schemeClr val="bg1"/>
                </a:solidFill>
                <a:latin typeface="Consolas" pitchFamily="49" charset="0"/>
              </a:rPr>
              <a:t>  }</a:t>
            </a:r>
          </a:p>
          <a:p>
            <a:r>
              <a:rPr lang="en-US" sz="2400" b="1" dirty="0" smtClean="0">
                <a:solidFill>
                  <a:schemeClr val="bg1"/>
                </a:solidFill>
                <a:latin typeface="Consolas" pitchFamily="49" charset="0"/>
              </a:rPr>
              <a:t>  </a:t>
            </a:r>
            <a:r>
              <a:rPr lang="en-US" sz="2400" b="1" dirty="0" err="1" smtClean="0">
                <a:solidFill>
                  <a:schemeClr val="bg1"/>
                </a:solidFill>
                <a:latin typeface="Consolas" pitchFamily="49" charset="0"/>
              </a:rPr>
              <a:t>r.once</a:t>
            </a:r>
            <a:r>
              <a:rPr lang="en-US" sz="2400" b="1" dirty="0" smtClean="0">
                <a:solidFill>
                  <a:schemeClr val="bg1"/>
                </a:solidFill>
                <a:latin typeface="Consolas" pitchFamily="49" charset="0"/>
              </a:rPr>
              <a:t>(</a:t>
            </a:r>
            <a:r>
              <a:rPr lang="en-US" sz="2400" b="1" dirty="0" smtClean="0">
                <a:solidFill>
                  <a:srgbClr val="E6DB74"/>
                </a:solidFill>
                <a:latin typeface="Consolas" pitchFamily="49" charset="0"/>
              </a:rPr>
              <a:t>'readable'</a:t>
            </a:r>
            <a:r>
              <a:rPr lang="en-US" sz="2400" b="1" dirty="0" smtClean="0">
                <a:solidFill>
                  <a:schemeClr val="bg1"/>
                </a:solidFill>
                <a:latin typeface="Consolas" pitchFamily="49" charset="0"/>
              </a:rPr>
              <a:t>, flow);</a:t>
            </a:r>
          </a:p>
          <a:p>
            <a:r>
              <a:rPr lang="en-US" sz="2400" b="1" dirty="0" smtClean="0">
                <a:solidFill>
                  <a:schemeClr val="bg1"/>
                </a:solidFill>
                <a:latin typeface="Consolas" pitchFamily="49" charset="0"/>
              </a:rPr>
              <a:t>}</a:t>
            </a:r>
          </a:p>
          <a:p>
            <a:r>
              <a:rPr lang="en-US" sz="2400" b="1" dirty="0" smtClean="0">
                <a:solidFill>
                  <a:schemeClr val="bg1"/>
                </a:solidFill>
                <a:latin typeface="Consolas" pitchFamily="49" charset="0"/>
              </a:rPr>
              <a:t>flow();</a:t>
            </a:r>
          </a:p>
          <a:p>
            <a:endParaRPr lang="en-US" sz="2400" b="1" dirty="0">
              <a:solidFill>
                <a:schemeClr val="bg1"/>
              </a:solidFill>
              <a:latin typeface="Consolas" pitchFamily="49" charset="0"/>
            </a:endParaRPr>
          </a:p>
        </p:txBody>
      </p:sp>
      <p:sp>
        <p:nvSpPr>
          <p:cNvPr id="6" name="TextBox 5"/>
          <p:cNvSpPr txBox="1"/>
          <p:nvPr/>
        </p:nvSpPr>
        <p:spPr>
          <a:xfrm>
            <a:off x="4267200" y="6128252"/>
            <a:ext cx="4800600" cy="369332"/>
          </a:xfrm>
          <a:prstGeom prst="rect">
            <a:avLst/>
          </a:prstGeom>
          <a:noFill/>
        </p:spPr>
        <p:txBody>
          <a:bodyPr wrap="square" rtlCol="0">
            <a:spAutoFit/>
          </a:bodyPr>
          <a:lstStyle/>
          <a:p>
            <a:r>
              <a:rPr lang="en-US" b="1" u="sng" dirty="0">
                <a:solidFill>
                  <a:schemeClr val="bg1"/>
                </a:solidFill>
                <a:latin typeface="Proxima Nova Rg" panose="02000506030000020004" pitchFamily="50" charset="0"/>
              </a:rPr>
              <a:t>https://github.com/isaacs/readable-stream</a:t>
            </a:r>
          </a:p>
        </p:txBody>
      </p:sp>
    </p:spTree>
    <p:extLst>
      <p:ext uri="{BB962C8B-B14F-4D97-AF65-F5344CB8AC3E}">
        <p14:creationId xmlns:p14="http://schemas.microsoft.com/office/powerpoint/2010/main" val="365559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0"/>
            <a:ext cx="2781300" cy="2257425"/>
          </a:xfrm>
          <a:prstGeom prst="rect">
            <a:avLst/>
          </a:prstGeom>
        </p:spPr>
      </p:pic>
      <p:sp>
        <p:nvSpPr>
          <p:cNvPr id="5" name="Title 4"/>
          <p:cNvSpPr>
            <a:spLocks noGrp="1"/>
          </p:cNvSpPr>
          <p:nvPr>
            <p:ph type="title"/>
          </p:nvPr>
        </p:nvSpPr>
        <p:spPr/>
        <p:txBody>
          <a:bodyPr>
            <a:normAutofit/>
          </a:bodyPr>
          <a:lstStyle/>
          <a:p>
            <a:endParaRPr lang="en-US" dirty="0">
              <a:solidFill>
                <a:schemeClr val="bg1"/>
              </a:solidFill>
              <a:latin typeface="Ghostbusters" panose="00000400000000000000" pitchFamily="2" charset="0"/>
              <a:cs typeface="Segoe UI Light" panose="020B0502040204020203" pitchFamily="34" charset="0"/>
            </a:endParaRPr>
          </a:p>
        </p:txBody>
      </p:sp>
      <p:sp>
        <p:nvSpPr>
          <p:cNvPr id="6" name="Content Placeholder 5"/>
          <p:cNvSpPr>
            <a:spLocks noGrp="1"/>
          </p:cNvSpPr>
          <p:nvPr>
            <p:ph idx="1"/>
          </p:nvPr>
        </p:nvSpPr>
        <p:spPr/>
        <p:txBody>
          <a:bodyPr>
            <a:noAutofit/>
          </a:bodyPr>
          <a:lstStyle/>
          <a:p>
            <a:pPr>
              <a:buNone/>
            </a:pPr>
            <a:r>
              <a:rPr lang="en-US" sz="2400" b="1" dirty="0">
                <a:solidFill>
                  <a:schemeClr val="bg1"/>
                </a:solidFill>
                <a:latin typeface="Proxima Nova Rg" panose="02000506030000020004" pitchFamily="50" charset="0"/>
                <a:cs typeface="Segoe UI" panose="020B0502040204020203" pitchFamily="34" charset="0"/>
              </a:rPr>
              <a:t>Dr. Peter </a:t>
            </a:r>
            <a:r>
              <a:rPr lang="en-US" sz="2400" b="1" dirty="0" err="1">
                <a:solidFill>
                  <a:schemeClr val="bg1"/>
                </a:solidFill>
                <a:latin typeface="Proxima Nova Rg" panose="02000506030000020004" pitchFamily="50" charset="0"/>
                <a:cs typeface="Segoe UI" panose="020B0502040204020203" pitchFamily="34" charset="0"/>
              </a:rPr>
              <a:t>Venkman</a:t>
            </a:r>
            <a:r>
              <a:rPr lang="en-US" sz="2400" b="1" dirty="0">
                <a:solidFill>
                  <a:schemeClr val="bg1"/>
                </a:solidFill>
                <a:latin typeface="Proxima Nova Rg" panose="02000506030000020004" pitchFamily="50" charset="0"/>
                <a:cs typeface="Segoe UI" panose="020B0502040204020203" pitchFamily="34" charset="0"/>
              </a:rPr>
              <a:t>: </a:t>
            </a:r>
            <a:r>
              <a:rPr lang="en-US" sz="2400" dirty="0">
                <a:solidFill>
                  <a:schemeClr val="bg1"/>
                </a:solidFill>
                <a:latin typeface="Proxima Nova Rg" panose="02000506030000020004" pitchFamily="50" charset="0"/>
                <a:cs typeface="Segoe UI" panose="020B0502040204020203" pitchFamily="34" charset="0"/>
              </a:rPr>
              <a:t>I'm fuzzy on the whole good/bad thing. What do you mean, "bad"? </a:t>
            </a:r>
            <a:endParaRPr lang="en-US" sz="2400" dirty="0" smtClean="0">
              <a:solidFill>
                <a:schemeClr val="bg1"/>
              </a:solidFill>
              <a:latin typeface="Proxima Nova Rg" panose="02000506030000020004" pitchFamily="50" charset="0"/>
              <a:cs typeface="Segoe UI" panose="020B0502040204020203" pitchFamily="34" charset="0"/>
            </a:endParaRPr>
          </a:p>
          <a:p>
            <a:pPr>
              <a:buNone/>
            </a:pPr>
            <a:endParaRPr lang="en-US" sz="2400" dirty="0">
              <a:solidFill>
                <a:schemeClr val="bg1"/>
              </a:solidFill>
              <a:latin typeface="Proxima Nova Rg" panose="02000506030000020004" pitchFamily="50" charset="0"/>
              <a:cs typeface="Segoe UI" panose="020B0502040204020203" pitchFamily="34" charset="0"/>
            </a:endParaRPr>
          </a:p>
          <a:p>
            <a:pPr>
              <a:buNone/>
            </a:pPr>
            <a:r>
              <a:rPr lang="en-US" sz="2400" b="1" dirty="0">
                <a:solidFill>
                  <a:schemeClr val="bg1"/>
                </a:solidFill>
                <a:latin typeface="Proxima Nova Rg" panose="02000506030000020004" pitchFamily="50" charset="0"/>
                <a:cs typeface="Segoe UI" panose="020B0502040204020203" pitchFamily="34" charset="0"/>
              </a:rPr>
              <a:t>Dr. </a:t>
            </a:r>
            <a:r>
              <a:rPr lang="en-US" sz="2400" b="1" dirty="0" err="1">
                <a:solidFill>
                  <a:schemeClr val="bg1"/>
                </a:solidFill>
                <a:latin typeface="Proxima Nova Rg" panose="02000506030000020004" pitchFamily="50" charset="0"/>
                <a:cs typeface="Segoe UI" panose="020B0502040204020203" pitchFamily="34" charset="0"/>
              </a:rPr>
              <a:t>Egon</a:t>
            </a:r>
            <a:r>
              <a:rPr lang="en-US" sz="2400" b="1" dirty="0">
                <a:solidFill>
                  <a:schemeClr val="bg1"/>
                </a:solidFill>
                <a:latin typeface="Proxima Nova Rg" panose="02000506030000020004" pitchFamily="50" charset="0"/>
                <a:cs typeface="Segoe UI" panose="020B0502040204020203" pitchFamily="34" charset="0"/>
              </a:rPr>
              <a:t> Spengler: </a:t>
            </a:r>
            <a:r>
              <a:rPr lang="en-US" sz="2400" dirty="0">
                <a:solidFill>
                  <a:schemeClr val="bg1"/>
                </a:solidFill>
                <a:latin typeface="Proxima Nova Rg" panose="02000506030000020004" pitchFamily="50" charset="0"/>
                <a:cs typeface="Segoe UI" panose="020B0502040204020203" pitchFamily="34" charset="0"/>
              </a:rPr>
              <a:t>Try to imagine all life as you know it stopping instantaneously and every molecule in your body exploding at the speed of light. </a:t>
            </a:r>
            <a:endParaRPr lang="en-US" sz="2400" dirty="0" smtClean="0">
              <a:solidFill>
                <a:schemeClr val="bg1"/>
              </a:solidFill>
              <a:latin typeface="Proxima Nova Rg" panose="02000506030000020004" pitchFamily="50" charset="0"/>
              <a:cs typeface="Segoe UI" panose="020B0502040204020203" pitchFamily="34" charset="0"/>
            </a:endParaRPr>
          </a:p>
          <a:p>
            <a:pPr>
              <a:buNone/>
            </a:pPr>
            <a:endParaRPr lang="en-US" sz="2400" dirty="0">
              <a:solidFill>
                <a:schemeClr val="bg1"/>
              </a:solidFill>
              <a:latin typeface="Proxima Nova Rg" panose="02000506030000020004" pitchFamily="50" charset="0"/>
              <a:cs typeface="Segoe UI" panose="020B0502040204020203" pitchFamily="34" charset="0"/>
            </a:endParaRPr>
          </a:p>
          <a:p>
            <a:pPr>
              <a:buNone/>
            </a:pPr>
            <a:r>
              <a:rPr lang="en-US" sz="2400" b="1" dirty="0" err="1">
                <a:solidFill>
                  <a:schemeClr val="bg1"/>
                </a:solidFill>
                <a:latin typeface="Proxima Nova Rg" panose="02000506030000020004" pitchFamily="50" charset="0"/>
                <a:cs typeface="Segoe UI" panose="020B0502040204020203" pitchFamily="34" charset="0"/>
              </a:rPr>
              <a:t>Dr</a:t>
            </a:r>
            <a:r>
              <a:rPr lang="en-US" sz="2400" b="1" dirty="0">
                <a:solidFill>
                  <a:schemeClr val="bg1"/>
                </a:solidFill>
                <a:latin typeface="Proxima Nova Rg" panose="02000506030000020004" pitchFamily="50" charset="0"/>
                <a:cs typeface="Segoe UI" panose="020B0502040204020203" pitchFamily="34" charset="0"/>
              </a:rPr>
              <a:t> Ray </a:t>
            </a:r>
            <a:r>
              <a:rPr lang="en-US" sz="2400" b="1" dirty="0" err="1">
                <a:solidFill>
                  <a:schemeClr val="bg1"/>
                </a:solidFill>
                <a:latin typeface="Proxima Nova Rg" panose="02000506030000020004" pitchFamily="50" charset="0"/>
                <a:cs typeface="Segoe UI" panose="020B0502040204020203" pitchFamily="34" charset="0"/>
              </a:rPr>
              <a:t>Stantz</a:t>
            </a:r>
            <a:r>
              <a:rPr lang="en-US" sz="2400" b="1" dirty="0">
                <a:solidFill>
                  <a:schemeClr val="bg1"/>
                </a:solidFill>
                <a:latin typeface="Proxima Nova Rg" panose="02000506030000020004" pitchFamily="50" charset="0"/>
                <a:cs typeface="Segoe UI" panose="020B0502040204020203" pitchFamily="34" charset="0"/>
              </a:rPr>
              <a:t>: </a:t>
            </a:r>
            <a:r>
              <a:rPr lang="en-US" sz="2400" dirty="0">
                <a:solidFill>
                  <a:schemeClr val="bg1"/>
                </a:solidFill>
                <a:latin typeface="Proxima Nova Rg" panose="02000506030000020004" pitchFamily="50" charset="0"/>
                <a:cs typeface="Segoe UI" panose="020B0502040204020203" pitchFamily="34" charset="0"/>
              </a:rPr>
              <a:t>Total </a:t>
            </a:r>
            <a:r>
              <a:rPr lang="en-US" sz="2400" dirty="0" err="1">
                <a:solidFill>
                  <a:schemeClr val="bg1"/>
                </a:solidFill>
                <a:latin typeface="Proxima Nova Rg" panose="02000506030000020004" pitchFamily="50" charset="0"/>
                <a:cs typeface="Segoe UI" panose="020B0502040204020203" pitchFamily="34" charset="0"/>
              </a:rPr>
              <a:t>protonic</a:t>
            </a:r>
            <a:r>
              <a:rPr lang="en-US" sz="2400" dirty="0">
                <a:solidFill>
                  <a:schemeClr val="bg1"/>
                </a:solidFill>
                <a:latin typeface="Proxima Nova Rg" panose="02000506030000020004" pitchFamily="50" charset="0"/>
                <a:cs typeface="Segoe UI" panose="020B0502040204020203" pitchFamily="34" charset="0"/>
              </a:rPr>
              <a:t> reversal. </a:t>
            </a:r>
            <a:endParaRPr lang="en-US" sz="2400" dirty="0" smtClean="0">
              <a:solidFill>
                <a:schemeClr val="bg1"/>
              </a:solidFill>
              <a:latin typeface="Proxima Nova Rg" panose="02000506030000020004" pitchFamily="50" charset="0"/>
              <a:cs typeface="Segoe UI" panose="020B0502040204020203" pitchFamily="34" charset="0"/>
            </a:endParaRPr>
          </a:p>
          <a:p>
            <a:pPr>
              <a:buNone/>
            </a:pPr>
            <a:endParaRPr lang="en-US" sz="2400" dirty="0">
              <a:solidFill>
                <a:schemeClr val="bg1"/>
              </a:solidFill>
              <a:latin typeface="Proxima Nova Rg" panose="02000506030000020004" pitchFamily="50" charset="0"/>
              <a:cs typeface="Segoe UI" panose="020B0502040204020203" pitchFamily="34" charset="0"/>
            </a:endParaRPr>
          </a:p>
          <a:p>
            <a:pPr>
              <a:buNone/>
            </a:pPr>
            <a:r>
              <a:rPr lang="en-US" sz="2400" b="1" dirty="0">
                <a:solidFill>
                  <a:schemeClr val="bg1"/>
                </a:solidFill>
                <a:latin typeface="Proxima Nova Rg" panose="02000506030000020004" pitchFamily="50" charset="0"/>
                <a:cs typeface="Segoe UI" panose="020B0502040204020203" pitchFamily="34" charset="0"/>
              </a:rPr>
              <a:t>Dr. Peter </a:t>
            </a:r>
            <a:r>
              <a:rPr lang="en-US" sz="2400" b="1" dirty="0" err="1">
                <a:solidFill>
                  <a:schemeClr val="bg1"/>
                </a:solidFill>
                <a:latin typeface="Proxima Nova Rg" panose="02000506030000020004" pitchFamily="50" charset="0"/>
                <a:cs typeface="Segoe UI" panose="020B0502040204020203" pitchFamily="34" charset="0"/>
              </a:rPr>
              <a:t>Venkman</a:t>
            </a:r>
            <a:r>
              <a:rPr lang="en-US" sz="2400" b="1" dirty="0">
                <a:solidFill>
                  <a:schemeClr val="bg1"/>
                </a:solidFill>
                <a:latin typeface="Proxima Nova Rg" panose="02000506030000020004" pitchFamily="50" charset="0"/>
                <a:cs typeface="Segoe UI" panose="020B0502040204020203" pitchFamily="34" charset="0"/>
              </a:rPr>
              <a:t>: </a:t>
            </a:r>
            <a:r>
              <a:rPr lang="en-US" sz="2400" dirty="0">
                <a:solidFill>
                  <a:schemeClr val="bg1"/>
                </a:solidFill>
                <a:latin typeface="Proxima Nova Rg" panose="02000506030000020004" pitchFamily="50" charset="0"/>
                <a:cs typeface="Segoe UI" panose="020B0502040204020203" pitchFamily="34" charset="0"/>
              </a:rPr>
              <a:t>Right. That's bad. Okay. All </a:t>
            </a:r>
            <a:r>
              <a:rPr lang="en-US" sz="2400" dirty="0" smtClean="0">
                <a:solidFill>
                  <a:schemeClr val="bg1"/>
                </a:solidFill>
                <a:latin typeface="Proxima Nova Rg" panose="02000506030000020004" pitchFamily="50" charset="0"/>
                <a:cs typeface="Segoe UI" panose="020B0502040204020203" pitchFamily="34" charset="0"/>
              </a:rPr>
              <a:t>right. Important </a:t>
            </a:r>
            <a:r>
              <a:rPr lang="en-US" sz="2400" dirty="0">
                <a:solidFill>
                  <a:schemeClr val="bg1"/>
                </a:solidFill>
                <a:latin typeface="Proxima Nova Rg" panose="02000506030000020004" pitchFamily="50" charset="0"/>
                <a:cs typeface="Segoe UI" panose="020B0502040204020203" pitchFamily="34" charset="0"/>
              </a:rPr>
              <a:t>safety tip. Thanks, </a:t>
            </a:r>
            <a:r>
              <a:rPr lang="en-US" sz="2400" dirty="0" err="1">
                <a:solidFill>
                  <a:schemeClr val="bg1"/>
                </a:solidFill>
                <a:latin typeface="Proxima Nova Rg" panose="02000506030000020004" pitchFamily="50" charset="0"/>
                <a:cs typeface="Segoe UI" panose="020B0502040204020203" pitchFamily="34" charset="0"/>
              </a:rPr>
              <a:t>Egon</a:t>
            </a:r>
            <a:r>
              <a:rPr lang="en-US" sz="2400" dirty="0">
                <a:solidFill>
                  <a:schemeClr val="bg1"/>
                </a:solidFill>
                <a:latin typeface="Proxima Nova Rg" panose="02000506030000020004" pitchFamily="50" charset="0"/>
                <a:cs typeface="Segoe UI" panose="020B0502040204020203" pitchFamily="34" charset="0"/>
              </a:rPr>
              <a:t>. </a:t>
            </a:r>
          </a:p>
        </p:txBody>
      </p:sp>
    </p:spTree>
    <p:extLst>
      <p:ext uri="{BB962C8B-B14F-4D97-AF65-F5344CB8AC3E}">
        <p14:creationId xmlns:p14="http://schemas.microsoft.com/office/powerpoint/2010/main" val="3040822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762000" y="2766536"/>
            <a:ext cx="7543800" cy="738664"/>
          </a:xfrm>
          <a:prstGeom prst="rect">
            <a:avLst/>
          </a:prstGeom>
          <a:noFill/>
        </p:spPr>
        <p:txBody>
          <a:bodyPr wrap="square" rtlCol="0">
            <a:spAutoFit/>
          </a:bodyPr>
          <a:lstStyle/>
          <a:p>
            <a:pPr algn="ctr"/>
            <a:r>
              <a:rPr lang="en-US" sz="4200" dirty="0" smtClean="0">
                <a:solidFill>
                  <a:schemeClr val="bg1"/>
                </a:solidFill>
                <a:latin typeface="Ghostbusters" panose="00000400000000000000" pitchFamily="2" charset="0"/>
              </a:rPr>
              <a:t>STREAM </a:t>
            </a:r>
            <a:r>
              <a:rPr lang="en-US" sz="4200" dirty="0" err="1" smtClean="0">
                <a:solidFill>
                  <a:schemeClr val="bg1"/>
                </a:solidFill>
                <a:latin typeface="Ghostbusters" panose="00000400000000000000" pitchFamily="2" charset="0"/>
              </a:rPr>
              <a:t>HANDBooK</a:t>
            </a:r>
            <a:endParaRPr lang="en-US" sz="4200" dirty="0">
              <a:solidFill>
                <a:schemeClr val="bg1"/>
              </a:solidFill>
              <a:latin typeface="Ghostbusters" panose="00000400000000000000" pitchFamily="2" charset="0"/>
            </a:endParaRPr>
          </a:p>
        </p:txBody>
      </p:sp>
      <p:sp>
        <p:nvSpPr>
          <p:cNvPr id="5" name="TextBox 4"/>
          <p:cNvSpPr txBox="1"/>
          <p:nvPr/>
        </p:nvSpPr>
        <p:spPr>
          <a:xfrm>
            <a:off x="762000" y="3505200"/>
            <a:ext cx="7543800" cy="461665"/>
          </a:xfrm>
          <a:prstGeom prst="rect">
            <a:avLst/>
          </a:prstGeom>
          <a:noFill/>
        </p:spPr>
        <p:txBody>
          <a:bodyPr wrap="square" rtlCol="0">
            <a:spAutoFit/>
          </a:bodyPr>
          <a:lstStyle/>
          <a:p>
            <a:pPr algn="ctr"/>
            <a:r>
              <a:rPr lang="en-US" sz="2400" u="sng" dirty="0">
                <a:solidFill>
                  <a:schemeClr val="bg1"/>
                </a:solidFill>
                <a:latin typeface="Proxima Nova Rg" panose="02000506030000020004" pitchFamily="50" charset="0"/>
              </a:rPr>
              <a:t>https://github.com/substack/stream-handbook</a:t>
            </a:r>
          </a:p>
        </p:txBody>
      </p:sp>
      <p:pic>
        <p:nvPicPr>
          <p:cNvPr id="6" name="Picture 5"/>
          <p:cNvPicPr>
            <a:picLocks noChangeAspect="1"/>
          </p:cNvPicPr>
          <p:nvPr/>
        </p:nvPicPr>
        <p:blipFill>
          <a:blip r:embed="rId3" cstate="print"/>
          <a:stretch>
            <a:fillRect/>
          </a:stretch>
        </p:blipFill>
        <p:spPr>
          <a:xfrm>
            <a:off x="0" y="0"/>
            <a:ext cx="2781300" cy="2257425"/>
          </a:xfrm>
          <a:prstGeom prst="rect">
            <a:avLst/>
          </a:prstGeom>
        </p:spPr>
      </p:pic>
    </p:spTree>
    <p:extLst>
      <p:ext uri="{BB962C8B-B14F-4D97-AF65-F5344CB8AC3E}">
        <p14:creationId xmlns:p14="http://schemas.microsoft.com/office/powerpoint/2010/main" val="3335521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bg1"/>
                </a:solidFill>
                <a:latin typeface="Ghostbusters" panose="00000400000000000000" pitchFamily="2" charset="0"/>
                <a:cs typeface="Segoe UI Light" panose="020B0502040204020203" pitchFamily="34" charset="0"/>
              </a:rPr>
              <a:t>Cross the Streams</a:t>
            </a:r>
            <a:endParaRPr lang="en-US" dirty="0">
              <a:solidFill>
                <a:schemeClr val="bg1"/>
              </a:solidFill>
              <a:latin typeface="Ghostbusters" panose="00000400000000000000" pitchFamily="2" charset="0"/>
              <a:cs typeface="Segoe UI Light" panose="020B0502040204020203" pitchFamily="34" charset="0"/>
            </a:endParaRPr>
          </a:p>
        </p:txBody>
      </p:sp>
      <p:sp>
        <p:nvSpPr>
          <p:cNvPr id="3" name="Subtitle 2"/>
          <p:cNvSpPr>
            <a:spLocks noGrp="1"/>
          </p:cNvSpPr>
          <p:nvPr>
            <p:ph type="subTitle" idx="1"/>
          </p:nvPr>
        </p:nvSpPr>
        <p:spPr>
          <a:xfrm>
            <a:off x="2590800" y="4854575"/>
            <a:ext cx="6400800" cy="1752600"/>
          </a:xfrm>
        </p:spPr>
        <p:txBody>
          <a:bodyPr>
            <a:normAutofit/>
          </a:bodyPr>
          <a:lstStyle/>
          <a:p>
            <a:pPr algn="r"/>
            <a:r>
              <a:rPr lang="en-US" sz="2400" dirty="0" smtClean="0">
                <a:solidFill>
                  <a:schemeClr val="bg1"/>
                </a:solidFill>
                <a:latin typeface="Ghostbusters" panose="00000400000000000000" pitchFamily="2" charset="0"/>
              </a:rPr>
              <a:t>Matthew Podwysocki</a:t>
            </a:r>
          </a:p>
          <a:p>
            <a:pPr algn="r"/>
            <a:r>
              <a:rPr lang="en-US" sz="2400" dirty="0" smtClean="0">
                <a:solidFill>
                  <a:schemeClr val="bg1"/>
                </a:solidFill>
                <a:latin typeface="Ghostbusters" panose="00000400000000000000" pitchFamily="2" charset="0"/>
              </a:rPr>
              <a:t>@</a:t>
            </a:r>
            <a:r>
              <a:rPr lang="en-US" sz="2400" dirty="0" err="1" smtClean="0">
                <a:solidFill>
                  <a:schemeClr val="bg1"/>
                </a:solidFill>
                <a:latin typeface="Ghostbusters" panose="00000400000000000000" pitchFamily="2" charset="0"/>
              </a:rPr>
              <a:t>mattpodwysocki</a:t>
            </a:r>
            <a:endParaRPr lang="en-US" sz="2400" dirty="0" smtClean="0">
              <a:solidFill>
                <a:schemeClr val="bg1"/>
              </a:solidFill>
              <a:latin typeface="Ghostbusters" panose="00000400000000000000" pitchFamily="2" charset="0"/>
            </a:endParaRPr>
          </a:p>
          <a:p>
            <a:pPr algn="r"/>
            <a:r>
              <a:rPr lang="en-US" sz="2400" dirty="0" smtClean="0">
                <a:solidFill>
                  <a:schemeClr val="bg1"/>
                </a:solidFill>
                <a:latin typeface="Ghostbusters" panose="00000400000000000000" pitchFamily="2" charset="0"/>
              </a:rPr>
              <a:t>matthewp@microsoft.com</a:t>
            </a:r>
            <a:endParaRPr lang="en-US" sz="2400" dirty="0">
              <a:solidFill>
                <a:schemeClr val="bg1"/>
              </a:solidFill>
              <a:latin typeface="Ghostbusters" panose="00000400000000000000" pitchFamily="2" charset="0"/>
            </a:endParaRPr>
          </a:p>
        </p:txBody>
      </p:sp>
      <p:pic>
        <p:nvPicPr>
          <p:cNvPr id="4" name="Picture 3"/>
          <p:cNvPicPr>
            <a:picLocks noChangeAspect="1"/>
          </p:cNvPicPr>
          <p:nvPr/>
        </p:nvPicPr>
        <p:blipFill>
          <a:blip r:embed="rId3" cstate="print"/>
          <a:stretch>
            <a:fillRect/>
          </a:stretch>
        </p:blipFill>
        <p:spPr>
          <a:xfrm>
            <a:off x="0" y="0"/>
            <a:ext cx="2781300" cy="2257425"/>
          </a:xfrm>
          <a:prstGeom prst="rect">
            <a:avLst/>
          </a:prstGeom>
        </p:spPr>
      </p:pic>
    </p:spTree>
    <p:extLst>
      <p:ext uri="{BB962C8B-B14F-4D97-AF65-F5344CB8AC3E}">
        <p14:creationId xmlns:p14="http://schemas.microsoft.com/office/powerpoint/2010/main" val="3794644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0886" y="0"/>
            <a:ext cx="2781300" cy="2257425"/>
          </a:xfrm>
          <a:prstGeom prst="rect">
            <a:avLst/>
          </a:prstGeom>
        </p:spPr>
      </p:pic>
      <p:sp>
        <p:nvSpPr>
          <p:cNvPr id="2" name="Title 1"/>
          <p:cNvSpPr>
            <a:spLocks noGrp="1"/>
          </p:cNvSpPr>
          <p:nvPr>
            <p:ph type="title"/>
          </p:nvPr>
        </p:nvSpPr>
        <p:spPr/>
        <p:txBody>
          <a:bodyPr/>
          <a:lstStyle/>
          <a:p>
            <a:pPr algn="r"/>
            <a:r>
              <a:rPr lang="en-US" dirty="0" smtClean="0">
                <a:solidFill>
                  <a:schemeClr val="bg1"/>
                </a:solidFill>
                <a:latin typeface="Ghostbusters" panose="00000400000000000000" pitchFamily="2" charset="0"/>
              </a:rPr>
              <a:t>CREDITS</a:t>
            </a:r>
            <a:endParaRPr lang="en-US" dirty="0">
              <a:solidFill>
                <a:schemeClr val="bg1"/>
              </a:solidFill>
              <a:latin typeface="Ghostbusters" panose="00000400000000000000" pitchFamily="2" charset="0"/>
            </a:endParaRPr>
          </a:p>
        </p:txBody>
      </p:sp>
      <p:sp>
        <p:nvSpPr>
          <p:cNvPr id="3" name="Content Placeholder 2"/>
          <p:cNvSpPr>
            <a:spLocks noGrp="1"/>
          </p:cNvSpPr>
          <p:nvPr>
            <p:ph idx="1"/>
          </p:nvPr>
        </p:nvSpPr>
        <p:spPr/>
        <p:txBody>
          <a:bodyPr/>
          <a:lstStyle/>
          <a:p>
            <a:r>
              <a:rPr lang="en-US" dirty="0" smtClean="0">
                <a:solidFill>
                  <a:schemeClr val="bg1"/>
                </a:solidFill>
              </a:rPr>
              <a:t>Proton Stream:</a:t>
            </a:r>
            <a:br>
              <a:rPr lang="en-US" dirty="0" smtClean="0">
                <a:solidFill>
                  <a:schemeClr val="bg1"/>
                </a:solidFill>
              </a:rPr>
            </a:br>
            <a:r>
              <a:rPr lang="en-US" u="sng" dirty="0">
                <a:solidFill>
                  <a:schemeClr val="bg1"/>
                </a:solidFill>
              </a:rPr>
              <a:t>http://</a:t>
            </a:r>
            <a:r>
              <a:rPr lang="en-US" u="sng" dirty="0" smtClean="0">
                <a:solidFill>
                  <a:schemeClr val="bg1"/>
                </a:solidFill>
              </a:rPr>
              <a:t>current.com/technology/90461049_las-vegas-ghostbusters-proton-stream-test.htm</a:t>
            </a:r>
          </a:p>
          <a:p>
            <a:r>
              <a:rPr lang="en-US" dirty="0">
                <a:solidFill>
                  <a:schemeClr val="bg1"/>
                </a:solidFill>
              </a:rPr>
              <a:t>Twinkie: </a:t>
            </a:r>
            <a:r>
              <a:rPr lang="en-US" u="sng" dirty="0">
                <a:solidFill>
                  <a:schemeClr val="bg1"/>
                </a:solidFill>
              </a:rPr>
              <a:t>http://www.pics-site.com/2011/01/27/a-twinkie-in-a-ct-scanner</a:t>
            </a:r>
            <a:r>
              <a:rPr lang="en-US" u="sng" dirty="0" smtClean="0">
                <a:solidFill>
                  <a:schemeClr val="bg1"/>
                </a:solidFill>
              </a:rPr>
              <a:t>/</a:t>
            </a: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85821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bg1"/>
                </a:solidFill>
                <a:latin typeface="Ghostbusters" panose="00000400000000000000" pitchFamily="2" charset="0"/>
                <a:cs typeface="Segoe UI Light" panose="020B0502040204020203" pitchFamily="34" charset="0"/>
              </a:rPr>
              <a:t>Don’t Cross the Streams</a:t>
            </a:r>
            <a:endParaRPr lang="en-US" dirty="0">
              <a:solidFill>
                <a:schemeClr val="bg1"/>
              </a:solidFill>
              <a:latin typeface="Ghostbusters" panose="00000400000000000000" pitchFamily="2" charset="0"/>
              <a:cs typeface="Segoe UI Light" panose="020B0502040204020203" pitchFamily="34" charset="0"/>
            </a:endParaRPr>
          </a:p>
        </p:txBody>
      </p:sp>
      <p:sp>
        <p:nvSpPr>
          <p:cNvPr id="3" name="Subtitle 2"/>
          <p:cNvSpPr>
            <a:spLocks noGrp="1"/>
          </p:cNvSpPr>
          <p:nvPr>
            <p:ph type="subTitle" idx="1"/>
          </p:nvPr>
        </p:nvSpPr>
        <p:spPr>
          <a:xfrm>
            <a:off x="2590800" y="4854575"/>
            <a:ext cx="6400800" cy="1752600"/>
          </a:xfrm>
        </p:spPr>
        <p:txBody>
          <a:bodyPr>
            <a:normAutofit/>
          </a:bodyPr>
          <a:lstStyle/>
          <a:p>
            <a:pPr algn="r"/>
            <a:r>
              <a:rPr lang="en-US" sz="2400" dirty="0" smtClean="0">
                <a:solidFill>
                  <a:schemeClr val="bg1"/>
                </a:solidFill>
                <a:latin typeface="Ghostbusters" panose="00000400000000000000" pitchFamily="2" charset="0"/>
              </a:rPr>
              <a:t>Matthew Podwysocki</a:t>
            </a:r>
          </a:p>
          <a:p>
            <a:pPr algn="r"/>
            <a:r>
              <a:rPr lang="en-US" sz="2400" dirty="0" smtClean="0">
                <a:solidFill>
                  <a:schemeClr val="bg1"/>
                </a:solidFill>
                <a:latin typeface="Ghostbusters" panose="00000400000000000000" pitchFamily="2" charset="0"/>
              </a:rPr>
              <a:t>@</a:t>
            </a:r>
            <a:r>
              <a:rPr lang="en-US" sz="2400" dirty="0" err="1" smtClean="0">
                <a:solidFill>
                  <a:schemeClr val="bg1"/>
                </a:solidFill>
                <a:latin typeface="Ghostbusters" panose="00000400000000000000" pitchFamily="2" charset="0"/>
              </a:rPr>
              <a:t>mattpodwysocki</a:t>
            </a:r>
            <a:endParaRPr lang="en-US" sz="2400" dirty="0" smtClean="0">
              <a:solidFill>
                <a:schemeClr val="bg1"/>
              </a:solidFill>
              <a:latin typeface="Ghostbusters" panose="00000400000000000000" pitchFamily="2" charset="0"/>
            </a:endParaRPr>
          </a:p>
          <a:p>
            <a:pPr algn="r"/>
            <a:r>
              <a:rPr lang="en-US" sz="2400" dirty="0" smtClean="0">
                <a:solidFill>
                  <a:schemeClr val="bg1"/>
                </a:solidFill>
                <a:latin typeface="Ghostbusters" panose="00000400000000000000" pitchFamily="2" charset="0"/>
              </a:rPr>
              <a:t>matthewp@microsoft.com</a:t>
            </a:r>
            <a:endParaRPr lang="en-US" sz="2400" dirty="0">
              <a:solidFill>
                <a:schemeClr val="bg1"/>
              </a:solidFill>
              <a:latin typeface="Ghostbusters" panose="00000400000000000000" pitchFamily="2" charset="0"/>
            </a:endParaRPr>
          </a:p>
        </p:txBody>
      </p:sp>
      <p:pic>
        <p:nvPicPr>
          <p:cNvPr id="4" name="Picture 3"/>
          <p:cNvPicPr>
            <a:picLocks noChangeAspect="1"/>
          </p:cNvPicPr>
          <p:nvPr/>
        </p:nvPicPr>
        <p:blipFill>
          <a:blip r:embed="rId3" cstate="print"/>
          <a:stretch>
            <a:fillRect/>
          </a:stretch>
        </p:blipFill>
        <p:spPr>
          <a:xfrm>
            <a:off x="0" y="0"/>
            <a:ext cx="2781300" cy="2257425"/>
          </a:xfrm>
          <a:prstGeom prst="rect">
            <a:avLst/>
          </a:prstGeom>
        </p:spPr>
      </p:pic>
      <p:sp>
        <p:nvSpPr>
          <p:cNvPr id="5" name="TextBox 4"/>
          <p:cNvSpPr txBox="1"/>
          <p:nvPr/>
        </p:nvSpPr>
        <p:spPr>
          <a:xfrm>
            <a:off x="1905000" y="1292126"/>
            <a:ext cx="1752600" cy="2308324"/>
          </a:xfrm>
          <a:prstGeom prst="rect">
            <a:avLst/>
          </a:prstGeom>
          <a:noFill/>
        </p:spPr>
        <p:txBody>
          <a:bodyPr wrap="square" rtlCol="0">
            <a:spAutoFit/>
          </a:bodyPr>
          <a:lstStyle/>
          <a:p>
            <a:r>
              <a:rPr lang="en-US" sz="14400" dirty="0" smtClean="0">
                <a:solidFill>
                  <a:srgbClr val="FF0000"/>
                </a:solidFill>
                <a:latin typeface="Ghostbusters" panose="00000400000000000000" pitchFamily="2" charset="0"/>
              </a:rPr>
              <a:t>O</a:t>
            </a:r>
            <a:endParaRPr lang="en-US" sz="14400" dirty="0">
              <a:solidFill>
                <a:srgbClr val="FF0000"/>
              </a:solidFill>
              <a:latin typeface="Ghostbusters" panose="00000400000000000000" pitchFamily="2" charset="0"/>
            </a:endParaRPr>
          </a:p>
        </p:txBody>
      </p:sp>
    </p:spTree>
    <p:extLst>
      <p:ext uri="{BB962C8B-B14F-4D97-AF65-F5344CB8AC3E}">
        <p14:creationId xmlns:p14="http://schemas.microsoft.com/office/powerpoint/2010/main" val="280461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0886" y="0"/>
            <a:ext cx="2781300" cy="2257425"/>
          </a:xfrm>
          <a:prstGeom prst="rect">
            <a:avLst/>
          </a:prstGeom>
        </p:spPr>
      </p:pic>
      <p:sp>
        <p:nvSpPr>
          <p:cNvPr id="5" name="Title 4"/>
          <p:cNvSpPr>
            <a:spLocks noGrp="1"/>
          </p:cNvSpPr>
          <p:nvPr>
            <p:ph type="title"/>
          </p:nvPr>
        </p:nvSpPr>
        <p:spPr/>
        <p:txBody>
          <a:bodyPr/>
          <a:lstStyle/>
          <a:p>
            <a:endParaRPr lang="en-US" dirty="0">
              <a:solidFill>
                <a:schemeClr val="bg1"/>
              </a:solidFill>
            </a:endParaRPr>
          </a:p>
        </p:txBody>
      </p:sp>
      <p:sp>
        <p:nvSpPr>
          <p:cNvPr id="6" name="Content Placeholder 5"/>
          <p:cNvSpPr>
            <a:spLocks noGrp="1"/>
          </p:cNvSpPr>
          <p:nvPr>
            <p:ph idx="1"/>
          </p:nvPr>
        </p:nvSpPr>
        <p:spPr/>
        <p:txBody>
          <a:bodyPr>
            <a:normAutofit fontScale="92500" lnSpcReduction="20000"/>
          </a:bodyPr>
          <a:lstStyle/>
          <a:p>
            <a:pPr>
              <a:buNone/>
            </a:pPr>
            <a:r>
              <a:rPr lang="en-US" dirty="0" smtClean="0">
                <a:solidFill>
                  <a:schemeClr val="bg1"/>
                </a:solidFill>
              </a:rPr>
              <a:t>Dr. </a:t>
            </a:r>
            <a:r>
              <a:rPr lang="en-US" dirty="0" err="1" smtClean="0">
                <a:solidFill>
                  <a:schemeClr val="bg1"/>
                </a:solidFill>
              </a:rPr>
              <a:t>Egon</a:t>
            </a:r>
            <a:r>
              <a:rPr lang="en-US" dirty="0" smtClean="0">
                <a:solidFill>
                  <a:schemeClr val="bg1"/>
                </a:solidFill>
              </a:rPr>
              <a:t> Spengler: I have a radical idea. The door swings both ways, we could reverse the particle flow through the gate. </a:t>
            </a:r>
          </a:p>
          <a:p>
            <a:pPr>
              <a:buNone/>
            </a:pPr>
            <a:endParaRPr lang="en-US" dirty="0" smtClean="0">
              <a:solidFill>
                <a:schemeClr val="bg1"/>
              </a:solidFill>
            </a:endParaRPr>
          </a:p>
          <a:p>
            <a:pPr>
              <a:buNone/>
            </a:pPr>
            <a:r>
              <a:rPr lang="en-US" dirty="0" smtClean="0">
                <a:solidFill>
                  <a:schemeClr val="bg1"/>
                </a:solidFill>
              </a:rPr>
              <a:t>Dr. Peter </a:t>
            </a:r>
            <a:r>
              <a:rPr lang="en-US" dirty="0" err="1" smtClean="0">
                <a:solidFill>
                  <a:schemeClr val="bg1"/>
                </a:solidFill>
              </a:rPr>
              <a:t>Venkman</a:t>
            </a:r>
            <a:r>
              <a:rPr lang="en-US" dirty="0" smtClean="0">
                <a:solidFill>
                  <a:schemeClr val="bg1"/>
                </a:solidFill>
              </a:rPr>
              <a:t>: How? </a:t>
            </a:r>
          </a:p>
          <a:p>
            <a:pPr>
              <a:buNone/>
            </a:pPr>
            <a:endParaRPr lang="en-US" dirty="0" smtClean="0">
              <a:solidFill>
                <a:schemeClr val="bg1"/>
              </a:solidFill>
            </a:endParaRPr>
          </a:p>
          <a:p>
            <a:pPr>
              <a:buNone/>
            </a:pPr>
            <a:r>
              <a:rPr lang="en-US" dirty="0" smtClean="0">
                <a:solidFill>
                  <a:schemeClr val="bg1"/>
                </a:solidFill>
              </a:rPr>
              <a:t>Dr. </a:t>
            </a:r>
            <a:r>
              <a:rPr lang="en-US" dirty="0" err="1" smtClean="0">
                <a:solidFill>
                  <a:schemeClr val="bg1"/>
                </a:solidFill>
              </a:rPr>
              <a:t>Egon</a:t>
            </a:r>
            <a:r>
              <a:rPr lang="en-US" dirty="0" smtClean="0">
                <a:solidFill>
                  <a:schemeClr val="bg1"/>
                </a:solidFill>
              </a:rPr>
              <a:t> Spengler: We'll cross the streams. </a:t>
            </a:r>
          </a:p>
          <a:p>
            <a:pPr>
              <a:buNone/>
            </a:pPr>
            <a:endParaRPr lang="en-US" dirty="0" smtClean="0">
              <a:solidFill>
                <a:schemeClr val="bg1"/>
              </a:solidFill>
            </a:endParaRPr>
          </a:p>
          <a:p>
            <a:pPr>
              <a:buNone/>
            </a:pPr>
            <a:r>
              <a:rPr lang="en-US" dirty="0" smtClean="0">
                <a:solidFill>
                  <a:schemeClr val="bg1"/>
                </a:solidFill>
              </a:rPr>
              <a:t>Dr. Peter </a:t>
            </a:r>
            <a:r>
              <a:rPr lang="en-US" dirty="0" err="1" smtClean="0">
                <a:solidFill>
                  <a:schemeClr val="bg1"/>
                </a:solidFill>
              </a:rPr>
              <a:t>Venkman</a:t>
            </a:r>
            <a:r>
              <a:rPr lang="en-US" dirty="0" smtClean="0">
                <a:solidFill>
                  <a:schemeClr val="bg1"/>
                </a:solidFill>
              </a:rPr>
              <a:t>: '</a:t>
            </a:r>
            <a:r>
              <a:rPr lang="en-US" dirty="0" err="1" smtClean="0">
                <a:solidFill>
                  <a:schemeClr val="bg1"/>
                </a:solidFill>
              </a:rPr>
              <a:t>Scuse</a:t>
            </a:r>
            <a:r>
              <a:rPr lang="en-US" dirty="0" smtClean="0">
                <a:solidFill>
                  <a:schemeClr val="bg1"/>
                </a:solidFill>
              </a:rPr>
              <a:t> me </a:t>
            </a:r>
            <a:r>
              <a:rPr lang="en-US" dirty="0" err="1" smtClean="0">
                <a:solidFill>
                  <a:schemeClr val="bg1"/>
                </a:solidFill>
              </a:rPr>
              <a:t>Egon</a:t>
            </a:r>
            <a:r>
              <a:rPr lang="en-US" dirty="0" smtClean="0">
                <a:solidFill>
                  <a:schemeClr val="bg1"/>
                </a:solidFill>
              </a:rPr>
              <a:t>? You said crossing the streams was bad! </a:t>
            </a:r>
          </a:p>
        </p:txBody>
      </p:sp>
    </p:spTree>
    <p:extLst>
      <p:ext uri="{BB962C8B-B14F-4D97-AF65-F5344CB8AC3E}">
        <p14:creationId xmlns:p14="http://schemas.microsoft.com/office/powerpoint/2010/main" val="83024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0886" y="0"/>
            <a:ext cx="2781300" cy="2257425"/>
          </a:xfrm>
          <a:prstGeom prst="rect">
            <a:avLst/>
          </a:prstGeom>
        </p:spPr>
      </p:pic>
      <p:sp>
        <p:nvSpPr>
          <p:cNvPr id="5" name="Title 4"/>
          <p:cNvSpPr>
            <a:spLocks noGrp="1"/>
          </p:cNvSpPr>
          <p:nvPr>
            <p:ph type="title"/>
          </p:nvPr>
        </p:nvSpPr>
        <p:spPr/>
        <p:txBody>
          <a:bodyPr/>
          <a:lstStyle/>
          <a:p>
            <a:endParaRPr lang="en-US" dirty="0">
              <a:solidFill>
                <a:schemeClr val="bg1"/>
              </a:solidFill>
            </a:endParaRPr>
          </a:p>
        </p:txBody>
      </p:sp>
      <p:sp>
        <p:nvSpPr>
          <p:cNvPr id="6" name="Content Placeholder 5"/>
          <p:cNvSpPr>
            <a:spLocks noGrp="1"/>
          </p:cNvSpPr>
          <p:nvPr>
            <p:ph idx="1"/>
          </p:nvPr>
        </p:nvSpPr>
        <p:spPr/>
        <p:txBody>
          <a:bodyPr>
            <a:normAutofit fontScale="85000" lnSpcReduction="20000"/>
          </a:bodyPr>
          <a:lstStyle/>
          <a:p>
            <a:pPr>
              <a:buNone/>
            </a:pPr>
            <a:r>
              <a:rPr lang="en-US" dirty="0" smtClean="0">
                <a:solidFill>
                  <a:schemeClr val="bg1"/>
                </a:solidFill>
              </a:rPr>
              <a:t>Dr Ray </a:t>
            </a:r>
            <a:r>
              <a:rPr lang="en-US" dirty="0" err="1" smtClean="0">
                <a:solidFill>
                  <a:schemeClr val="bg1"/>
                </a:solidFill>
              </a:rPr>
              <a:t>Stantz</a:t>
            </a:r>
            <a:r>
              <a:rPr lang="en-US" dirty="0" smtClean="0">
                <a:solidFill>
                  <a:schemeClr val="bg1"/>
                </a:solidFill>
              </a:rPr>
              <a:t>: Cross the streams... </a:t>
            </a:r>
          </a:p>
          <a:p>
            <a:pPr>
              <a:buNone/>
            </a:pPr>
            <a:endParaRPr lang="en-US" dirty="0" smtClean="0">
              <a:solidFill>
                <a:schemeClr val="bg1"/>
              </a:solidFill>
            </a:endParaRPr>
          </a:p>
          <a:p>
            <a:pPr>
              <a:buNone/>
            </a:pPr>
            <a:r>
              <a:rPr lang="en-US" dirty="0" smtClean="0">
                <a:solidFill>
                  <a:schemeClr val="bg1"/>
                </a:solidFill>
              </a:rPr>
              <a:t>Dr. Peter </a:t>
            </a:r>
            <a:r>
              <a:rPr lang="en-US" dirty="0" err="1" smtClean="0">
                <a:solidFill>
                  <a:schemeClr val="bg1"/>
                </a:solidFill>
              </a:rPr>
              <a:t>Venkman</a:t>
            </a:r>
            <a:r>
              <a:rPr lang="en-US" dirty="0" smtClean="0">
                <a:solidFill>
                  <a:schemeClr val="bg1"/>
                </a:solidFill>
              </a:rPr>
              <a:t>: You're </a:t>
            </a:r>
            <a:r>
              <a:rPr lang="en-US" dirty="0" err="1" smtClean="0">
                <a:solidFill>
                  <a:schemeClr val="bg1"/>
                </a:solidFill>
              </a:rPr>
              <a:t>gonna</a:t>
            </a:r>
            <a:r>
              <a:rPr lang="en-US" dirty="0" smtClean="0">
                <a:solidFill>
                  <a:schemeClr val="bg1"/>
                </a:solidFill>
              </a:rPr>
              <a:t> endanger us, you're </a:t>
            </a:r>
            <a:r>
              <a:rPr lang="en-US" dirty="0" err="1" smtClean="0">
                <a:solidFill>
                  <a:schemeClr val="bg1"/>
                </a:solidFill>
              </a:rPr>
              <a:t>gonna</a:t>
            </a:r>
            <a:r>
              <a:rPr lang="en-US" dirty="0" smtClean="0">
                <a:solidFill>
                  <a:schemeClr val="bg1"/>
                </a:solidFill>
              </a:rPr>
              <a:t> endanger our client - the nice lady, who paid us in advance, before she became a dog... </a:t>
            </a:r>
          </a:p>
          <a:p>
            <a:pPr>
              <a:buNone/>
            </a:pPr>
            <a:endParaRPr lang="en-US" dirty="0" smtClean="0">
              <a:solidFill>
                <a:schemeClr val="bg1"/>
              </a:solidFill>
            </a:endParaRPr>
          </a:p>
          <a:p>
            <a:pPr>
              <a:buNone/>
            </a:pPr>
            <a:r>
              <a:rPr lang="en-US" dirty="0" smtClean="0">
                <a:solidFill>
                  <a:schemeClr val="bg1"/>
                </a:solidFill>
              </a:rPr>
              <a:t>Dr. </a:t>
            </a:r>
            <a:r>
              <a:rPr lang="en-US" dirty="0" err="1" smtClean="0">
                <a:solidFill>
                  <a:schemeClr val="bg1"/>
                </a:solidFill>
              </a:rPr>
              <a:t>Egon</a:t>
            </a:r>
            <a:r>
              <a:rPr lang="en-US" dirty="0" smtClean="0">
                <a:solidFill>
                  <a:schemeClr val="bg1"/>
                </a:solidFill>
              </a:rPr>
              <a:t> Spengler: Not necessarily. There's definitely a *very slim* chance we'll survive. </a:t>
            </a:r>
          </a:p>
          <a:p>
            <a:pPr>
              <a:buNone/>
            </a:pPr>
            <a:endParaRPr lang="en-US" dirty="0" smtClean="0">
              <a:solidFill>
                <a:schemeClr val="bg1"/>
              </a:solidFill>
            </a:endParaRPr>
          </a:p>
          <a:p>
            <a:pPr>
              <a:buNone/>
            </a:pPr>
            <a:r>
              <a:rPr lang="en-US" dirty="0" smtClean="0">
                <a:solidFill>
                  <a:schemeClr val="bg1"/>
                </a:solidFill>
              </a:rPr>
              <a:t>Dr. Peter </a:t>
            </a:r>
            <a:r>
              <a:rPr lang="en-US" dirty="0" err="1" smtClean="0">
                <a:solidFill>
                  <a:schemeClr val="bg1"/>
                </a:solidFill>
              </a:rPr>
              <a:t>Venkman</a:t>
            </a:r>
            <a:r>
              <a:rPr lang="en-US" dirty="0" smtClean="0">
                <a:solidFill>
                  <a:schemeClr val="bg1"/>
                </a:solidFill>
              </a:rPr>
              <a:t>: I love this plan! I'm excited to be a part of it! LET'S DO IT! </a:t>
            </a:r>
            <a:endParaRPr lang="en-US" dirty="0">
              <a:solidFill>
                <a:schemeClr val="bg1"/>
              </a:solidFill>
            </a:endParaRPr>
          </a:p>
        </p:txBody>
      </p:sp>
    </p:spTree>
    <p:extLst>
      <p:ext uri="{BB962C8B-B14F-4D97-AF65-F5344CB8AC3E}">
        <p14:creationId xmlns:p14="http://schemas.microsoft.com/office/powerpoint/2010/main" val="268270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sset2.cbsistatic.com/cnwk.1d/i/tim/2012/08/23/Microsoft_Logo_1980_620x236.jpg"/>
          <p:cNvPicPr>
            <a:picLocks noChangeAspect="1" noChangeArrowheads="1"/>
          </p:cNvPicPr>
          <p:nvPr/>
        </p:nvPicPr>
        <p:blipFill>
          <a:blip r:embed="rId3" cstate="print"/>
          <a:srcRect/>
          <a:stretch>
            <a:fillRect/>
          </a:stretch>
        </p:blipFill>
        <p:spPr bwMode="auto">
          <a:xfrm>
            <a:off x="775563" y="1981200"/>
            <a:ext cx="7607081" cy="2895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0" y="0"/>
            <a:ext cx="2781300" cy="2257425"/>
          </a:xfrm>
          <a:prstGeom prst="rect">
            <a:avLst/>
          </a:prstGeom>
        </p:spPr>
      </p:pic>
      <p:pic>
        <p:nvPicPr>
          <p:cNvPr id="2" name="Picture 2" descr="http://www.minddriven.de/wp-content/uploads/2009/11/Rx_Logo_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2466451"/>
            <a:ext cx="2133600" cy="21336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File:JavaScript-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47800" y="2438400"/>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46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0886" y="0"/>
            <a:ext cx="2781300" cy="2257425"/>
          </a:xfrm>
          <a:prstGeom prst="rect">
            <a:avLst/>
          </a:prstGeom>
        </p:spPr>
      </p:pic>
      <p:sp>
        <p:nvSpPr>
          <p:cNvPr id="2" name="TextBox 1"/>
          <p:cNvSpPr txBox="1"/>
          <p:nvPr/>
        </p:nvSpPr>
        <p:spPr>
          <a:xfrm>
            <a:off x="533400" y="1539657"/>
            <a:ext cx="8077200" cy="2677656"/>
          </a:xfrm>
          <a:prstGeom prst="rect">
            <a:avLst/>
          </a:prstGeom>
          <a:noFill/>
        </p:spPr>
        <p:txBody>
          <a:bodyPr wrap="square" rtlCol="0">
            <a:spAutoFit/>
          </a:bodyPr>
          <a:lstStyle/>
          <a:p>
            <a:r>
              <a:rPr lang="en-US" sz="2800" dirty="0">
                <a:solidFill>
                  <a:schemeClr val="bg1"/>
                </a:solidFill>
                <a:latin typeface="Proxima Nova Rg" panose="02000506030000020004" pitchFamily="50" charset="0"/>
                <a:cs typeface="Segoe UI" pitchFamily="34" charset="0"/>
              </a:rPr>
              <a:t>To put my strongest concerns into a nutshell</a:t>
            </a:r>
            <a:r>
              <a:rPr lang="en-US" sz="2800" dirty="0" smtClean="0">
                <a:solidFill>
                  <a:schemeClr val="bg1"/>
                </a:solidFill>
                <a:latin typeface="Proxima Nova Rg" panose="02000506030000020004" pitchFamily="50" charset="0"/>
                <a:cs typeface="Segoe UI" pitchFamily="34" charset="0"/>
              </a:rPr>
              <a:t>:</a:t>
            </a:r>
          </a:p>
          <a:p>
            <a:endParaRPr lang="en-US" sz="2800" dirty="0">
              <a:solidFill>
                <a:schemeClr val="bg1"/>
              </a:solidFill>
              <a:latin typeface="Proxima Nova Rg" panose="02000506030000020004" pitchFamily="50" charset="0"/>
              <a:cs typeface="Segoe UI" pitchFamily="34" charset="0"/>
            </a:endParaRPr>
          </a:p>
          <a:p>
            <a:r>
              <a:rPr lang="en-US" sz="2800" dirty="0">
                <a:solidFill>
                  <a:schemeClr val="bg1"/>
                </a:solidFill>
                <a:latin typeface="Proxima Nova Rg" panose="02000506030000020004" pitchFamily="50" charset="0"/>
                <a:cs typeface="Segoe UI" pitchFamily="34" charset="0"/>
              </a:rPr>
              <a:t>1. We should have some ways of connecting programs like garden hose--screw in another segment when it becomes </a:t>
            </a:r>
            <a:r>
              <a:rPr lang="en-US" sz="2800" dirty="0" smtClean="0">
                <a:solidFill>
                  <a:schemeClr val="bg1"/>
                </a:solidFill>
                <a:latin typeface="Proxima Nova Rg" panose="02000506030000020004" pitchFamily="50" charset="0"/>
                <a:cs typeface="Segoe UI" pitchFamily="34" charset="0"/>
              </a:rPr>
              <a:t>necessary </a:t>
            </a:r>
            <a:r>
              <a:rPr lang="en-US" sz="2800" dirty="0">
                <a:solidFill>
                  <a:schemeClr val="bg1"/>
                </a:solidFill>
                <a:latin typeface="Proxima Nova Rg" panose="02000506030000020004" pitchFamily="50" charset="0"/>
                <a:cs typeface="Segoe UI" pitchFamily="34" charset="0"/>
              </a:rPr>
              <a:t>to massage data in another way. This is the way of IO also.</a:t>
            </a:r>
          </a:p>
        </p:txBody>
      </p:sp>
      <p:sp>
        <p:nvSpPr>
          <p:cNvPr id="3" name="TextBox 2"/>
          <p:cNvSpPr txBox="1"/>
          <p:nvPr/>
        </p:nvSpPr>
        <p:spPr>
          <a:xfrm>
            <a:off x="5029200" y="4687669"/>
            <a:ext cx="3505200" cy="769441"/>
          </a:xfrm>
          <a:prstGeom prst="rect">
            <a:avLst/>
          </a:prstGeom>
          <a:noFill/>
        </p:spPr>
        <p:txBody>
          <a:bodyPr wrap="square" rtlCol="0">
            <a:spAutoFit/>
          </a:bodyPr>
          <a:lstStyle/>
          <a:p>
            <a:r>
              <a:rPr lang="en-US" sz="2200" b="1" dirty="0">
                <a:solidFill>
                  <a:schemeClr val="bg1"/>
                </a:solidFill>
                <a:latin typeface="Proxima Nova Rg" panose="02000506030000020004" pitchFamily="50" charset="0"/>
                <a:cs typeface="Segoe UI" pitchFamily="34" charset="0"/>
              </a:rPr>
              <a:t>M. D. </a:t>
            </a:r>
            <a:r>
              <a:rPr lang="en-US" sz="2200" b="1" dirty="0" err="1">
                <a:solidFill>
                  <a:schemeClr val="bg1"/>
                </a:solidFill>
                <a:latin typeface="Proxima Nova Rg" panose="02000506030000020004" pitchFamily="50" charset="0"/>
                <a:cs typeface="Segoe UI" pitchFamily="34" charset="0"/>
              </a:rPr>
              <a:t>McIlroy</a:t>
            </a:r>
            <a:r>
              <a:rPr lang="en-US" sz="2200" b="1" dirty="0">
                <a:solidFill>
                  <a:schemeClr val="bg1"/>
                </a:solidFill>
                <a:latin typeface="Proxima Nova Rg" panose="02000506030000020004" pitchFamily="50" charset="0"/>
                <a:cs typeface="Segoe UI" pitchFamily="34" charset="0"/>
              </a:rPr>
              <a:t> </a:t>
            </a:r>
            <a:r>
              <a:rPr lang="en-US" sz="2200" b="1" dirty="0" smtClean="0">
                <a:solidFill>
                  <a:schemeClr val="bg1"/>
                </a:solidFill>
                <a:latin typeface="Proxima Nova Rg" panose="02000506030000020004" pitchFamily="50" charset="0"/>
                <a:cs typeface="Segoe UI" pitchFamily="34" charset="0"/>
              </a:rPr>
              <a:t/>
            </a:r>
            <a:br>
              <a:rPr lang="en-US" sz="2200" b="1" dirty="0" smtClean="0">
                <a:solidFill>
                  <a:schemeClr val="bg1"/>
                </a:solidFill>
                <a:latin typeface="Proxima Nova Rg" panose="02000506030000020004" pitchFamily="50" charset="0"/>
                <a:cs typeface="Segoe UI" pitchFamily="34" charset="0"/>
              </a:rPr>
            </a:br>
            <a:r>
              <a:rPr lang="en-US" sz="2200" b="1" dirty="0">
                <a:solidFill>
                  <a:schemeClr val="bg1"/>
                </a:solidFill>
                <a:latin typeface="Proxima Nova Rg" panose="02000506030000020004" pitchFamily="50" charset="0"/>
                <a:cs typeface="Segoe UI" pitchFamily="34" charset="0"/>
              </a:rPr>
              <a:t>October 11, 1964</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6555</TotalTime>
  <Words>3077</Words>
  <Application>Microsoft Office PowerPoint</Application>
  <PresentationFormat>On-screen Show (4:3)</PresentationFormat>
  <Paragraphs>307</Paragraphs>
  <Slides>32</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Consolas</vt:lpstr>
      <vt:lpstr>Ghostbusters</vt:lpstr>
      <vt:lpstr>Proxima Nova Rg</vt:lpstr>
      <vt:lpstr>Segoe UI</vt:lpstr>
      <vt:lpstr>Segoe UI Light</vt:lpstr>
      <vt:lpstr>Office Theme</vt:lpstr>
      <vt:lpstr>Don’t Cross the Streams</vt:lpstr>
      <vt:lpstr>PowerPoint Presentation</vt:lpstr>
      <vt:lpstr>PowerPoint Presentation</vt:lpstr>
      <vt:lpstr>Don’t Cross the Streams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and why?</vt:lpstr>
      <vt:lpstr>Why Use Them?</vt:lpstr>
      <vt:lpstr>Why use them?</vt:lpstr>
      <vt:lpstr>STREAMS...</vt:lpstr>
      <vt:lpstr>PowerPoint Presentation</vt:lpstr>
      <vt:lpstr>Streams...</vt:lpstr>
      <vt:lpstr>Readable</vt:lpstr>
      <vt:lpstr>Writeable</vt:lpstr>
      <vt:lpstr>Back pressure</vt:lpstr>
      <vt:lpstr>Pipe</vt:lpstr>
      <vt:lpstr>Through Streams</vt:lpstr>
      <vt:lpstr>Duplex Streams</vt:lpstr>
      <vt:lpstr>Batteries Included</vt:lpstr>
      <vt:lpstr>Who you gonna call?</vt:lpstr>
      <vt:lpstr>We’re ready to believe you</vt:lpstr>
      <vt:lpstr>ISSUES in &lt;= 0.8</vt:lpstr>
      <vt:lpstr>ISSUES in &lt;= 0.8</vt:lpstr>
      <vt:lpstr>Changes in 0.9+</vt:lpstr>
      <vt:lpstr>PowerPoint Presentation</vt:lpstr>
      <vt:lpstr>Cross the Streams</vt:lpstr>
      <vt:lpstr>CREDITS</vt:lpstr>
    </vt:vector>
  </TitlesOfParts>
  <Company>U.S. Government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Cross the Streams</dc:title>
  <dc:creator>Matthew Podwysocki</dc:creator>
  <cp:lastModifiedBy>Matthew Podwysocki</cp:lastModifiedBy>
  <cp:revision>232</cp:revision>
  <dcterms:created xsi:type="dcterms:W3CDTF">2012-10-10T20:38:00Z</dcterms:created>
  <dcterms:modified xsi:type="dcterms:W3CDTF">2012-10-17T23:46:13Z</dcterms:modified>
</cp:coreProperties>
</file>