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7" r:id="rId2"/>
    <p:sldId id="258" r:id="rId3"/>
    <p:sldId id="259" r:id="rId4"/>
    <p:sldId id="260" r:id="rId5"/>
    <p:sldId id="261" r:id="rId6"/>
    <p:sldId id="262"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7" autoAdjust="0"/>
    <p:restoredTop sz="78758" autoAdjust="0"/>
  </p:normalViewPr>
  <p:slideViewPr>
    <p:cSldViewPr snapToGrid="0">
      <p:cViewPr varScale="1">
        <p:scale>
          <a:sx n="93" d="100"/>
          <a:sy n="93" d="100"/>
        </p:scale>
        <p:origin x="130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FA939F-8454-4440-A64A-B0C8BF53C41C}" type="datetimeFigureOut">
              <a:rPr lang="en-US" smtClean="0"/>
              <a:t>1/17/2020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B2FB57-8F3F-46DD-975A-A09B1DCEC2D8}" type="slidenum">
              <a:rPr lang="en-US" smtClean="0"/>
              <a:t>‹#›</a:t>
            </a:fld>
            <a:endParaRPr lang="en-US"/>
          </a:p>
        </p:txBody>
      </p:sp>
    </p:spTree>
    <p:extLst>
      <p:ext uri="{BB962C8B-B14F-4D97-AF65-F5344CB8AC3E}">
        <p14:creationId xmlns:p14="http://schemas.microsoft.com/office/powerpoint/2010/main" val="2203264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a:latin typeface="Calibri"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latin typeface="Calibri" charset="0"/>
              </a:rPr>
              <a:t>Another popular assertion is that these a</a:t>
            </a:r>
            <a:r>
              <a:rPr lang="en-US" sz="1200" dirty="0">
                <a:latin typeface="Calibri" charset="0"/>
              </a:rPr>
              <a:t>cute exercise induced enhancements in cognition may </a:t>
            </a:r>
            <a:r>
              <a:rPr lang="en-US" sz="1200" baseline="0" dirty="0">
                <a:latin typeface="Calibri" charset="0"/>
              </a:rPr>
              <a:t>result from</a:t>
            </a:r>
            <a:r>
              <a:rPr lang="en-US" sz="1200" dirty="0">
                <a:latin typeface="Calibri" charset="0"/>
              </a:rPr>
              <a:t> </a:t>
            </a:r>
            <a:r>
              <a:rPr lang="en-US" dirty="0">
                <a:latin typeface="Calibri" charset="0"/>
              </a:rPr>
              <a:t>increases in cerebral blood flow.</a:t>
            </a:r>
            <a:endParaRPr lang="en-US" sz="1200" dirty="0">
              <a:latin typeface="Calibri" charset="0"/>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latin typeface="Calibri"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latin typeface="Calibri" charset="0"/>
              </a:rPr>
              <a:t>So I obtained a NIH R21 to begin testing this hypothesis, </a:t>
            </a:r>
            <a:endParaRPr lang="en-US" dirty="0">
              <a:latin typeface="Calibri" charset="0"/>
            </a:endParaRPr>
          </a:p>
        </p:txBody>
      </p:sp>
      <p:sp>
        <p:nvSpPr>
          <p:cNvPr id="4" name="Slide Number Placeholder 3"/>
          <p:cNvSpPr>
            <a:spLocks noGrp="1"/>
          </p:cNvSpPr>
          <p:nvPr>
            <p:ph type="sldNum" sz="quarter" idx="10"/>
          </p:nvPr>
        </p:nvSpPr>
        <p:spPr/>
        <p:txBody>
          <a:bodyPr/>
          <a:lstStyle/>
          <a:p>
            <a:fld id="{4EDD2E55-5BBB-3540-8321-EFDC7B06FF06}" type="slidenum">
              <a:rPr lang="en-US" smtClean="0"/>
              <a:t>1</a:t>
            </a:fld>
            <a:endParaRPr lang="en-US"/>
          </a:p>
        </p:txBody>
      </p:sp>
    </p:spTree>
    <p:extLst>
      <p:ext uri="{BB962C8B-B14F-4D97-AF65-F5344CB8AC3E}">
        <p14:creationId xmlns:p14="http://schemas.microsoft.com/office/powerpoint/2010/main" val="2416135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latin typeface="Calibri"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latin typeface="Calibri" charset="0"/>
              </a:rPr>
              <a:t>U</a:t>
            </a:r>
            <a:r>
              <a:rPr lang="en-US" dirty="0">
                <a:latin typeface="Calibri" charset="0"/>
              </a:rPr>
              <a:t>sing an</a:t>
            </a:r>
            <a:r>
              <a:rPr lang="en-US" baseline="0" dirty="0">
                <a:latin typeface="Calibri" charset="0"/>
              </a:rPr>
              <a:t> MRI technique known as Arterial Spin Labeling, which allows us to magnetically tag arterial blood flowing towards the brain</a:t>
            </a:r>
            <a:endParaRPr lang="en-US" dirty="0">
              <a:latin typeface="Calibri" charset="0"/>
            </a:endParaRPr>
          </a:p>
        </p:txBody>
      </p:sp>
      <p:sp>
        <p:nvSpPr>
          <p:cNvPr id="4" name="Slide Number Placeholder 3"/>
          <p:cNvSpPr>
            <a:spLocks noGrp="1"/>
          </p:cNvSpPr>
          <p:nvPr>
            <p:ph type="sldNum" sz="quarter" idx="10"/>
          </p:nvPr>
        </p:nvSpPr>
        <p:spPr/>
        <p:txBody>
          <a:bodyPr/>
          <a:lstStyle/>
          <a:p>
            <a:fld id="{4EDD2E55-5BBB-3540-8321-EFDC7B06FF06}" type="slidenum">
              <a:rPr lang="en-US" smtClean="0"/>
              <a:t>2</a:t>
            </a:fld>
            <a:endParaRPr lang="en-US"/>
          </a:p>
        </p:txBody>
      </p:sp>
    </p:spTree>
    <p:extLst>
      <p:ext uri="{BB962C8B-B14F-4D97-AF65-F5344CB8AC3E}">
        <p14:creationId xmlns:p14="http://schemas.microsoft.com/office/powerpoint/2010/main" val="3270830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latin typeface="Calibri"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latin typeface="Calibri" charset="0"/>
              </a:rPr>
              <a:t>and determine where in the brain that blood perfuses</a:t>
            </a:r>
            <a:r>
              <a:rPr lang="en-US" dirty="0">
                <a:latin typeface="Calibri" charset="0"/>
              </a:rPr>
              <a:t>. </a:t>
            </a:r>
          </a:p>
        </p:txBody>
      </p:sp>
      <p:sp>
        <p:nvSpPr>
          <p:cNvPr id="4" name="Slide Number Placeholder 3"/>
          <p:cNvSpPr>
            <a:spLocks noGrp="1"/>
          </p:cNvSpPr>
          <p:nvPr>
            <p:ph type="sldNum" sz="quarter" idx="10"/>
          </p:nvPr>
        </p:nvSpPr>
        <p:spPr/>
        <p:txBody>
          <a:bodyPr/>
          <a:lstStyle/>
          <a:p>
            <a:fld id="{4EDD2E55-5BBB-3540-8321-EFDC7B06FF06}" type="slidenum">
              <a:rPr lang="en-US" smtClean="0"/>
              <a:t>3</a:t>
            </a:fld>
            <a:endParaRPr lang="en-US"/>
          </a:p>
        </p:txBody>
      </p:sp>
    </p:spTree>
    <p:extLst>
      <p:ext uri="{BB962C8B-B14F-4D97-AF65-F5344CB8AC3E}">
        <p14:creationId xmlns:p14="http://schemas.microsoft.com/office/powerpoint/2010/main" val="669160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We then used this technique</a:t>
            </a:r>
            <a:r>
              <a:rPr lang="en-US" baseline="0" dirty="0"/>
              <a:t> to assess changes in cerebral blood flow following aerobic exercise on a treadmill, relative to walking on the treadmill at the slowest possible speed in order to control for potential blood pressure related changes in body position. Again utilizing the emotionally neutral video clip to reduce confounds associated with psychosocial factors.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A total of 41 preadolescent children between the ages of 8 and 11</a:t>
            </a:r>
          </a:p>
        </p:txBody>
      </p:sp>
      <p:sp>
        <p:nvSpPr>
          <p:cNvPr id="4" name="Slide Number Placeholder 3"/>
          <p:cNvSpPr>
            <a:spLocks noGrp="1"/>
          </p:cNvSpPr>
          <p:nvPr>
            <p:ph type="sldNum" sz="quarter" idx="10"/>
          </p:nvPr>
        </p:nvSpPr>
        <p:spPr/>
        <p:txBody>
          <a:bodyPr/>
          <a:lstStyle/>
          <a:p>
            <a:fld id="{4EDD2E55-5BBB-3540-8321-EFDC7B06FF06}" type="slidenum">
              <a:rPr lang="en-US" smtClean="0"/>
              <a:t>4</a:t>
            </a:fld>
            <a:endParaRPr lang="en-US"/>
          </a:p>
        </p:txBody>
      </p:sp>
    </p:spTree>
    <p:extLst>
      <p:ext uri="{BB962C8B-B14F-4D97-AF65-F5344CB8AC3E}">
        <p14:creationId xmlns:p14="http://schemas.microsoft.com/office/powerpoint/2010/main" val="1117402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completing the experimental conditions in a counterbalanced order using a within-subjects pre-post test design with participants cerebral blood flow assessed before and approximately 25 minutes after each experimental condition.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[so effectively, each child is undergoing 4 different MRI assessments…]</a:t>
            </a:r>
            <a:endParaRPr lang="en-US" dirty="0"/>
          </a:p>
        </p:txBody>
      </p:sp>
      <p:sp>
        <p:nvSpPr>
          <p:cNvPr id="4" name="Slide Number Placeholder 3"/>
          <p:cNvSpPr>
            <a:spLocks noGrp="1"/>
          </p:cNvSpPr>
          <p:nvPr>
            <p:ph type="sldNum" sz="quarter" idx="10"/>
          </p:nvPr>
        </p:nvSpPr>
        <p:spPr/>
        <p:txBody>
          <a:bodyPr/>
          <a:lstStyle/>
          <a:p>
            <a:fld id="{4EDD2E55-5BBB-3540-8321-EFDC7B06FF06}" type="slidenum">
              <a:rPr lang="en-US" smtClean="0"/>
              <a:t>5</a:t>
            </a:fld>
            <a:endParaRPr lang="en-US"/>
          </a:p>
        </p:txBody>
      </p:sp>
    </p:spTree>
    <p:extLst>
      <p:ext uri="{BB962C8B-B14F-4D97-AF65-F5344CB8AC3E}">
        <p14:creationId xmlns:p14="http://schemas.microsoft.com/office/powerpoint/2010/main" val="3486456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And what</a:t>
            </a:r>
            <a:r>
              <a:rPr lang="en-US" baseline="0" dirty="0"/>
              <a:t> we </a:t>
            </a:r>
            <a:r>
              <a:rPr lang="en-US" dirty="0"/>
              <a:t>observed was that there were no differences in cerebral</a:t>
            </a:r>
            <a:r>
              <a:rPr lang="en-US" baseline="0" dirty="0"/>
              <a:t> perfusion between control </a:t>
            </a:r>
            <a:r>
              <a:rPr lang="mr-IN" baseline="0" dirty="0"/>
              <a:t>–</a:t>
            </a:r>
            <a:r>
              <a:rPr lang="en-US" baseline="0" dirty="0"/>
              <a:t> in blue </a:t>
            </a:r>
            <a:r>
              <a:rPr lang="mr-IN" baseline="0" dirty="0"/>
              <a:t>–</a:t>
            </a:r>
            <a:r>
              <a:rPr lang="en-US" baseline="0" dirty="0"/>
              <a:t> and exercise </a:t>
            </a:r>
            <a:r>
              <a:rPr lang="mr-IN" baseline="0" dirty="0"/>
              <a:t>–</a:t>
            </a:r>
            <a:r>
              <a:rPr lang="en-US" baseline="0" dirty="0"/>
              <a:t> in green </a:t>
            </a:r>
            <a:r>
              <a:rPr lang="mr-IN" baseline="0" dirty="0"/>
              <a:t>–</a:t>
            </a:r>
            <a:r>
              <a:rPr lang="en-US" baseline="0" dirty="0"/>
              <a:t> suggesting that while arterial blood flow may be elevated after exercise </a:t>
            </a:r>
          </a:p>
          <a:p>
            <a:endParaRPr lang="en-US" baseline="0" dirty="0"/>
          </a:p>
          <a:p>
            <a:r>
              <a:rPr lang="en-US" baseline="0" dirty="0"/>
              <a:t>such blood flow is not actually </a:t>
            </a:r>
            <a:r>
              <a:rPr lang="en-US" baseline="0" dirty="0" err="1"/>
              <a:t>perfusing</a:t>
            </a:r>
            <a:r>
              <a:rPr lang="en-US" baseline="0" dirty="0"/>
              <a:t> into either the gray or white matter to a greater extent than in response to the control condition.</a:t>
            </a:r>
          </a:p>
          <a:p>
            <a:endParaRPr lang="en-US" baseline="0" dirty="0"/>
          </a:p>
          <a:p>
            <a:r>
              <a:rPr lang="en-US" baseline="0" dirty="0"/>
              <a:t>This lack of differentiation between conditions ultimately suggests that these changes in cerebral blood flow may NOT be a mechanism underlying exercise induced modulations in cognition.</a:t>
            </a:r>
            <a:endParaRPr lang="en-US" dirty="0"/>
          </a:p>
          <a:p>
            <a:endParaRPr lang="en-US" dirty="0"/>
          </a:p>
          <a:p>
            <a:r>
              <a:rPr lang="en-US" dirty="0"/>
              <a:t>[PAUSE]</a:t>
            </a:r>
          </a:p>
          <a:p>
            <a:endParaRPr lang="en-US" dirty="0"/>
          </a:p>
          <a:p>
            <a:r>
              <a:rPr lang="en-US" dirty="0"/>
              <a:t>Gray matter </a:t>
            </a:r>
            <a:r>
              <a:rPr lang="mr-IN" dirty="0"/>
              <a:t>–</a:t>
            </a:r>
            <a:r>
              <a:rPr lang="en-US" dirty="0"/>
              <a:t> cell bodies</a:t>
            </a:r>
          </a:p>
          <a:p>
            <a:r>
              <a:rPr lang="en-US" dirty="0"/>
              <a:t>White matter</a:t>
            </a:r>
            <a:r>
              <a:rPr lang="en-US" baseline="0" dirty="0"/>
              <a:t> </a:t>
            </a:r>
            <a:r>
              <a:rPr lang="mr-IN" baseline="0" dirty="0"/>
              <a:t>–</a:t>
            </a:r>
            <a:r>
              <a:rPr lang="en-US" baseline="0" dirty="0"/>
              <a:t> </a:t>
            </a:r>
            <a:r>
              <a:rPr lang="en-US" baseline="0" dirty="0" err="1"/>
              <a:t>mylenated</a:t>
            </a:r>
            <a:r>
              <a:rPr lang="en-US" baseline="0" dirty="0"/>
              <a:t> axon tracts</a:t>
            </a:r>
            <a:endParaRPr lang="en-US" dirty="0"/>
          </a:p>
        </p:txBody>
      </p:sp>
      <p:sp>
        <p:nvSpPr>
          <p:cNvPr id="4" name="Slide Number Placeholder 3"/>
          <p:cNvSpPr>
            <a:spLocks noGrp="1"/>
          </p:cNvSpPr>
          <p:nvPr>
            <p:ph type="sldNum" sz="quarter" idx="10"/>
          </p:nvPr>
        </p:nvSpPr>
        <p:spPr/>
        <p:txBody>
          <a:bodyPr/>
          <a:lstStyle/>
          <a:p>
            <a:fld id="{4EDD2E55-5BBB-3540-8321-EFDC7B06FF06}" type="slidenum">
              <a:rPr lang="en-US" smtClean="0"/>
              <a:t>6</a:t>
            </a:fld>
            <a:endParaRPr lang="en-US"/>
          </a:p>
        </p:txBody>
      </p:sp>
    </p:spTree>
    <p:extLst>
      <p:ext uri="{BB962C8B-B14F-4D97-AF65-F5344CB8AC3E}">
        <p14:creationId xmlns:p14="http://schemas.microsoft.com/office/powerpoint/2010/main" val="455614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9165AB0-964B-401C-949F-B74CBDE3CFAD}"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195A1-F6F5-4ABE-8A4F-0EAAAE95355B}" type="slidenum">
              <a:rPr lang="en-US" smtClean="0"/>
              <a:t>‹#›</a:t>
            </a:fld>
            <a:endParaRPr lang="en-US"/>
          </a:p>
        </p:txBody>
      </p:sp>
    </p:spTree>
    <p:extLst>
      <p:ext uri="{BB962C8B-B14F-4D97-AF65-F5344CB8AC3E}">
        <p14:creationId xmlns:p14="http://schemas.microsoft.com/office/powerpoint/2010/main" val="166093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165AB0-964B-401C-949F-B74CBDE3CFAD}"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195A1-F6F5-4ABE-8A4F-0EAAAE95355B}" type="slidenum">
              <a:rPr lang="en-US" smtClean="0"/>
              <a:t>‹#›</a:t>
            </a:fld>
            <a:endParaRPr lang="en-US"/>
          </a:p>
        </p:txBody>
      </p:sp>
    </p:spTree>
    <p:extLst>
      <p:ext uri="{BB962C8B-B14F-4D97-AF65-F5344CB8AC3E}">
        <p14:creationId xmlns:p14="http://schemas.microsoft.com/office/powerpoint/2010/main" val="314943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165AB0-964B-401C-949F-B74CBDE3CFAD}"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195A1-F6F5-4ABE-8A4F-0EAAAE95355B}" type="slidenum">
              <a:rPr lang="en-US" smtClean="0"/>
              <a:t>‹#›</a:t>
            </a:fld>
            <a:endParaRPr lang="en-US"/>
          </a:p>
        </p:txBody>
      </p:sp>
    </p:spTree>
    <p:extLst>
      <p:ext uri="{BB962C8B-B14F-4D97-AF65-F5344CB8AC3E}">
        <p14:creationId xmlns:p14="http://schemas.microsoft.com/office/powerpoint/2010/main" val="467560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165AB0-964B-401C-949F-B74CBDE3CFAD}"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195A1-F6F5-4ABE-8A4F-0EAAAE95355B}" type="slidenum">
              <a:rPr lang="en-US" smtClean="0"/>
              <a:t>‹#›</a:t>
            </a:fld>
            <a:endParaRPr lang="en-US"/>
          </a:p>
        </p:txBody>
      </p:sp>
    </p:spTree>
    <p:extLst>
      <p:ext uri="{BB962C8B-B14F-4D97-AF65-F5344CB8AC3E}">
        <p14:creationId xmlns:p14="http://schemas.microsoft.com/office/powerpoint/2010/main" val="3036275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165AB0-964B-401C-949F-B74CBDE3CFAD}"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195A1-F6F5-4ABE-8A4F-0EAAAE95355B}" type="slidenum">
              <a:rPr lang="en-US" smtClean="0"/>
              <a:t>‹#›</a:t>
            </a:fld>
            <a:endParaRPr lang="en-US"/>
          </a:p>
        </p:txBody>
      </p:sp>
    </p:spTree>
    <p:extLst>
      <p:ext uri="{BB962C8B-B14F-4D97-AF65-F5344CB8AC3E}">
        <p14:creationId xmlns:p14="http://schemas.microsoft.com/office/powerpoint/2010/main" val="3398027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165AB0-964B-401C-949F-B74CBDE3CFAD}"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2195A1-F6F5-4ABE-8A4F-0EAAAE95355B}" type="slidenum">
              <a:rPr lang="en-US" smtClean="0"/>
              <a:t>‹#›</a:t>
            </a:fld>
            <a:endParaRPr lang="en-US"/>
          </a:p>
        </p:txBody>
      </p:sp>
    </p:spTree>
    <p:extLst>
      <p:ext uri="{BB962C8B-B14F-4D97-AF65-F5344CB8AC3E}">
        <p14:creationId xmlns:p14="http://schemas.microsoft.com/office/powerpoint/2010/main" val="61367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9165AB0-964B-401C-949F-B74CBDE3CFAD}" type="datetimeFigureOut">
              <a:rPr lang="en-US" smtClean="0"/>
              <a:t>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2195A1-F6F5-4ABE-8A4F-0EAAAE95355B}" type="slidenum">
              <a:rPr lang="en-US" smtClean="0"/>
              <a:t>‹#›</a:t>
            </a:fld>
            <a:endParaRPr lang="en-US"/>
          </a:p>
        </p:txBody>
      </p:sp>
    </p:spTree>
    <p:extLst>
      <p:ext uri="{BB962C8B-B14F-4D97-AF65-F5344CB8AC3E}">
        <p14:creationId xmlns:p14="http://schemas.microsoft.com/office/powerpoint/2010/main" val="456102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9165AB0-964B-401C-949F-B74CBDE3CFAD}" type="datetimeFigureOut">
              <a:rPr lang="en-US" smtClean="0"/>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2195A1-F6F5-4ABE-8A4F-0EAAAE95355B}" type="slidenum">
              <a:rPr lang="en-US" smtClean="0"/>
              <a:t>‹#›</a:t>
            </a:fld>
            <a:endParaRPr lang="en-US"/>
          </a:p>
        </p:txBody>
      </p:sp>
    </p:spTree>
    <p:extLst>
      <p:ext uri="{BB962C8B-B14F-4D97-AF65-F5344CB8AC3E}">
        <p14:creationId xmlns:p14="http://schemas.microsoft.com/office/powerpoint/2010/main" val="1905027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165AB0-964B-401C-949F-B74CBDE3CFAD}" type="datetimeFigureOut">
              <a:rPr lang="en-US" smtClean="0"/>
              <a:t>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2195A1-F6F5-4ABE-8A4F-0EAAAE95355B}" type="slidenum">
              <a:rPr lang="en-US" smtClean="0"/>
              <a:t>‹#›</a:t>
            </a:fld>
            <a:endParaRPr lang="en-US"/>
          </a:p>
        </p:txBody>
      </p:sp>
    </p:spTree>
    <p:extLst>
      <p:ext uri="{BB962C8B-B14F-4D97-AF65-F5344CB8AC3E}">
        <p14:creationId xmlns:p14="http://schemas.microsoft.com/office/powerpoint/2010/main" val="3802693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165AB0-964B-401C-949F-B74CBDE3CFAD}"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2195A1-F6F5-4ABE-8A4F-0EAAAE95355B}" type="slidenum">
              <a:rPr lang="en-US" smtClean="0"/>
              <a:t>‹#›</a:t>
            </a:fld>
            <a:endParaRPr lang="en-US"/>
          </a:p>
        </p:txBody>
      </p:sp>
    </p:spTree>
    <p:extLst>
      <p:ext uri="{BB962C8B-B14F-4D97-AF65-F5344CB8AC3E}">
        <p14:creationId xmlns:p14="http://schemas.microsoft.com/office/powerpoint/2010/main" val="555723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165AB0-964B-401C-949F-B74CBDE3CFAD}"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2195A1-F6F5-4ABE-8A4F-0EAAAE95355B}" type="slidenum">
              <a:rPr lang="en-US" smtClean="0"/>
              <a:t>‹#›</a:t>
            </a:fld>
            <a:endParaRPr lang="en-US"/>
          </a:p>
        </p:txBody>
      </p:sp>
    </p:spTree>
    <p:extLst>
      <p:ext uri="{BB962C8B-B14F-4D97-AF65-F5344CB8AC3E}">
        <p14:creationId xmlns:p14="http://schemas.microsoft.com/office/powerpoint/2010/main" val="886149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165AB0-964B-401C-949F-B74CBDE3CFAD}" type="datetimeFigureOut">
              <a:rPr lang="en-US" smtClean="0"/>
              <a:t>1/17/2020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2195A1-F6F5-4ABE-8A4F-0EAAAE95355B}" type="slidenum">
              <a:rPr lang="en-US" smtClean="0"/>
              <a:t>‹#›</a:t>
            </a:fld>
            <a:endParaRPr lang="en-US"/>
          </a:p>
        </p:txBody>
      </p:sp>
    </p:spTree>
    <p:extLst>
      <p:ext uri="{BB962C8B-B14F-4D97-AF65-F5344CB8AC3E}">
        <p14:creationId xmlns:p14="http://schemas.microsoft.com/office/powerpoint/2010/main" val="14681228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457200" y="152400"/>
            <a:ext cx="8229600" cy="1143000"/>
          </a:xfrm>
          <a:prstGeom prst="rect">
            <a:avLst/>
          </a:prstGeom>
        </p:spPr>
        <p:txBody>
          <a:bodyPr/>
          <a:lstStyle/>
          <a:p>
            <a:pPr algn="ctr" eaLnBrk="0" hangingPunct="0">
              <a:defRPr/>
            </a:pPr>
            <a:r>
              <a:rPr lang="en-US" sz="2800" dirty="0">
                <a:solidFill>
                  <a:prstClr val="black"/>
                </a:solidFill>
                <a:latin typeface="Centaur" panose="02030504050205020304" pitchFamily="18" charset="0"/>
              </a:rPr>
              <a:t>Acute Exercise Induced Transient Changes In</a:t>
            </a:r>
            <a:r>
              <a:rPr lang="en-US" sz="3600" dirty="0">
                <a:solidFill>
                  <a:prstClr val="black"/>
                </a:solidFill>
                <a:latin typeface="Centaur" panose="02030504050205020304" pitchFamily="18" charset="0"/>
              </a:rPr>
              <a:t/>
            </a:r>
            <a:br>
              <a:rPr lang="en-US" sz="3600" dirty="0">
                <a:solidFill>
                  <a:prstClr val="black"/>
                </a:solidFill>
                <a:latin typeface="Centaur" panose="02030504050205020304" pitchFamily="18" charset="0"/>
              </a:rPr>
            </a:br>
            <a:r>
              <a:rPr lang="en-US" sz="4400" dirty="0">
                <a:latin typeface="Centaur" panose="02030504050205020304" pitchFamily="18" charset="0"/>
                <a:ea typeface="+mj-ea"/>
                <a:cs typeface="+mj-cs"/>
              </a:rPr>
              <a:t>Hemodynamics</a:t>
            </a:r>
          </a:p>
        </p:txBody>
      </p:sp>
      <p:pic>
        <p:nvPicPr>
          <p:cNvPr id="5" name="Picture 4" descr="MRI.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1796716"/>
            <a:ext cx="3974140" cy="2009397"/>
          </a:xfrm>
          <a:prstGeom prst="rect">
            <a:avLst/>
          </a:prstGeom>
        </p:spPr>
      </p:pic>
      <p:sp>
        <p:nvSpPr>
          <p:cNvPr id="6" name="Rectangle 1821"/>
          <p:cNvSpPr>
            <a:spLocks noChangeArrowheads="1"/>
          </p:cNvSpPr>
          <p:nvPr/>
        </p:nvSpPr>
        <p:spPr bwMode="auto">
          <a:xfrm>
            <a:off x="0" y="6553200"/>
            <a:ext cx="4584909"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200" dirty="0">
                <a:latin typeface="Quattrocento"/>
              </a:rPr>
              <a:t>Pontifex, et al. (2018). </a:t>
            </a:r>
            <a:r>
              <a:rPr lang="en-US" altLang="en-US" sz="1200" i="1" dirty="0">
                <a:latin typeface="Quattrocento"/>
              </a:rPr>
              <a:t>International Journal of Psychophysiology.</a:t>
            </a:r>
            <a:endParaRPr lang="en-US" altLang="en-US" sz="1200" dirty="0">
              <a:latin typeface="Quattrocento"/>
            </a:endParaRPr>
          </a:p>
        </p:txBody>
      </p:sp>
      <p:pic>
        <p:nvPicPr>
          <p:cNvPr id="7" name="Picture 2" descr="http://www.mccauslandcenter.sc.edu/CRNL/sw/asl/asl_mr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7850" y="1828800"/>
            <a:ext cx="3028950" cy="1610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936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457200" y="152400"/>
            <a:ext cx="8229600" cy="1143000"/>
          </a:xfrm>
          <a:prstGeom prst="rect">
            <a:avLst/>
          </a:prstGeom>
        </p:spPr>
        <p:txBody>
          <a:bodyPr/>
          <a:lstStyle/>
          <a:p>
            <a:pPr algn="ctr" eaLnBrk="0" hangingPunct="0">
              <a:defRPr/>
            </a:pPr>
            <a:r>
              <a:rPr lang="en-US" sz="2800" dirty="0">
                <a:solidFill>
                  <a:prstClr val="black"/>
                </a:solidFill>
                <a:latin typeface="Centaur" panose="02030504050205020304" pitchFamily="18" charset="0"/>
              </a:rPr>
              <a:t>Acute Exercise Induced Transient Changes In</a:t>
            </a:r>
            <a:r>
              <a:rPr lang="en-US" sz="3600" dirty="0">
                <a:solidFill>
                  <a:prstClr val="black"/>
                </a:solidFill>
                <a:latin typeface="Centaur" panose="02030504050205020304" pitchFamily="18" charset="0"/>
              </a:rPr>
              <a:t/>
            </a:r>
            <a:br>
              <a:rPr lang="en-US" sz="3600" dirty="0">
                <a:solidFill>
                  <a:prstClr val="black"/>
                </a:solidFill>
                <a:latin typeface="Centaur" panose="02030504050205020304" pitchFamily="18" charset="0"/>
              </a:rPr>
            </a:br>
            <a:r>
              <a:rPr lang="en-US" sz="4400" dirty="0">
                <a:latin typeface="Centaur" panose="02030504050205020304" pitchFamily="18" charset="0"/>
                <a:ea typeface="+mj-ea"/>
                <a:cs typeface="+mj-cs"/>
              </a:rPr>
              <a:t>Hemodynamics</a:t>
            </a:r>
          </a:p>
        </p:txBody>
      </p:sp>
      <p:pic>
        <p:nvPicPr>
          <p:cNvPr id="5" name="Picture 4" descr="MRI.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1796716"/>
            <a:ext cx="3974140" cy="2009397"/>
          </a:xfrm>
          <a:prstGeom prst="rect">
            <a:avLst/>
          </a:prstGeom>
        </p:spPr>
      </p:pic>
      <p:sp>
        <p:nvSpPr>
          <p:cNvPr id="6" name="Rectangle 1821"/>
          <p:cNvSpPr>
            <a:spLocks noChangeArrowheads="1"/>
          </p:cNvSpPr>
          <p:nvPr/>
        </p:nvSpPr>
        <p:spPr bwMode="auto">
          <a:xfrm>
            <a:off x="0" y="6553200"/>
            <a:ext cx="4584909"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200" dirty="0">
                <a:latin typeface="Quattrocento"/>
              </a:rPr>
              <a:t>Pontifex, et al. (2018). </a:t>
            </a:r>
            <a:r>
              <a:rPr lang="en-US" altLang="en-US" sz="1200" i="1" dirty="0">
                <a:latin typeface="Quattrocento"/>
              </a:rPr>
              <a:t>International Journal of Psychophysiology.</a:t>
            </a:r>
            <a:endParaRPr lang="en-US" altLang="en-US" sz="1200" dirty="0">
              <a:latin typeface="Quattrocento"/>
            </a:endParaRPr>
          </a:p>
        </p:txBody>
      </p:sp>
      <p:pic>
        <p:nvPicPr>
          <p:cNvPr id="7" name="Picture 2" descr="http://www.mccauslandcenter.sc.edu/CRNL/sw/asl/asl_mr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7850" y="1828800"/>
            <a:ext cx="3028950" cy="161090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5" cstate="print">
            <a:extLst>
              <a:ext uri="{28A0092B-C50C-407E-A947-70E740481C1C}">
                <a14:useLocalDpi xmlns:a14="http://schemas.microsoft.com/office/drawing/2010/main" val="0"/>
              </a:ext>
            </a:extLst>
          </a:blip>
          <a:srcRect r="66684"/>
          <a:stretch/>
        </p:blipFill>
        <p:spPr>
          <a:xfrm>
            <a:off x="3048000" y="4264152"/>
            <a:ext cx="1981200" cy="2289048"/>
          </a:xfrm>
          <a:prstGeom prst="rect">
            <a:avLst/>
          </a:prstGeom>
        </p:spPr>
      </p:pic>
    </p:spTree>
    <p:extLst>
      <p:ext uri="{BB962C8B-B14F-4D97-AF65-F5344CB8AC3E}">
        <p14:creationId xmlns:p14="http://schemas.microsoft.com/office/powerpoint/2010/main" val="2935348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457200" y="152400"/>
            <a:ext cx="8229600" cy="1143000"/>
          </a:xfrm>
          <a:prstGeom prst="rect">
            <a:avLst/>
          </a:prstGeom>
        </p:spPr>
        <p:txBody>
          <a:bodyPr/>
          <a:lstStyle/>
          <a:p>
            <a:pPr algn="ctr" eaLnBrk="0" hangingPunct="0">
              <a:defRPr/>
            </a:pPr>
            <a:r>
              <a:rPr lang="en-US" sz="2800" dirty="0">
                <a:solidFill>
                  <a:prstClr val="black"/>
                </a:solidFill>
                <a:latin typeface="Centaur" panose="02030504050205020304" pitchFamily="18" charset="0"/>
              </a:rPr>
              <a:t>Acute Exercise Induced Transient Changes In</a:t>
            </a:r>
            <a:r>
              <a:rPr lang="en-US" sz="3600" dirty="0">
                <a:solidFill>
                  <a:prstClr val="black"/>
                </a:solidFill>
                <a:latin typeface="Centaur" panose="02030504050205020304" pitchFamily="18" charset="0"/>
              </a:rPr>
              <a:t/>
            </a:r>
            <a:br>
              <a:rPr lang="en-US" sz="3600" dirty="0">
                <a:solidFill>
                  <a:prstClr val="black"/>
                </a:solidFill>
                <a:latin typeface="Centaur" panose="02030504050205020304" pitchFamily="18" charset="0"/>
              </a:rPr>
            </a:br>
            <a:r>
              <a:rPr lang="en-US" sz="4400" dirty="0">
                <a:latin typeface="Centaur" panose="02030504050205020304" pitchFamily="18" charset="0"/>
                <a:ea typeface="+mj-ea"/>
                <a:cs typeface="+mj-cs"/>
              </a:rPr>
              <a:t>Hemodynamics</a:t>
            </a:r>
          </a:p>
        </p:txBody>
      </p:sp>
      <p:pic>
        <p:nvPicPr>
          <p:cNvPr id="5" name="Picture 4" descr="MRI.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1796716"/>
            <a:ext cx="3974140" cy="2009397"/>
          </a:xfrm>
          <a:prstGeom prst="rect">
            <a:avLst/>
          </a:prstGeom>
        </p:spPr>
      </p:pic>
      <p:sp>
        <p:nvSpPr>
          <p:cNvPr id="6" name="Rectangle 1821"/>
          <p:cNvSpPr>
            <a:spLocks noChangeArrowheads="1"/>
          </p:cNvSpPr>
          <p:nvPr/>
        </p:nvSpPr>
        <p:spPr bwMode="auto">
          <a:xfrm>
            <a:off x="0" y="6553200"/>
            <a:ext cx="4584909"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200" dirty="0">
                <a:latin typeface="Quattrocento"/>
              </a:rPr>
              <a:t>Pontifex, et al. (2018). </a:t>
            </a:r>
            <a:r>
              <a:rPr lang="en-US" altLang="en-US" sz="1200" i="1" dirty="0">
                <a:latin typeface="Quattrocento"/>
              </a:rPr>
              <a:t>International Journal of Psychophysiology.</a:t>
            </a:r>
            <a:endParaRPr lang="en-US" altLang="en-US" sz="1200" dirty="0">
              <a:latin typeface="Quattrocento"/>
            </a:endParaRPr>
          </a:p>
        </p:txBody>
      </p:sp>
      <p:pic>
        <p:nvPicPr>
          <p:cNvPr id="7" name="Picture 2" descr="http://www.mccauslandcenter.sc.edu/CRNL/sw/asl/asl_mr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7850" y="1828800"/>
            <a:ext cx="3028950" cy="161090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0" y="4264152"/>
            <a:ext cx="5946648" cy="2289048"/>
          </a:xfrm>
          <a:prstGeom prst="rect">
            <a:avLst/>
          </a:prstGeom>
        </p:spPr>
      </p:pic>
    </p:spTree>
    <p:extLst>
      <p:ext uri="{BB962C8B-B14F-4D97-AF65-F5344CB8AC3E}">
        <p14:creationId xmlns:p14="http://schemas.microsoft.com/office/powerpoint/2010/main" val="2266349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457200" y="152400"/>
            <a:ext cx="8229600" cy="1143000"/>
          </a:xfrm>
          <a:prstGeom prst="rect">
            <a:avLst/>
          </a:prstGeom>
        </p:spPr>
        <p:txBody>
          <a:bodyPr/>
          <a:lstStyle/>
          <a:p>
            <a:pPr algn="ctr" eaLnBrk="0" hangingPunct="0">
              <a:defRPr/>
            </a:pPr>
            <a:r>
              <a:rPr lang="en-US" sz="2800" dirty="0">
                <a:solidFill>
                  <a:prstClr val="black"/>
                </a:solidFill>
                <a:latin typeface="Centaur" panose="02030504050205020304" pitchFamily="18" charset="0"/>
              </a:rPr>
              <a:t>Acute Exercise Induced Transient Changes In</a:t>
            </a:r>
            <a:r>
              <a:rPr lang="en-US" sz="3600" dirty="0">
                <a:solidFill>
                  <a:prstClr val="black"/>
                </a:solidFill>
                <a:latin typeface="Centaur" panose="02030504050205020304" pitchFamily="18" charset="0"/>
              </a:rPr>
              <a:t/>
            </a:r>
            <a:br>
              <a:rPr lang="en-US" sz="3600" dirty="0">
                <a:solidFill>
                  <a:prstClr val="black"/>
                </a:solidFill>
                <a:latin typeface="Centaur" panose="02030504050205020304" pitchFamily="18" charset="0"/>
              </a:rPr>
            </a:br>
            <a:r>
              <a:rPr lang="en-US" sz="4400" dirty="0">
                <a:latin typeface="Centaur" panose="02030504050205020304" pitchFamily="18" charset="0"/>
                <a:ea typeface="+mj-ea"/>
                <a:cs typeface="+mj-cs"/>
              </a:rPr>
              <a:t>Hemodynamics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2438400"/>
            <a:ext cx="8799385" cy="3548708"/>
          </a:xfrm>
          <a:prstGeom prst="rect">
            <a:avLst/>
          </a:prstGeom>
        </p:spPr>
      </p:pic>
      <p:sp>
        <p:nvSpPr>
          <p:cNvPr id="6" name="Rectangle 1821"/>
          <p:cNvSpPr>
            <a:spLocks noChangeArrowheads="1"/>
          </p:cNvSpPr>
          <p:nvPr/>
        </p:nvSpPr>
        <p:spPr bwMode="auto">
          <a:xfrm>
            <a:off x="0" y="6553200"/>
            <a:ext cx="4584909"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200" dirty="0">
                <a:latin typeface="Quattrocento"/>
              </a:rPr>
              <a:t>Pontifex, et al. (2018). </a:t>
            </a:r>
            <a:r>
              <a:rPr lang="en-US" altLang="en-US" sz="1200" i="1" dirty="0">
                <a:latin typeface="Quattrocento"/>
              </a:rPr>
              <a:t>International Journal of Psychophysiology.</a:t>
            </a:r>
            <a:endParaRPr lang="en-US" altLang="en-US" sz="1200" dirty="0">
              <a:latin typeface="Quattrocento"/>
            </a:endParaRPr>
          </a:p>
        </p:txBody>
      </p:sp>
      <p:sp>
        <p:nvSpPr>
          <p:cNvPr id="7" name="Title 5"/>
          <p:cNvSpPr txBox="1">
            <a:spLocks/>
          </p:cNvSpPr>
          <p:nvPr/>
        </p:nvSpPr>
        <p:spPr bwMode="auto">
          <a:xfrm>
            <a:off x="569786" y="1869688"/>
            <a:ext cx="3581400" cy="609600"/>
          </a:xfrm>
          <a:prstGeom prst="rect">
            <a:avLst/>
          </a:prstGeom>
        </p:spPr>
        <p:txBody>
          <a:bodyPr/>
          <a:lstStyle/>
          <a:p>
            <a:pPr algn="ctr" eaLnBrk="0" hangingPunct="0">
              <a:defRPr/>
            </a:pPr>
            <a:r>
              <a:rPr lang="en-US" sz="1600" dirty="0">
                <a:solidFill>
                  <a:schemeClr val="tx1">
                    <a:lumMod val="50000"/>
                    <a:lumOff val="50000"/>
                  </a:schemeClr>
                </a:solidFill>
                <a:latin typeface="Lucida Bright" pitchFamily="18" charset="0"/>
              </a:rPr>
              <a:t>20 minutes of moderate intensity </a:t>
            </a:r>
          </a:p>
          <a:p>
            <a:pPr algn="ctr" eaLnBrk="0" hangingPunct="0">
              <a:defRPr/>
            </a:pPr>
            <a:r>
              <a:rPr lang="en-US" sz="1600" dirty="0">
                <a:solidFill>
                  <a:schemeClr val="tx1">
                    <a:lumMod val="50000"/>
                    <a:lumOff val="50000"/>
                  </a:schemeClr>
                </a:solidFill>
                <a:latin typeface="Lucida Bright" pitchFamily="18" charset="0"/>
              </a:rPr>
              <a:t>aerobic exercise</a:t>
            </a:r>
            <a:endParaRPr lang="en-US" sz="1600" dirty="0">
              <a:solidFill>
                <a:schemeClr val="tx1">
                  <a:lumMod val="50000"/>
                  <a:lumOff val="50000"/>
                </a:schemeClr>
              </a:solidFill>
              <a:latin typeface="Lucida Bright" pitchFamily="18" charset="0"/>
              <a:ea typeface="+mj-ea"/>
              <a:cs typeface="+mj-cs"/>
            </a:endParaRPr>
          </a:p>
        </p:txBody>
      </p:sp>
      <p:sp>
        <p:nvSpPr>
          <p:cNvPr id="8" name="Title 5"/>
          <p:cNvSpPr txBox="1">
            <a:spLocks/>
          </p:cNvSpPr>
          <p:nvPr/>
        </p:nvSpPr>
        <p:spPr bwMode="auto">
          <a:xfrm>
            <a:off x="5141786" y="6019800"/>
            <a:ext cx="3581400" cy="609600"/>
          </a:xfrm>
          <a:prstGeom prst="rect">
            <a:avLst/>
          </a:prstGeom>
        </p:spPr>
        <p:txBody>
          <a:bodyPr/>
          <a:lstStyle/>
          <a:p>
            <a:pPr algn="ctr" eaLnBrk="0" hangingPunct="0">
              <a:defRPr/>
            </a:pPr>
            <a:r>
              <a:rPr lang="en-US" sz="1600" dirty="0">
                <a:solidFill>
                  <a:schemeClr val="tx1">
                    <a:lumMod val="50000"/>
                    <a:lumOff val="50000"/>
                  </a:schemeClr>
                </a:solidFill>
                <a:latin typeface="Lucida Bright" pitchFamily="18" charset="0"/>
              </a:rPr>
              <a:t>20 minutes of active control</a:t>
            </a:r>
            <a:endParaRPr lang="en-US" sz="1600" dirty="0">
              <a:solidFill>
                <a:schemeClr val="tx1">
                  <a:lumMod val="50000"/>
                  <a:lumOff val="50000"/>
                </a:schemeClr>
              </a:solidFill>
              <a:latin typeface="Lucida Bright" pitchFamily="18" charset="0"/>
              <a:ea typeface="+mj-ea"/>
              <a:cs typeface="+mj-cs"/>
            </a:endParaRPr>
          </a:p>
        </p:txBody>
      </p:sp>
      <p:sp>
        <p:nvSpPr>
          <p:cNvPr id="9" name="Title 5"/>
          <p:cNvSpPr txBox="1">
            <a:spLocks/>
          </p:cNvSpPr>
          <p:nvPr/>
        </p:nvSpPr>
        <p:spPr bwMode="auto">
          <a:xfrm>
            <a:off x="5141786" y="1869688"/>
            <a:ext cx="3581400" cy="609600"/>
          </a:xfrm>
          <a:prstGeom prst="rect">
            <a:avLst/>
          </a:prstGeom>
        </p:spPr>
        <p:txBody>
          <a:bodyPr/>
          <a:lstStyle/>
          <a:p>
            <a:pPr algn="ctr" eaLnBrk="0" hangingPunct="0">
              <a:defRPr/>
            </a:pPr>
            <a:r>
              <a:rPr lang="en-US" sz="1600" dirty="0">
                <a:solidFill>
                  <a:schemeClr val="tx1">
                    <a:lumMod val="50000"/>
                    <a:lumOff val="50000"/>
                  </a:schemeClr>
                </a:solidFill>
                <a:latin typeface="Lucida Bright" pitchFamily="18" charset="0"/>
              </a:rPr>
              <a:t>20 minutes of moderate intensity </a:t>
            </a:r>
          </a:p>
          <a:p>
            <a:pPr algn="ctr" eaLnBrk="0" hangingPunct="0">
              <a:defRPr/>
            </a:pPr>
            <a:r>
              <a:rPr lang="en-US" sz="1600" dirty="0">
                <a:solidFill>
                  <a:schemeClr val="tx1">
                    <a:lumMod val="50000"/>
                    <a:lumOff val="50000"/>
                  </a:schemeClr>
                </a:solidFill>
                <a:latin typeface="Lucida Bright" pitchFamily="18" charset="0"/>
              </a:rPr>
              <a:t>aerobic exercise</a:t>
            </a:r>
            <a:endParaRPr lang="en-US" sz="1600" dirty="0">
              <a:solidFill>
                <a:schemeClr val="tx1">
                  <a:lumMod val="50000"/>
                  <a:lumOff val="50000"/>
                </a:schemeClr>
              </a:solidFill>
              <a:latin typeface="Lucida Bright" pitchFamily="18" charset="0"/>
              <a:ea typeface="+mj-ea"/>
              <a:cs typeface="+mj-cs"/>
            </a:endParaRPr>
          </a:p>
        </p:txBody>
      </p:sp>
      <p:sp>
        <p:nvSpPr>
          <p:cNvPr id="10" name="Title 5"/>
          <p:cNvSpPr txBox="1">
            <a:spLocks/>
          </p:cNvSpPr>
          <p:nvPr/>
        </p:nvSpPr>
        <p:spPr bwMode="auto">
          <a:xfrm>
            <a:off x="493586" y="6019800"/>
            <a:ext cx="3581400" cy="609600"/>
          </a:xfrm>
          <a:prstGeom prst="rect">
            <a:avLst/>
          </a:prstGeom>
        </p:spPr>
        <p:txBody>
          <a:bodyPr/>
          <a:lstStyle/>
          <a:p>
            <a:pPr algn="ctr" eaLnBrk="0" hangingPunct="0">
              <a:defRPr/>
            </a:pPr>
            <a:r>
              <a:rPr lang="en-US" sz="1600" dirty="0">
                <a:solidFill>
                  <a:schemeClr val="tx1">
                    <a:lumMod val="50000"/>
                    <a:lumOff val="50000"/>
                  </a:schemeClr>
                </a:solidFill>
                <a:latin typeface="Lucida Bright" pitchFamily="18" charset="0"/>
              </a:rPr>
              <a:t>20 minutes of active control</a:t>
            </a:r>
            <a:endParaRPr lang="en-US" sz="1600" dirty="0">
              <a:solidFill>
                <a:schemeClr val="tx1">
                  <a:lumMod val="50000"/>
                  <a:lumOff val="50000"/>
                </a:schemeClr>
              </a:solidFill>
              <a:latin typeface="Lucida Bright" pitchFamily="18" charset="0"/>
              <a:ea typeface="+mj-ea"/>
              <a:cs typeface="+mj-cs"/>
            </a:endParaRPr>
          </a:p>
        </p:txBody>
      </p:sp>
      <p:sp>
        <p:nvSpPr>
          <p:cNvPr id="11" name="Rectangle 10"/>
          <p:cNvSpPr/>
          <p:nvPr/>
        </p:nvSpPr>
        <p:spPr>
          <a:xfrm>
            <a:off x="49555" y="1328092"/>
            <a:ext cx="843501" cy="400110"/>
          </a:xfrm>
          <a:prstGeom prst="rect">
            <a:avLst/>
          </a:prstGeom>
        </p:spPr>
        <p:txBody>
          <a:bodyPr wrap="none">
            <a:spAutoFit/>
          </a:bodyPr>
          <a:lstStyle/>
          <a:p>
            <a:r>
              <a:rPr lang="en-US" sz="2000" dirty="0">
                <a:latin typeface="Quattrocento"/>
              </a:rPr>
              <a:t>N = 41</a:t>
            </a:r>
            <a:endParaRPr lang="en-US" sz="2000" dirty="0"/>
          </a:p>
        </p:txBody>
      </p:sp>
    </p:spTree>
    <p:extLst>
      <p:ext uri="{BB962C8B-B14F-4D97-AF65-F5344CB8AC3E}">
        <p14:creationId xmlns:p14="http://schemas.microsoft.com/office/powerpoint/2010/main" val="3774717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457200" y="152400"/>
            <a:ext cx="8229600" cy="1143000"/>
          </a:xfrm>
          <a:prstGeom prst="rect">
            <a:avLst/>
          </a:prstGeom>
        </p:spPr>
        <p:txBody>
          <a:bodyPr/>
          <a:lstStyle/>
          <a:p>
            <a:pPr algn="ctr" eaLnBrk="0" hangingPunct="0">
              <a:defRPr/>
            </a:pPr>
            <a:r>
              <a:rPr lang="en-US" sz="2800" dirty="0">
                <a:solidFill>
                  <a:prstClr val="black"/>
                </a:solidFill>
                <a:latin typeface="Centaur" panose="02030504050205020304" pitchFamily="18" charset="0"/>
              </a:rPr>
              <a:t>Acute Exercise Induced Transient Changes In</a:t>
            </a:r>
            <a:r>
              <a:rPr lang="en-US" sz="3600" dirty="0">
                <a:solidFill>
                  <a:prstClr val="black"/>
                </a:solidFill>
                <a:latin typeface="Centaur" panose="02030504050205020304" pitchFamily="18" charset="0"/>
              </a:rPr>
              <a:t/>
            </a:r>
            <a:br>
              <a:rPr lang="en-US" sz="3600" dirty="0">
                <a:solidFill>
                  <a:prstClr val="black"/>
                </a:solidFill>
                <a:latin typeface="Centaur" panose="02030504050205020304" pitchFamily="18" charset="0"/>
              </a:rPr>
            </a:br>
            <a:r>
              <a:rPr lang="en-US" sz="4400" dirty="0">
                <a:latin typeface="Centaur" panose="02030504050205020304" pitchFamily="18" charset="0"/>
                <a:ea typeface="+mj-ea"/>
                <a:cs typeface="+mj-cs"/>
              </a:rPr>
              <a:t>Hemodynamics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2438400"/>
            <a:ext cx="8799385" cy="3548708"/>
          </a:xfrm>
          <a:prstGeom prst="rect">
            <a:avLst/>
          </a:prstGeom>
        </p:spPr>
      </p:pic>
      <p:sp>
        <p:nvSpPr>
          <p:cNvPr id="6" name="Rectangle 1821"/>
          <p:cNvSpPr>
            <a:spLocks noChangeArrowheads="1"/>
          </p:cNvSpPr>
          <p:nvPr/>
        </p:nvSpPr>
        <p:spPr bwMode="auto">
          <a:xfrm>
            <a:off x="0" y="6553200"/>
            <a:ext cx="4584909"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200" dirty="0">
                <a:latin typeface="Quattrocento"/>
              </a:rPr>
              <a:t>Pontifex, et al. (2018). </a:t>
            </a:r>
            <a:r>
              <a:rPr lang="en-US" altLang="en-US" sz="1200" i="1" dirty="0">
                <a:latin typeface="Quattrocento"/>
              </a:rPr>
              <a:t>International Journal of Psychophysiology.</a:t>
            </a:r>
            <a:endParaRPr lang="en-US" altLang="en-US" sz="1200" dirty="0">
              <a:latin typeface="Quattrocento"/>
            </a:endParaRPr>
          </a:p>
        </p:txBody>
      </p:sp>
      <p:sp>
        <p:nvSpPr>
          <p:cNvPr id="7" name="Title 5"/>
          <p:cNvSpPr txBox="1">
            <a:spLocks/>
          </p:cNvSpPr>
          <p:nvPr/>
        </p:nvSpPr>
        <p:spPr bwMode="auto">
          <a:xfrm>
            <a:off x="569786" y="1869688"/>
            <a:ext cx="3581400" cy="609600"/>
          </a:xfrm>
          <a:prstGeom prst="rect">
            <a:avLst/>
          </a:prstGeom>
        </p:spPr>
        <p:txBody>
          <a:bodyPr/>
          <a:lstStyle/>
          <a:p>
            <a:pPr algn="ctr" eaLnBrk="0" hangingPunct="0">
              <a:defRPr/>
            </a:pPr>
            <a:r>
              <a:rPr lang="en-US" sz="1600" dirty="0">
                <a:solidFill>
                  <a:schemeClr val="tx1">
                    <a:lumMod val="50000"/>
                    <a:lumOff val="50000"/>
                  </a:schemeClr>
                </a:solidFill>
                <a:latin typeface="Lucida Bright" pitchFamily="18" charset="0"/>
              </a:rPr>
              <a:t>20 minutes of moderate intensity </a:t>
            </a:r>
          </a:p>
          <a:p>
            <a:pPr algn="ctr" eaLnBrk="0" hangingPunct="0">
              <a:defRPr/>
            </a:pPr>
            <a:r>
              <a:rPr lang="en-US" sz="1600" dirty="0">
                <a:solidFill>
                  <a:schemeClr val="tx1">
                    <a:lumMod val="50000"/>
                    <a:lumOff val="50000"/>
                  </a:schemeClr>
                </a:solidFill>
                <a:latin typeface="Lucida Bright" pitchFamily="18" charset="0"/>
              </a:rPr>
              <a:t>aerobic exercise</a:t>
            </a:r>
            <a:endParaRPr lang="en-US" sz="1600" dirty="0">
              <a:solidFill>
                <a:schemeClr val="tx1">
                  <a:lumMod val="50000"/>
                  <a:lumOff val="50000"/>
                </a:schemeClr>
              </a:solidFill>
              <a:latin typeface="Lucida Bright" pitchFamily="18" charset="0"/>
              <a:ea typeface="+mj-ea"/>
              <a:cs typeface="+mj-cs"/>
            </a:endParaRPr>
          </a:p>
        </p:txBody>
      </p:sp>
      <p:sp>
        <p:nvSpPr>
          <p:cNvPr id="8" name="Title 5"/>
          <p:cNvSpPr txBox="1">
            <a:spLocks/>
          </p:cNvSpPr>
          <p:nvPr/>
        </p:nvSpPr>
        <p:spPr bwMode="auto">
          <a:xfrm>
            <a:off x="5141786" y="6019800"/>
            <a:ext cx="3581400" cy="609600"/>
          </a:xfrm>
          <a:prstGeom prst="rect">
            <a:avLst/>
          </a:prstGeom>
        </p:spPr>
        <p:txBody>
          <a:bodyPr/>
          <a:lstStyle/>
          <a:p>
            <a:pPr algn="ctr" eaLnBrk="0" hangingPunct="0">
              <a:defRPr/>
            </a:pPr>
            <a:r>
              <a:rPr lang="en-US" sz="1600" dirty="0">
                <a:solidFill>
                  <a:schemeClr val="tx1">
                    <a:lumMod val="50000"/>
                    <a:lumOff val="50000"/>
                  </a:schemeClr>
                </a:solidFill>
                <a:latin typeface="Lucida Bright" pitchFamily="18" charset="0"/>
              </a:rPr>
              <a:t>20 minutes of active control</a:t>
            </a:r>
            <a:endParaRPr lang="en-US" sz="1600" dirty="0">
              <a:solidFill>
                <a:schemeClr val="tx1">
                  <a:lumMod val="50000"/>
                  <a:lumOff val="50000"/>
                </a:schemeClr>
              </a:solidFill>
              <a:latin typeface="Lucida Bright" pitchFamily="18" charset="0"/>
              <a:ea typeface="+mj-ea"/>
              <a:cs typeface="+mj-cs"/>
            </a:endParaRPr>
          </a:p>
        </p:txBody>
      </p:sp>
      <p:sp>
        <p:nvSpPr>
          <p:cNvPr id="9" name="Title 5"/>
          <p:cNvSpPr txBox="1">
            <a:spLocks/>
          </p:cNvSpPr>
          <p:nvPr/>
        </p:nvSpPr>
        <p:spPr bwMode="auto">
          <a:xfrm>
            <a:off x="5141786" y="1869688"/>
            <a:ext cx="3581400" cy="609600"/>
          </a:xfrm>
          <a:prstGeom prst="rect">
            <a:avLst/>
          </a:prstGeom>
        </p:spPr>
        <p:txBody>
          <a:bodyPr/>
          <a:lstStyle/>
          <a:p>
            <a:pPr algn="ctr" eaLnBrk="0" hangingPunct="0">
              <a:defRPr/>
            </a:pPr>
            <a:r>
              <a:rPr lang="en-US" sz="1600" dirty="0">
                <a:solidFill>
                  <a:schemeClr val="tx1">
                    <a:lumMod val="50000"/>
                    <a:lumOff val="50000"/>
                  </a:schemeClr>
                </a:solidFill>
                <a:latin typeface="Lucida Bright" pitchFamily="18" charset="0"/>
              </a:rPr>
              <a:t>20 minutes of moderate intensity </a:t>
            </a:r>
          </a:p>
          <a:p>
            <a:pPr algn="ctr" eaLnBrk="0" hangingPunct="0">
              <a:defRPr/>
            </a:pPr>
            <a:r>
              <a:rPr lang="en-US" sz="1600" dirty="0">
                <a:solidFill>
                  <a:schemeClr val="tx1">
                    <a:lumMod val="50000"/>
                    <a:lumOff val="50000"/>
                  </a:schemeClr>
                </a:solidFill>
                <a:latin typeface="Lucida Bright" pitchFamily="18" charset="0"/>
              </a:rPr>
              <a:t>aerobic exercise</a:t>
            </a:r>
            <a:endParaRPr lang="en-US" sz="1600" dirty="0">
              <a:solidFill>
                <a:schemeClr val="tx1">
                  <a:lumMod val="50000"/>
                  <a:lumOff val="50000"/>
                </a:schemeClr>
              </a:solidFill>
              <a:latin typeface="Lucida Bright" pitchFamily="18" charset="0"/>
              <a:ea typeface="+mj-ea"/>
              <a:cs typeface="+mj-cs"/>
            </a:endParaRPr>
          </a:p>
        </p:txBody>
      </p:sp>
      <p:sp>
        <p:nvSpPr>
          <p:cNvPr id="10" name="Title 5"/>
          <p:cNvSpPr txBox="1">
            <a:spLocks/>
          </p:cNvSpPr>
          <p:nvPr/>
        </p:nvSpPr>
        <p:spPr bwMode="auto">
          <a:xfrm>
            <a:off x="493586" y="6019800"/>
            <a:ext cx="3581400" cy="609600"/>
          </a:xfrm>
          <a:prstGeom prst="rect">
            <a:avLst/>
          </a:prstGeom>
        </p:spPr>
        <p:txBody>
          <a:bodyPr/>
          <a:lstStyle/>
          <a:p>
            <a:pPr algn="ctr" eaLnBrk="0" hangingPunct="0">
              <a:defRPr/>
            </a:pPr>
            <a:r>
              <a:rPr lang="en-US" sz="1600" dirty="0">
                <a:solidFill>
                  <a:schemeClr val="tx1">
                    <a:lumMod val="50000"/>
                    <a:lumOff val="50000"/>
                  </a:schemeClr>
                </a:solidFill>
                <a:latin typeface="Lucida Bright" pitchFamily="18" charset="0"/>
              </a:rPr>
              <a:t>20 minutes of active control</a:t>
            </a:r>
            <a:endParaRPr lang="en-US" sz="1600" dirty="0">
              <a:solidFill>
                <a:schemeClr val="tx1">
                  <a:lumMod val="50000"/>
                  <a:lumOff val="50000"/>
                </a:schemeClr>
              </a:solidFill>
              <a:latin typeface="Lucida Bright" pitchFamily="18" charset="0"/>
              <a:ea typeface="+mj-ea"/>
              <a:cs typeface="+mj-cs"/>
            </a:endParaRPr>
          </a:p>
        </p:txBody>
      </p:sp>
      <p:sp>
        <p:nvSpPr>
          <p:cNvPr id="11" name="Rectangle 10"/>
          <p:cNvSpPr/>
          <p:nvPr/>
        </p:nvSpPr>
        <p:spPr>
          <a:xfrm>
            <a:off x="49555" y="1328092"/>
            <a:ext cx="843501" cy="400110"/>
          </a:xfrm>
          <a:prstGeom prst="rect">
            <a:avLst/>
          </a:prstGeom>
        </p:spPr>
        <p:txBody>
          <a:bodyPr wrap="none">
            <a:spAutoFit/>
          </a:bodyPr>
          <a:lstStyle/>
          <a:p>
            <a:r>
              <a:rPr lang="en-US" sz="2000" dirty="0">
                <a:latin typeface="Quattrocento"/>
              </a:rPr>
              <a:t>N = 41</a:t>
            </a:r>
            <a:endParaRPr lang="en-US" sz="2000" dirty="0"/>
          </a:p>
        </p:txBody>
      </p:sp>
    </p:spTree>
    <p:extLst>
      <p:ext uri="{BB962C8B-B14F-4D97-AF65-F5344CB8AC3E}">
        <p14:creationId xmlns:p14="http://schemas.microsoft.com/office/powerpoint/2010/main" val="4083118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457200" y="152400"/>
            <a:ext cx="8229600" cy="1143000"/>
          </a:xfrm>
          <a:prstGeom prst="rect">
            <a:avLst/>
          </a:prstGeom>
        </p:spPr>
        <p:txBody>
          <a:bodyPr/>
          <a:lstStyle/>
          <a:p>
            <a:pPr algn="ctr" eaLnBrk="0" hangingPunct="0">
              <a:defRPr/>
            </a:pPr>
            <a:r>
              <a:rPr lang="en-US" sz="2800" dirty="0">
                <a:solidFill>
                  <a:prstClr val="black"/>
                </a:solidFill>
                <a:latin typeface="Centaur" panose="02030504050205020304" pitchFamily="18" charset="0"/>
              </a:rPr>
              <a:t>Acute Exercise Induced Transient Changes In</a:t>
            </a:r>
            <a:r>
              <a:rPr lang="en-US" sz="3600" dirty="0">
                <a:solidFill>
                  <a:prstClr val="black"/>
                </a:solidFill>
                <a:latin typeface="Centaur" panose="02030504050205020304" pitchFamily="18" charset="0"/>
              </a:rPr>
              <a:t/>
            </a:r>
            <a:br>
              <a:rPr lang="en-US" sz="3600" dirty="0">
                <a:solidFill>
                  <a:prstClr val="black"/>
                </a:solidFill>
                <a:latin typeface="Centaur" panose="02030504050205020304" pitchFamily="18" charset="0"/>
              </a:rPr>
            </a:br>
            <a:r>
              <a:rPr lang="en-US" sz="4400" dirty="0">
                <a:latin typeface="Centaur" panose="02030504050205020304" pitchFamily="18" charset="0"/>
                <a:ea typeface="+mj-ea"/>
                <a:cs typeface="+mj-cs"/>
              </a:rPr>
              <a:t>Hemodynamics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1680" y="3581400"/>
            <a:ext cx="3775483" cy="21336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2798" y="2276362"/>
            <a:ext cx="3933246" cy="1122313"/>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5880" y="3581400"/>
            <a:ext cx="3775483" cy="2133600"/>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998" y="2273443"/>
            <a:ext cx="3933246" cy="1125232"/>
          </a:xfrm>
          <a:prstGeom prst="rect">
            <a:avLst/>
          </a:prstGeom>
        </p:spPr>
      </p:pic>
      <p:sp>
        <p:nvSpPr>
          <p:cNvPr id="12" name="Title 5"/>
          <p:cNvSpPr txBox="1">
            <a:spLocks/>
          </p:cNvSpPr>
          <p:nvPr/>
        </p:nvSpPr>
        <p:spPr bwMode="auto">
          <a:xfrm>
            <a:off x="343843" y="1828800"/>
            <a:ext cx="3999557" cy="609600"/>
          </a:xfrm>
          <a:prstGeom prst="rect">
            <a:avLst/>
          </a:prstGeom>
        </p:spPr>
        <p:txBody>
          <a:bodyPr/>
          <a:lstStyle/>
          <a:p>
            <a:pPr algn="ctr" eaLnBrk="0" hangingPunct="0">
              <a:defRPr/>
            </a:pPr>
            <a:r>
              <a:rPr lang="en-US" sz="2000" dirty="0">
                <a:latin typeface="Lucida Bright" pitchFamily="18" charset="0"/>
              </a:rPr>
              <a:t>Gray Matter</a:t>
            </a:r>
            <a:endParaRPr lang="en-US" sz="2000" dirty="0">
              <a:latin typeface="Lucida Bright" pitchFamily="18" charset="0"/>
              <a:ea typeface="+mj-ea"/>
              <a:cs typeface="+mj-cs"/>
            </a:endParaRPr>
          </a:p>
        </p:txBody>
      </p:sp>
      <p:sp>
        <p:nvSpPr>
          <p:cNvPr id="13" name="Title 5"/>
          <p:cNvSpPr txBox="1">
            <a:spLocks/>
          </p:cNvSpPr>
          <p:nvPr/>
        </p:nvSpPr>
        <p:spPr bwMode="auto">
          <a:xfrm>
            <a:off x="4839643" y="1828800"/>
            <a:ext cx="3999557" cy="670560"/>
          </a:xfrm>
          <a:prstGeom prst="rect">
            <a:avLst/>
          </a:prstGeom>
        </p:spPr>
        <p:txBody>
          <a:bodyPr/>
          <a:lstStyle/>
          <a:p>
            <a:pPr algn="ctr" eaLnBrk="0" hangingPunct="0">
              <a:defRPr/>
            </a:pPr>
            <a:r>
              <a:rPr lang="en-US" sz="2000" dirty="0">
                <a:latin typeface="Lucida Bright" pitchFamily="18" charset="0"/>
              </a:rPr>
              <a:t>White Matter</a:t>
            </a:r>
            <a:endParaRPr lang="en-US" sz="2000" dirty="0">
              <a:latin typeface="Lucida Bright" pitchFamily="18" charset="0"/>
              <a:ea typeface="+mj-ea"/>
              <a:cs typeface="+mj-cs"/>
            </a:endParaRPr>
          </a:p>
        </p:txBody>
      </p:sp>
      <p:sp>
        <p:nvSpPr>
          <p:cNvPr id="14" name="Rectangle 1821"/>
          <p:cNvSpPr>
            <a:spLocks noChangeArrowheads="1"/>
          </p:cNvSpPr>
          <p:nvPr/>
        </p:nvSpPr>
        <p:spPr bwMode="auto">
          <a:xfrm>
            <a:off x="0" y="6553200"/>
            <a:ext cx="4584909"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200" dirty="0">
                <a:latin typeface="Quattrocento"/>
              </a:rPr>
              <a:t>Pontifex, et al. (2018). </a:t>
            </a:r>
            <a:r>
              <a:rPr lang="en-US" altLang="en-US" sz="1200" i="1" dirty="0">
                <a:latin typeface="Quattrocento"/>
              </a:rPr>
              <a:t>International Journal of Psychophysiology.</a:t>
            </a:r>
            <a:endParaRPr lang="en-US" altLang="en-US" sz="1200" dirty="0">
              <a:latin typeface="Quattrocento"/>
            </a:endParaRPr>
          </a:p>
        </p:txBody>
      </p:sp>
    </p:spTree>
    <p:extLst>
      <p:ext uri="{BB962C8B-B14F-4D97-AF65-F5344CB8AC3E}">
        <p14:creationId xmlns:p14="http://schemas.microsoft.com/office/powerpoint/2010/main" val="36431873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461</Words>
  <Application>Microsoft Office PowerPoint</Application>
  <PresentationFormat>On-screen Show (4:3)</PresentationFormat>
  <Paragraphs>61</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Calibri Light</vt:lpstr>
      <vt:lpstr>Centaur</vt:lpstr>
      <vt:lpstr>Lucida Bright</vt:lpstr>
      <vt:lpstr>Mangal</vt:lpstr>
      <vt:lpstr>Quattrocento</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Pontifex, Matthew</dc:creator>
  <cp:lastModifiedBy>Pontifex, Matthew</cp:lastModifiedBy>
  <cp:revision>1</cp:revision>
  <dcterms:created xsi:type="dcterms:W3CDTF">2020-01-17T20:06:57Z</dcterms:created>
  <dcterms:modified xsi:type="dcterms:W3CDTF">2020-01-17T20:07:41Z</dcterms:modified>
</cp:coreProperties>
</file>