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3" autoAdjust="0"/>
    <p:restoredTop sz="72575" autoAdjust="0"/>
  </p:normalViewPr>
  <p:slideViewPr>
    <p:cSldViewPr snapToGrid="0">
      <p:cViewPr varScale="1">
        <p:scale>
          <a:sx n="100" d="100"/>
          <a:sy n="100" d="100"/>
        </p:scale>
        <p:origin x="27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72D05-D536-402A-B77C-313FD708F85E}" type="datetimeFigureOut">
              <a:rPr lang="en-US" smtClean="0"/>
              <a:t>1/21/2020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4C3F4C-E62E-4C79-86FF-556B0C1ECC36}" type="slidenum">
              <a:rPr lang="en-US" smtClean="0"/>
              <a:t>‹#›</a:t>
            </a:fld>
            <a:endParaRPr lang="en-US"/>
          </a:p>
        </p:txBody>
      </p:sp>
    </p:spTree>
    <p:extLst>
      <p:ext uri="{BB962C8B-B14F-4D97-AF65-F5344CB8AC3E}">
        <p14:creationId xmlns:p14="http://schemas.microsoft.com/office/powerpoint/2010/main" val="2759293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Because the locus-</a:t>
            </a:r>
            <a:r>
              <a:rPr lang="en-US" sz="1200" kern="1200" dirty="0" err="1">
                <a:solidFill>
                  <a:schemeClr val="tx1"/>
                </a:solidFill>
                <a:effectLst/>
                <a:latin typeface="+mn-lt"/>
                <a:ea typeface="+mn-ea"/>
                <a:cs typeface="+mn-cs"/>
              </a:rPr>
              <a:t>coeruleus</a:t>
            </a:r>
            <a:r>
              <a:rPr lang="en-US" sz="1200" kern="1200" dirty="0">
                <a:solidFill>
                  <a:schemeClr val="tx1"/>
                </a:solidFill>
                <a:effectLst/>
                <a:latin typeface="+mn-lt"/>
                <a:ea typeface="+mn-ea"/>
                <a:cs typeface="+mn-cs"/>
              </a:rPr>
              <a:t> norepinephrine system is involved in regulating alertness and attention</a:t>
            </a:r>
            <a:endParaRPr lang="en-US" dirty="0"/>
          </a:p>
        </p:txBody>
      </p:sp>
      <p:sp>
        <p:nvSpPr>
          <p:cNvPr id="4" name="Slide Number Placeholder 3"/>
          <p:cNvSpPr>
            <a:spLocks noGrp="1"/>
          </p:cNvSpPr>
          <p:nvPr>
            <p:ph type="sldNum" sz="quarter" idx="10"/>
          </p:nvPr>
        </p:nvSpPr>
        <p:spPr/>
        <p:txBody>
          <a:bodyPr/>
          <a:lstStyle/>
          <a:p>
            <a:fld id="{4EDD2E55-5BBB-3540-8321-EFDC7B06FF06}" type="slidenum">
              <a:rPr lang="en-US" smtClean="0"/>
              <a:t>1</a:t>
            </a:fld>
            <a:endParaRPr lang="en-US"/>
          </a:p>
        </p:txBody>
      </p:sp>
    </p:spTree>
    <p:extLst>
      <p:ext uri="{BB962C8B-B14F-4D97-AF65-F5344CB8AC3E}">
        <p14:creationId xmlns:p14="http://schemas.microsoft.com/office/powerpoint/2010/main" val="410324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latin typeface="Calibri"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latin typeface="Calibri" charset="0"/>
              </a:rPr>
              <a:t>No exercise induced modulations were observed for tonic activation of the</a:t>
            </a:r>
            <a:r>
              <a:rPr lang="en-US" sz="1200" kern="1200" dirty="0">
                <a:solidFill>
                  <a:schemeClr val="tx1"/>
                </a:solidFill>
                <a:effectLst/>
                <a:latin typeface="+mn-lt"/>
                <a:ea typeface="+mn-ea"/>
                <a:cs typeface="+mn-cs"/>
              </a:rPr>
              <a:t> locus-coeruleus</a:t>
            </a:r>
            <a:r>
              <a:rPr lang="en-US" sz="1200" baseline="0" dirty="0">
                <a:latin typeface="Calibri" charset="0"/>
              </a:rPr>
              <a:t> which was assessed </a:t>
            </a:r>
            <a:r>
              <a:rPr lang="en-US" sz="1200" kern="1200" dirty="0">
                <a:solidFill>
                  <a:schemeClr val="tx1"/>
                </a:solidFill>
                <a:effectLst/>
                <a:latin typeface="+mn-lt"/>
                <a:ea typeface="+mn-ea"/>
                <a:cs typeface="+mn-cs"/>
              </a:rPr>
              <a:t>as the mean pupil diameter within both left and right pupils across 43 epochs of 8 seconds during non-task related fixation periods </a:t>
            </a:r>
          </a:p>
        </p:txBody>
      </p:sp>
      <p:sp>
        <p:nvSpPr>
          <p:cNvPr id="4" name="Slide Number Placeholder 3"/>
          <p:cNvSpPr>
            <a:spLocks noGrp="1"/>
          </p:cNvSpPr>
          <p:nvPr>
            <p:ph type="sldNum" sz="quarter" idx="10"/>
          </p:nvPr>
        </p:nvSpPr>
        <p:spPr/>
        <p:txBody>
          <a:bodyPr/>
          <a:lstStyle/>
          <a:p>
            <a:fld id="{4EDD2E55-5BBB-3540-8321-EFDC7B06FF06}" type="slidenum">
              <a:rPr lang="en-US" smtClean="0"/>
              <a:t>10</a:t>
            </a:fld>
            <a:endParaRPr lang="en-US"/>
          </a:p>
        </p:txBody>
      </p:sp>
    </p:spTree>
    <p:extLst>
      <p:ext uri="{BB962C8B-B14F-4D97-AF65-F5344CB8AC3E}">
        <p14:creationId xmlns:p14="http://schemas.microsoft.com/office/powerpoint/2010/main" val="986181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latin typeface="Calibri"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latin typeface="Calibri" charset="0"/>
              </a:rPr>
              <a:t>Similarly, the 20 minute bout of acute exercise was not observed to modulate phasic activity in the </a:t>
            </a:r>
            <a:r>
              <a:rPr lang="en-US" sz="1200" kern="1200" dirty="0">
                <a:solidFill>
                  <a:schemeClr val="tx1"/>
                </a:solidFill>
                <a:effectLst/>
                <a:latin typeface="+mn-lt"/>
                <a:ea typeface="+mn-ea"/>
                <a:cs typeface="+mn-cs"/>
              </a:rPr>
              <a:t>locus-coeruleus as assessed</a:t>
            </a:r>
            <a:r>
              <a:rPr lang="en-US" sz="1200" kern="1200" baseline="0" dirty="0">
                <a:solidFill>
                  <a:schemeClr val="tx1"/>
                </a:solidFill>
                <a:effectLst/>
                <a:latin typeface="+mn-lt"/>
                <a:ea typeface="+mn-ea"/>
                <a:cs typeface="+mn-cs"/>
              </a:rPr>
              <a:t> by changes in pupillary reactivity </a:t>
            </a:r>
            <a:r>
              <a:rPr lang="en-US" sz="1200" kern="1200" dirty="0">
                <a:solidFill>
                  <a:schemeClr val="tx1"/>
                </a:solidFill>
                <a:effectLst/>
                <a:latin typeface="+mn-lt"/>
                <a:ea typeface="+mn-ea"/>
                <a:cs typeface="+mn-cs"/>
              </a:rPr>
              <a:t>within -1,000 to 1,500 </a:t>
            </a:r>
            <a:r>
              <a:rPr lang="en-US" sz="1200" kern="1200" dirty="0" err="1">
                <a:solidFill>
                  <a:schemeClr val="tx1"/>
                </a:solidFill>
                <a:effectLst/>
                <a:latin typeface="+mn-lt"/>
                <a:ea typeface="+mn-ea"/>
                <a:cs typeface="+mn-cs"/>
              </a:rPr>
              <a:t>ms</a:t>
            </a:r>
            <a:r>
              <a:rPr lang="en-US" sz="1200" kern="1200" dirty="0">
                <a:solidFill>
                  <a:schemeClr val="tx1"/>
                </a:solidFill>
                <a:effectLst/>
                <a:latin typeface="+mn-lt"/>
                <a:ea typeface="+mn-ea"/>
                <a:cs typeface="+mn-cs"/>
              </a:rPr>
              <a:t> surrounding the response.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And the exercise induced changes in behavioral and neuroelectric activity was not observed to correlate with modulations of either tonic or phasic pupil size.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Thus these data provide initial evidence that exercise induced enhancements in cognition do not result from modulations of activity in the </a:t>
            </a:r>
            <a:r>
              <a:rPr lang="en-US" sz="1200" kern="1200" dirty="0">
                <a:solidFill>
                  <a:schemeClr val="tx1"/>
                </a:solidFill>
                <a:effectLst/>
                <a:latin typeface="+mn-lt"/>
                <a:ea typeface="+mn-ea"/>
                <a:cs typeface="+mn-cs"/>
              </a:rPr>
              <a:t>locus-coeruleus.</a:t>
            </a:r>
            <a:endParaRPr lang="en-US" sz="1200" baseline="0" dirty="0">
              <a:latin typeface="Calibri" charset="0"/>
            </a:endParaRPr>
          </a:p>
        </p:txBody>
      </p:sp>
      <p:sp>
        <p:nvSpPr>
          <p:cNvPr id="4" name="Slide Number Placeholder 3"/>
          <p:cNvSpPr>
            <a:spLocks noGrp="1"/>
          </p:cNvSpPr>
          <p:nvPr>
            <p:ph type="sldNum" sz="quarter" idx="10"/>
          </p:nvPr>
        </p:nvSpPr>
        <p:spPr/>
        <p:txBody>
          <a:bodyPr/>
          <a:lstStyle/>
          <a:p>
            <a:fld id="{4EDD2E55-5BBB-3540-8321-EFDC7B06FF06}" type="slidenum">
              <a:rPr lang="en-US" smtClean="0"/>
              <a:t>11</a:t>
            </a:fld>
            <a:endParaRPr lang="en-US"/>
          </a:p>
        </p:txBody>
      </p:sp>
    </p:spTree>
    <p:extLst>
      <p:ext uri="{BB962C8B-B14F-4D97-AF65-F5344CB8AC3E}">
        <p14:creationId xmlns:p14="http://schemas.microsoft.com/office/powerpoint/2010/main" val="2992626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emerging perspective is that an acute bout of exercise may regulate this system to maintain more optimal levels of activation.</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As when </a:t>
            </a:r>
            <a:r>
              <a:rPr lang="en-US" sz="1200" kern="1200" baseline="0" dirty="0" err="1">
                <a:solidFill>
                  <a:schemeClr val="tx1"/>
                </a:solidFill>
                <a:effectLst/>
                <a:latin typeface="+mn-lt"/>
                <a:ea typeface="+mn-ea"/>
                <a:cs typeface="+mn-cs"/>
              </a:rPr>
              <a:t>activiation</a:t>
            </a:r>
            <a:r>
              <a:rPr lang="en-US" sz="1200" kern="1200" baseline="0" dirty="0">
                <a:solidFill>
                  <a:schemeClr val="tx1"/>
                </a:solidFill>
                <a:effectLst/>
                <a:latin typeface="+mn-lt"/>
                <a:ea typeface="+mn-ea"/>
                <a:cs typeface="+mn-cs"/>
              </a:rPr>
              <a:t> is too low, you exhibit lethargy and if the </a:t>
            </a:r>
            <a:r>
              <a:rPr lang="en-US" sz="1200" kern="1200" baseline="0" dirty="0" err="1">
                <a:solidFill>
                  <a:schemeClr val="tx1"/>
                </a:solidFill>
                <a:effectLst/>
                <a:latin typeface="+mn-lt"/>
                <a:ea typeface="+mn-ea"/>
                <a:cs typeface="+mn-cs"/>
              </a:rPr>
              <a:t>activiation</a:t>
            </a:r>
            <a:r>
              <a:rPr lang="en-US" sz="1200" kern="1200" baseline="0" dirty="0">
                <a:solidFill>
                  <a:schemeClr val="tx1"/>
                </a:solidFill>
                <a:effectLst/>
                <a:latin typeface="+mn-lt"/>
                <a:ea typeface="+mn-ea"/>
                <a:cs typeface="+mn-cs"/>
              </a:rPr>
              <a:t> is to high you exhibit a greater level of distractibility in both cases negatively impacting upon attention.</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While moderate levels of activation enable phasic bursts and associated </a:t>
            </a:r>
            <a:r>
              <a:rPr lang="en-US" sz="1200" kern="1200" baseline="0" dirty="0" err="1">
                <a:solidFill>
                  <a:schemeClr val="tx1"/>
                </a:solidFill>
                <a:effectLst/>
                <a:latin typeface="+mn-lt"/>
                <a:ea typeface="+mn-ea"/>
                <a:cs typeface="+mn-cs"/>
              </a:rPr>
              <a:t>relase</a:t>
            </a:r>
            <a:r>
              <a:rPr lang="en-US" sz="1200" kern="1200" baseline="0" dirty="0">
                <a:solidFill>
                  <a:schemeClr val="tx1"/>
                </a:solidFill>
                <a:effectLst/>
                <a:latin typeface="+mn-lt"/>
                <a:ea typeface="+mn-ea"/>
                <a:cs typeface="+mn-cs"/>
              </a:rPr>
              <a:t> of norepinephrine to </a:t>
            </a:r>
            <a:r>
              <a:rPr lang="en-US" sz="1200" kern="1200" dirty="0">
                <a:solidFill>
                  <a:schemeClr val="tx1"/>
                </a:solidFill>
                <a:effectLst/>
                <a:latin typeface="+mn-lt"/>
                <a:ea typeface="+mn-ea"/>
                <a:cs typeface="+mn-cs"/>
              </a:rPr>
              <a:t>entrain other neural systems to limit responsiveness to irrelevant stimuli, thereby preventing spurious distractions </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baseline="0" dirty="0"/>
          </a:p>
        </p:txBody>
      </p:sp>
      <p:sp>
        <p:nvSpPr>
          <p:cNvPr id="4" name="Slide Number Placeholder 3"/>
          <p:cNvSpPr>
            <a:spLocks noGrp="1"/>
          </p:cNvSpPr>
          <p:nvPr>
            <p:ph type="sldNum" sz="quarter" idx="10"/>
          </p:nvPr>
        </p:nvSpPr>
        <p:spPr/>
        <p:txBody>
          <a:bodyPr/>
          <a:lstStyle/>
          <a:p>
            <a:fld id="{4EDD2E55-5BBB-3540-8321-EFDC7B06FF06}" type="slidenum">
              <a:rPr lang="en-US" smtClean="0"/>
              <a:t>2</a:t>
            </a:fld>
            <a:endParaRPr lang="en-US"/>
          </a:p>
        </p:txBody>
      </p:sp>
    </p:spTree>
    <p:extLst>
      <p:ext uri="{BB962C8B-B14F-4D97-AF65-F5344CB8AC3E}">
        <p14:creationId xmlns:p14="http://schemas.microsoft.com/office/powerpoint/2010/main" val="3985066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means to index the activation of the </a:t>
            </a:r>
            <a:r>
              <a:rPr lang="en-US" sz="1200" kern="1200" dirty="0">
                <a:solidFill>
                  <a:schemeClr val="tx1"/>
                </a:solidFill>
                <a:effectLst/>
                <a:latin typeface="+mn-lt"/>
                <a:ea typeface="+mn-ea"/>
                <a:cs typeface="+mn-cs"/>
              </a:rPr>
              <a:t>locus-coeruleus is through pupillometry, given the strong correlation between moment-to-moment fluctuations in pupil size and the firing rate of this neural structure</a:t>
            </a:r>
            <a:endParaRPr lang="en-US" dirty="0"/>
          </a:p>
        </p:txBody>
      </p:sp>
      <p:sp>
        <p:nvSpPr>
          <p:cNvPr id="4" name="Slide Number Placeholder 3"/>
          <p:cNvSpPr>
            <a:spLocks noGrp="1"/>
          </p:cNvSpPr>
          <p:nvPr>
            <p:ph type="sldNum" sz="quarter" idx="10"/>
          </p:nvPr>
        </p:nvSpPr>
        <p:spPr/>
        <p:txBody>
          <a:bodyPr/>
          <a:lstStyle/>
          <a:p>
            <a:fld id="{4EDD2E55-5BBB-3540-8321-EFDC7B06FF06}" type="slidenum">
              <a:rPr lang="en-US" smtClean="0"/>
              <a:t>3</a:t>
            </a:fld>
            <a:endParaRPr lang="en-US"/>
          </a:p>
        </p:txBody>
      </p:sp>
    </p:spTree>
    <p:extLst>
      <p:ext uri="{BB962C8B-B14F-4D97-AF65-F5344CB8AC3E}">
        <p14:creationId xmlns:p14="http://schemas.microsoft.com/office/powerpoint/2010/main" val="2188341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with changes in neuronal activity reliably preceding changes in pupil diameter</a:t>
            </a:r>
            <a:endParaRPr lang="en-US" dirty="0"/>
          </a:p>
          <a:p>
            <a:endParaRPr lang="en-US" dirty="0"/>
          </a:p>
          <a:p>
            <a:r>
              <a:rPr lang="en-US" sz="1200" kern="1200" dirty="0">
                <a:solidFill>
                  <a:schemeClr val="tx1"/>
                </a:solidFill>
                <a:effectLst/>
                <a:latin typeface="+mn-lt"/>
                <a:ea typeface="+mn-ea"/>
                <a:cs typeface="+mn-cs"/>
              </a:rPr>
              <a:t>Although changes in luminance provide a potent extrinsic driver of pupil size, an extensive body of literature has demonstrated that </a:t>
            </a:r>
            <a:r>
              <a:rPr lang="en-US" sz="1200" kern="1200" dirty="0" err="1">
                <a:solidFill>
                  <a:schemeClr val="tx1"/>
                </a:solidFill>
                <a:effectLst/>
                <a:latin typeface="+mn-lt"/>
                <a:ea typeface="+mn-ea"/>
                <a:cs typeface="+mn-cs"/>
              </a:rPr>
              <a:t>pupillometry</a:t>
            </a:r>
            <a:r>
              <a:rPr lang="en-US" sz="1200" kern="1200" dirty="0">
                <a:solidFill>
                  <a:schemeClr val="tx1"/>
                </a:solidFill>
                <a:effectLst/>
                <a:latin typeface="+mn-lt"/>
                <a:ea typeface="+mn-ea"/>
                <a:cs typeface="+mn-cs"/>
              </a:rPr>
              <a:t> enables the characterization of the</a:t>
            </a:r>
            <a:r>
              <a:rPr lang="en-US" sz="1200" kern="1200" baseline="0" dirty="0">
                <a:solidFill>
                  <a:schemeClr val="tx1"/>
                </a:solidFill>
                <a:effectLst/>
                <a:latin typeface="+mn-lt"/>
                <a:ea typeface="+mn-ea"/>
                <a:cs typeface="+mn-cs"/>
              </a:rPr>
              <a:t> dual pattern of activation in the </a:t>
            </a:r>
            <a:r>
              <a:rPr lang="en-US" sz="1200" kern="1200" dirty="0">
                <a:solidFill>
                  <a:schemeClr val="tx1"/>
                </a:solidFill>
                <a:effectLst/>
                <a:latin typeface="+mn-lt"/>
                <a:ea typeface="+mn-ea"/>
                <a:cs typeface="+mn-cs"/>
              </a:rPr>
              <a:t>locus-</a:t>
            </a:r>
            <a:r>
              <a:rPr lang="en-US" sz="1200" kern="1200" dirty="0" err="1">
                <a:solidFill>
                  <a:schemeClr val="tx1"/>
                </a:solidFill>
                <a:effectLst/>
                <a:latin typeface="+mn-lt"/>
                <a:ea typeface="+mn-ea"/>
                <a:cs typeface="+mn-cs"/>
              </a:rPr>
              <a:t>coeruleus</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a:t>
            </a:r>
            <a:r>
              <a:rPr lang="en-US" sz="1200" kern="1200" baseline="0" dirty="0">
                <a:solidFill>
                  <a:schemeClr val="tx1"/>
                </a:solidFill>
                <a:effectLst/>
                <a:latin typeface="+mn-lt"/>
                <a:ea typeface="+mn-ea"/>
                <a:cs typeface="+mn-cs"/>
              </a:rPr>
              <a:t> baseline pupil size indexing </a:t>
            </a:r>
            <a:r>
              <a:rPr lang="en-US" baseline="0" dirty="0"/>
              <a:t>tonic activation that is characterized by sustained low-frequency discharge while task-evoked pupillary reactivity provides an index of phasic activation </a:t>
            </a:r>
            <a:r>
              <a:rPr lang="en-US" dirty="0"/>
              <a:t>in </a:t>
            </a:r>
            <a:r>
              <a:rPr lang="en-US" baseline="0" dirty="0"/>
              <a:t>response to salient task-related stimuli. </a:t>
            </a:r>
            <a:endParaRPr lang="en-US" dirty="0"/>
          </a:p>
        </p:txBody>
      </p:sp>
      <p:sp>
        <p:nvSpPr>
          <p:cNvPr id="4" name="Slide Number Placeholder 3"/>
          <p:cNvSpPr>
            <a:spLocks noGrp="1"/>
          </p:cNvSpPr>
          <p:nvPr>
            <p:ph type="sldNum" sz="quarter" idx="10"/>
          </p:nvPr>
        </p:nvSpPr>
        <p:spPr/>
        <p:txBody>
          <a:bodyPr/>
          <a:lstStyle/>
          <a:p>
            <a:fld id="{4EDD2E55-5BBB-3540-8321-EFDC7B06FF06}" type="slidenum">
              <a:rPr lang="en-US" smtClean="0"/>
              <a:t>4</a:t>
            </a:fld>
            <a:endParaRPr lang="en-US"/>
          </a:p>
        </p:txBody>
      </p:sp>
    </p:spTree>
    <p:extLst>
      <p:ext uri="{BB962C8B-B14F-4D97-AF65-F5344CB8AC3E}">
        <p14:creationId xmlns:p14="http://schemas.microsoft.com/office/powerpoint/2010/main" val="3702202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Accordingly, given that this</a:t>
            </a:r>
            <a:r>
              <a:rPr lang="en-US" baseline="0" dirty="0"/>
              <a:t> system is hypothesized to underlie exercise induced changes in cognition, we conducted an initial investigation in a sample of 58 college aged adults</a:t>
            </a:r>
            <a:endParaRPr lang="en-US" sz="1200" baseline="0" dirty="0">
              <a:latin typeface="Calibri" charset="0"/>
            </a:endParaRPr>
          </a:p>
        </p:txBody>
      </p:sp>
      <p:sp>
        <p:nvSpPr>
          <p:cNvPr id="4" name="Slide Number Placeholder 3"/>
          <p:cNvSpPr>
            <a:spLocks noGrp="1"/>
          </p:cNvSpPr>
          <p:nvPr>
            <p:ph type="sldNum" sz="quarter" idx="10"/>
          </p:nvPr>
        </p:nvSpPr>
        <p:spPr/>
        <p:txBody>
          <a:bodyPr/>
          <a:lstStyle/>
          <a:p>
            <a:fld id="{4EDD2E55-5BBB-3540-8321-EFDC7B06FF06}" type="slidenum">
              <a:rPr lang="en-US" smtClean="0"/>
              <a:t>5</a:t>
            </a:fld>
            <a:endParaRPr lang="en-US"/>
          </a:p>
        </p:txBody>
      </p:sp>
    </p:spTree>
    <p:extLst>
      <p:ext uri="{BB962C8B-B14F-4D97-AF65-F5344CB8AC3E}">
        <p14:creationId xmlns:p14="http://schemas.microsoft.com/office/powerpoint/2010/main" val="2049590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examining the extent to which </a:t>
            </a:r>
            <a:r>
              <a:rPr lang="en-US" dirty="0"/>
              <a:t>tonic and phasic pupillary reactivity were modulated by acute aerobic exercise.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latin typeface="Calibri"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latin typeface="Calibri" charset="0"/>
              </a:rPr>
              <a:t>Using a counterbalanced within subjects crossover design, </a:t>
            </a:r>
          </a:p>
        </p:txBody>
      </p:sp>
      <p:sp>
        <p:nvSpPr>
          <p:cNvPr id="4" name="Slide Number Placeholder 3"/>
          <p:cNvSpPr>
            <a:spLocks noGrp="1"/>
          </p:cNvSpPr>
          <p:nvPr>
            <p:ph type="sldNum" sz="quarter" idx="10"/>
          </p:nvPr>
        </p:nvSpPr>
        <p:spPr/>
        <p:txBody>
          <a:bodyPr/>
          <a:lstStyle/>
          <a:p>
            <a:fld id="{4EDD2E55-5BBB-3540-8321-EFDC7B06FF06}" type="slidenum">
              <a:rPr lang="en-US" smtClean="0"/>
              <a:t>6</a:t>
            </a:fld>
            <a:endParaRPr lang="en-US"/>
          </a:p>
        </p:txBody>
      </p:sp>
    </p:spTree>
    <p:extLst>
      <p:ext uri="{BB962C8B-B14F-4D97-AF65-F5344CB8AC3E}">
        <p14:creationId xmlns:p14="http://schemas.microsoft.com/office/powerpoint/2010/main" val="946773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latin typeface="Calibri" charset="0"/>
              </a:rPr>
              <a:t>tonic and phasic pupillary reactivity were assessed alongside behavioral and neuroelectric measures in response to the letter version of the Erickson flanker task prior to and 10 minutes following a 20 minute bout of moderate intensity aerobic exercise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latin typeface="Calibri"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latin typeface="Calibri" charset="0"/>
              </a:rPr>
              <a:t>relative to a 20 minute active control where participants walked on the treadmill at the lowest possible speed. And to reduce potential confounds related to </a:t>
            </a:r>
            <a:r>
              <a:rPr lang="en-US" baseline="0" dirty="0"/>
              <a:t>psycho-social factors, during both the exercise and control periods, participants watched a 20 minute emotionally neutral video clip.</a:t>
            </a:r>
            <a:endParaRPr lang="en-US" sz="1200" baseline="0" dirty="0">
              <a:latin typeface="Calibri" charset="0"/>
            </a:endParaRPr>
          </a:p>
        </p:txBody>
      </p:sp>
      <p:sp>
        <p:nvSpPr>
          <p:cNvPr id="4" name="Slide Number Placeholder 3"/>
          <p:cNvSpPr>
            <a:spLocks noGrp="1"/>
          </p:cNvSpPr>
          <p:nvPr>
            <p:ph type="sldNum" sz="quarter" idx="10"/>
          </p:nvPr>
        </p:nvSpPr>
        <p:spPr/>
        <p:txBody>
          <a:bodyPr/>
          <a:lstStyle/>
          <a:p>
            <a:fld id="{4EDD2E55-5BBB-3540-8321-EFDC7B06FF06}" type="slidenum">
              <a:rPr lang="en-US" smtClean="0"/>
              <a:t>7</a:t>
            </a:fld>
            <a:endParaRPr lang="en-US"/>
          </a:p>
        </p:txBody>
      </p:sp>
    </p:spTree>
    <p:extLst>
      <p:ext uri="{BB962C8B-B14F-4D97-AF65-F5344CB8AC3E}">
        <p14:creationId xmlns:p14="http://schemas.microsoft.com/office/powerpoint/2010/main" val="1966301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latin typeface="Calibri"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latin typeface="Calibri" charset="0"/>
              </a:rPr>
              <a:t>Behavioral findings demonstrating superior performance on the inhibitory control task, such that reaction time was faster following a 20 minute bout of exercise (in green) relative to the active control condition (in blue)…</a:t>
            </a:r>
          </a:p>
        </p:txBody>
      </p:sp>
      <p:sp>
        <p:nvSpPr>
          <p:cNvPr id="4" name="Slide Number Placeholder 3"/>
          <p:cNvSpPr>
            <a:spLocks noGrp="1"/>
          </p:cNvSpPr>
          <p:nvPr>
            <p:ph type="sldNum" sz="quarter" idx="10"/>
          </p:nvPr>
        </p:nvSpPr>
        <p:spPr/>
        <p:txBody>
          <a:bodyPr/>
          <a:lstStyle/>
          <a:p>
            <a:fld id="{4EDD2E55-5BBB-3540-8321-EFDC7B06FF06}" type="slidenum">
              <a:rPr lang="en-US" smtClean="0"/>
              <a:t>8</a:t>
            </a:fld>
            <a:endParaRPr lang="en-US"/>
          </a:p>
        </p:txBody>
      </p:sp>
    </p:spTree>
    <p:extLst>
      <p:ext uri="{BB962C8B-B14F-4D97-AF65-F5344CB8AC3E}">
        <p14:creationId xmlns:p14="http://schemas.microsoft.com/office/powerpoint/2010/main" val="970643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latin typeface="Calibri"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latin typeface="Calibri" charset="0"/>
              </a:rPr>
              <a:t>And we further replicated the effect of acute exercise on </a:t>
            </a:r>
            <a:r>
              <a:rPr lang="en-US" dirty="0">
                <a:latin typeface="Calibri" charset="0"/>
              </a:rPr>
              <a:t>neuroelectric indices of attention,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latin typeface="Calibri"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latin typeface="Calibri" charset="0"/>
              </a:rPr>
              <a:t>With a </a:t>
            </a:r>
            <a:r>
              <a:rPr lang="en-US" dirty="0">
                <a:latin typeface="Calibri" charset="0"/>
              </a:rPr>
              <a:t>20 minutes of exercise (in green) serving to enhance P3 amplitude overall, relative to the slight reduction in P3 amplitude observed in response to the 20 minute active control period (in blue).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latin typeface="Calibri" charset="0"/>
            </a:endParaRPr>
          </a:p>
          <a:p>
            <a:pPr>
              <a:lnSpc>
                <a:spcPct val="120000"/>
              </a:lnSpc>
              <a:spcBef>
                <a:spcPct val="20000"/>
              </a:spcBef>
              <a:buClr>
                <a:srgbClr val="FF9900"/>
              </a:buClr>
            </a:pPr>
            <a:r>
              <a:rPr lang="en-US" dirty="0">
                <a:latin typeface="Calibri" charset="0"/>
              </a:rPr>
              <a:t>Interestingly…</a:t>
            </a:r>
            <a:endParaRPr lang="en-US" sz="1200" baseline="0" dirty="0">
              <a:latin typeface="Calibri" charset="0"/>
            </a:endParaRPr>
          </a:p>
        </p:txBody>
      </p:sp>
      <p:sp>
        <p:nvSpPr>
          <p:cNvPr id="4" name="Slide Number Placeholder 3"/>
          <p:cNvSpPr>
            <a:spLocks noGrp="1"/>
          </p:cNvSpPr>
          <p:nvPr>
            <p:ph type="sldNum" sz="quarter" idx="10"/>
          </p:nvPr>
        </p:nvSpPr>
        <p:spPr/>
        <p:txBody>
          <a:bodyPr/>
          <a:lstStyle/>
          <a:p>
            <a:fld id="{4EDD2E55-5BBB-3540-8321-EFDC7B06FF06}" type="slidenum">
              <a:rPr lang="en-US" smtClean="0"/>
              <a:t>9</a:t>
            </a:fld>
            <a:endParaRPr lang="en-US"/>
          </a:p>
        </p:txBody>
      </p:sp>
    </p:spTree>
    <p:extLst>
      <p:ext uri="{BB962C8B-B14F-4D97-AF65-F5344CB8AC3E}">
        <p14:creationId xmlns:p14="http://schemas.microsoft.com/office/powerpoint/2010/main" val="2098397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7C6659C-789D-49E5-A9A6-183751935CF8}"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42448-5DCA-438E-B87A-898CE40AA2E2}" type="slidenum">
              <a:rPr lang="en-US" smtClean="0"/>
              <a:t>‹#›</a:t>
            </a:fld>
            <a:endParaRPr lang="en-US"/>
          </a:p>
        </p:txBody>
      </p:sp>
    </p:spTree>
    <p:extLst>
      <p:ext uri="{BB962C8B-B14F-4D97-AF65-F5344CB8AC3E}">
        <p14:creationId xmlns:p14="http://schemas.microsoft.com/office/powerpoint/2010/main" val="230087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C6659C-789D-49E5-A9A6-183751935CF8}"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42448-5DCA-438E-B87A-898CE40AA2E2}" type="slidenum">
              <a:rPr lang="en-US" smtClean="0"/>
              <a:t>‹#›</a:t>
            </a:fld>
            <a:endParaRPr lang="en-US"/>
          </a:p>
        </p:txBody>
      </p:sp>
    </p:spTree>
    <p:extLst>
      <p:ext uri="{BB962C8B-B14F-4D97-AF65-F5344CB8AC3E}">
        <p14:creationId xmlns:p14="http://schemas.microsoft.com/office/powerpoint/2010/main" val="1477474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C6659C-789D-49E5-A9A6-183751935CF8}"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42448-5DCA-438E-B87A-898CE40AA2E2}" type="slidenum">
              <a:rPr lang="en-US" smtClean="0"/>
              <a:t>‹#›</a:t>
            </a:fld>
            <a:endParaRPr lang="en-US"/>
          </a:p>
        </p:txBody>
      </p:sp>
    </p:spTree>
    <p:extLst>
      <p:ext uri="{BB962C8B-B14F-4D97-AF65-F5344CB8AC3E}">
        <p14:creationId xmlns:p14="http://schemas.microsoft.com/office/powerpoint/2010/main" val="151818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C6659C-789D-49E5-A9A6-183751935CF8}"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42448-5DCA-438E-B87A-898CE40AA2E2}" type="slidenum">
              <a:rPr lang="en-US" smtClean="0"/>
              <a:t>‹#›</a:t>
            </a:fld>
            <a:endParaRPr lang="en-US"/>
          </a:p>
        </p:txBody>
      </p:sp>
    </p:spTree>
    <p:extLst>
      <p:ext uri="{BB962C8B-B14F-4D97-AF65-F5344CB8AC3E}">
        <p14:creationId xmlns:p14="http://schemas.microsoft.com/office/powerpoint/2010/main" val="898533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C6659C-789D-49E5-A9A6-183751935CF8}" type="datetimeFigureOut">
              <a:rPr lang="en-US" smtClean="0"/>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42448-5DCA-438E-B87A-898CE40AA2E2}" type="slidenum">
              <a:rPr lang="en-US" smtClean="0"/>
              <a:t>‹#›</a:t>
            </a:fld>
            <a:endParaRPr lang="en-US"/>
          </a:p>
        </p:txBody>
      </p:sp>
    </p:spTree>
    <p:extLst>
      <p:ext uri="{BB962C8B-B14F-4D97-AF65-F5344CB8AC3E}">
        <p14:creationId xmlns:p14="http://schemas.microsoft.com/office/powerpoint/2010/main" val="103114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C6659C-789D-49E5-A9A6-183751935CF8}"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42448-5DCA-438E-B87A-898CE40AA2E2}" type="slidenum">
              <a:rPr lang="en-US" smtClean="0"/>
              <a:t>‹#›</a:t>
            </a:fld>
            <a:endParaRPr lang="en-US"/>
          </a:p>
        </p:txBody>
      </p:sp>
    </p:spTree>
    <p:extLst>
      <p:ext uri="{BB962C8B-B14F-4D97-AF65-F5344CB8AC3E}">
        <p14:creationId xmlns:p14="http://schemas.microsoft.com/office/powerpoint/2010/main" val="39308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C6659C-789D-49E5-A9A6-183751935CF8}" type="datetimeFigureOut">
              <a:rPr lang="en-US" smtClean="0"/>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B42448-5DCA-438E-B87A-898CE40AA2E2}" type="slidenum">
              <a:rPr lang="en-US" smtClean="0"/>
              <a:t>‹#›</a:t>
            </a:fld>
            <a:endParaRPr lang="en-US"/>
          </a:p>
        </p:txBody>
      </p:sp>
    </p:spTree>
    <p:extLst>
      <p:ext uri="{BB962C8B-B14F-4D97-AF65-F5344CB8AC3E}">
        <p14:creationId xmlns:p14="http://schemas.microsoft.com/office/powerpoint/2010/main" val="241718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C6659C-789D-49E5-A9A6-183751935CF8}" type="datetimeFigureOut">
              <a:rPr lang="en-US" smtClean="0"/>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B42448-5DCA-438E-B87A-898CE40AA2E2}" type="slidenum">
              <a:rPr lang="en-US" smtClean="0"/>
              <a:t>‹#›</a:t>
            </a:fld>
            <a:endParaRPr lang="en-US"/>
          </a:p>
        </p:txBody>
      </p:sp>
    </p:spTree>
    <p:extLst>
      <p:ext uri="{BB962C8B-B14F-4D97-AF65-F5344CB8AC3E}">
        <p14:creationId xmlns:p14="http://schemas.microsoft.com/office/powerpoint/2010/main" val="11866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C6659C-789D-49E5-A9A6-183751935CF8}" type="datetimeFigureOut">
              <a:rPr lang="en-US" smtClean="0"/>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B42448-5DCA-438E-B87A-898CE40AA2E2}" type="slidenum">
              <a:rPr lang="en-US" smtClean="0"/>
              <a:t>‹#›</a:t>
            </a:fld>
            <a:endParaRPr lang="en-US"/>
          </a:p>
        </p:txBody>
      </p:sp>
    </p:spTree>
    <p:extLst>
      <p:ext uri="{BB962C8B-B14F-4D97-AF65-F5344CB8AC3E}">
        <p14:creationId xmlns:p14="http://schemas.microsoft.com/office/powerpoint/2010/main" val="2881241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7C6659C-789D-49E5-A9A6-183751935CF8}"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42448-5DCA-438E-B87A-898CE40AA2E2}" type="slidenum">
              <a:rPr lang="en-US" smtClean="0"/>
              <a:t>‹#›</a:t>
            </a:fld>
            <a:endParaRPr lang="en-US"/>
          </a:p>
        </p:txBody>
      </p:sp>
    </p:spTree>
    <p:extLst>
      <p:ext uri="{BB962C8B-B14F-4D97-AF65-F5344CB8AC3E}">
        <p14:creationId xmlns:p14="http://schemas.microsoft.com/office/powerpoint/2010/main" val="2393719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7C6659C-789D-49E5-A9A6-183751935CF8}" type="datetimeFigureOut">
              <a:rPr lang="en-US" smtClean="0"/>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42448-5DCA-438E-B87A-898CE40AA2E2}" type="slidenum">
              <a:rPr lang="en-US" smtClean="0"/>
              <a:t>‹#›</a:t>
            </a:fld>
            <a:endParaRPr lang="en-US"/>
          </a:p>
        </p:txBody>
      </p:sp>
    </p:spTree>
    <p:extLst>
      <p:ext uri="{BB962C8B-B14F-4D97-AF65-F5344CB8AC3E}">
        <p14:creationId xmlns:p14="http://schemas.microsoft.com/office/powerpoint/2010/main" val="737469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C6659C-789D-49E5-A9A6-183751935CF8}" type="datetimeFigureOut">
              <a:rPr lang="en-US" smtClean="0"/>
              <a:t>1/21/2020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42448-5DCA-438E-B87A-898CE40AA2E2}" type="slidenum">
              <a:rPr lang="en-US" smtClean="0"/>
              <a:t>‹#›</a:t>
            </a:fld>
            <a:endParaRPr lang="en-US"/>
          </a:p>
        </p:txBody>
      </p:sp>
    </p:spTree>
    <p:extLst>
      <p:ext uri="{BB962C8B-B14F-4D97-AF65-F5344CB8AC3E}">
        <p14:creationId xmlns:p14="http://schemas.microsoft.com/office/powerpoint/2010/main" val="3873894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381000"/>
            <a:ext cx="8153400" cy="1508105"/>
          </a:xfrm>
          <a:prstGeom prst="rect">
            <a:avLst/>
          </a:prstGeom>
          <a:noFill/>
        </p:spPr>
        <p:txBody>
          <a:bodyPr wrap="square" rtlCol="0">
            <a:spAutoFit/>
          </a:bodyPr>
          <a:lstStyle/>
          <a:p>
            <a:pPr algn="ctr"/>
            <a:r>
              <a:rPr lang="en-US" sz="3200" dirty="0">
                <a:latin typeface="Quattrocento"/>
              </a:rPr>
              <a:t>How Then is Exercise Creating These </a:t>
            </a:r>
            <a:r>
              <a:rPr lang="en-US" sz="6000" dirty="0">
                <a:latin typeface="Quattrocento"/>
              </a:rPr>
              <a:t>Changes in Cognition</a:t>
            </a:r>
            <a:r>
              <a:rPr lang="en-US" sz="3600" dirty="0">
                <a:latin typeface="Quattrocento"/>
              </a:rPr>
              <a:t>?</a:t>
            </a:r>
            <a:endParaRPr lang="en-US" dirty="0">
              <a:latin typeface="Quattrocento"/>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862" y="2200275"/>
            <a:ext cx="3031415" cy="2286000"/>
          </a:xfrm>
          <a:prstGeom prst="rect">
            <a:avLst/>
          </a:prstGeom>
        </p:spPr>
      </p:pic>
    </p:spTree>
    <p:extLst>
      <p:ext uri="{BB962C8B-B14F-4D97-AF65-F5344CB8AC3E}">
        <p14:creationId xmlns:p14="http://schemas.microsoft.com/office/powerpoint/2010/main" val="1420521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t="32627" b="33614"/>
          <a:stretch/>
        </p:blipFill>
        <p:spPr>
          <a:xfrm>
            <a:off x="1295400" y="914401"/>
            <a:ext cx="6324600" cy="2743200"/>
          </a:xfrm>
          <a:prstGeom prst="rect">
            <a:avLst/>
          </a:prstGeom>
        </p:spPr>
      </p:pic>
      <p:sp>
        <p:nvSpPr>
          <p:cNvPr id="8" name="Rectangle 1821"/>
          <p:cNvSpPr>
            <a:spLocks noChangeArrowheads="1"/>
          </p:cNvSpPr>
          <p:nvPr/>
        </p:nvSpPr>
        <p:spPr bwMode="auto">
          <a:xfrm>
            <a:off x="0" y="6553200"/>
            <a:ext cx="472437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200" dirty="0">
                <a:latin typeface="Quattrocento"/>
              </a:rPr>
              <a:t>McGowan et al., (2019). International Journal of Psychophysiology.</a:t>
            </a:r>
            <a:endParaRPr lang="en-US" altLang="en-US" sz="1200" dirty="0">
              <a:latin typeface="Quattrocento"/>
            </a:endParaRPr>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60465" t="21722" r="24419" b="73753"/>
          <a:stretch/>
        </p:blipFill>
        <p:spPr>
          <a:xfrm>
            <a:off x="5257800" y="2625969"/>
            <a:ext cx="1295400" cy="498231"/>
          </a:xfrm>
          <a:prstGeom prst="rect">
            <a:avLst/>
          </a:prstGeom>
        </p:spPr>
      </p:pic>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32558" t="19372" r="48256" b="73753"/>
          <a:stretch/>
        </p:blipFill>
        <p:spPr>
          <a:xfrm>
            <a:off x="1828800" y="2336488"/>
            <a:ext cx="1644162" cy="756976"/>
          </a:xfrm>
          <a:prstGeom prst="rect">
            <a:avLst/>
          </a:prstGeom>
        </p:spPr>
      </p:pic>
      <p:sp>
        <p:nvSpPr>
          <p:cNvPr id="7" name="Title 5">
            <a:extLst>
              <a:ext uri="{FF2B5EF4-FFF2-40B4-BE49-F238E27FC236}">
                <a16:creationId xmlns:a16="http://schemas.microsoft.com/office/drawing/2014/main" id="{EE21FC19-E0DA-E04B-8261-72ACAB51B04D}"/>
              </a:ext>
            </a:extLst>
          </p:cNvPr>
          <p:cNvSpPr txBox="1">
            <a:spLocks/>
          </p:cNvSpPr>
          <p:nvPr/>
        </p:nvSpPr>
        <p:spPr>
          <a:xfrm>
            <a:off x="457200" y="0"/>
            <a:ext cx="8229600" cy="1143000"/>
          </a:xfrm>
          <a:prstGeom prst="rect">
            <a:avLst/>
          </a:prstGeom>
        </p:spPr>
        <p:txBody>
          <a:bodyPr/>
          <a:lstStyle/>
          <a:p>
            <a:pPr algn="ctr">
              <a:defRPr/>
            </a:pPr>
            <a:r>
              <a:rPr lang="en-US" sz="2800" dirty="0">
                <a:solidFill>
                  <a:prstClr val="black"/>
                </a:solidFill>
                <a:latin typeface="Centaur" panose="02030504050205020304" pitchFamily="18" charset="0"/>
              </a:rPr>
              <a:t>Acute Exercise Effects on Pupillometric</a:t>
            </a:r>
            <a:br>
              <a:rPr lang="en-US" sz="2800" dirty="0">
                <a:solidFill>
                  <a:prstClr val="black"/>
                </a:solidFill>
                <a:latin typeface="Centaur" panose="02030504050205020304" pitchFamily="18" charset="0"/>
              </a:rPr>
            </a:br>
            <a:r>
              <a:rPr lang="en-US" sz="4000" dirty="0">
                <a:solidFill>
                  <a:prstClr val="black"/>
                </a:solidFill>
                <a:latin typeface="Centaur" panose="02030504050205020304" pitchFamily="18" charset="0"/>
              </a:rPr>
              <a:t>Indices of Locus-Coeruleus Activation</a:t>
            </a:r>
          </a:p>
        </p:txBody>
      </p:sp>
    </p:spTree>
    <p:extLst>
      <p:ext uri="{BB962C8B-B14F-4D97-AF65-F5344CB8AC3E}">
        <p14:creationId xmlns:p14="http://schemas.microsoft.com/office/powerpoint/2010/main" val="2641404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t="32627"/>
          <a:stretch/>
        </p:blipFill>
        <p:spPr>
          <a:xfrm>
            <a:off x="1295400" y="914400"/>
            <a:ext cx="6324600" cy="5474595"/>
          </a:xfrm>
          <a:prstGeom prst="rect">
            <a:avLst/>
          </a:prstGeom>
        </p:spPr>
      </p:pic>
      <p:sp>
        <p:nvSpPr>
          <p:cNvPr id="8" name="Rectangle 1821"/>
          <p:cNvSpPr>
            <a:spLocks noChangeArrowheads="1"/>
          </p:cNvSpPr>
          <p:nvPr/>
        </p:nvSpPr>
        <p:spPr bwMode="auto">
          <a:xfrm>
            <a:off x="0" y="6553200"/>
            <a:ext cx="472437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200" dirty="0">
                <a:latin typeface="Quattrocento"/>
              </a:rPr>
              <a:t>McGowan et al., </a:t>
            </a:r>
            <a:r>
              <a:rPr lang="en-US" altLang="en-US" sz="1200" dirty="0" smtClean="0">
                <a:latin typeface="Quattrocento"/>
              </a:rPr>
              <a:t>(2019). </a:t>
            </a:r>
            <a:r>
              <a:rPr lang="en-US" altLang="en-US" sz="1200" dirty="0">
                <a:latin typeface="Quattrocento"/>
              </a:rPr>
              <a:t>International Journal of Psychophysiology.</a:t>
            </a:r>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60465" t="21722" r="24419" b="73753"/>
          <a:stretch/>
        </p:blipFill>
        <p:spPr>
          <a:xfrm>
            <a:off x="5257800" y="2625969"/>
            <a:ext cx="1295400" cy="498231"/>
          </a:xfrm>
          <a:prstGeom prst="rect">
            <a:avLst/>
          </a:prstGeom>
        </p:spPr>
      </p:pic>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32558" t="19372" r="48256" b="73753"/>
          <a:stretch/>
        </p:blipFill>
        <p:spPr>
          <a:xfrm>
            <a:off x="1828800" y="2336488"/>
            <a:ext cx="1644162" cy="756976"/>
          </a:xfrm>
          <a:prstGeom prst="rect">
            <a:avLst/>
          </a:prstGeom>
        </p:spPr>
      </p:pic>
      <p:sp>
        <p:nvSpPr>
          <p:cNvPr id="7" name="Title 5">
            <a:extLst>
              <a:ext uri="{FF2B5EF4-FFF2-40B4-BE49-F238E27FC236}">
                <a16:creationId xmlns:a16="http://schemas.microsoft.com/office/drawing/2014/main" id="{EE21FC19-E0DA-E04B-8261-72ACAB51B04D}"/>
              </a:ext>
            </a:extLst>
          </p:cNvPr>
          <p:cNvSpPr txBox="1">
            <a:spLocks/>
          </p:cNvSpPr>
          <p:nvPr/>
        </p:nvSpPr>
        <p:spPr>
          <a:xfrm>
            <a:off x="457200" y="0"/>
            <a:ext cx="8229600" cy="1143000"/>
          </a:xfrm>
          <a:prstGeom prst="rect">
            <a:avLst/>
          </a:prstGeom>
        </p:spPr>
        <p:txBody>
          <a:bodyPr/>
          <a:lstStyle/>
          <a:p>
            <a:pPr algn="ctr">
              <a:defRPr/>
            </a:pPr>
            <a:r>
              <a:rPr lang="en-US" sz="2800" dirty="0">
                <a:solidFill>
                  <a:prstClr val="black"/>
                </a:solidFill>
                <a:latin typeface="Centaur" panose="02030504050205020304" pitchFamily="18" charset="0"/>
              </a:rPr>
              <a:t>Acute Exercise Effects on Pupillometric</a:t>
            </a:r>
            <a:br>
              <a:rPr lang="en-US" sz="2800" dirty="0">
                <a:solidFill>
                  <a:prstClr val="black"/>
                </a:solidFill>
                <a:latin typeface="Centaur" panose="02030504050205020304" pitchFamily="18" charset="0"/>
              </a:rPr>
            </a:br>
            <a:r>
              <a:rPr lang="en-US" sz="4000" dirty="0">
                <a:solidFill>
                  <a:prstClr val="black"/>
                </a:solidFill>
                <a:latin typeface="Centaur" panose="02030504050205020304" pitchFamily="18" charset="0"/>
              </a:rPr>
              <a:t>Indices of Locus-Coeruleus Activation</a:t>
            </a:r>
          </a:p>
        </p:txBody>
      </p:sp>
    </p:spTree>
    <p:extLst>
      <p:ext uri="{BB962C8B-B14F-4D97-AF65-F5344CB8AC3E}">
        <p14:creationId xmlns:p14="http://schemas.microsoft.com/office/powerpoint/2010/main" val="4243947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381000"/>
            <a:ext cx="8153400" cy="1508105"/>
          </a:xfrm>
          <a:prstGeom prst="rect">
            <a:avLst/>
          </a:prstGeom>
          <a:noFill/>
        </p:spPr>
        <p:txBody>
          <a:bodyPr wrap="square" rtlCol="0">
            <a:spAutoFit/>
          </a:bodyPr>
          <a:lstStyle/>
          <a:p>
            <a:pPr algn="ctr"/>
            <a:r>
              <a:rPr lang="en-US" sz="3200" dirty="0">
                <a:latin typeface="Quattrocento"/>
              </a:rPr>
              <a:t>How Then is Exercise Creating These </a:t>
            </a:r>
            <a:r>
              <a:rPr lang="en-US" sz="6000" dirty="0">
                <a:latin typeface="Quattrocento"/>
              </a:rPr>
              <a:t>Changes in Cognition</a:t>
            </a:r>
            <a:r>
              <a:rPr lang="en-US" sz="3600" dirty="0">
                <a:latin typeface="Quattrocento"/>
              </a:rPr>
              <a:t>?</a:t>
            </a:r>
            <a:endParaRPr lang="en-US" dirty="0">
              <a:latin typeface="Quattrocento"/>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862" y="2200275"/>
            <a:ext cx="3031415" cy="228600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862" y="2200275"/>
            <a:ext cx="3031415" cy="2286000"/>
          </a:xfrm>
          <a:prstGeom prst="rect">
            <a:avLst/>
          </a:prstGeom>
        </p:spPr>
      </p:pic>
    </p:spTree>
    <p:extLst>
      <p:ext uri="{BB962C8B-B14F-4D97-AF65-F5344CB8AC3E}">
        <p14:creationId xmlns:p14="http://schemas.microsoft.com/office/powerpoint/2010/main" val="249223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381000"/>
            <a:ext cx="8153400" cy="1508105"/>
          </a:xfrm>
          <a:prstGeom prst="rect">
            <a:avLst/>
          </a:prstGeom>
          <a:noFill/>
        </p:spPr>
        <p:txBody>
          <a:bodyPr wrap="square" rtlCol="0">
            <a:spAutoFit/>
          </a:bodyPr>
          <a:lstStyle/>
          <a:p>
            <a:pPr algn="ctr"/>
            <a:r>
              <a:rPr lang="en-US" sz="3200" dirty="0">
                <a:latin typeface="Quattrocento"/>
              </a:rPr>
              <a:t>How Then is Exercise Creating These </a:t>
            </a:r>
            <a:r>
              <a:rPr lang="en-US" sz="6000" dirty="0">
                <a:latin typeface="Quattrocento"/>
              </a:rPr>
              <a:t>Changes in Cognition</a:t>
            </a:r>
            <a:r>
              <a:rPr lang="en-US" sz="3600" dirty="0">
                <a:latin typeface="Quattrocento"/>
              </a:rPr>
              <a:t>?</a:t>
            </a:r>
            <a:endParaRPr lang="en-US" dirty="0">
              <a:latin typeface="Quattrocento"/>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0" y="1981199"/>
            <a:ext cx="3378570" cy="338176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9161" y="3961659"/>
            <a:ext cx="3024839" cy="2802605"/>
          </a:xfrm>
          <a:prstGeom prst="rect">
            <a:avLst/>
          </a:prstGeom>
        </p:spPr>
      </p:pic>
      <p:sp>
        <p:nvSpPr>
          <p:cNvPr id="8" name="Rectangle 1821"/>
          <p:cNvSpPr>
            <a:spLocks noChangeArrowheads="1"/>
          </p:cNvSpPr>
          <p:nvPr/>
        </p:nvSpPr>
        <p:spPr bwMode="auto">
          <a:xfrm>
            <a:off x="0" y="6553200"/>
            <a:ext cx="192392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200" dirty="0">
                <a:latin typeface="Quattrocento"/>
              </a:rPr>
              <a:t>(Costa &amp; </a:t>
            </a:r>
            <a:r>
              <a:rPr lang="en-US" altLang="en-US" sz="1200" dirty="0" err="1">
                <a:latin typeface="Quattrocento"/>
              </a:rPr>
              <a:t>Rudebeck</a:t>
            </a:r>
            <a:r>
              <a:rPr lang="en-US" altLang="en-US" sz="1200" dirty="0">
                <a:latin typeface="Quattrocento"/>
              </a:rPr>
              <a:t>, 2016)</a:t>
            </a: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3862" y="2200275"/>
            <a:ext cx="3031415" cy="2286000"/>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3862" y="2200275"/>
            <a:ext cx="3031415" cy="2286000"/>
          </a:xfrm>
          <a:prstGeom prst="rect">
            <a:avLst/>
          </a:prstGeom>
        </p:spPr>
      </p:pic>
    </p:spTree>
    <p:extLst>
      <p:ext uri="{BB962C8B-B14F-4D97-AF65-F5344CB8AC3E}">
        <p14:creationId xmlns:p14="http://schemas.microsoft.com/office/powerpoint/2010/main" val="648558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381000"/>
            <a:ext cx="8153400" cy="1508105"/>
          </a:xfrm>
          <a:prstGeom prst="rect">
            <a:avLst/>
          </a:prstGeom>
          <a:noFill/>
        </p:spPr>
        <p:txBody>
          <a:bodyPr wrap="square" rtlCol="0">
            <a:spAutoFit/>
          </a:bodyPr>
          <a:lstStyle/>
          <a:p>
            <a:pPr algn="ctr"/>
            <a:r>
              <a:rPr lang="en-US" sz="3200" dirty="0">
                <a:latin typeface="Quattrocento"/>
              </a:rPr>
              <a:t>How Then is Exercise Creating These </a:t>
            </a:r>
            <a:r>
              <a:rPr lang="en-US" sz="6000" dirty="0">
                <a:latin typeface="Quattrocento"/>
              </a:rPr>
              <a:t>Changes in Cognition</a:t>
            </a:r>
            <a:r>
              <a:rPr lang="en-US" sz="3600" dirty="0">
                <a:latin typeface="Quattrocento"/>
              </a:rPr>
              <a:t>?</a:t>
            </a:r>
            <a:endParaRPr lang="en-US" dirty="0">
              <a:latin typeface="Quattrocento"/>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0" y="1981199"/>
            <a:ext cx="3378570" cy="338176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9161" y="3961659"/>
            <a:ext cx="3024839" cy="2802605"/>
          </a:xfrm>
          <a:prstGeom prst="rect">
            <a:avLst/>
          </a:prstGeom>
        </p:spPr>
      </p:pic>
      <p:sp>
        <p:nvSpPr>
          <p:cNvPr id="8" name="Rectangle 1821"/>
          <p:cNvSpPr>
            <a:spLocks noChangeArrowheads="1"/>
          </p:cNvSpPr>
          <p:nvPr/>
        </p:nvSpPr>
        <p:spPr bwMode="auto">
          <a:xfrm>
            <a:off x="0" y="6553200"/>
            <a:ext cx="192392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200" dirty="0">
                <a:latin typeface="Quattrocento"/>
              </a:rPr>
              <a:t>(Costa &amp; </a:t>
            </a:r>
            <a:r>
              <a:rPr lang="en-US" altLang="en-US" sz="1200" dirty="0" err="1">
                <a:latin typeface="Quattrocento"/>
              </a:rPr>
              <a:t>Rudebeck</a:t>
            </a:r>
            <a:r>
              <a:rPr lang="en-US" altLang="en-US" sz="1200" dirty="0">
                <a:latin typeface="Quattrocento"/>
              </a:rPr>
              <a:t>, 2016)</a:t>
            </a: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3862" y="2200275"/>
            <a:ext cx="3031415" cy="2286000"/>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3862" y="2200275"/>
            <a:ext cx="3031415" cy="2286000"/>
          </a:xfrm>
          <a:prstGeom prst="rect">
            <a:avLst/>
          </a:prstGeom>
        </p:spPr>
      </p:pic>
    </p:spTree>
    <p:extLst>
      <p:ext uri="{BB962C8B-B14F-4D97-AF65-F5344CB8AC3E}">
        <p14:creationId xmlns:p14="http://schemas.microsoft.com/office/powerpoint/2010/main" val="3809629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457200" y="0"/>
            <a:ext cx="8229600" cy="1143000"/>
          </a:xfrm>
          <a:prstGeom prst="rect">
            <a:avLst/>
          </a:prstGeom>
        </p:spPr>
        <p:txBody>
          <a:bodyPr/>
          <a:lstStyle/>
          <a:p>
            <a:pPr algn="ctr">
              <a:defRPr/>
            </a:pPr>
            <a:r>
              <a:rPr lang="en-US" sz="2800" dirty="0">
                <a:solidFill>
                  <a:prstClr val="black"/>
                </a:solidFill>
                <a:latin typeface="Centaur" panose="02030504050205020304" pitchFamily="18" charset="0"/>
              </a:rPr>
              <a:t>Acute Exercise Effects on Pupillometric</a:t>
            </a:r>
            <a:br>
              <a:rPr lang="en-US" sz="2800" dirty="0">
                <a:solidFill>
                  <a:prstClr val="black"/>
                </a:solidFill>
                <a:latin typeface="Centaur" panose="02030504050205020304" pitchFamily="18" charset="0"/>
              </a:rPr>
            </a:br>
            <a:r>
              <a:rPr lang="en-US" sz="4000" dirty="0">
                <a:solidFill>
                  <a:prstClr val="black"/>
                </a:solidFill>
                <a:latin typeface="Centaur" panose="02030504050205020304" pitchFamily="18" charset="0"/>
              </a:rPr>
              <a:t>Indices of Locus-Coeruleus Activation</a:t>
            </a:r>
          </a:p>
        </p:txBody>
      </p:sp>
      <p:sp>
        <p:nvSpPr>
          <p:cNvPr id="8" name="Rectangle 1821"/>
          <p:cNvSpPr>
            <a:spLocks noChangeArrowheads="1"/>
          </p:cNvSpPr>
          <p:nvPr/>
        </p:nvSpPr>
        <p:spPr bwMode="auto">
          <a:xfrm>
            <a:off x="0" y="6553200"/>
            <a:ext cx="472437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200" dirty="0">
                <a:latin typeface="Quattrocento"/>
              </a:rPr>
              <a:t>McGowan et al., (2019). International Journal of Psychophysiology.</a:t>
            </a:r>
            <a:endParaRPr lang="en-US" altLang="en-US" sz="1200" dirty="0">
              <a:latin typeface="Quattrocento"/>
            </a:endParaRPr>
          </a:p>
        </p:txBody>
      </p:sp>
      <p:sp>
        <p:nvSpPr>
          <p:cNvPr id="9" name="Rectangle 8"/>
          <p:cNvSpPr/>
          <p:nvPr/>
        </p:nvSpPr>
        <p:spPr>
          <a:xfrm>
            <a:off x="228600" y="1276290"/>
            <a:ext cx="901209" cy="400110"/>
          </a:xfrm>
          <a:prstGeom prst="rect">
            <a:avLst/>
          </a:prstGeom>
        </p:spPr>
        <p:txBody>
          <a:bodyPr wrap="none">
            <a:spAutoFit/>
          </a:bodyPr>
          <a:lstStyle/>
          <a:p>
            <a:pPr algn="ctr"/>
            <a:r>
              <a:rPr lang="en-US" sz="2000" dirty="0">
                <a:latin typeface="Quattrocento"/>
              </a:rPr>
              <a:t>N = 58</a:t>
            </a:r>
            <a:endParaRPr lang="en-US" sz="2000" dirty="0"/>
          </a:p>
        </p:txBody>
      </p:sp>
    </p:spTree>
    <p:extLst>
      <p:ext uri="{BB962C8B-B14F-4D97-AF65-F5344CB8AC3E}">
        <p14:creationId xmlns:p14="http://schemas.microsoft.com/office/powerpoint/2010/main" val="724450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457200" y="0"/>
            <a:ext cx="8229600" cy="1143000"/>
          </a:xfrm>
          <a:prstGeom prst="rect">
            <a:avLst/>
          </a:prstGeom>
        </p:spPr>
        <p:txBody>
          <a:bodyPr/>
          <a:lstStyle/>
          <a:p>
            <a:pPr algn="ctr">
              <a:defRPr/>
            </a:pPr>
            <a:r>
              <a:rPr lang="en-US" sz="2800" dirty="0">
                <a:solidFill>
                  <a:prstClr val="black"/>
                </a:solidFill>
                <a:latin typeface="Centaur" panose="02030504050205020304" pitchFamily="18" charset="0"/>
              </a:rPr>
              <a:t>Acute Exercise Effects on Pupillometric</a:t>
            </a:r>
            <a:br>
              <a:rPr lang="en-US" sz="2800" dirty="0">
                <a:solidFill>
                  <a:prstClr val="black"/>
                </a:solidFill>
                <a:latin typeface="Centaur" panose="02030504050205020304" pitchFamily="18" charset="0"/>
              </a:rPr>
            </a:br>
            <a:r>
              <a:rPr lang="en-US" sz="4000" dirty="0">
                <a:solidFill>
                  <a:prstClr val="black"/>
                </a:solidFill>
                <a:latin typeface="Centaur" panose="02030504050205020304" pitchFamily="18" charset="0"/>
              </a:rPr>
              <a:t>Indices of Locus-Coeruleus Activation</a:t>
            </a:r>
          </a:p>
        </p:txBody>
      </p:sp>
      <p:sp>
        <p:nvSpPr>
          <p:cNvPr id="8" name="Rectangle 1821"/>
          <p:cNvSpPr>
            <a:spLocks noChangeArrowheads="1"/>
          </p:cNvSpPr>
          <p:nvPr/>
        </p:nvSpPr>
        <p:spPr bwMode="auto">
          <a:xfrm>
            <a:off x="0" y="6553200"/>
            <a:ext cx="472437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200" dirty="0">
                <a:latin typeface="Quattrocento"/>
              </a:rPr>
              <a:t>McGowan et al., (2019). International Journal of Psychophysiology.</a:t>
            </a:r>
            <a:endParaRPr lang="en-US" altLang="en-US" sz="1200" dirty="0">
              <a:latin typeface="Quattrocento"/>
            </a:endParaRPr>
          </a:p>
        </p:txBody>
      </p:sp>
      <p:sp>
        <p:nvSpPr>
          <p:cNvPr id="9" name="Rectangle 8"/>
          <p:cNvSpPr/>
          <p:nvPr/>
        </p:nvSpPr>
        <p:spPr>
          <a:xfrm>
            <a:off x="228600" y="1276290"/>
            <a:ext cx="901209" cy="400110"/>
          </a:xfrm>
          <a:prstGeom prst="rect">
            <a:avLst/>
          </a:prstGeom>
        </p:spPr>
        <p:txBody>
          <a:bodyPr wrap="none">
            <a:spAutoFit/>
          </a:bodyPr>
          <a:lstStyle/>
          <a:p>
            <a:pPr algn="ctr"/>
            <a:r>
              <a:rPr lang="en-US" sz="2000" dirty="0">
                <a:latin typeface="Quattrocento"/>
              </a:rPr>
              <a:t>N = 58</a:t>
            </a:r>
            <a:endParaRPr lang="en-US" sz="20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786" y="2233076"/>
            <a:ext cx="8161421" cy="3291424"/>
          </a:xfrm>
          <a:prstGeom prst="rect">
            <a:avLst/>
          </a:prstGeom>
        </p:spPr>
      </p:pic>
      <p:sp>
        <p:nvSpPr>
          <p:cNvPr id="11" name="Title 5"/>
          <p:cNvSpPr txBox="1">
            <a:spLocks/>
          </p:cNvSpPr>
          <p:nvPr/>
        </p:nvSpPr>
        <p:spPr bwMode="auto">
          <a:xfrm>
            <a:off x="569786" y="1641088"/>
            <a:ext cx="3581400" cy="609600"/>
          </a:xfrm>
          <a:prstGeom prst="rect">
            <a:avLst/>
          </a:prstGeom>
        </p:spPr>
        <p:txBody>
          <a:bodyPr/>
          <a:lstStyle/>
          <a:p>
            <a:pPr algn="ctr" eaLnBrk="0" hangingPunct="0">
              <a:defRPr/>
            </a:pPr>
            <a:r>
              <a:rPr lang="en-US" sz="1600" dirty="0">
                <a:solidFill>
                  <a:schemeClr val="tx1">
                    <a:lumMod val="50000"/>
                    <a:lumOff val="50000"/>
                  </a:schemeClr>
                </a:solidFill>
                <a:latin typeface="Lucida Bright" pitchFamily="18" charset="0"/>
              </a:rPr>
              <a:t>20 minutes of moderate intensity </a:t>
            </a:r>
          </a:p>
          <a:p>
            <a:pPr algn="ctr" eaLnBrk="0" hangingPunct="0">
              <a:defRPr/>
            </a:pPr>
            <a:r>
              <a:rPr lang="en-US" sz="1600" dirty="0">
                <a:solidFill>
                  <a:schemeClr val="tx1">
                    <a:lumMod val="50000"/>
                    <a:lumOff val="50000"/>
                  </a:schemeClr>
                </a:solidFill>
                <a:latin typeface="Lucida Bright" pitchFamily="18" charset="0"/>
              </a:rPr>
              <a:t>aerobic exercise</a:t>
            </a:r>
            <a:endParaRPr lang="en-US" sz="1600" dirty="0">
              <a:solidFill>
                <a:schemeClr val="tx1">
                  <a:lumMod val="50000"/>
                  <a:lumOff val="50000"/>
                </a:schemeClr>
              </a:solidFill>
              <a:latin typeface="Lucida Bright" pitchFamily="18" charset="0"/>
              <a:ea typeface="+mj-ea"/>
              <a:cs typeface="+mj-cs"/>
            </a:endParaRPr>
          </a:p>
        </p:txBody>
      </p:sp>
      <p:sp>
        <p:nvSpPr>
          <p:cNvPr id="12" name="Title 5"/>
          <p:cNvSpPr txBox="1">
            <a:spLocks/>
          </p:cNvSpPr>
          <p:nvPr/>
        </p:nvSpPr>
        <p:spPr bwMode="auto">
          <a:xfrm>
            <a:off x="4953000" y="5565823"/>
            <a:ext cx="3581400" cy="609600"/>
          </a:xfrm>
          <a:prstGeom prst="rect">
            <a:avLst/>
          </a:prstGeom>
        </p:spPr>
        <p:txBody>
          <a:bodyPr/>
          <a:lstStyle/>
          <a:p>
            <a:pPr algn="ctr" eaLnBrk="0" hangingPunct="0">
              <a:defRPr/>
            </a:pPr>
            <a:r>
              <a:rPr lang="en-US" sz="1600" dirty="0">
                <a:solidFill>
                  <a:schemeClr val="tx1">
                    <a:lumMod val="50000"/>
                    <a:lumOff val="50000"/>
                  </a:schemeClr>
                </a:solidFill>
                <a:latin typeface="Lucida Bright" pitchFamily="18" charset="0"/>
              </a:rPr>
              <a:t>20 minutes of active control</a:t>
            </a:r>
            <a:endParaRPr lang="en-US" sz="1600" dirty="0">
              <a:solidFill>
                <a:schemeClr val="tx1">
                  <a:lumMod val="50000"/>
                  <a:lumOff val="50000"/>
                </a:schemeClr>
              </a:solidFill>
              <a:latin typeface="Lucida Bright" pitchFamily="18" charset="0"/>
              <a:ea typeface="+mj-ea"/>
              <a:cs typeface="+mj-cs"/>
            </a:endParaRPr>
          </a:p>
        </p:txBody>
      </p:sp>
      <p:sp>
        <p:nvSpPr>
          <p:cNvPr id="13" name="Title 5"/>
          <p:cNvSpPr txBox="1">
            <a:spLocks/>
          </p:cNvSpPr>
          <p:nvPr/>
        </p:nvSpPr>
        <p:spPr bwMode="auto">
          <a:xfrm>
            <a:off x="5141786" y="1641088"/>
            <a:ext cx="3581400" cy="609600"/>
          </a:xfrm>
          <a:prstGeom prst="rect">
            <a:avLst/>
          </a:prstGeom>
        </p:spPr>
        <p:txBody>
          <a:bodyPr/>
          <a:lstStyle/>
          <a:p>
            <a:pPr algn="ctr" eaLnBrk="0" hangingPunct="0">
              <a:defRPr/>
            </a:pPr>
            <a:r>
              <a:rPr lang="en-US" sz="1600" dirty="0">
                <a:solidFill>
                  <a:schemeClr val="tx1">
                    <a:lumMod val="50000"/>
                    <a:lumOff val="50000"/>
                  </a:schemeClr>
                </a:solidFill>
                <a:latin typeface="Lucida Bright" pitchFamily="18" charset="0"/>
              </a:rPr>
              <a:t>20 minutes of moderate intensity </a:t>
            </a:r>
          </a:p>
          <a:p>
            <a:pPr algn="ctr" eaLnBrk="0" hangingPunct="0">
              <a:defRPr/>
            </a:pPr>
            <a:r>
              <a:rPr lang="en-US" sz="1600" dirty="0">
                <a:solidFill>
                  <a:schemeClr val="tx1">
                    <a:lumMod val="50000"/>
                    <a:lumOff val="50000"/>
                  </a:schemeClr>
                </a:solidFill>
                <a:latin typeface="Lucida Bright" pitchFamily="18" charset="0"/>
              </a:rPr>
              <a:t>aerobic exercise</a:t>
            </a:r>
            <a:endParaRPr lang="en-US" sz="1600" dirty="0">
              <a:solidFill>
                <a:schemeClr val="tx1">
                  <a:lumMod val="50000"/>
                  <a:lumOff val="50000"/>
                </a:schemeClr>
              </a:solidFill>
              <a:latin typeface="Lucida Bright" pitchFamily="18" charset="0"/>
              <a:ea typeface="+mj-ea"/>
              <a:cs typeface="+mj-cs"/>
            </a:endParaRPr>
          </a:p>
        </p:txBody>
      </p:sp>
      <p:sp>
        <p:nvSpPr>
          <p:cNvPr id="14" name="Title 5"/>
          <p:cNvSpPr txBox="1">
            <a:spLocks/>
          </p:cNvSpPr>
          <p:nvPr/>
        </p:nvSpPr>
        <p:spPr bwMode="auto">
          <a:xfrm>
            <a:off x="762000" y="5547776"/>
            <a:ext cx="3581400" cy="609600"/>
          </a:xfrm>
          <a:prstGeom prst="rect">
            <a:avLst/>
          </a:prstGeom>
        </p:spPr>
        <p:txBody>
          <a:bodyPr/>
          <a:lstStyle/>
          <a:p>
            <a:pPr algn="ctr" eaLnBrk="0" hangingPunct="0">
              <a:defRPr/>
            </a:pPr>
            <a:r>
              <a:rPr lang="en-US" sz="1600" dirty="0">
                <a:solidFill>
                  <a:schemeClr val="tx1">
                    <a:lumMod val="50000"/>
                    <a:lumOff val="50000"/>
                  </a:schemeClr>
                </a:solidFill>
                <a:latin typeface="Lucida Bright" pitchFamily="18" charset="0"/>
              </a:rPr>
              <a:t>20 minutes of active control</a:t>
            </a:r>
            <a:endParaRPr lang="en-US" sz="1600" dirty="0">
              <a:solidFill>
                <a:schemeClr val="tx1">
                  <a:lumMod val="50000"/>
                  <a:lumOff val="50000"/>
                </a:schemeClr>
              </a:solidFill>
              <a:latin typeface="Lucida Bright" pitchFamily="18" charset="0"/>
              <a:ea typeface="+mj-ea"/>
              <a:cs typeface="+mj-cs"/>
            </a:endParaRPr>
          </a:p>
        </p:txBody>
      </p:sp>
    </p:spTree>
    <p:extLst>
      <p:ext uri="{BB962C8B-B14F-4D97-AF65-F5344CB8AC3E}">
        <p14:creationId xmlns:p14="http://schemas.microsoft.com/office/powerpoint/2010/main" val="2902181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457200" y="0"/>
            <a:ext cx="8229600" cy="1143000"/>
          </a:xfrm>
          <a:prstGeom prst="rect">
            <a:avLst/>
          </a:prstGeom>
        </p:spPr>
        <p:txBody>
          <a:bodyPr/>
          <a:lstStyle/>
          <a:p>
            <a:pPr algn="ctr">
              <a:defRPr/>
            </a:pPr>
            <a:r>
              <a:rPr lang="en-US" sz="2800" dirty="0">
                <a:solidFill>
                  <a:prstClr val="black"/>
                </a:solidFill>
                <a:latin typeface="Centaur" panose="02030504050205020304" pitchFamily="18" charset="0"/>
              </a:rPr>
              <a:t>Acute Exercise Effects on Pupillometric</a:t>
            </a:r>
            <a:br>
              <a:rPr lang="en-US" sz="2800" dirty="0">
                <a:solidFill>
                  <a:prstClr val="black"/>
                </a:solidFill>
                <a:latin typeface="Centaur" panose="02030504050205020304" pitchFamily="18" charset="0"/>
              </a:rPr>
            </a:br>
            <a:r>
              <a:rPr lang="en-US" sz="4000" dirty="0">
                <a:solidFill>
                  <a:prstClr val="black"/>
                </a:solidFill>
                <a:latin typeface="Centaur" panose="02030504050205020304" pitchFamily="18" charset="0"/>
              </a:rPr>
              <a:t>Indices of Locus-Coeruleus Activation</a:t>
            </a:r>
          </a:p>
        </p:txBody>
      </p:sp>
      <p:sp>
        <p:nvSpPr>
          <p:cNvPr id="8" name="Rectangle 1821"/>
          <p:cNvSpPr>
            <a:spLocks noChangeArrowheads="1"/>
          </p:cNvSpPr>
          <p:nvPr/>
        </p:nvSpPr>
        <p:spPr bwMode="auto">
          <a:xfrm>
            <a:off x="0" y="6553200"/>
            <a:ext cx="472437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200" dirty="0">
                <a:latin typeface="Quattrocento"/>
              </a:rPr>
              <a:t>McGowan et al., (2019). International Journal of Psychophysiology.</a:t>
            </a:r>
            <a:endParaRPr lang="en-US" altLang="en-US" sz="1200" dirty="0">
              <a:latin typeface="Quattrocento"/>
            </a:endParaRPr>
          </a:p>
        </p:txBody>
      </p:sp>
      <p:sp>
        <p:nvSpPr>
          <p:cNvPr id="9" name="Rectangle 8"/>
          <p:cNvSpPr/>
          <p:nvPr/>
        </p:nvSpPr>
        <p:spPr>
          <a:xfrm>
            <a:off x="228600" y="1276290"/>
            <a:ext cx="901209" cy="400110"/>
          </a:xfrm>
          <a:prstGeom prst="rect">
            <a:avLst/>
          </a:prstGeom>
        </p:spPr>
        <p:txBody>
          <a:bodyPr wrap="none">
            <a:spAutoFit/>
          </a:bodyPr>
          <a:lstStyle/>
          <a:p>
            <a:pPr algn="ctr"/>
            <a:r>
              <a:rPr lang="en-US" sz="2000" dirty="0">
                <a:latin typeface="Quattrocento"/>
              </a:rPr>
              <a:t>N = 58</a:t>
            </a:r>
            <a:endParaRPr lang="en-US" sz="20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786" y="2233076"/>
            <a:ext cx="8161421" cy="3291424"/>
          </a:xfrm>
          <a:prstGeom prst="rect">
            <a:avLst/>
          </a:prstGeom>
        </p:spPr>
      </p:pic>
      <p:sp>
        <p:nvSpPr>
          <p:cNvPr id="11" name="Title 5"/>
          <p:cNvSpPr txBox="1">
            <a:spLocks/>
          </p:cNvSpPr>
          <p:nvPr/>
        </p:nvSpPr>
        <p:spPr bwMode="auto">
          <a:xfrm>
            <a:off x="569786" y="1641088"/>
            <a:ext cx="3581400" cy="609600"/>
          </a:xfrm>
          <a:prstGeom prst="rect">
            <a:avLst/>
          </a:prstGeom>
        </p:spPr>
        <p:txBody>
          <a:bodyPr/>
          <a:lstStyle/>
          <a:p>
            <a:pPr algn="ctr" eaLnBrk="0" hangingPunct="0">
              <a:defRPr/>
            </a:pPr>
            <a:r>
              <a:rPr lang="en-US" sz="1600" dirty="0">
                <a:solidFill>
                  <a:schemeClr val="tx1">
                    <a:lumMod val="50000"/>
                    <a:lumOff val="50000"/>
                  </a:schemeClr>
                </a:solidFill>
                <a:latin typeface="Lucida Bright" pitchFamily="18" charset="0"/>
              </a:rPr>
              <a:t>20 minutes of moderate intensity </a:t>
            </a:r>
          </a:p>
          <a:p>
            <a:pPr algn="ctr" eaLnBrk="0" hangingPunct="0">
              <a:defRPr/>
            </a:pPr>
            <a:r>
              <a:rPr lang="en-US" sz="1600" dirty="0">
                <a:solidFill>
                  <a:schemeClr val="tx1">
                    <a:lumMod val="50000"/>
                    <a:lumOff val="50000"/>
                  </a:schemeClr>
                </a:solidFill>
                <a:latin typeface="Lucida Bright" pitchFamily="18" charset="0"/>
              </a:rPr>
              <a:t>aerobic exercise</a:t>
            </a:r>
            <a:endParaRPr lang="en-US" sz="1600" dirty="0">
              <a:solidFill>
                <a:schemeClr val="tx1">
                  <a:lumMod val="50000"/>
                  <a:lumOff val="50000"/>
                </a:schemeClr>
              </a:solidFill>
              <a:latin typeface="Lucida Bright" pitchFamily="18" charset="0"/>
              <a:ea typeface="+mj-ea"/>
              <a:cs typeface="+mj-cs"/>
            </a:endParaRPr>
          </a:p>
        </p:txBody>
      </p:sp>
      <p:sp>
        <p:nvSpPr>
          <p:cNvPr id="12" name="Title 5"/>
          <p:cNvSpPr txBox="1">
            <a:spLocks/>
          </p:cNvSpPr>
          <p:nvPr/>
        </p:nvSpPr>
        <p:spPr bwMode="auto">
          <a:xfrm>
            <a:off x="4953000" y="5565823"/>
            <a:ext cx="3581400" cy="609600"/>
          </a:xfrm>
          <a:prstGeom prst="rect">
            <a:avLst/>
          </a:prstGeom>
        </p:spPr>
        <p:txBody>
          <a:bodyPr/>
          <a:lstStyle/>
          <a:p>
            <a:pPr algn="ctr" eaLnBrk="0" hangingPunct="0">
              <a:defRPr/>
            </a:pPr>
            <a:r>
              <a:rPr lang="en-US" sz="1600" dirty="0">
                <a:solidFill>
                  <a:schemeClr val="tx1">
                    <a:lumMod val="50000"/>
                    <a:lumOff val="50000"/>
                  </a:schemeClr>
                </a:solidFill>
                <a:latin typeface="Lucida Bright" pitchFamily="18" charset="0"/>
              </a:rPr>
              <a:t>20 minutes of active control</a:t>
            </a:r>
            <a:endParaRPr lang="en-US" sz="1600" dirty="0">
              <a:solidFill>
                <a:schemeClr val="tx1">
                  <a:lumMod val="50000"/>
                  <a:lumOff val="50000"/>
                </a:schemeClr>
              </a:solidFill>
              <a:latin typeface="Lucida Bright" pitchFamily="18" charset="0"/>
              <a:ea typeface="+mj-ea"/>
              <a:cs typeface="+mj-cs"/>
            </a:endParaRPr>
          </a:p>
        </p:txBody>
      </p:sp>
      <p:sp>
        <p:nvSpPr>
          <p:cNvPr id="13" name="Title 5"/>
          <p:cNvSpPr txBox="1">
            <a:spLocks/>
          </p:cNvSpPr>
          <p:nvPr/>
        </p:nvSpPr>
        <p:spPr bwMode="auto">
          <a:xfrm>
            <a:off x="5141786" y="1641088"/>
            <a:ext cx="3581400" cy="609600"/>
          </a:xfrm>
          <a:prstGeom prst="rect">
            <a:avLst/>
          </a:prstGeom>
        </p:spPr>
        <p:txBody>
          <a:bodyPr/>
          <a:lstStyle/>
          <a:p>
            <a:pPr algn="ctr" eaLnBrk="0" hangingPunct="0">
              <a:defRPr/>
            </a:pPr>
            <a:r>
              <a:rPr lang="en-US" sz="1600" dirty="0">
                <a:solidFill>
                  <a:schemeClr val="tx1">
                    <a:lumMod val="50000"/>
                    <a:lumOff val="50000"/>
                  </a:schemeClr>
                </a:solidFill>
                <a:latin typeface="Lucida Bright" pitchFamily="18" charset="0"/>
              </a:rPr>
              <a:t>20 minutes of moderate intensity </a:t>
            </a:r>
          </a:p>
          <a:p>
            <a:pPr algn="ctr" eaLnBrk="0" hangingPunct="0">
              <a:defRPr/>
            </a:pPr>
            <a:r>
              <a:rPr lang="en-US" sz="1600" dirty="0">
                <a:solidFill>
                  <a:schemeClr val="tx1">
                    <a:lumMod val="50000"/>
                    <a:lumOff val="50000"/>
                  </a:schemeClr>
                </a:solidFill>
                <a:latin typeface="Lucida Bright" pitchFamily="18" charset="0"/>
              </a:rPr>
              <a:t>aerobic exercise</a:t>
            </a:r>
            <a:endParaRPr lang="en-US" sz="1600" dirty="0">
              <a:solidFill>
                <a:schemeClr val="tx1">
                  <a:lumMod val="50000"/>
                  <a:lumOff val="50000"/>
                </a:schemeClr>
              </a:solidFill>
              <a:latin typeface="Lucida Bright" pitchFamily="18" charset="0"/>
              <a:ea typeface="+mj-ea"/>
              <a:cs typeface="+mj-cs"/>
            </a:endParaRPr>
          </a:p>
        </p:txBody>
      </p:sp>
      <p:sp>
        <p:nvSpPr>
          <p:cNvPr id="14" name="Title 5"/>
          <p:cNvSpPr txBox="1">
            <a:spLocks/>
          </p:cNvSpPr>
          <p:nvPr/>
        </p:nvSpPr>
        <p:spPr bwMode="auto">
          <a:xfrm>
            <a:off x="762000" y="5547776"/>
            <a:ext cx="3581400" cy="609600"/>
          </a:xfrm>
          <a:prstGeom prst="rect">
            <a:avLst/>
          </a:prstGeom>
        </p:spPr>
        <p:txBody>
          <a:bodyPr/>
          <a:lstStyle/>
          <a:p>
            <a:pPr algn="ctr" eaLnBrk="0" hangingPunct="0">
              <a:defRPr/>
            </a:pPr>
            <a:r>
              <a:rPr lang="en-US" sz="1600" dirty="0">
                <a:solidFill>
                  <a:schemeClr val="tx1">
                    <a:lumMod val="50000"/>
                    <a:lumOff val="50000"/>
                  </a:schemeClr>
                </a:solidFill>
                <a:latin typeface="Lucida Bright" pitchFamily="18" charset="0"/>
              </a:rPr>
              <a:t>20 minutes of active control</a:t>
            </a:r>
            <a:endParaRPr lang="en-US" sz="1600" dirty="0">
              <a:solidFill>
                <a:schemeClr val="tx1">
                  <a:lumMod val="50000"/>
                  <a:lumOff val="50000"/>
                </a:schemeClr>
              </a:solidFill>
              <a:latin typeface="Lucida Bright" pitchFamily="18" charset="0"/>
              <a:ea typeface="+mj-ea"/>
              <a:cs typeface="+mj-cs"/>
            </a:endParaRPr>
          </a:p>
        </p:txBody>
      </p:sp>
      <p:sp>
        <p:nvSpPr>
          <p:cNvPr id="15" name="TextBox 14">
            <a:extLst>
              <a:ext uri="{FF2B5EF4-FFF2-40B4-BE49-F238E27FC236}">
                <a16:creationId xmlns:a16="http://schemas.microsoft.com/office/drawing/2014/main" id="{3E8E3C3B-1236-B644-B014-FB1CB6F30AEA}"/>
              </a:ext>
            </a:extLst>
          </p:cNvPr>
          <p:cNvSpPr txBox="1"/>
          <p:nvPr/>
        </p:nvSpPr>
        <p:spPr>
          <a:xfrm>
            <a:off x="3550666" y="5952612"/>
            <a:ext cx="2199660" cy="584775"/>
          </a:xfrm>
          <a:prstGeom prst="rect">
            <a:avLst/>
          </a:prstGeom>
          <a:solidFill>
            <a:schemeClr val="tx1"/>
          </a:solidFill>
        </p:spPr>
        <p:txBody>
          <a:bodyPr wrap="square" rtlCol="0">
            <a:spAutoFit/>
          </a:bodyPr>
          <a:lstStyle/>
          <a:p>
            <a:pPr algn="ctr"/>
            <a:r>
              <a:rPr lang="en-US" sz="3200" b="1" dirty="0">
                <a:solidFill>
                  <a:schemeClr val="bg1"/>
                </a:solidFill>
                <a:latin typeface="Arial" panose="020B0604020202020204" pitchFamily="34" charset="0"/>
                <a:cs typeface="Arial" panose="020B0604020202020204" pitchFamily="34" charset="0"/>
              </a:rPr>
              <a:t>N </a:t>
            </a:r>
            <a:r>
              <a:rPr lang="en-US" sz="3200" b="1" dirty="0" err="1">
                <a:solidFill>
                  <a:schemeClr val="bg1"/>
                </a:solidFill>
                <a:latin typeface="Arial" panose="020B0604020202020204" pitchFamily="34" charset="0"/>
                <a:cs typeface="Arial" panose="020B0604020202020204" pitchFamily="34" charset="0"/>
              </a:rPr>
              <a:t>N</a:t>
            </a:r>
            <a:r>
              <a:rPr lang="en-US" sz="3200" b="1" dirty="0">
                <a:solidFill>
                  <a:schemeClr val="bg1"/>
                </a:solidFill>
                <a:latin typeface="Arial" panose="020B0604020202020204" pitchFamily="34" charset="0"/>
                <a:cs typeface="Arial" panose="020B0604020202020204" pitchFamily="34" charset="0"/>
              </a:rPr>
              <a:t> M N </a:t>
            </a:r>
            <a:r>
              <a:rPr lang="en-US" sz="3200" b="1" dirty="0" err="1">
                <a:solidFill>
                  <a:schemeClr val="bg1"/>
                </a:solidFill>
                <a:latin typeface="Arial" panose="020B0604020202020204" pitchFamily="34" charset="0"/>
                <a:cs typeface="Arial" panose="020B0604020202020204" pitchFamily="34" charset="0"/>
              </a:rPr>
              <a:t>N</a:t>
            </a:r>
            <a:endParaRPr lang="en-US" sz="32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0890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821"/>
          <p:cNvSpPr>
            <a:spLocks noChangeArrowheads="1"/>
          </p:cNvSpPr>
          <p:nvPr/>
        </p:nvSpPr>
        <p:spPr bwMode="auto">
          <a:xfrm>
            <a:off x="0" y="6553200"/>
            <a:ext cx="472437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200" dirty="0">
                <a:latin typeface="Quattrocento"/>
              </a:rPr>
              <a:t>McGowan et al., (2019). International Journal of Psychophysiology.</a:t>
            </a:r>
            <a:endParaRPr lang="en-US" altLang="en-US" sz="1200" dirty="0">
              <a:latin typeface="Quattrocento"/>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51923"/>
          <a:stretch/>
        </p:blipFill>
        <p:spPr>
          <a:xfrm>
            <a:off x="220199" y="1524000"/>
            <a:ext cx="4199401" cy="4800600"/>
          </a:xfrm>
          <a:prstGeom prst="rect">
            <a:avLst/>
          </a:prstGeom>
        </p:spPr>
      </p:pic>
      <p:pic>
        <p:nvPicPr>
          <p:cNvPr id="9" name="Picture 8">
            <a:extLst>
              <a:ext uri="{FF2B5EF4-FFF2-40B4-BE49-F238E27FC236}">
                <a16:creationId xmlns:a16="http://schemas.microsoft.com/office/drawing/2014/main" id="{CCA5B872-9785-5849-BF61-848B1524EAF3}"/>
              </a:ext>
            </a:extLst>
          </p:cNvPr>
          <p:cNvPicPr>
            <a:picLocks noChangeAspect="1"/>
          </p:cNvPicPr>
          <p:nvPr/>
        </p:nvPicPr>
        <p:blipFill rotWithShape="1">
          <a:blip r:embed="rId3">
            <a:extLst>
              <a:ext uri="{28A0092B-C50C-407E-A947-70E740481C1C}">
                <a14:useLocalDpi xmlns:a14="http://schemas.microsoft.com/office/drawing/2010/main" val="0"/>
              </a:ext>
            </a:extLst>
          </a:blip>
          <a:srcRect t="53419" b="-1496"/>
          <a:stretch/>
        </p:blipFill>
        <p:spPr>
          <a:xfrm>
            <a:off x="4639799" y="1524000"/>
            <a:ext cx="4199401" cy="4800600"/>
          </a:xfrm>
          <a:prstGeom prst="rect">
            <a:avLst/>
          </a:prstGeom>
        </p:spPr>
      </p:pic>
      <p:sp>
        <p:nvSpPr>
          <p:cNvPr id="7" name="Title 5">
            <a:extLst>
              <a:ext uri="{FF2B5EF4-FFF2-40B4-BE49-F238E27FC236}">
                <a16:creationId xmlns:a16="http://schemas.microsoft.com/office/drawing/2014/main" id="{FFE98A78-12B6-EA4C-BFAE-D30AD3A22C48}"/>
              </a:ext>
            </a:extLst>
          </p:cNvPr>
          <p:cNvSpPr txBox="1">
            <a:spLocks/>
          </p:cNvSpPr>
          <p:nvPr/>
        </p:nvSpPr>
        <p:spPr>
          <a:xfrm>
            <a:off x="457200" y="0"/>
            <a:ext cx="8229600" cy="1143000"/>
          </a:xfrm>
          <a:prstGeom prst="rect">
            <a:avLst/>
          </a:prstGeom>
        </p:spPr>
        <p:txBody>
          <a:bodyPr/>
          <a:lstStyle/>
          <a:p>
            <a:pPr algn="ctr">
              <a:defRPr/>
            </a:pPr>
            <a:r>
              <a:rPr lang="en-US" sz="2800" dirty="0">
                <a:solidFill>
                  <a:prstClr val="black"/>
                </a:solidFill>
                <a:latin typeface="Centaur" panose="02030504050205020304" pitchFamily="18" charset="0"/>
              </a:rPr>
              <a:t>Acute Exercise Effects on Pupillometric</a:t>
            </a:r>
            <a:br>
              <a:rPr lang="en-US" sz="2800" dirty="0">
                <a:solidFill>
                  <a:prstClr val="black"/>
                </a:solidFill>
                <a:latin typeface="Centaur" panose="02030504050205020304" pitchFamily="18" charset="0"/>
              </a:rPr>
            </a:br>
            <a:r>
              <a:rPr lang="en-US" sz="4000" dirty="0">
                <a:solidFill>
                  <a:prstClr val="black"/>
                </a:solidFill>
                <a:latin typeface="Centaur" panose="02030504050205020304" pitchFamily="18" charset="0"/>
              </a:rPr>
              <a:t>Indices of Locus-Coeruleus Activation</a:t>
            </a:r>
          </a:p>
        </p:txBody>
      </p:sp>
    </p:spTree>
    <p:extLst>
      <p:ext uri="{BB962C8B-B14F-4D97-AF65-F5344CB8AC3E}">
        <p14:creationId xmlns:p14="http://schemas.microsoft.com/office/powerpoint/2010/main" val="1154804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821"/>
          <p:cNvSpPr>
            <a:spLocks noChangeArrowheads="1"/>
          </p:cNvSpPr>
          <p:nvPr/>
        </p:nvSpPr>
        <p:spPr bwMode="auto">
          <a:xfrm>
            <a:off x="0" y="6553200"/>
            <a:ext cx="472437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200" dirty="0">
                <a:latin typeface="Quattrocento"/>
              </a:rPr>
              <a:t>McGowan et al., (2019). International Journal of Psychophysiology.</a:t>
            </a:r>
            <a:endParaRPr lang="en-US" altLang="en-US" sz="1200" dirty="0">
              <a:latin typeface="Quattrocento"/>
            </a:endParaRP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b="52624"/>
          <a:stretch/>
        </p:blipFill>
        <p:spPr>
          <a:xfrm>
            <a:off x="132861" y="1828800"/>
            <a:ext cx="8896097" cy="3962400"/>
          </a:xfrm>
          <a:prstGeom prst="rect">
            <a:avLst/>
          </a:prstGeom>
        </p:spPr>
      </p:pic>
      <p:cxnSp>
        <p:nvCxnSpPr>
          <p:cNvPr id="7" name="Straight Arrow Connector 6"/>
          <p:cNvCxnSpPr/>
          <p:nvPr/>
        </p:nvCxnSpPr>
        <p:spPr>
          <a:xfrm>
            <a:off x="2438400" y="4495800"/>
            <a:ext cx="0" cy="249145"/>
          </a:xfrm>
          <a:prstGeom prst="straightConnector1">
            <a:avLst/>
          </a:prstGeom>
          <a:ln w="254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9" name="Title 5">
            <a:extLst>
              <a:ext uri="{FF2B5EF4-FFF2-40B4-BE49-F238E27FC236}">
                <a16:creationId xmlns:a16="http://schemas.microsoft.com/office/drawing/2014/main" id="{76F544C4-6CA0-6D4C-B621-FDD09672046E}"/>
              </a:ext>
            </a:extLst>
          </p:cNvPr>
          <p:cNvSpPr txBox="1">
            <a:spLocks/>
          </p:cNvSpPr>
          <p:nvPr/>
        </p:nvSpPr>
        <p:spPr>
          <a:xfrm>
            <a:off x="457200" y="0"/>
            <a:ext cx="8229600" cy="1143000"/>
          </a:xfrm>
          <a:prstGeom prst="rect">
            <a:avLst/>
          </a:prstGeom>
        </p:spPr>
        <p:txBody>
          <a:bodyPr/>
          <a:lstStyle/>
          <a:p>
            <a:pPr algn="ctr">
              <a:defRPr/>
            </a:pPr>
            <a:r>
              <a:rPr lang="en-US" sz="2800" dirty="0">
                <a:solidFill>
                  <a:prstClr val="black"/>
                </a:solidFill>
                <a:latin typeface="Centaur" panose="02030504050205020304" pitchFamily="18" charset="0"/>
              </a:rPr>
              <a:t>Acute Exercise Effects on Pupillometric</a:t>
            </a:r>
            <a:br>
              <a:rPr lang="en-US" sz="2800" dirty="0">
                <a:solidFill>
                  <a:prstClr val="black"/>
                </a:solidFill>
                <a:latin typeface="Centaur" panose="02030504050205020304" pitchFamily="18" charset="0"/>
              </a:rPr>
            </a:br>
            <a:r>
              <a:rPr lang="en-US" sz="4000" dirty="0">
                <a:solidFill>
                  <a:prstClr val="black"/>
                </a:solidFill>
                <a:latin typeface="Centaur" panose="02030504050205020304" pitchFamily="18" charset="0"/>
              </a:rPr>
              <a:t>Indices of Locus-Coeruleus Activation</a:t>
            </a:r>
          </a:p>
        </p:txBody>
      </p:sp>
    </p:spTree>
    <p:extLst>
      <p:ext uri="{BB962C8B-B14F-4D97-AF65-F5344CB8AC3E}">
        <p14:creationId xmlns:p14="http://schemas.microsoft.com/office/powerpoint/2010/main" val="33288194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838</Words>
  <Application>Microsoft Office PowerPoint</Application>
  <PresentationFormat>On-screen Show (4:3)</PresentationFormat>
  <Paragraphs>87</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Centaur</vt:lpstr>
      <vt:lpstr>Lucida Bright</vt:lpstr>
      <vt:lpstr>Quattrocento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Pontifex, Matthew</dc:creator>
  <cp:lastModifiedBy>Pontifex, Matthew</cp:lastModifiedBy>
  <cp:revision>1</cp:revision>
  <dcterms:created xsi:type="dcterms:W3CDTF">2020-01-21T16:30:11Z</dcterms:created>
  <dcterms:modified xsi:type="dcterms:W3CDTF">2020-01-21T16:32:15Z</dcterms:modified>
</cp:coreProperties>
</file>