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nton" pitchFamily="2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BM Plex Sans" panose="020B0503050203000203" pitchFamily="34" charset="0"/>
      <p:regular r:id="rId24"/>
    </p:embeddedFont>
    <p:embeddedFont>
      <p:font typeface="IBM Plex Sans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PONTIG:</a:t>
            </a:r>
          </a:p>
          <a:p>
            <a:r>
              <a:rPr lang="en-US"/>
              <a:t>PED-LIGHT NASCE  CON L'OBBIETTIVO  DI CONTRIBUIRE AL RAGGIUNGIMENTO DEL PUNTO 11 DELL'AGENDA 2030 DAL PUNTO DI VISTA DELLA SICUREZZA. </a:t>
            </a:r>
          </a:p>
          <a:p>
            <a:r>
              <a:rPr lang="en-US"/>
              <a:t>IL PUNTO PRINCIPALE DI QUESTO PROGETTO E' QUELLO DI RENDERE PIU' SICURE LE STRADE, SIA PER I PEDONI CHE PER GLI AUTISTI, RIDUCENDO LE MORTI DA INVESTIMENTO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GABRI: </a:t>
            </a:r>
          </a:p>
          <a:p>
            <a:r>
              <a:rPr lang="en-US"/>
              <a:t>PED-LIGHT POSSIAMO RIASSUMERLO IN 3 PUNTI PRINCIPALI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PONTIG:</a:t>
            </a:r>
          </a:p>
          <a:p>
            <a:r>
              <a:rPr lang="en-US"/>
              <a:t>PER IL FUTURO DI PED-LIGHT PENSIAMO DI INSTAURARE UNA CONNESSIONE TRA IL DISPOSTIVO E I VEICOLI, IN MODO DI TALE DI GARANTIRE UNA MAGGIORE EFFICENZA DEL PRODOTTO, TRAMITE UN'AVVISO CHE ARRIVA DIRETTAMENTE DAL DISPOSITIVO ALLA MACCHINA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16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PONTIG: </a:t>
            </a:r>
          </a:p>
          <a:p>
            <a:r>
              <a:rPr lang="en-US"/>
              <a:t>L'OBBIETTIVO DI PED-LIGHT E' QUELLO DI RENDERE PIU' SICURI GLI ATTRAVERSAMENTI PEDONALI, TRAMITE L'INSTALLAZIONE DI APPARECCHI CHE RILEVANO LA PRESENZA DEL PEDONE E AVVERTONO L'AUTOMOBILISTA DELLA PRESENZA DI EGLI, TRAMITE UN'ILLUMINAZIONE POSTA SULLA STRADA,  RIDUCENDO LE MORTI O LE LESIONI CAUSATE DA INVESTIMENTO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TIA:</a:t>
            </a:r>
          </a:p>
          <a:p>
            <a:r>
              <a:rPr lang="en-US"/>
              <a:t>COME RIPORTATO DALL'ARTICOLO DELLA REPUBBLICA </a:t>
            </a:r>
          </a:p>
          <a:p>
            <a:r>
              <a:rPr lang="en-US"/>
              <a:t>Sono 307 i pedoni uccisi lo scorso anno sulle strade italiane. Lo rivela l'Osservatorio dell'Asaps (Associazione sostenitori e amici polizia stradale): sono 108 donne e 199 uomini, una media di 25 persone al mese. Si tratta di una stima preliminare, che non comprende i decessi avvenuti in ospedale a distanza di tempo. Nel 2021 i pedoni investiti e uccisi erano stati 271, l'anno prima 240. Dei 307 morti nel 2022, 257 erano cittadini italiani e 50 stranieri. E la strage non si ferma: sono trascorsi pochi giorni dall'inizio del nuovo anno, e un nuovo terribile incidente è costato la vita ad un ragazzo di 16 anni travolto sulla strada che costeggia il lago d'Iseo da ben due auto.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TIA:</a:t>
            </a:r>
          </a:p>
          <a:p>
            <a:r>
              <a:rPr lang="en-US"/>
              <a:t>CON L'INSTALLAZIONE GRADUALE DI PED-LIGHT PREVEDIAMO UNA RIDUZIONE, SEMPRE GRADUALE DELLE MORTI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TIA: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HAMZA: </a:t>
            </a:r>
          </a:p>
          <a:p>
            <a:endParaRPr lang="en-US"/>
          </a:p>
          <a:p>
            <a:r>
              <a:rPr lang="en-US"/>
              <a:t>PED-LIGHT VIENE REALIZZATO CON UN LED, IL QUALE VIENE ALIMENTATO TRAMITE UN PANNELLO SOLARE SITUATO A LATO DI ESSO.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HAMZA:</a:t>
            </a:r>
          </a:p>
          <a:p>
            <a:r>
              <a:rPr lang="en-US"/>
              <a:t>PED-LIGHT VERRA SITUATO A 150-100-50 m PRIMA DELLE STRISCE PEDONALI, COME RIPORTATO DALL'ESEMPIO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GABRI: </a:t>
            </a:r>
          </a:p>
          <a:p>
            <a:r>
              <a:rPr lang="en-US"/>
              <a:t>PUNTI DI FORZA:</a:t>
            </a:r>
          </a:p>
          <a:p>
            <a:r>
              <a:rPr lang="en-US"/>
              <a:t>OLTRE A GARANTIRE UNA MAGGIORE SICUREZZA DEGLI ATTRAVERSAMENTI PEDONALI, GARANTISCE UNA MAGGIORE VISIBILITA' DELLA SEGNALETICA ORIZZONATALE </a:t>
            </a:r>
          </a:p>
          <a:p>
            <a:endParaRPr lang="en-US"/>
          </a:p>
          <a:p>
            <a:r>
              <a:rPr lang="en-US"/>
              <a:t>DEBOLEZZE:</a:t>
            </a:r>
          </a:p>
          <a:p>
            <a:r>
              <a:rPr lang="en-US"/>
              <a:t>OTTENERE I DIVERSI PERMESSI DAI COMUNI PER L'INSTALLAZIONE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OPPORTUNITA':</a:t>
            </a:r>
          </a:p>
          <a:p>
            <a:r>
              <a:rPr lang="en-US"/>
              <a:t>LA REALIZZAZIONE DI PED-LIGHT CONTRIBUISCE AL RAGGIUNGIMENTO DELL'OBBIETTIVO 11 DELL'AGENDA 2030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MINACCE: </a:t>
            </a:r>
          </a:p>
          <a:p>
            <a:r>
              <a:rPr lang="en-US"/>
              <a:t>ESSENDO UN PRODOTTO INNOVATIVO, POTREBBE RISULTARE POCO CHIARO IL FUNZIONAMENTO ALLE PERSONE MENO AGGIORNATE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GABRI: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25456" y="430212"/>
            <a:ext cx="9426577" cy="942657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6350000"/>
                  </a:lnTo>
                  <a:lnTo>
                    <a:pt x="0" y="6350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125456" y="2704676"/>
            <a:ext cx="10629618" cy="5275975"/>
            <a:chOff x="0" y="0"/>
            <a:chExt cx="14172824" cy="7034634"/>
          </a:xfrm>
        </p:grpSpPr>
        <p:sp>
          <p:nvSpPr>
            <p:cNvPr id="5" name="TextBox 5"/>
            <p:cNvSpPr txBox="1"/>
            <p:nvPr/>
          </p:nvSpPr>
          <p:spPr>
            <a:xfrm>
              <a:off x="0" y="247650"/>
              <a:ext cx="13402932" cy="2529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816"/>
                </a:lnSpc>
              </a:pPr>
              <a:r>
                <a:rPr lang="en-US" sz="13679">
                  <a:solidFill>
                    <a:srgbClr val="FFFFFF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043626" y="5918305"/>
              <a:ext cx="12129199" cy="1116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295"/>
                </a:lnSpc>
              </a:pPr>
              <a:r>
                <a:rPr lang="en-US" sz="5211" spc="208">
                  <a:solidFill>
                    <a:srgbClr val="F4BC33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3496898"/>
              <a:ext cx="14172824" cy="15101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6771" y="525919"/>
            <a:ext cx="17102252" cy="9553261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>
            <a:off x="1638322" y="3438944"/>
            <a:ext cx="15011356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COME VIENE IMPLEMENTATO PED-LIGHT?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6771" y="525919"/>
            <a:ext cx="17102252" cy="9553261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7" name="AutoShape 7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" y="2009289"/>
            <a:ext cx="13424647" cy="790368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453347" y="4782978"/>
            <a:ext cx="3326450" cy="77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232" lvl="1" indent="-328116">
              <a:lnSpc>
                <a:spcPts val="3069"/>
              </a:lnSpc>
              <a:buFont typeface="Arial"/>
              <a:buChar char="•"/>
            </a:pPr>
            <a:r>
              <a:rPr lang="en-US" sz="3039">
                <a:solidFill>
                  <a:srgbClr val="38B6FF"/>
                </a:solidFill>
                <a:latin typeface="IBM Plex Sans Bold"/>
              </a:rPr>
              <a:t>Posizione apparecchio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6771" y="525919"/>
            <a:ext cx="17102252" cy="9553261"/>
          </a:xfrm>
          <a:prstGeom prst="rect">
            <a:avLst/>
          </a:prstGeom>
          <a:solidFill>
            <a:srgbClr val="F4F4F4"/>
          </a:solid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700" y="2428668"/>
          <a:ext cx="16230600" cy="6370819"/>
        </p:xfrm>
        <a:graphic>
          <a:graphicData uri="http://schemas.openxmlformats.org/drawingml/2006/table">
            <a:tbl>
              <a:tblPr/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498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BM Plex Sans Bold"/>
                        </a:rPr>
                        <a:t>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BM Plex Sans Bold"/>
                        </a:rPr>
                        <a:t>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BM Plex Sans Bold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BM Plex Sans Bold"/>
                        </a:rPr>
                        <a:t>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04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BM Plex Sans Bold"/>
                        </a:rPr>
                        <a:t>Strengths</a:t>
                      </a: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BM Plex Sans Bold"/>
                        </a:rPr>
                        <a:t>(punti di forza)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BM Plex Sans Bold"/>
                        </a:rPr>
                        <a:t>Weaknesses</a:t>
                      </a: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BM Plex Sans Bold"/>
                        </a:rPr>
                        <a:t>(debolezze)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BM Plex Sans Bold"/>
                        </a:rPr>
                        <a:t>Opportunities</a:t>
                      </a: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BM Plex Sans Bold"/>
                        </a:rPr>
                        <a:t>(opportunità)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BM Plex Sans Bold"/>
                        </a:rPr>
                        <a:t>Threats</a:t>
                      </a:r>
                      <a:endParaRPr lang="en-US" sz="1100"/>
                    </a:p>
                    <a:p>
                      <a:pPr algn="ctr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IBM Plex Sans Bold"/>
                        </a:rPr>
                        <a:t>(minacce)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727">
                <a:tc>
                  <a:txBody>
                    <a:bodyPr/>
                    <a:lstStyle/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BM Plex Sans"/>
                        </a:rPr>
                        <a:t>SICUREZZA</a:t>
                      </a:r>
                      <a:endParaRPr lang="en-US" sz="1100"/>
                    </a:p>
                    <a:p>
                      <a:pPr marL="431802" lvl="1" indent="-215901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BM Plex Sans"/>
                        </a:rPr>
                        <a:t>MAGGIORE VISIBILITA'</a:t>
                      </a: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BM Plex Sans"/>
                        </a:rPr>
                        <a:t>BUROCRAZIA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BM Plex Sans"/>
                        </a:rPr>
                        <a:t>OBBIETTIVO 11 AGENDA 2030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BM Plex Sans"/>
                        </a:rPr>
                        <a:t>POCA CHIAREZZA E FRAINTENDIMENTI 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roup 4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9" name="TextBox 9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12" name="AutoShape 1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6771" y="525919"/>
            <a:ext cx="17102252" cy="9553261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>
            <a:off x="6656164" y="447675"/>
            <a:ext cx="8115300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IBM Plex Sans Bold"/>
              </a:rPr>
              <a:t>PIANIFICAZIONE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sp>
        <p:nvSpPr>
          <p:cNvPr id="9" name="TextBox 9"/>
          <p:cNvSpPr txBox="1"/>
          <p:nvPr/>
        </p:nvSpPr>
        <p:spPr>
          <a:xfrm>
            <a:off x="3385712" y="2426913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416763" y="3236437"/>
            <a:ext cx="6930141" cy="399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BM Plex Sans Bold"/>
              </a:rPr>
              <a:t>FASE DI AVVIO:</a:t>
            </a:r>
            <a:r>
              <a:rPr lang="en-US" sz="3499">
                <a:solidFill>
                  <a:srgbClr val="000000"/>
                </a:solidFill>
                <a:latin typeface="IBM Plex Sans"/>
              </a:rPr>
              <a:t>    22/12/2022 - 23/01/2023</a:t>
            </a:r>
          </a:p>
          <a:p>
            <a:pPr>
              <a:lnSpc>
                <a:spcPts val="4549"/>
              </a:lnSpc>
            </a:pPr>
            <a:endParaRPr lang="en-US" sz="3499">
              <a:solidFill>
                <a:srgbClr val="000000"/>
              </a:solidFill>
              <a:latin typeface="IBM Plex Sans"/>
            </a:endParaRPr>
          </a:p>
          <a:p>
            <a:pPr>
              <a:lnSpc>
                <a:spcPts val="4549"/>
              </a:lnSpc>
            </a:pPr>
            <a:endParaRPr lang="en-US" sz="3499">
              <a:solidFill>
                <a:srgbClr val="000000"/>
              </a:solidFill>
              <a:latin typeface="IBM Plex Sans"/>
            </a:endParaRPr>
          </a:p>
          <a:p>
            <a:pPr marL="755646" lvl="1" indent="-377823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BM Plex Sans Bold"/>
              </a:rPr>
              <a:t>PIANIFICAZIONE:</a:t>
            </a:r>
            <a:r>
              <a:rPr lang="en-US" sz="3499">
                <a:solidFill>
                  <a:srgbClr val="000000"/>
                </a:solidFill>
                <a:latin typeface="IBM Plex Sans"/>
              </a:rPr>
              <a:t> 23/01/2023- 23/02/2023</a:t>
            </a:r>
          </a:p>
          <a:p>
            <a:pPr>
              <a:lnSpc>
                <a:spcPts val="4549"/>
              </a:lnSpc>
            </a:pPr>
            <a:endParaRPr lang="en-US" sz="3499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144000" y="3236437"/>
            <a:ext cx="7663148" cy="342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BM Plex Sans Bold"/>
              </a:rPr>
              <a:t>REALIZZAZIONE:   </a:t>
            </a:r>
            <a:r>
              <a:rPr lang="en-US" sz="3499">
                <a:solidFill>
                  <a:srgbClr val="000000"/>
                </a:solidFill>
                <a:latin typeface="IBM Plex Sans"/>
              </a:rPr>
              <a:t>    24/O2/2023- 24/03/2023</a:t>
            </a:r>
          </a:p>
          <a:p>
            <a:pPr>
              <a:lnSpc>
                <a:spcPts val="4549"/>
              </a:lnSpc>
            </a:pPr>
            <a:endParaRPr lang="en-US" sz="3499">
              <a:solidFill>
                <a:srgbClr val="000000"/>
              </a:solidFill>
              <a:latin typeface="IBM Plex Sans"/>
            </a:endParaRPr>
          </a:p>
          <a:p>
            <a:pPr>
              <a:lnSpc>
                <a:spcPts val="4549"/>
              </a:lnSpc>
            </a:pPr>
            <a:endParaRPr lang="en-US" sz="3499">
              <a:solidFill>
                <a:srgbClr val="000000"/>
              </a:solidFill>
              <a:latin typeface="IBM Plex Sans"/>
            </a:endParaRPr>
          </a:p>
          <a:p>
            <a:pPr marL="755646" lvl="1" indent="-377823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BM Plex Sans Bold"/>
              </a:rPr>
              <a:t>COLLAUDO E CHIUSURA:</a:t>
            </a:r>
            <a:r>
              <a:rPr lang="en-US" sz="3499">
                <a:solidFill>
                  <a:srgbClr val="000000"/>
                </a:solidFill>
                <a:latin typeface="IBM Plex Sans"/>
              </a:rPr>
              <a:t> 25/03/2023- 25/04/2023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144000" y="1028700"/>
            <a:ext cx="2318395" cy="2318386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144000" y="3984307"/>
            <a:ext cx="2318395" cy="2318386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5633" r="-5633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144000" y="6939914"/>
            <a:ext cx="2318395" cy="2318386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8" name="AutoShape 8"/>
          <p:cNvSpPr/>
          <p:nvPr/>
        </p:nvSpPr>
        <p:spPr>
          <a:xfrm>
            <a:off x="0" y="-91278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9" name="Group 9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13" name="AutoShape 13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sp>
        <p:nvSpPr>
          <p:cNvPr id="14" name="TextBox 14"/>
          <p:cNvSpPr txBox="1"/>
          <p:nvPr/>
        </p:nvSpPr>
        <p:spPr>
          <a:xfrm>
            <a:off x="824316" y="3756822"/>
            <a:ext cx="6314269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0"/>
              </a:lnSpc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RIEPILOGO</a:t>
            </a:r>
          </a:p>
          <a:p>
            <a:pPr marL="0" lvl="0" indent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GENERALE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199158" y="1695646"/>
            <a:ext cx="5060142" cy="984494"/>
            <a:chOff x="0" y="0"/>
            <a:chExt cx="6746856" cy="1312659"/>
          </a:xfrm>
        </p:grpSpPr>
        <p:sp>
          <p:nvSpPr>
            <p:cNvPr id="16" name="TextBox 16"/>
            <p:cNvSpPr txBox="1"/>
            <p:nvPr/>
          </p:nvSpPr>
          <p:spPr>
            <a:xfrm>
              <a:off x="0" y="862466"/>
              <a:ext cx="6746856" cy="45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</a:rPr>
                <a:t>Per avere delle strade più sicure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641"/>
              <a:ext cx="6746856" cy="590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IBM Plex Sans Bold"/>
                </a:rPr>
                <a:t>PIU' SICUREZZA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199158" y="4294049"/>
            <a:ext cx="5060142" cy="1698902"/>
            <a:chOff x="0" y="0"/>
            <a:chExt cx="6746856" cy="226520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1129188"/>
              <a:ext cx="6746856" cy="907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</a:rPr>
                <a:t>Per ridurre e prevenire le morti da investimento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641"/>
              <a:ext cx="6746856" cy="590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IBM Plex Sans Bold"/>
                </a:rPr>
                <a:t>MENO MORTI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199158" y="7435397"/>
            <a:ext cx="5060142" cy="1327419"/>
            <a:chOff x="0" y="0"/>
            <a:chExt cx="6746856" cy="1769892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091077"/>
              <a:ext cx="6746856" cy="45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</a:rPr>
                <a:t>Sviluppato pensando l'ambiente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641"/>
              <a:ext cx="6746856" cy="590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IBM Plex Sans Bold"/>
                </a:rPr>
                <a:t>SVILUPPO SOSTENIBILE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152400" y="10256844"/>
            <a:ext cx="18288000" cy="182556"/>
          </a:xfrm>
          <a:prstGeom prst="rect">
            <a:avLst/>
          </a:prstGeom>
          <a:solidFill>
            <a:srgbClr val="F4BC33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144000" y="3848100"/>
            <a:ext cx="2318395" cy="2318386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49404" r="-36549" b="-22125"/>
              </a:stretch>
            </a:blipFill>
          </p:spPr>
        </p:sp>
      </p:grpSp>
      <p:sp>
        <p:nvSpPr>
          <p:cNvPr id="4" name="AutoShape 4"/>
          <p:cNvSpPr/>
          <p:nvPr/>
        </p:nvSpPr>
        <p:spPr>
          <a:xfrm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5" name="Group 5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6" name="TextBox 6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9" name="AutoShape 9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sp>
        <p:nvSpPr>
          <p:cNvPr id="10" name="TextBox 10"/>
          <p:cNvSpPr txBox="1"/>
          <p:nvPr/>
        </p:nvSpPr>
        <p:spPr>
          <a:xfrm>
            <a:off x="824316" y="3848100"/>
            <a:ext cx="6314269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E PER IL FUTURO...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99158" y="4978718"/>
            <a:ext cx="5060142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IBM Plex Sans"/>
              </a:rPr>
              <a:t>Connettività tra apparecchio e auto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25456" y="430212"/>
            <a:ext cx="9426577" cy="942657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6350000"/>
                  </a:lnTo>
                  <a:lnTo>
                    <a:pt x="0" y="6350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125456" y="1804108"/>
            <a:ext cx="10629618" cy="5275975"/>
            <a:chOff x="0" y="0"/>
            <a:chExt cx="14172824" cy="7034634"/>
          </a:xfrm>
        </p:grpSpPr>
        <p:sp>
          <p:nvSpPr>
            <p:cNvPr id="5" name="TextBox 5"/>
            <p:cNvSpPr txBox="1"/>
            <p:nvPr/>
          </p:nvSpPr>
          <p:spPr>
            <a:xfrm>
              <a:off x="0" y="247650"/>
              <a:ext cx="13402932" cy="2529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816"/>
                </a:lnSpc>
              </a:pPr>
              <a:r>
                <a:rPr lang="en-US" sz="13679">
                  <a:solidFill>
                    <a:srgbClr val="FFFFFF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043626" y="5918305"/>
              <a:ext cx="12129199" cy="1116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295"/>
                </a:lnSpc>
              </a:pPr>
              <a:r>
                <a:rPr lang="en-US" sz="5211" spc="208">
                  <a:solidFill>
                    <a:srgbClr val="F4BC33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3496898"/>
              <a:ext cx="14172824" cy="1510129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5312426" y="7538699"/>
            <a:ext cx="8239607" cy="68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4299">
                <a:solidFill>
                  <a:srgbClr val="FFFFFF"/>
                </a:solidFill>
                <a:latin typeface="IBM Plex Sans Bold"/>
              </a:rPr>
              <a:t>GRAZIE PER L'ATTENZIONE 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6771" y="525919"/>
            <a:ext cx="17102252" cy="9553261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3527655"/>
            <a:ext cx="7156595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0"/>
              </a:lnSpc>
            </a:pPr>
            <a:endParaRPr/>
          </a:p>
          <a:p>
            <a:pPr marL="0" lvl="0" indent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CHI SIAMO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68779" y="4104452"/>
            <a:ext cx="7790521" cy="3467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5"/>
              </a:lnSpc>
            </a:pPr>
            <a:r>
              <a:rPr lang="en-US" sz="3042">
                <a:solidFill>
                  <a:srgbClr val="F4BC33"/>
                </a:solidFill>
                <a:latin typeface="IBM Plex Sans Bold"/>
              </a:rPr>
              <a:t>MATTIA PONTIGGIA 5^A INFORMATICA</a:t>
            </a:r>
          </a:p>
          <a:p>
            <a:pPr>
              <a:lnSpc>
                <a:spcPts val="3955"/>
              </a:lnSpc>
            </a:pPr>
            <a:endParaRPr lang="en-US" sz="3042">
              <a:solidFill>
                <a:srgbClr val="F4BC33"/>
              </a:solidFill>
              <a:latin typeface="IBM Plex Sans Bold"/>
            </a:endParaRPr>
          </a:p>
          <a:p>
            <a:pPr>
              <a:lnSpc>
                <a:spcPts val="3955"/>
              </a:lnSpc>
            </a:pPr>
            <a:r>
              <a:rPr lang="en-US" sz="3042">
                <a:solidFill>
                  <a:srgbClr val="F4BC33"/>
                </a:solidFill>
                <a:latin typeface="IBM Plex Sans Bold"/>
              </a:rPr>
              <a:t>GABRIELE HASSAN 5^A INFORMATICA</a:t>
            </a:r>
          </a:p>
          <a:p>
            <a:pPr>
              <a:lnSpc>
                <a:spcPts val="3955"/>
              </a:lnSpc>
            </a:pPr>
            <a:endParaRPr lang="en-US" sz="3042">
              <a:solidFill>
                <a:srgbClr val="F4BC33"/>
              </a:solidFill>
              <a:latin typeface="IBM Plex Sans Bold"/>
            </a:endParaRPr>
          </a:p>
          <a:p>
            <a:pPr>
              <a:lnSpc>
                <a:spcPts val="3955"/>
              </a:lnSpc>
            </a:pPr>
            <a:r>
              <a:rPr lang="en-US" sz="3042">
                <a:solidFill>
                  <a:srgbClr val="F4BC33"/>
                </a:solidFill>
                <a:latin typeface="IBM Plex Sans Bold"/>
              </a:rPr>
              <a:t>MATTIA AGNATI 5^A INFORMATICA</a:t>
            </a:r>
          </a:p>
          <a:p>
            <a:pPr>
              <a:lnSpc>
                <a:spcPts val="3955"/>
              </a:lnSpc>
            </a:pPr>
            <a:endParaRPr lang="en-US" sz="3042">
              <a:solidFill>
                <a:srgbClr val="F4BC33"/>
              </a:solidFill>
              <a:latin typeface="IBM Plex Sans Bold"/>
            </a:endParaRPr>
          </a:p>
          <a:p>
            <a:pPr>
              <a:lnSpc>
                <a:spcPts val="3955"/>
              </a:lnSpc>
            </a:pPr>
            <a:r>
              <a:rPr lang="en-US" sz="3042">
                <a:solidFill>
                  <a:srgbClr val="F4BC33"/>
                </a:solidFill>
                <a:latin typeface="IBM Plex Sans Bold"/>
              </a:rPr>
              <a:t>HAMZA BOURASS 5^A INFORMATICA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6" name="TextBox 6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9" name="AutoShape 9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sp>
        <p:nvSpPr>
          <p:cNvPr id="10" name="AutoShape 10"/>
          <p:cNvSpPr/>
          <p:nvPr/>
        </p:nvSpPr>
        <p:spPr>
          <a:xfrm rot="-8738">
            <a:off x="9468839" y="4832580"/>
            <a:ext cx="7494737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-8738">
            <a:off x="9468767" y="5786032"/>
            <a:ext cx="7494737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8738">
            <a:off x="9468767" y="6710731"/>
            <a:ext cx="7494737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sp>
        <p:nvSpPr>
          <p:cNvPr id="3" name="AutoShape 3"/>
          <p:cNvSpPr/>
          <p:nvPr/>
        </p:nvSpPr>
        <p:spPr>
          <a:xfrm>
            <a:off x="646771" y="525919"/>
            <a:ext cx="17102252" cy="9553261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35727" y="1861117"/>
            <a:ext cx="4457088" cy="445708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61322" y="4888422"/>
            <a:ext cx="6767886" cy="385941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760096" y="363710"/>
            <a:ext cx="13751262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80"/>
              </a:lnSpc>
              <a:spcBef>
                <a:spcPct val="0"/>
              </a:spcBef>
            </a:pPr>
            <a:r>
              <a:rPr lang="en-US" sz="7400">
                <a:solidFill>
                  <a:srgbClr val="000000"/>
                </a:solidFill>
                <a:latin typeface="IBM Plex Sans Bold"/>
              </a:rPr>
              <a:t>COME NASCE PED-LIGHT 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789747"/>
            <a:ext cx="8447420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 algn="ctr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BM Plex Sans"/>
              </a:rPr>
              <a:t>PUNTO 11 DELL'AGENDA 2030 - SICUREZZA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62254" y="7150700"/>
            <a:ext cx="8604034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 algn="ctr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BM Plex Sans"/>
              </a:rPr>
              <a:t>MAGGIORE SICUREZZA PER I PEDONI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sp>
        <p:nvSpPr>
          <p:cNvPr id="3" name="AutoShape 3"/>
          <p:cNvSpPr/>
          <p:nvPr/>
        </p:nvSpPr>
        <p:spPr>
          <a:xfrm>
            <a:off x="646771" y="525919"/>
            <a:ext cx="17102252" cy="9553261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35727" y="3274537"/>
            <a:ext cx="5531245" cy="30282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928693" y="5392246"/>
            <a:ext cx="6763155" cy="369303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760096" y="363710"/>
            <a:ext cx="13751262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80"/>
              </a:lnSpc>
              <a:spcBef>
                <a:spcPct val="0"/>
              </a:spcBef>
            </a:pPr>
            <a:r>
              <a:rPr lang="en-US" sz="7400">
                <a:solidFill>
                  <a:srgbClr val="000000"/>
                </a:solidFill>
                <a:latin typeface="IBM Plex Sans Bold"/>
              </a:rPr>
              <a:t>QUAL E' L'OBBIETTIVO DI PED-LIGHT?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236437"/>
            <a:ext cx="7663148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 algn="ctr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BM Plex Sans"/>
              </a:rPr>
              <a:t>ATTRAVERSAMENTI PEDONALI PIU' SICURI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48210" y="7461158"/>
            <a:ext cx="7663148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 algn="ctr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IBM Plex Sans"/>
              </a:rPr>
              <a:t>RIDURRE LE MORTI CAUSATE DA INVESTIMENTO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479839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>
            <a:off x="139372" y="3106626"/>
            <a:ext cx="8201095" cy="329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IBM Plex Sans Bold"/>
              </a:rPr>
              <a:t>TREND DELLE MORTI CAUSATE DA INVESTIMENTI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552" b="2552"/>
          <a:stretch>
            <a:fillRect/>
          </a:stretch>
        </p:blipFill>
        <p:spPr>
          <a:xfrm>
            <a:off x="8652908" y="1993022"/>
            <a:ext cx="9621553" cy="553238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6" name="TextBox 6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8652908" y="9384807"/>
            <a:ext cx="3527941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FONTE: REPUBBLICA.IT 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808161" y="0"/>
            <a:ext cx="8479839" cy="102870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7" name="AutoShape 7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2600" y="2312660"/>
            <a:ext cx="9178785" cy="566168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947533" y="2498925"/>
            <a:ext cx="8201095" cy="439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IBM Plex Sans Bold"/>
              </a:rPr>
              <a:t>PREVISIONE DEI DECESSI DOPO L'INSTALLAZIONE DI PED-LIGHT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10163" y="310163"/>
            <a:ext cx="17615980" cy="9976837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7" name="AutoShape 7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77524" y="1279754"/>
            <a:ext cx="12468031" cy="7494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6771" y="525919"/>
            <a:ext cx="17102252" cy="9553261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>
            <a:off x="2517118" y="3542332"/>
            <a:ext cx="13253764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COME VIENE REALIZZATO PED-LIGHT?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6771" y="525919"/>
            <a:ext cx="17102252" cy="9553261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698392"/>
            <a:ext cx="2361775" cy="1162725"/>
            <a:chOff x="0" y="0"/>
            <a:chExt cx="3149033" cy="1550301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2977972" cy="558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3039">
                  <a:solidFill>
                    <a:srgbClr val="000000"/>
                  </a:solidFill>
                  <a:latin typeface="Anton"/>
                </a:rPr>
                <a:t>PED-LIGHT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54069" y="1294240"/>
              <a:ext cx="2694964" cy="256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21"/>
                </a:lnSpc>
              </a:pPr>
              <a:r>
                <a:rPr lang="en-US" sz="1157" spc="46">
                  <a:solidFill>
                    <a:srgbClr val="000000"/>
                  </a:solidFill>
                  <a:latin typeface="Anton"/>
                </a:rPr>
                <a:t>SMART CROSSWALK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5994" b="15994"/>
            <a:stretch>
              <a:fillRect/>
            </a:stretch>
          </p:blipFill>
          <p:spPr>
            <a:xfrm>
              <a:off x="0" y="765760"/>
              <a:ext cx="3149033" cy="335533"/>
            </a:xfrm>
            <a:prstGeom prst="rect">
              <a:avLst/>
            </a:prstGeom>
          </p:spPr>
        </p:pic>
      </p:grpSp>
      <p:sp>
        <p:nvSpPr>
          <p:cNvPr id="7" name="AutoShape 7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4BC33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460556" y="5534666"/>
            <a:ext cx="4366744" cy="436674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 l="759" r="759"/>
          <a:stretch>
            <a:fillRect/>
          </a:stretch>
        </p:blipFill>
        <p:spPr>
          <a:xfrm>
            <a:off x="1028700" y="2175099"/>
            <a:ext cx="8115300" cy="596184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522939" y="2844177"/>
            <a:ext cx="772683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IBM Plex Sans"/>
              </a:rPr>
              <a:t>LED ALIMENTATI DA PANNELLO SOLARE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681</Words>
  <Application>Microsoft Office PowerPoint</Application>
  <PresentationFormat>Personalizzato</PresentationFormat>
  <Paragraphs>151</Paragraphs>
  <Slides>16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Calibri</vt:lpstr>
      <vt:lpstr>IBM Plex Sans</vt:lpstr>
      <vt:lpstr>Anton</vt:lpstr>
      <vt:lpstr>IBM Plex Sans Bold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PED-LIGHT</dc:title>
  <cp:lastModifiedBy>Hassan Gabriele</cp:lastModifiedBy>
  <cp:revision>2</cp:revision>
  <dcterms:created xsi:type="dcterms:W3CDTF">2006-08-16T00:00:00Z</dcterms:created>
  <dcterms:modified xsi:type="dcterms:W3CDTF">2023-01-23T20:47:09Z</dcterms:modified>
  <dc:identifier>DAFX53uEldE</dc:identifier>
</cp:coreProperties>
</file>