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hG0qc2ZPd1bHrQz7W/jr1sJ/yk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ef4c44a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ef4c44a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3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3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3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3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34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3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34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3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34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3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3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43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4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43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4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4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4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36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3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36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3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3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3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4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4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4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40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40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4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4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4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4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Discussion Session Week 1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Command Line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>
            <p:ph type="title"/>
          </p:nvPr>
        </p:nvSpPr>
        <p:spPr>
          <a:xfrm>
            <a:off x="819150" y="5199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Other Jargon</a:t>
            </a:r>
            <a:endParaRPr/>
          </a:p>
        </p:txBody>
      </p:sp>
      <p:sp>
        <p:nvSpPr>
          <p:cNvPr id="193" name="Google Shape;193;p10"/>
          <p:cNvSpPr txBox="1"/>
          <p:nvPr>
            <p:ph idx="1" type="body"/>
          </p:nvPr>
        </p:nvSpPr>
        <p:spPr>
          <a:xfrm>
            <a:off x="819150" y="13172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Commands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you write on the command line to perform actions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Options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Add-ons to commands that change behavior of commands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Operators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Symbols such as +, -, &gt;&gt;, &lt;&lt;, |, &amp;&amp;, that perform specific actions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>
            <p:ph type="title"/>
          </p:nvPr>
        </p:nvSpPr>
        <p:spPr>
          <a:xfrm>
            <a:off x="819150" y="4089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Commands/Operators</a:t>
            </a:r>
            <a:endParaRPr/>
          </a:p>
        </p:txBody>
      </p:sp>
      <p:sp>
        <p:nvSpPr>
          <p:cNvPr id="199" name="Google Shape;199;p11"/>
          <p:cNvSpPr txBox="1"/>
          <p:nvPr>
            <p:ph idx="1" type="body"/>
          </p:nvPr>
        </p:nvSpPr>
        <p:spPr>
          <a:xfrm>
            <a:off x="819150" y="1125750"/>
            <a:ext cx="7505700" cy="28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echo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pwd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cat		(and other readers)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mkdir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rm, cp, mv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touch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|		(Pronounced “Pipe”)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&amp;&amp;		(Pronounced “And”)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||		(Pronounced “Or”)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&gt;&gt;		(Pronounced “Redirect”)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>
            <p:ph type="title"/>
          </p:nvPr>
        </p:nvSpPr>
        <p:spPr>
          <a:xfrm>
            <a:off x="819150" y="4533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man </a:t>
            </a:r>
            <a:endParaRPr/>
          </a:p>
        </p:txBody>
      </p:sp>
      <p:sp>
        <p:nvSpPr>
          <p:cNvPr id="205" name="Google Shape;205;p12"/>
          <p:cNvSpPr txBox="1"/>
          <p:nvPr>
            <p:ph idx="1" type="body"/>
          </p:nvPr>
        </p:nvSpPr>
        <p:spPr>
          <a:xfrm>
            <a:off x="825175" y="9753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Displays the manual page for a given command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Usage: man {command}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6" name="Google Shape;2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3600" y="1516388"/>
            <a:ext cx="43434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2"/>
          <p:cNvPicPr preferRelativeResize="0"/>
          <p:nvPr/>
        </p:nvPicPr>
        <p:blipFill rotWithShape="1">
          <a:blip r:embed="rId4">
            <a:alphaModFix/>
          </a:blip>
          <a:srcRect b="0" l="0" r="4434" t="0"/>
          <a:stretch/>
        </p:blipFill>
        <p:spPr>
          <a:xfrm>
            <a:off x="208575" y="1805800"/>
            <a:ext cx="8738899" cy="31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title"/>
          </p:nvPr>
        </p:nvSpPr>
        <p:spPr>
          <a:xfrm>
            <a:off x="819150" y="5643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When in doubt, look it up</a:t>
            </a:r>
            <a:endParaRPr/>
          </a:p>
        </p:txBody>
      </p:sp>
      <p:pic>
        <p:nvPicPr>
          <p:cNvPr id="213" name="Google Shape;2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1457875"/>
            <a:ext cx="41148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8750" y="2571750"/>
            <a:ext cx="4801701" cy="188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819150" y="5199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echo</a:t>
            </a:r>
            <a:endParaRPr/>
          </a:p>
        </p:txBody>
      </p:sp>
      <p:sp>
        <p:nvSpPr>
          <p:cNvPr id="220" name="Google Shape;220;p14"/>
          <p:cNvSpPr txBox="1"/>
          <p:nvPr>
            <p:ph idx="1" type="body"/>
          </p:nvPr>
        </p:nvSpPr>
        <p:spPr>
          <a:xfrm>
            <a:off x="819150" y="11470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Prints out a variable/string</a:t>
            </a:r>
            <a:endParaRPr/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725" y="1909375"/>
            <a:ext cx="7464549" cy="21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ls </a:t>
            </a:r>
            <a:endParaRPr/>
          </a:p>
        </p:txBody>
      </p:sp>
      <p:sp>
        <p:nvSpPr>
          <p:cNvPr id="227" name="Google Shape;227;p15"/>
          <p:cNvSpPr txBox="1"/>
          <p:nvPr>
            <p:ph idx="1" type="body"/>
          </p:nvPr>
        </p:nvSpPr>
        <p:spPr>
          <a:xfrm>
            <a:off x="819163" y="12745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Used to list files and subdirectories in the current working directory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Particularly useful if you’re like me and constantly forget what you named something</a:t>
            </a:r>
            <a:endParaRPr/>
          </a:p>
        </p:txBody>
      </p:sp>
      <p:pic>
        <p:nvPicPr>
          <p:cNvPr id="228" name="Google Shape;228;p15"/>
          <p:cNvPicPr preferRelativeResize="0"/>
          <p:nvPr/>
        </p:nvPicPr>
        <p:blipFill rotWithShape="1">
          <a:blip r:embed="rId3">
            <a:alphaModFix/>
          </a:blip>
          <a:srcRect b="0" l="0" r="0" t="9657"/>
          <a:stretch/>
        </p:blipFill>
        <p:spPr>
          <a:xfrm>
            <a:off x="226263" y="3722575"/>
            <a:ext cx="8691476" cy="45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88" y="3033750"/>
            <a:ext cx="74676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>
            <p:ph type="title"/>
          </p:nvPr>
        </p:nvSpPr>
        <p:spPr>
          <a:xfrm>
            <a:off x="819150" y="6013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Useful ls options</a:t>
            </a:r>
            <a:endParaRPr/>
          </a:p>
        </p:txBody>
      </p:sp>
      <p:sp>
        <p:nvSpPr>
          <p:cNvPr id="235" name="Google Shape;235;p16"/>
          <p:cNvSpPr txBox="1"/>
          <p:nvPr>
            <p:ph idx="1" type="body"/>
          </p:nvPr>
        </p:nvSpPr>
        <p:spPr>
          <a:xfrm>
            <a:off x="819150" y="1472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-l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	Lists in “long format”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-a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	Lists all files, even hidden ones</a:t>
            </a:r>
            <a:endParaRPr/>
          </a:p>
        </p:txBody>
      </p:sp>
      <p:pic>
        <p:nvPicPr>
          <p:cNvPr id="236" name="Google Shape;236;p16"/>
          <p:cNvPicPr preferRelativeResize="0"/>
          <p:nvPr/>
        </p:nvPicPr>
        <p:blipFill rotWithShape="1">
          <a:blip r:embed="rId3">
            <a:alphaModFix/>
          </a:blip>
          <a:srcRect b="46203" l="0" r="19788" t="0"/>
          <a:stretch/>
        </p:blipFill>
        <p:spPr>
          <a:xfrm>
            <a:off x="4326400" y="1242856"/>
            <a:ext cx="3829199" cy="153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6"/>
          <p:cNvPicPr preferRelativeResize="0"/>
          <p:nvPr/>
        </p:nvPicPr>
        <p:blipFill rotWithShape="1">
          <a:blip r:embed="rId4">
            <a:alphaModFix/>
          </a:blip>
          <a:srcRect b="0" l="0" r="52376" t="0"/>
          <a:stretch/>
        </p:blipFill>
        <p:spPr>
          <a:xfrm>
            <a:off x="4326400" y="2878875"/>
            <a:ext cx="4354649" cy="19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819150" y="5495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pwd/cd </a:t>
            </a:r>
            <a:endParaRPr/>
          </a:p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774750" y="1214475"/>
            <a:ext cx="7505700" cy="24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pwd: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Prints the current working directory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cd: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to change the current working directory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use either a relative path or an absolute path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/>
              <a:t>Relative:</a:t>
            </a:r>
            <a:r>
              <a:rPr lang="en"/>
              <a:t> From current working directory to the desired directory.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/>
              <a:t>Absolute:</a:t>
            </a:r>
            <a:r>
              <a:rPr lang="en"/>
              <a:t>  From the root directory, follows the tree branches up to the desired directory. </a:t>
            </a:r>
            <a:endParaRPr/>
          </a:p>
        </p:txBody>
      </p:sp>
      <p:pic>
        <p:nvPicPr>
          <p:cNvPr id="244" name="Google Shape;2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825" y="3722550"/>
            <a:ext cx="8732850" cy="12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Exercise 1 (5 Min)</a:t>
            </a:r>
            <a:endParaRPr/>
          </a:p>
        </p:txBody>
      </p:sp>
      <p:sp>
        <p:nvSpPr>
          <p:cNvPr id="250" name="Google Shape;250;p19"/>
          <p:cNvSpPr txBox="1"/>
          <p:nvPr>
            <p:ph idx="1" type="body"/>
          </p:nvPr>
        </p:nvSpPr>
        <p:spPr>
          <a:xfrm>
            <a:off x="819150" y="16132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Provide a sequence of commands to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lphaLcParenR"/>
            </a:pPr>
            <a:r>
              <a:rPr lang="en"/>
              <a:t>Print your current working directory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en"/>
              <a:t>Print all files (including hidden ones) of your current working directory in long, human readable format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en"/>
              <a:t>Hint: Use ‘man’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en"/>
              <a:t>Change directory to a directory of your choice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en"/>
              <a:t>Change back to your original path using a relative path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819150" y="6532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File Readers</a:t>
            </a:r>
            <a:endParaRPr/>
          </a:p>
        </p:txBody>
      </p:sp>
      <p:sp>
        <p:nvSpPr>
          <p:cNvPr id="256" name="Google Shape;256;p20"/>
          <p:cNvSpPr txBox="1"/>
          <p:nvPr>
            <p:ph idx="1" type="body"/>
          </p:nvPr>
        </p:nvSpPr>
        <p:spPr>
          <a:xfrm>
            <a:off x="819150" y="14874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Cat, more, less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Used to print out the contents of files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difference lies in how it’s printed out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ef4c44a67_0_6"/>
          <p:cNvSpPr txBox="1"/>
          <p:nvPr>
            <p:ph type="title"/>
          </p:nvPr>
        </p:nvSpPr>
        <p:spPr>
          <a:xfrm>
            <a:off x="819150" y="510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note before we start on scripting</a:t>
            </a:r>
            <a:endParaRPr/>
          </a:p>
        </p:txBody>
      </p:sp>
      <p:sp>
        <p:nvSpPr>
          <p:cNvPr id="135" name="Google Shape;135;g12ef4c44a67_0_6"/>
          <p:cNvSpPr txBox="1"/>
          <p:nvPr>
            <p:ph idx="1" type="body"/>
          </p:nvPr>
        </p:nvSpPr>
        <p:spPr>
          <a:xfrm>
            <a:off x="819150" y="1235925"/>
            <a:ext cx="76473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Comment your code even if no one else is going to read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u="sng"/>
              <a:t>Trust me on this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Comment style in C++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// for a single line comment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/* for a multi-line (block) comment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Make sure that your comments are meaningful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comment that just explains exactly what the code is doing is bad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Higher-level comments that explain the purpose of a line of code is better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On the other hand…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 have to comment every line of code to understand that’s going on, you probably need to re-evaluate your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Comments should </a:t>
            </a:r>
            <a:r>
              <a:rPr lang="en" u="sng"/>
              <a:t>never</a:t>
            </a:r>
            <a:r>
              <a:rPr lang="en"/>
              <a:t> dominate your code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File Readers example</a:t>
            </a:r>
            <a:endParaRPr/>
          </a:p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63" name="Google Shape;2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225" y="1544521"/>
            <a:ext cx="7883549" cy="3046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type="title"/>
          </p:nvPr>
        </p:nvSpPr>
        <p:spPr>
          <a:xfrm>
            <a:off x="819150" y="3941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</a:t>
            </a:r>
            <a:r>
              <a:rPr lang="en"/>
              <a:t>m, cp, mv </a:t>
            </a:r>
            <a:endParaRPr/>
          </a:p>
        </p:txBody>
      </p:sp>
      <p:sp>
        <p:nvSpPr>
          <p:cNvPr id="269" name="Google Shape;269;p22"/>
          <p:cNvSpPr txBox="1"/>
          <p:nvPr>
            <p:ph idx="1" type="body"/>
          </p:nvPr>
        </p:nvSpPr>
        <p:spPr>
          <a:xfrm>
            <a:off x="409000" y="1110025"/>
            <a:ext cx="791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mv</a:t>
            </a:r>
            <a:endParaRPr/>
          </a:p>
          <a:p>
            <a:pPr indent="-3111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to move files or rename them			mv ./file1  ../file1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5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</a:t>
            </a:r>
            <a:r>
              <a:rPr lang="en"/>
              <a:t>p</a:t>
            </a:r>
            <a:r>
              <a:rPr lang="en"/>
              <a:t> </a:t>
            </a:r>
            <a:endParaRPr/>
          </a:p>
          <a:p>
            <a:pPr indent="-3111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to copy files or directories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5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</a:t>
            </a:r>
            <a:r>
              <a:rPr lang="en"/>
              <a:t>m</a:t>
            </a:r>
            <a:endParaRPr/>
          </a:p>
          <a:p>
            <a:pPr indent="-3111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to delete existing files or directories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50"/>
              <a:buNone/>
            </a:pPr>
            <a:r>
              <a:rPr lang="en"/>
              <a:t>Useful Options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50"/>
              <a:buNone/>
            </a:pPr>
            <a:r>
              <a:rPr lang="en"/>
              <a:t>	</a:t>
            </a:r>
            <a:r>
              <a:rPr lang="en"/>
              <a:t>-r Recursively delete contents of subdirectories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50"/>
              <a:buNone/>
            </a:pPr>
            <a:r>
              <a:rPr lang="en"/>
              <a:t>	</a:t>
            </a:r>
            <a:r>
              <a:rPr lang="en"/>
              <a:t>-f Force deletion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32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>
            <p:ph type="title"/>
          </p:nvPr>
        </p:nvSpPr>
        <p:spPr>
          <a:xfrm>
            <a:off x="819150" y="2831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mkdir</a:t>
            </a:r>
            <a:endParaRPr/>
          </a:p>
        </p:txBody>
      </p:sp>
      <p:sp>
        <p:nvSpPr>
          <p:cNvPr id="275" name="Google Shape;275;p23"/>
          <p:cNvSpPr txBox="1"/>
          <p:nvPr>
            <p:ph idx="1" type="body"/>
          </p:nvPr>
        </p:nvSpPr>
        <p:spPr>
          <a:xfrm>
            <a:off x="767325" y="8806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Creates a new directory</a:t>
            </a:r>
            <a:endParaRPr/>
          </a:p>
        </p:txBody>
      </p:sp>
      <p:pic>
        <p:nvPicPr>
          <p:cNvPr id="276" name="Google Shape;2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38" y="1299738"/>
            <a:ext cx="6010275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38" y="2933375"/>
            <a:ext cx="7109114" cy="14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>
            <p:ph type="title"/>
          </p:nvPr>
        </p:nvSpPr>
        <p:spPr>
          <a:xfrm>
            <a:off x="819150" y="6161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touch </a:t>
            </a:r>
            <a:endParaRPr/>
          </a:p>
        </p:txBody>
      </p:sp>
      <p:sp>
        <p:nvSpPr>
          <p:cNvPr id="283" name="Google Shape;283;p24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Used to create files</a:t>
            </a:r>
            <a:endParaRPr/>
          </a:p>
        </p:txBody>
      </p:sp>
      <p:pic>
        <p:nvPicPr>
          <p:cNvPr id="284" name="Google Shape;2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38" y="1933575"/>
            <a:ext cx="66579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819150" y="4829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grep </a:t>
            </a:r>
            <a:endParaRPr/>
          </a:p>
        </p:txBody>
      </p:sp>
      <p:sp>
        <p:nvSpPr>
          <p:cNvPr id="290" name="Google Shape;290;p25"/>
          <p:cNvSpPr txBox="1"/>
          <p:nvPr>
            <p:ph idx="1" type="body"/>
          </p:nvPr>
        </p:nvSpPr>
        <p:spPr>
          <a:xfrm>
            <a:off x="819150" y="10878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Used to search for a phrase or word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Usage: grep {searchTerm} searchFile/Directory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u="sng"/>
              <a:t>Not </a:t>
            </a:r>
            <a:r>
              <a:rPr lang="en" u="sng"/>
              <a:t>available</a:t>
            </a:r>
            <a:r>
              <a:rPr lang="en" u="sng"/>
              <a:t> for mac command lines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z</a:t>
            </a:r>
            <a:r>
              <a:rPr lang="en"/>
              <a:t>sh has just about all of the </a:t>
            </a:r>
            <a:r>
              <a:rPr lang="en"/>
              <a:t>tools</a:t>
            </a:r>
            <a:r>
              <a:rPr lang="en"/>
              <a:t> you’d ever need, but if you really want grep or other linux tools, you can look into “homebrew”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word of warning: I do not have a mac and cannot help if you do this and things go south</a:t>
            </a:r>
            <a:endParaRPr/>
          </a:p>
        </p:txBody>
      </p:sp>
      <p:pic>
        <p:nvPicPr>
          <p:cNvPr id="291" name="Google Shape;291;p25"/>
          <p:cNvPicPr preferRelativeResize="0"/>
          <p:nvPr/>
        </p:nvPicPr>
        <p:blipFill rotWithShape="1">
          <a:blip r:embed="rId3">
            <a:alphaModFix/>
          </a:blip>
          <a:srcRect b="0" l="0" r="3846" t="0"/>
          <a:stretch/>
        </p:blipFill>
        <p:spPr>
          <a:xfrm>
            <a:off x="175975" y="3613100"/>
            <a:ext cx="8792050" cy="13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title"/>
          </p:nvPr>
        </p:nvSpPr>
        <p:spPr>
          <a:xfrm>
            <a:off x="819150" y="697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Exercise 2 (10 Min)</a:t>
            </a:r>
            <a:endParaRPr/>
          </a:p>
        </p:txBody>
      </p:sp>
      <p:sp>
        <p:nvSpPr>
          <p:cNvPr id="297" name="Google Shape;297;p26"/>
          <p:cNvSpPr txBox="1"/>
          <p:nvPr>
            <p:ph idx="1" type="body"/>
          </p:nvPr>
        </p:nvSpPr>
        <p:spPr>
          <a:xfrm>
            <a:off x="819150" y="17095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Provide a sequence of commands to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lphaLcParenR"/>
            </a:pPr>
            <a:r>
              <a:rPr lang="en"/>
              <a:t>Create a directory called “Exercise_2” and cd into that directory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en"/>
              <a:t>Create a file called “bashIntro.txt”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en"/>
              <a:t>Add the following string to the file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“I am learning bash!”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en"/>
              <a:t>Output the contents of bashIntro.txt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en"/>
              <a:t>Make 3 copies of bashIntro.txt, named “copy1.txt”, “copy2.txt”, and “copy3.txt”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en"/>
              <a:t>Output a list of files containing the string “I am learning bash!”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arenR"/>
            </a:pPr>
            <a:r>
              <a:rPr lang="en"/>
              <a:t>You’ll need to use man again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>
            <p:ph type="title"/>
          </p:nvPr>
        </p:nvSpPr>
        <p:spPr>
          <a:xfrm>
            <a:off x="819150" y="6457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|	(Pipe)</a:t>
            </a:r>
            <a:endParaRPr/>
          </a:p>
        </p:txBody>
      </p:sp>
      <p:sp>
        <p:nvSpPr>
          <p:cNvPr id="303" name="Google Shape;303;p27"/>
          <p:cNvSpPr txBox="1"/>
          <p:nvPr>
            <p:ph idx="1" type="body"/>
          </p:nvPr>
        </p:nvSpPr>
        <p:spPr>
          <a:xfrm>
            <a:off x="819150" y="15022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Used to redirect output of one command to the input of another</a:t>
            </a:r>
            <a:endParaRPr/>
          </a:p>
        </p:txBody>
      </p:sp>
      <p:pic>
        <p:nvPicPr>
          <p:cNvPr id="304" name="Google Shape;3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875" y="3163575"/>
            <a:ext cx="8592250" cy="8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type="title"/>
          </p:nvPr>
        </p:nvSpPr>
        <p:spPr>
          <a:xfrm>
            <a:off x="819150" y="705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&amp;&amp;  (And)</a:t>
            </a:r>
            <a:endParaRPr/>
          </a:p>
        </p:txBody>
      </p:sp>
      <p:sp>
        <p:nvSpPr>
          <p:cNvPr id="310" name="Google Shape;310;p28"/>
          <p:cNvSpPr txBox="1"/>
          <p:nvPr>
            <p:ph idx="1" type="body"/>
          </p:nvPr>
        </p:nvSpPr>
        <p:spPr>
          <a:xfrm>
            <a:off x="819150" y="15540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Used to execute commands sequentially (if the left hand side succeeds)</a:t>
            </a:r>
            <a:endParaRPr/>
          </a:p>
        </p:txBody>
      </p:sp>
      <p:pic>
        <p:nvPicPr>
          <p:cNvPr id="311" name="Google Shape;31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50" y="2838850"/>
            <a:ext cx="7325051" cy="8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title"/>
          </p:nvPr>
        </p:nvSpPr>
        <p:spPr>
          <a:xfrm>
            <a:off x="819150" y="6902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||  (Or) </a:t>
            </a:r>
            <a:endParaRPr/>
          </a:p>
        </p:txBody>
      </p:sp>
      <p:sp>
        <p:nvSpPr>
          <p:cNvPr id="317" name="Google Shape;317;p29"/>
          <p:cNvSpPr txBox="1"/>
          <p:nvPr>
            <p:ph idx="1" type="body"/>
          </p:nvPr>
        </p:nvSpPr>
        <p:spPr>
          <a:xfrm>
            <a:off x="819150" y="15762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Used to complete commands sequentially regardless of success status</a:t>
            </a:r>
            <a:endParaRPr/>
          </a:p>
        </p:txBody>
      </p:sp>
      <p:pic>
        <p:nvPicPr>
          <p:cNvPr id="318" name="Google Shape;3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974988"/>
            <a:ext cx="8839199" cy="47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819150" y="5865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&gt;&gt;, &lt;&lt;  (Redirect)</a:t>
            </a:r>
            <a:endParaRPr/>
          </a:p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819150" y="15411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Used for other manipulation of command outputs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25" name="Google Shape;3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25" y="3105700"/>
            <a:ext cx="8555714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819150" y="4015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Command Line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819150" y="1043425"/>
            <a:ext cx="75057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Different OS distributions will have different command line interfaces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Windows uses one set of commands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Linux uses another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Programs designed to be run entirely on the command line are commonly known as  “Shell Scripts”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bash (bourne again shell)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zsh (zshell)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etc.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Common commands 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“dir”  and “ls -l”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“copy” and “cp”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“del” and “rm”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etc...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type="title"/>
          </p:nvPr>
        </p:nvSpPr>
        <p:spPr>
          <a:xfrm>
            <a:off x="819150" y="6680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Scripting</a:t>
            </a:r>
            <a:endParaRPr/>
          </a:p>
        </p:txBody>
      </p:sp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819150" y="14726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Scripts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Sequences of commands that are executed from start to finish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Commands may fail, but the script will not stop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Running a script: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bash {scriptName}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"/>
          <p:cNvSpPr txBox="1"/>
          <p:nvPr>
            <p:ph type="title"/>
          </p:nvPr>
        </p:nvSpPr>
        <p:spPr>
          <a:xfrm>
            <a:off x="819150" y="4607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Sample script</a:t>
            </a:r>
            <a:endParaRPr/>
          </a:p>
        </p:txBody>
      </p:sp>
      <p:pic>
        <p:nvPicPr>
          <p:cNvPr id="337" name="Google Shape;337;p32"/>
          <p:cNvPicPr preferRelativeResize="0"/>
          <p:nvPr/>
        </p:nvPicPr>
        <p:blipFill rotWithShape="1">
          <a:blip r:embed="rId3">
            <a:alphaModFix/>
          </a:blip>
          <a:srcRect b="-1626" l="0" r="0" t="0"/>
          <a:stretch/>
        </p:blipFill>
        <p:spPr>
          <a:xfrm>
            <a:off x="819150" y="1107550"/>
            <a:ext cx="6953999" cy="38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819150" y="5865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Standard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819150" y="12654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Vast majority of software developers and companies will use Linux or some sort of linux system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Get used to shell scripting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bash </a:t>
            </a:r>
            <a:r>
              <a:rPr lang="en"/>
              <a:t>for Windows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zsh </a:t>
            </a:r>
            <a:r>
              <a:rPr lang="en"/>
              <a:t>for Mac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are tons of commands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/>
              <a:t>Y</a:t>
            </a:r>
            <a:r>
              <a:rPr lang="en" u="sng"/>
              <a:t>ou will not always remember them all</a:t>
            </a:r>
            <a:endParaRPr u="sng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Get used to navigating documentation </a:t>
            </a:r>
            <a:endParaRPr u="sng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However, t</a:t>
            </a:r>
            <a:r>
              <a:rPr lang="en"/>
              <a:t>here are several key commands that you should remember (more on this later)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819150" y="6087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Before we get into bash, some background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819150" y="142177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we work with bash we need to be familiar with the structure of Linux systems as there are multiple</a:t>
            </a:r>
            <a:r>
              <a:rPr lang="en"/>
              <a:t> keywords that will tell you a lot about what’s going 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Treat this section as the backbone of your bash knowledge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819150" y="6013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Linux File System</a:t>
            </a:r>
            <a:endParaRPr/>
          </a:p>
        </p:txBody>
      </p:sp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782150" y="13477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Linux file system can be viewed as a </a:t>
            </a:r>
            <a:r>
              <a:rPr b="1" lang="en"/>
              <a:t>tree</a:t>
            </a:r>
            <a:r>
              <a:rPr lang="en"/>
              <a:t> like structure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order, the system is made up of 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Directories,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Subdirectories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 files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the purposes of this class, almost all work is done in the path </a:t>
            </a:r>
            <a:r>
              <a:rPr b="1" lang="en"/>
              <a:t>~/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~</a:t>
            </a:r>
            <a:r>
              <a:rPr lang="en"/>
              <a:t> is the </a:t>
            </a:r>
            <a:r>
              <a:rPr b="1" lang="en"/>
              <a:t>home directory</a:t>
            </a:r>
            <a:endParaRPr b="1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819150" y="5406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File System Overview</a:t>
            </a:r>
            <a:endParaRPr/>
          </a:p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819150" y="12580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solidFill>
                  <a:srgbClr val="FF0000"/>
                </a:solidFill>
              </a:rPr>
              <a:t>“</a:t>
            </a:r>
            <a:r>
              <a:rPr lang="en">
                <a:solidFill>
                  <a:srgbClr val="FF0000"/>
                </a:solidFill>
              </a:rPr>
              <a:t>Current </a:t>
            </a:r>
            <a:r>
              <a:rPr lang="en">
                <a:solidFill>
                  <a:srgbClr val="FF0000"/>
                </a:solidFill>
              </a:rPr>
              <a:t>Working </a:t>
            </a:r>
            <a:r>
              <a:rPr lang="en">
                <a:solidFill>
                  <a:srgbClr val="FF0000"/>
                </a:solidFill>
              </a:rPr>
              <a:t>Directory” (C</a:t>
            </a:r>
            <a:r>
              <a:rPr lang="en">
                <a:solidFill>
                  <a:srgbClr val="FF0000"/>
                </a:solidFill>
              </a:rPr>
              <a:t>W</a:t>
            </a:r>
            <a:r>
              <a:rPr lang="en">
                <a:solidFill>
                  <a:srgbClr val="FF0000"/>
                </a:solidFill>
              </a:rPr>
              <a:t>D/ CD)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>
                <a:solidFill>
                  <a:srgbClr val="FF0000"/>
                </a:solidFill>
              </a:rPr>
              <a:t>Denoted as “.”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 b="8306" l="0" r="0" t="0"/>
          <a:stretch/>
        </p:blipFill>
        <p:spPr>
          <a:xfrm>
            <a:off x="4236225" y="1495250"/>
            <a:ext cx="4732198" cy="3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/>
          <p:nvPr/>
        </p:nvSpPr>
        <p:spPr>
          <a:xfrm>
            <a:off x="6187875" y="3285925"/>
            <a:ext cx="828900" cy="767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819150" y="4903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File System Overview</a:t>
            </a:r>
            <a:endParaRPr/>
          </a:p>
        </p:txBody>
      </p:sp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819150" y="11692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solidFill>
                  <a:srgbClr val="0000FF"/>
                </a:solidFill>
              </a:rPr>
              <a:t>“Parent Directory”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>
                <a:solidFill>
                  <a:srgbClr val="0000FF"/>
                </a:solidFill>
              </a:rPr>
              <a:t>Denoted as “..”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 b="8306" l="0" r="0" t="0"/>
          <a:stretch/>
        </p:blipFill>
        <p:spPr>
          <a:xfrm>
            <a:off x="4236225" y="1495250"/>
            <a:ext cx="4732198" cy="3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/>
          <p:nvPr/>
        </p:nvSpPr>
        <p:spPr>
          <a:xfrm>
            <a:off x="6187875" y="3308075"/>
            <a:ext cx="828900" cy="767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7206175" y="2394125"/>
            <a:ext cx="828900" cy="7677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819150" y="4681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File System Overview</a:t>
            </a:r>
            <a:endParaRPr/>
          </a:p>
        </p:txBody>
      </p:sp>
      <p:sp>
        <p:nvSpPr>
          <p:cNvPr id="182" name="Google Shape;182;p9"/>
          <p:cNvSpPr txBox="1"/>
          <p:nvPr>
            <p:ph idx="1" type="body"/>
          </p:nvPr>
        </p:nvSpPr>
        <p:spPr>
          <a:xfrm>
            <a:off x="819150" y="12802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>
                <a:solidFill>
                  <a:srgbClr val="FF00FF"/>
                </a:solidFill>
              </a:rPr>
              <a:t>“Child Directory/Subdirectory”</a:t>
            </a:r>
            <a:endParaRPr>
              <a:solidFill>
                <a:srgbClr val="FF00FF"/>
              </a:solidFill>
            </a:endParaRPr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3">
            <a:alphaModFix/>
          </a:blip>
          <a:srcRect b="8306" l="0" r="0" t="0"/>
          <a:stretch/>
        </p:blipFill>
        <p:spPr>
          <a:xfrm>
            <a:off x="4236225" y="1495250"/>
            <a:ext cx="4732198" cy="34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9"/>
          <p:cNvSpPr/>
          <p:nvPr/>
        </p:nvSpPr>
        <p:spPr>
          <a:xfrm>
            <a:off x="6187875" y="3339450"/>
            <a:ext cx="828900" cy="767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6747300" y="4166500"/>
            <a:ext cx="828900" cy="7677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5597175" y="4166500"/>
            <a:ext cx="828900" cy="7677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7183950" y="2371925"/>
            <a:ext cx="828900" cy="7677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