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rOvLECatDp6viB6ObiqJLqelE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42E566-2226-4BC4-B50C-F31443C65EE6}">
  <a:tblStyle styleId="{A442E566-2226-4BC4-B50C-F31443C65E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45ac618d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345ac618d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45ac618d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345ac618d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45ac618d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345ac618d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45ac618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45ac618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45ac618d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345ac618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45ac618d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345ac618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45ac618d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345ac618d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9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9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9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9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9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9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9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9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8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8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8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21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2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2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2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25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25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26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pythontutor.com/visualize.html#mode=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Discussion Session Week 4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 #1 Review - Basics of Programming, Logic, and C++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Basic C++ Programming</a:t>
            </a:r>
            <a:endParaRPr/>
          </a:p>
        </p:txBody>
      </p:sp>
      <p:sp>
        <p:nvSpPr>
          <p:cNvPr id="210" name="Google Shape;210;p6"/>
          <p:cNvSpPr txBox="1"/>
          <p:nvPr>
            <p:ph idx="1" type="body"/>
          </p:nvPr>
        </p:nvSpPr>
        <p:spPr>
          <a:xfrm>
            <a:off x="819150" y="1990725"/>
            <a:ext cx="75057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 C++ programs require a main function in order to run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Main (usually) returns an integer and (usually) takes in two parameters, argc and argv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general, the value returned from main indicates the error status of a program (0 means successful exit by standard, non 0 denotes unsuccessful)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C++ is strictly typed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Types of variables and return types of functions must be stated explicitly unlike Python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Lines of code are ended with semicolons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Comments can be written like so: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//Single line comments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/*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	Multi Line comments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*/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C++ Data Types</a:t>
            </a:r>
            <a:endParaRPr/>
          </a:p>
        </p:txBody>
      </p:sp>
      <p:sp>
        <p:nvSpPr>
          <p:cNvPr id="216" name="Google Shape;216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Numbers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Signed integer values, 32 bits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1st bit is the “sign” bit 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</a:t>
            </a:r>
            <a:r>
              <a:rPr baseline="30000" lang="en" sz="1300"/>
              <a:t>n</a:t>
            </a:r>
            <a:r>
              <a:rPr baseline="30000" lang="en"/>
              <a:t> </a:t>
            </a:r>
            <a:r>
              <a:rPr lang="en"/>
              <a:t>- 1 is the maximum </a:t>
            </a:r>
            <a:r>
              <a:rPr i="1" lang="en"/>
              <a:t>unsigned </a:t>
            </a:r>
            <a:r>
              <a:rPr lang="en"/>
              <a:t>value for n bits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</a:t>
            </a:r>
            <a:r>
              <a:rPr baseline="30000" lang="en" sz="1300"/>
              <a:t>n-1</a:t>
            </a:r>
            <a:r>
              <a:rPr baseline="30000" lang="en"/>
              <a:t> </a:t>
            </a:r>
            <a:r>
              <a:rPr lang="en"/>
              <a:t>- 1 is the maximum </a:t>
            </a:r>
            <a:r>
              <a:rPr i="1" lang="en"/>
              <a:t>signed </a:t>
            </a:r>
            <a:r>
              <a:rPr lang="en"/>
              <a:t>value for n bits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Modifiers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Long, short, unsigned</a:t>
            </a:r>
            <a:endParaRPr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Change the max/min value, number of bits stored in an int</a:t>
            </a:r>
            <a:endParaRPr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Unsigned long long is 64 bits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float/double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Decimal values (varying precision)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C++ Data Types (cont)</a:t>
            </a:r>
            <a:endParaRPr/>
          </a:p>
        </p:txBody>
      </p:sp>
      <p:sp>
        <p:nvSpPr>
          <p:cNvPr id="222" name="Google Shape;222;p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Characters (‘h’, ‘e’, ‘l’, ‘l’, ‘o’, etc)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Really </a:t>
            </a:r>
            <a:r>
              <a:rPr lang="en"/>
              <a:t>anything</a:t>
            </a:r>
            <a:r>
              <a:rPr lang="en"/>
              <a:t> that can be found on the ASCII table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bool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True/False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void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Valueless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as return types for functions that do not return values, or for polymorphism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Variables and Functions</a:t>
            </a:r>
            <a:endParaRPr/>
          </a:p>
        </p:txBody>
      </p:sp>
      <p:sp>
        <p:nvSpPr>
          <p:cNvPr id="228" name="Google Shape;228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Variables are a means of storing data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Syntax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dataType variableName = value;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Functions are blocks of code that can be repeated by calling them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Syntax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functionReturnType functionName(paramOneType paramOne, paramTwoType paramTwo...)</a:t>
            </a:r>
            <a:endParaRPr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{</a:t>
            </a:r>
            <a:endParaRPr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	//Function body</a:t>
            </a:r>
            <a:endParaRPr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Logic (Truth Tables)</a:t>
            </a:r>
            <a:endParaRPr/>
          </a:p>
        </p:txBody>
      </p:sp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Logic is the basis of programming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True can also be expressed as 1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False can be expressed as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Different types of logical operators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&amp;&amp; (and)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|| (or)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! (not)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10"/>
          <p:cNvGraphicFramePr/>
          <p:nvPr/>
        </p:nvGraphicFramePr>
        <p:xfrm>
          <a:off x="4572000" y="199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{A442E566-2226-4BC4-B50C-F31443C65EE6}</a:tableStyleId>
              </a:tblPr>
              <a:tblGrid>
                <a:gridCol w="922925"/>
                <a:gridCol w="922925"/>
                <a:gridCol w="922925"/>
                <a:gridCol w="922925"/>
              </a:tblGrid>
              <a:tr h="68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 &amp;&amp; 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 </a:t>
                      </a:r>
                      <a:r>
                        <a:rPr lang="en"/>
                        <a:t>|| Q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g1345ac618de_0_92"/>
          <p:cNvGraphicFramePr/>
          <p:nvPr/>
        </p:nvGraphicFramePr>
        <p:xfrm>
          <a:off x="319088" y="14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{A442E566-2226-4BC4-B50C-F31443C65EE6}</a:tableStyleId>
              </a:tblPr>
              <a:tblGrid>
                <a:gridCol w="672250"/>
                <a:gridCol w="701000"/>
                <a:gridCol w="844750"/>
                <a:gridCol w="744150"/>
                <a:gridCol w="931025"/>
                <a:gridCol w="974150"/>
                <a:gridCol w="859150"/>
                <a:gridCol w="715375"/>
                <a:gridCol w="1060450"/>
                <a:gridCol w="1003525"/>
              </a:tblGrid>
              <a:tr h="5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 &amp;&amp; 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 || 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!P &amp;&amp; 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 &amp;&amp; !Q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!P || 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 || !Q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!!P &amp;&amp; 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 || !! Q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1" name="Google Shape;241;g1345ac618de_0_92"/>
          <p:cNvSpPr txBox="1"/>
          <p:nvPr/>
        </p:nvSpPr>
        <p:spPr>
          <a:xfrm>
            <a:off x="319100" y="525450"/>
            <a:ext cx="701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Extended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Truth Table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45ac618de_0_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Let’s evaluate a boolean expression</a:t>
            </a:r>
            <a:endParaRPr/>
          </a:p>
        </p:txBody>
      </p:sp>
      <p:sp>
        <p:nvSpPr>
          <p:cNvPr id="247" name="Google Shape;247;g1345ac618de_0_76"/>
          <p:cNvSpPr txBox="1"/>
          <p:nvPr>
            <p:ph idx="1" type="body"/>
          </p:nvPr>
        </p:nvSpPr>
        <p:spPr>
          <a:xfrm>
            <a:off x="671125" y="19093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</a:t>
            </a:r>
            <a:r>
              <a:rPr lang="en" sz="2200"/>
              <a:t> = 0, b = 1, c = 15, d = 5, e = 20</a:t>
            </a:r>
            <a:endParaRPr sz="2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(!b &amp;&amp; !!c) || ( d == e) || (!a &amp;&amp; ((d+e) % 10 == 5));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45ac618de_0_8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Let’s evaluate a boolean expression</a:t>
            </a:r>
            <a:endParaRPr/>
          </a:p>
        </p:txBody>
      </p:sp>
      <p:sp>
        <p:nvSpPr>
          <p:cNvPr id="253" name="Google Shape;253;g1345ac618de_0_81"/>
          <p:cNvSpPr txBox="1"/>
          <p:nvPr>
            <p:ph idx="1" type="body"/>
          </p:nvPr>
        </p:nvSpPr>
        <p:spPr>
          <a:xfrm>
            <a:off x="656325" y="1894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= 0, b = 1, c = 15, e = 20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</a:t>
            </a:r>
            <a:r>
              <a:rPr lang="en" sz="1600">
                <a:solidFill>
                  <a:srgbClr val="FF0000"/>
                </a:solidFill>
              </a:rPr>
              <a:t>!b &amp;&amp; !!c</a:t>
            </a:r>
            <a:r>
              <a:rPr lang="en" sz="1600"/>
              <a:t>) || (</a:t>
            </a:r>
            <a:r>
              <a:rPr lang="en" sz="1600">
                <a:solidFill>
                  <a:srgbClr val="4A86E8"/>
                </a:solidFill>
              </a:rPr>
              <a:t>d == e</a:t>
            </a:r>
            <a:r>
              <a:rPr lang="en" sz="1600"/>
              <a:t>) || (</a:t>
            </a:r>
            <a:r>
              <a:rPr lang="en" sz="1600">
                <a:solidFill>
                  <a:srgbClr val="6AA84F"/>
                </a:solidFill>
              </a:rPr>
              <a:t>!a</a:t>
            </a:r>
            <a:r>
              <a:rPr lang="en" sz="1600"/>
              <a:t> &amp;&amp; (</a:t>
            </a:r>
            <a:r>
              <a:rPr lang="en" sz="1600">
                <a:solidFill>
                  <a:srgbClr val="8E7CC3"/>
                </a:solidFill>
              </a:rPr>
              <a:t>(d+e) % 10 == 5)</a:t>
            </a:r>
            <a:r>
              <a:rPr lang="en" sz="1600"/>
              <a:t>);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4" name="Google Shape;254;g1345ac618de_0_81"/>
          <p:cNvSpPr txBox="1"/>
          <p:nvPr/>
        </p:nvSpPr>
        <p:spPr>
          <a:xfrm>
            <a:off x="3026875" y="2918400"/>
            <a:ext cx="54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||  </a:t>
            </a:r>
            <a:r>
              <a:rPr lang="en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=  F	                   </a:t>
            </a:r>
            <a:r>
              <a:rPr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&amp;&amp; </a:t>
            </a:r>
            <a:r>
              <a:rPr lang="en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= 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345ac618de_0_81"/>
          <p:cNvSpPr txBox="1"/>
          <p:nvPr/>
        </p:nvSpPr>
        <p:spPr>
          <a:xfrm>
            <a:off x="3937175" y="3382125"/>
            <a:ext cx="27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 || T = 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345ac618de_0_81"/>
          <p:cNvSpPr txBox="1"/>
          <p:nvPr/>
        </p:nvSpPr>
        <p:spPr>
          <a:xfrm>
            <a:off x="656325" y="1740450"/>
            <a:ext cx="190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Note that this is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true &amp;&amp; true, which is false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g1345ac618de_0_81"/>
          <p:cNvCxnSpPr/>
          <p:nvPr/>
        </p:nvCxnSpPr>
        <p:spPr>
          <a:xfrm>
            <a:off x="2227625" y="2346025"/>
            <a:ext cx="333000" cy="2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g1345ac618de_0_81"/>
          <p:cNvSpPr txBox="1"/>
          <p:nvPr/>
        </p:nvSpPr>
        <p:spPr>
          <a:xfrm>
            <a:off x="6364625" y="3041700"/>
            <a:ext cx="179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Break this down by itself before and-ing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g1345ac618de_0_81"/>
          <p:cNvCxnSpPr/>
          <p:nvPr/>
        </p:nvCxnSpPr>
        <p:spPr>
          <a:xfrm rot="10800000">
            <a:off x="6105525" y="2886400"/>
            <a:ext cx="2739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Other Operators</a:t>
            </a:r>
            <a:endParaRPr/>
          </a:p>
        </p:txBody>
      </p:sp>
      <p:sp>
        <p:nvSpPr>
          <p:cNvPr id="265" name="Google Shape;265;p1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+, -, *, /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Addition, subtraction, multiplication, division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%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Modulo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&lt;, &lt;=, &gt;, &gt;=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Less than, less than or equal to, greater than, greater than or equal to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271" name="Google Shape;271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else if else statements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classic conditional branch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Traditional, ternary, one-liner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Switch Statements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for many different cases of a condition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Must have “default” case and “breaks”</a:t>
            </a:r>
            <a:endParaRPr/>
          </a:p>
        </p:txBody>
      </p:sp>
      <p:pic>
        <p:nvPicPr>
          <p:cNvPr id="272" name="Google Shape;272;p13"/>
          <p:cNvPicPr preferRelativeResize="0"/>
          <p:nvPr/>
        </p:nvPicPr>
        <p:blipFill rotWithShape="1">
          <a:blip r:embed="rId3">
            <a:alphaModFix/>
          </a:blip>
          <a:srcRect b="0" l="0" r="50765" t="21463"/>
          <a:stretch/>
        </p:blipFill>
        <p:spPr>
          <a:xfrm>
            <a:off x="5045075" y="725675"/>
            <a:ext cx="2506707" cy="18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075" y="2691675"/>
            <a:ext cx="2733100" cy="20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General Data Information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is stored in bits and bytes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 bit is the smallest unit of data (0 or 1)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4 bits = 1 nibble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8 bits = 1 byte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1024 bytes = 1 kilobyte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1024 kilobytes = 1 megabyte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79" name="Google Shape;279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Pre-increment vs post-increment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While loops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 While Loops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body will always execute at least once </a:t>
            </a:r>
            <a:endParaRPr/>
          </a:p>
        </p:txBody>
      </p:sp>
      <p:pic>
        <p:nvPicPr>
          <p:cNvPr id="280" name="Google Shape;2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4275" y="3121375"/>
            <a:ext cx="2341346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4275" y="2571738"/>
            <a:ext cx="1791807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9025" y="3662175"/>
            <a:ext cx="3919209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For Loops Expansion</a:t>
            </a:r>
            <a:endParaRPr/>
          </a:p>
        </p:txBody>
      </p:sp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819150" y="1990725"/>
            <a:ext cx="44685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can be done with for loops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“setup” , “test expression”, “increment” can have really any code there, but it is always executed in the given order</a:t>
            </a:r>
            <a:endParaRPr/>
          </a:p>
        </p:txBody>
      </p:sp>
      <p:pic>
        <p:nvPicPr>
          <p:cNvPr id="289" name="Google Shape;2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7772" y="1687397"/>
            <a:ext cx="3718900" cy="26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“++” Part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Libraries can be included into your files using #include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#include &lt;libraryName&gt;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#include “filename”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Tracing Code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tracing code, we go sequentially and change data as told to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Recall your code tracing from 110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http://pythontutor.com/visualize.html#mode=edit</a:t>
            </a:r>
            <a:r>
              <a:rPr lang="en"/>
              <a:t>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PythonTutor is a great resource for practice in tracing code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Write some programs like we’ve done in the assignments and view the stack while it executes for some great exam prep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Representation of Numbers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Decimal (base 10)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Numbers you’re familiar with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Binary (base 2)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Powers of 2 and add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be x bits long, powers increase from right to left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Hexadecimal (base 16)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Powers of 16 and add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0-9, A-F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Octal (base 8)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Powers of 8 and add</a:t>
            </a:r>
            <a:endParaRPr/>
          </a:p>
        </p:txBody>
      </p:sp>
      <p:pic>
        <p:nvPicPr>
          <p:cNvPr id="142" name="Google Shape;14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038" y="3667725"/>
            <a:ext cx="3173223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2995" y="1800195"/>
            <a:ext cx="1571450" cy="99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2242425" y="10583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1345ac618de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8395" y="1512320"/>
            <a:ext cx="1571450" cy="99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345ac618de_0_1"/>
          <p:cNvSpPr txBox="1"/>
          <p:nvPr/>
        </p:nvSpPr>
        <p:spPr>
          <a:xfrm>
            <a:off x="1256500" y="2736125"/>
            <a:ext cx="62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(0 * 2</a:t>
            </a:r>
            <a:r>
              <a:rPr baseline="30000" lang="en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+ (1 *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+ (0 *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+ (1 *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+ (1 *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+ (0 * 2</a:t>
            </a:r>
            <a:r>
              <a:rPr baseline="30000" lang="en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+ (0 *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+ (1 *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345ac618de_0_1"/>
          <p:cNvSpPr txBox="1"/>
          <p:nvPr/>
        </p:nvSpPr>
        <p:spPr>
          <a:xfrm>
            <a:off x="1256500" y="3400625"/>
            <a:ext cx="62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0       +    64      +     0       +      16     +      8      +      0       +     0       +     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g1345ac618de_0_1"/>
          <p:cNvCxnSpPr/>
          <p:nvPr/>
        </p:nvCxnSpPr>
        <p:spPr>
          <a:xfrm>
            <a:off x="1613350" y="3136325"/>
            <a:ext cx="750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g1345ac618de_0_1"/>
          <p:cNvCxnSpPr/>
          <p:nvPr/>
        </p:nvCxnSpPr>
        <p:spPr>
          <a:xfrm>
            <a:off x="2261600" y="3136325"/>
            <a:ext cx="750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g1345ac618de_0_1"/>
          <p:cNvCxnSpPr/>
          <p:nvPr/>
        </p:nvCxnSpPr>
        <p:spPr>
          <a:xfrm>
            <a:off x="2909850" y="3136325"/>
            <a:ext cx="750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g1345ac618de_0_1"/>
          <p:cNvCxnSpPr/>
          <p:nvPr/>
        </p:nvCxnSpPr>
        <p:spPr>
          <a:xfrm>
            <a:off x="3595100" y="3136325"/>
            <a:ext cx="750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g1345ac618de_0_1"/>
          <p:cNvCxnSpPr/>
          <p:nvPr/>
        </p:nvCxnSpPr>
        <p:spPr>
          <a:xfrm>
            <a:off x="4280350" y="3136325"/>
            <a:ext cx="750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g1345ac618de_0_1"/>
          <p:cNvCxnSpPr/>
          <p:nvPr/>
        </p:nvCxnSpPr>
        <p:spPr>
          <a:xfrm>
            <a:off x="4965600" y="3136325"/>
            <a:ext cx="750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g1345ac618de_0_1"/>
          <p:cNvCxnSpPr/>
          <p:nvPr/>
        </p:nvCxnSpPr>
        <p:spPr>
          <a:xfrm>
            <a:off x="5687850" y="3136325"/>
            <a:ext cx="750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g1345ac618de_0_1"/>
          <p:cNvCxnSpPr/>
          <p:nvPr/>
        </p:nvCxnSpPr>
        <p:spPr>
          <a:xfrm>
            <a:off x="6336100" y="3100925"/>
            <a:ext cx="750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g1345ac618de_0_1"/>
          <p:cNvSpPr txBox="1"/>
          <p:nvPr/>
        </p:nvSpPr>
        <p:spPr>
          <a:xfrm>
            <a:off x="2939450" y="38674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64  +  16  +  8  +  1  =  89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45ac618de_0_1"/>
          <p:cNvSpPr txBox="1"/>
          <p:nvPr/>
        </p:nvSpPr>
        <p:spPr>
          <a:xfrm>
            <a:off x="758600" y="865825"/>
            <a:ext cx="568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Binary to Decimal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g1345ac618de_0_1"/>
          <p:cNvSpPr txBox="1"/>
          <p:nvPr/>
        </p:nvSpPr>
        <p:spPr>
          <a:xfrm>
            <a:off x="1356500" y="1593650"/>
            <a:ext cx="426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Let’s convert 01011001 to a decimal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Recall that binary is base 2 with a decreasing value from left to right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45ac618de_0_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Hexadecimal</a:t>
            </a:r>
            <a:r>
              <a:rPr lang="en"/>
              <a:t> Conversions </a:t>
            </a:r>
            <a:endParaRPr/>
          </a:p>
        </p:txBody>
      </p:sp>
      <p:pic>
        <p:nvPicPr>
          <p:cNvPr id="168" name="Google Shape;168;g1345ac618d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497" y="1800200"/>
            <a:ext cx="4027250" cy="6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345ac618de_0_35"/>
          <p:cNvSpPr txBox="1"/>
          <p:nvPr/>
        </p:nvSpPr>
        <p:spPr>
          <a:xfrm>
            <a:off x="1250700" y="3119400"/>
            <a:ext cx="22941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(7 * 16</a:t>
            </a:r>
            <a:r>
              <a:rPr baseline="30000" lang="en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+  (10 * 16</a:t>
            </a:r>
            <a:r>
              <a:rPr baseline="30000" lang="en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112   +   10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   = 122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45ac618de_0_35"/>
          <p:cNvSpPr txBox="1"/>
          <p:nvPr/>
        </p:nvSpPr>
        <p:spPr>
          <a:xfrm>
            <a:off x="1043500" y="1939000"/>
            <a:ext cx="342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Converting 7A to a decimal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Recall that hexadecimal numbers are in base 16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0-9, A-F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Base Conversions (From Decimal)</a:t>
            </a:r>
            <a:endParaRPr/>
          </a:p>
        </p:txBody>
      </p:sp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Binary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Divide the given number by 2, take the remainder, repeat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Write remainders backwards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Hex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Same process, but split it into parts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can get binary for 3, 4, and A more easily than the combined “34A” string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Octal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Same process again, dividing by 8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Simplest way from one base to another is to go through base 10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45ac618de_0_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Decimal to binary </a:t>
            </a:r>
            <a:endParaRPr/>
          </a:p>
        </p:txBody>
      </p:sp>
      <p:sp>
        <p:nvSpPr>
          <p:cNvPr id="182" name="Google Shape;182;g1345ac618de_0_50"/>
          <p:cNvSpPr txBox="1"/>
          <p:nvPr/>
        </p:nvSpPr>
        <p:spPr>
          <a:xfrm>
            <a:off x="880675" y="1628150"/>
            <a:ext cx="392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Let’s convert the decimal value 14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3" name="Google Shape;183;g1345ac618de_0_50"/>
          <p:cNvGraphicFramePr/>
          <p:nvPr/>
        </p:nvGraphicFramePr>
        <p:xfrm>
          <a:off x="932500" y="202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{A442E566-2226-4BC4-B50C-F31443C65EE6}</a:tableStyleId>
              </a:tblPr>
              <a:tblGrid>
                <a:gridCol w="1178900"/>
                <a:gridCol w="1178900"/>
              </a:tblGrid>
              <a:tr h="3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Remainder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 / 2 =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/ 2   =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/ 2  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/ 2   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g1345ac618de_0_50"/>
          <p:cNvSpPr txBox="1"/>
          <p:nvPr/>
        </p:nvSpPr>
        <p:spPr>
          <a:xfrm>
            <a:off x="932500" y="44056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14 = 1110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345ac618de_0_50"/>
          <p:cNvSpPr txBox="1"/>
          <p:nvPr/>
        </p:nvSpPr>
        <p:spPr>
          <a:xfrm>
            <a:off x="4224175" y="1628150"/>
            <a:ext cx="35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Let’s convert the decimal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value 21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" name="Google Shape;186;g1345ac618de_0_50"/>
          <p:cNvGraphicFramePr/>
          <p:nvPr/>
        </p:nvGraphicFramePr>
        <p:xfrm>
          <a:off x="4298200" y="202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{A442E566-2226-4BC4-B50C-F31443C65EE6}</a:tableStyleId>
              </a:tblPr>
              <a:tblGrid>
                <a:gridCol w="1178900"/>
                <a:gridCol w="1178900"/>
              </a:tblGrid>
              <a:tr h="3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Remainder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r>
                        <a:rPr lang="en"/>
                        <a:t> / 2 =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/>
                        <a:t> / 2   =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 / 2   =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</a:t>
                      </a:r>
                      <a:r>
                        <a:rPr lang="en"/>
                        <a:t>/ 2  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/ 2   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g1345ac618de_0_50"/>
          <p:cNvSpPr txBox="1"/>
          <p:nvPr/>
        </p:nvSpPr>
        <p:spPr>
          <a:xfrm>
            <a:off x="4298200" y="44056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= 10101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45ac618de_0_6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Hexad</a:t>
            </a:r>
            <a:r>
              <a:rPr lang="en"/>
              <a:t>ecimal to binary </a:t>
            </a:r>
            <a:endParaRPr/>
          </a:p>
        </p:txBody>
      </p:sp>
      <p:sp>
        <p:nvSpPr>
          <p:cNvPr id="193" name="Google Shape;193;g1345ac618de_0_65"/>
          <p:cNvSpPr txBox="1"/>
          <p:nvPr/>
        </p:nvSpPr>
        <p:spPr>
          <a:xfrm>
            <a:off x="851075" y="1435725"/>
            <a:ext cx="62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Let’s convert the decimal value 3B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Easiest way to do this is to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convert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each piece and push together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g1345ac618de_0_65"/>
          <p:cNvGraphicFramePr/>
          <p:nvPr/>
        </p:nvGraphicFramePr>
        <p:xfrm>
          <a:off x="1250650" y="208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{A442E566-2226-4BC4-B50C-F31443C65EE6}</a:tableStyleId>
              </a:tblPr>
              <a:tblGrid>
                <a:gridCol w="1178900"/>
                <a:gridCol w="1178900"/>
              </a:tblGrid>
              <a:tr h="3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(B)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Remainder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 / 2 =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 / 2   =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 / 2  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/ 2   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g1345ac618de_0_65"/>
          <p:cNvSpPr txBox="1"/>
          <p:nvPr/>
        </p:nvSpPr>
        <p:spPr>
          <a:xfrm>
            <a:off x="1250700" y="4166600"/>
            <a:ext cx="23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= 1011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g1345ac618de_0_65"/>
          <p:cNvGraphicFramePr/>
          <p:nvPr/>
        </p:nvGraphicFramePr>
        <p:xfrm>
          <a:off x="4437400" y="208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{A442E566-2226-4BC4-B50C-F31443C65EE6}</a:tableStyleId>
              </a:tblPr>
              <a:tblGrid>
                <a:gridCol w="1178900"/>
                <a:gridCol w="1178900"/>
              </a:tblGrid>
              <a:tr h="3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Remainder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/ 2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/ 2 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Google Shape;197;g1345ac618de_0_65"/>
          <p:cNvSpPr txBox="1"/>
          <p:nvPr/>
        </p:nvSpPr>
        <p:spPr>
          <a:xfrm>
            <a:off x="6070750" y="4108200"/>
            <a:ext cx="23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= 0011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345ac618de_0_65"/>
          <p:cNvSpPr txBox="1"/>
          <p:nvPr/>
        </p:nvSpPr>
        <p:spPr>
          <a:xfrm>
            <a:off x="3258600" y="4508400"/>
            <a:ext cx="23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B = 00111011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Background on C++</a:t>
            </a:r>
            <a:endParaRPr/>
          </a:p>
        </p:txBody>
      </p:sp>
      <p:sp>
        <p:nvSpPr>
          <p:cNvPr id="204" name="Google Shape;204;p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C++ is a compiled language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are many compilers, g++ is a common one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Code is translated into machine language for you through the compiler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Any syntax errors will prevent successful compilation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C++ is essentially C with libraries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Object oriented capabilities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Manual memory management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garbage collection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Everything in C++ can be boiled down to bits of information, and everything is treated as either true or false.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