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9" r:id="rId4"/>
    <p:sldId id="260" r:id="rId5"/>
    <p:sldId id="262" r:id="rId6"/>
    <p:sldId id="263" r:id="rId7"/>
    <p:sldId id="264" r:id="rId8"/>
    <p:sldId id="269" r:id="rId9"/>
    <p:sldId id="267" r:id="rId10"/>
    <p:sldId id="265" r:id="rId11"/>
    <p:sldId id="266" r:id="rId12"/>
    <p:sldId id="268" r:id="rId13"/>
    <p:sldId id="270" r:id="rId14"/>
    <p:sldId id="271" r:id="rId15"/>
    <p:sldId id="272" r:id="rId16"/>
    <p:sldId id="273" r:id="rId17"/>
    <p:sldId id="274" r:id="rId18"/>
    <p:sldId id="275" r:id="rId19"/>
    <p:sldId id="278" r:id="rId20"/>
    <p:sldId id="277" r:id="rId21"/>
    <p:sldId id="280" r:id="rId22"/>
    <p:sldId id="281" r:id="rId23"/>
    <p:sldId id="282" r:id="rId24"/>
    <p:sldId id="283" r:id="rId25"/>
    <p:sldId id="284" r:id="rId26"/>
    <p:sldId id="289" r:id="rId27"/>
    <p:sldId id="286" r:id="rId28"/>
    <p:sldId id="288" r:id="rId29"/>
    <p:sldId id="287" r:id="rId30"/>
    <p:sldId id="285" r:id="rId31"/>
    <p:sldId id="290" r:id="rId32"/>
    <p:sldId id="291" r:id="rId33"/>
    <p:sldId id="292" r:id="rId34"/>
    <p:sldId id="293" r:id="rId35"/>
    <p:sldId id="261" r:id="rId36"/>
    <p:sldId id="279" r:id="rId3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AF2F068C-6215-4140-9973-0A12B3525B2B}">
          <p14:sldIdLst>
            <p14:sldId id="256"/>
            <p14:sldId id="257"/>
            <p14:sldId id="259"/>
            <p14:sldId id="260"/>
            <p14:sldId id="262"/>
            <p14:sldId id="263"/>
            <p14:sldId id="264"/>
            <p14:sldId id="269"/>
            <p14:sldId id="267"/>
            <p14:sldId id="265"/>
            <p14:sldId id="266"/>
            <p14:sldId id="268"/>
            <p14:sldId id="270"/>
            <p14:sldId id="271"/>
            <p14:sldId id="272"/>
            <p14:sldId id="273"/>
            <p14:sldId id="274"/>
            <p14:sldId id="275"/>
            <p14:sldId id="278"/>
            <p14:sldId id="277"/>
            <p14:sldId id="280"/>
            <p14:sldId id="281"/>
            <p14:sldId id="282"/>
            <p14:sldId id="283"/>
            <p14:sldId id="284"/>
            <p14:sldId id="289"/>
            <p14:sldId id="286"/>
            <p14:sldId id="288"/>
            <p14:sldId id="287"/>
            <p14:sldId id="285"/>
            <p14:sldId id="290"/>
            <p14:sldId id="291"/>
            <p14:sldId id="292"/>
            <p14:sldId id="293"/>
            <p14:sldId id="261"/>
            <p14:sldId id="27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5" autoAdjust="0"/>
    <p:restoredTop sz="94660"/>
  </p:normalViewPr>
  <p:slideViewPr>
    <p:cSldViewPr snapToGrid="0">
      <p:cViewPr varScale="1">
        <p:scale>
          <a:sx n="72" d="100"/>
          <a:sy n="72" d="100"/>
        </p:scale>
        <p:origin x="678"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6A86D1-A729-4237-83D9-EF65555CBC56}" type="doc">
      <dgm:prSet loTypeId="urn:microsoft.com/office/officeart/2005/8/layout/bProcess2" loCatId="process" qsTypeId="urn:microsoft.com/office/officeart/2005/8/quickstyle/simple5" qsCatId="simple" csTypeId="urn:microsoft.com/office/officeart/2005/8/colors/colorful2" csCatId="colorful" phldr="1"/>
      <dgm:spPr/>
      <dgm:t>
        <a:bodyPr/>
        <a:lstStyle/>
        <a:p>
          <a:endParaRPr lang="it-IT"/>
        </a:p>
      </dgm:t>
    </dgm:pt>
    <dgm:pt modelId="{34CC7F46-6FCB-4302-AB85-2DB68B71CBD2}">
      <dgm:prSet phldrT="[Testo]" custT="1"/>
      <dgm:spPr/>
      <dgm:t>
        <a:bodyPr/>
        <a:lstStyle/>
        <a:p>
          <a:r>
            <a:rPr lang="it-IT" sz="1300" b="0" i="0" dirty="0">
              <a:latin typeface="+mn-lt"/>
            </a:rPr>
            <a:t>Produzione di energia 10 j in 10 ns</a:t>
          </a:r>
        </a:p>
      </dgm:t>
    </dgm:pt>
    <dgm:pt modelId="{3BBFDFD0-1197-4B8B-B9C5-9C65C3C17CD4}" type="parTrans" cxnId="{29A75101-519E-4FE6-973B-D531DEDD8ADC}">
      <dgm:prSet/>
      <dgm:spPr/>
      <dgm:t>
        <a:bodyPr/>
        <a:lstStyle/>
        <a:p>
          <a:endParaRPr lang="it-IT" sz="1300" b="0" i="0">
            <a:latin typeface="+mn-lt"/>
          </a:endParaRPr>
        </a:p>
      </dgm:t>
    </dgm:pt>
    <dgm:pt modelId="{7D1BB4E3-FE78-45C8-8B8D-6FC28EA958B4}" type="sibTrans" cxnId="{29A75101-519E-4FE6-973B-D531DEDD8ADC}">
      <dgm:prSet/>
      <dgm:spPr/>
      <dgm:t>
        <a:bodyPr/>
        <a:lstStyle/>
        <a:p>
          <a:endParaRPr lang="it-IT" sz="1300" b="0" i="0">
            <a:latin typeface="+mn-lt"/>
          </a:endParaRPr>
        </a:p>
      </dgm:t>
    </dgm:pt>
    <dgm:pt modelId="{3787743B-B864-4C73-9FE0-200677806266}">
      <dgm:prSet phldrT="[Testo]" custT="1"/>
      <dgm:spPr/>
      <dgm:t>
        <a:bodyPr/>
        <a:lstStyle/>
        <a:p>
          <a:r>
            <a:rPr lang="it-IT" sz="1300" b="0" i="0" dirty="0">
              <a:latin typeface="+mn-lt"/>
            </a:rPr>
            <a:t>Passaggio attraverso amplificatore</a:t>
          </a:r>
        </a:p>
      </dgm:t>
    </dgm:pt>
    <dgm:pt modelId="{F7C8A959-EB9B-4C68-8B02-6881DE22BD2A}" type="parTrans" cxnId="{B34FCE60-2D81-475E-8E3E-508E4EDDD905}">
      <dgm:prSet/>
      <dgm:spPr/>
      <dgm:t>
        <a:bodyPr/>
        <a:lstStyle/>
        <a:p>
          <a:endParaRPr lang="it-IT" sz="1300" b="0" i="0">
            <a:latin typeface="+mn-lt"/>
          </a:endParaRPr>
        </a:p>
      </dgm:t>
    </dgm:pt>
    <dgm:pt modelId="{242B93B6-0164-46E6-8D34-A391FB3FF15C}" type="sibTrans" cxnId="{B34FCE60-2D81-475E-8E3E-508E4EDDD905}">
      <dgm:prSet/>
      <dgm:spPr/>
      <dgm:t>
        <a:bodyPr/>
        <a:lstStyle/>
        <a:p>
          <a:endParaRPr lang="it-IT" sz="1300" b="0" i="0">
            <a:latin typeface="+mn-lt"/>
          </a:endParaRPr>
        </a:p>
      </dgm:t>
    </dgm:pt>
    <dgm:pt modelId="{F69ECA89-47B1-49ED-BD4A-B9A59DD773AA}">
      <dgm:prSet phldrT="[Testo]" custT="1"/>
      <dgm:spPr/>
      <dgm:t>
        <a:bodyPr/>
        <a:lstStyle/>
        <a:p>
          <a:r>
            <a:rPr lang="it-IT" sz="1300" b="0" i="0" dirty="0" err="1">
              <a:latin typeface="+mn-lt"/>
            </a:rPr>
            <a:t>Pockels</a:t>
          </a:r>
          <a:r>
            <a:rPr lang="it-IT" sz="1300" b="0" i="0" dirty="0">
              <a:latin typeface="+mn-lt"/>
            </a:rPr>
            <a:t> </a:t>
          </a:r>
          <a:r>
            <a:rPr lang="it-IT" sz="1300" b="0" i="0" dirty="0" err="1">
              <a:latin typeface="+mn-lt"/>
            </a:rPr>
            <a:t>cell</a:t>
          </a:r>
          <a:r>
            <a:rPr lang="it-IT" sz="1300" b="0" i="0" dirty="0">
              <a:latin typeface="+mn-lt"/>
            </a:rPr>
            <a:t> inverte polarizzazione per far risultare il filtro trasparente</a:t>
          </a:r>
        </a:p>
      </dgm:t>
    </dgm:pt>
    <dgm:pt modelId="{2CCB9A92-8ABB-48FD-8A7A-C8075605DABA}" type="parTrans" cxnId="{D5A91CEB-ABDC-44A9-9A0C-0B19AD72C98E}">
      <dgm:prSet/>
      <dgm:spPr/>
      <dgm:t>
        <a:bodyPr/>
        <a:lstStyle/>
        <a:p>
          <a:endParaRPr lang="it-IT" sz="1300" b="0" i="0">
            <a:latin typeface="+mn-lt"/>
          </a:endParaRPr>
        </a:p>
      </dgm:t>
    </dgm:pt>
    <dgm:pt modelId="{D3E71F3F-54F6-4394-A255-11353DF16DA9}" type="sibTrans" cxnId="{D5A91CEB-ABDC-44A9-9A0C-0B19AD72C98E}">
      <dgm:prSet/>
      <dgm:spPr/>
      <dgm:t>
        <a:bodyPr/>
        <a:lstStyle/>
        <a:p>
          <a:endParaRPr lang="it-IT" sz="1300" b="0" i="0">
            <a:latin typeface="+mn-lt"/>
          </a:endParaRPr>
        </a:p>
      </dgm:t>
    </dgm:pt>
    <dgm:pt modelId="{F921FDE2-50B8-4D2D-A163-D9132D5573ED}">
      <dgm:prSet phldrT="[Testo]" custT="1"/>
      <dgm:spPr/>
      <dgm:t>
        <a:bodyPr/>
        <a:lstStyle/>
        <a:p>
          <a:r>
            <a:rPr lang="it-IT" sz="1300" b="0" i="0" dirty="0">
              <a:latin typeface="+mn-lt"/>
            </a:rPr>
            <a:t>Lo specchio piatto fa rimbalzare l’immagine. Amplificatore spento  ripete il processo</a:t>
          </a:r>
        </a:p>
      </dgm:t>
    </dgm:pt>
    <dgm:pt modelId="{2878665B-2820-46E1-B7F3-BFC4444D7440}" type="parTrans" cxnId="{54B9627C-B06F-4A56-81FB-4B20163D3293}">
      <dgm:prSet/>
      <dgm:spPr/>
      <dgm:t>
        <a:bodyPr/>
        <a:lstStyle/>
        <a:p>
          <a:endParaRPr lang="it-IT" sz="1300" b="0" i="0">
            <a:latin typeface="+mn-lt"/>
          </a:endParaRPr>
        </a:p>
      </dgm:t>
    </dgm:pt>
    <dgm:pt modelId="{D1AA7DC5-3A4F-42B0-88D6-C4AEED096843}" type="sibTrans" cxnId="{54B9627C-B06F-4A56-81FB-4B20163D3293}">
      <dgm:prSet/>
      <dgm:spPr/>
      <dgm:t>
        <a:bodyPr/>
        <a:lstStyle/>
        <a:p>
          <a:endParaRPr lang="it-IT" sz="1300" b="0" i="0">
            <a:latin typeface="+mn-lt"/>
          </a:endParaRPr>
        </a:p>
      </dgm:t>
    </dgm:pt>
    <dgm:pt modelId="{E2FF8717-070E-4A8E-B432-DC1157127FF0}">
      <dgm:prSet phldrT="[Testo]" custT="1"/>
      <dgm:spPr/>
      <dgm:t>
        <a:bodyPr/>
        <a:lstStyle/>
        <a:p>
          <a:r>
            <a:rPr lang="it-IT" sz="1300" b="0" i="0" dirty="0">
              <a:latin typeface="+mn-lt"/>
            </a:rPr>
            <a:t>Passaggio attraverso amplificatore booster</a:t>
          </a:r>
        </a:p>
      </dgm:t>
    </dgm:pt>
    <dgm:pt modelId="{D6C404DA-21D4-4D8E-B7A5-AB63230CE7E1}" type="parTrans" cxnId="{48E76606-F1C8-4592-B45F-DCEF22D9161E}">
      <dgm:prSet/>
      <dgm:spPr/>
      <dgm:t>
        <a:bodyPr/>
        <a:lstStyle/>
        <a:p>
          <a:endParaRPr lang="it-IT" sz="1300" b="0" i="0">
            <a:latin typeface="+mn-lt"/>
          </a:endParaRPr>
        </a:p>
      </dgm:t>
    </dgm:pt>
    <dgm:pt modelId="{A93BBFBA-2916-437E-99FB-5925EF31C3DC}" type="sibTrans" cxnId="{48E76606-F1C8-4592-B45F-DCEF22D9161E}">
      <dgm:prSet/>
      <dgm:spPr/>
      <dgm:t>
        <a:bodyPr/>
        <a:lstStyle/>
        <a:p>
          <a:endParaRPr lang="it-IT" sz="1300" b="0" i="0">
            <a:latin typeface="+mn-lt"/>
          </a:endParaRPr>
        </a:p>
      </dgm:t>
    </dgm:pt>
    <dgm:pt modelId="{F620A944-ADDF-45AD-865B-6444DD3E0CF4}">
      <dgm:prSet phldrT="[Testo]" custT="1"/>
      <dgm:spPr/>
      <dgm:t>
        <a:bodyPr/>
        <a:lstStyle/>
        <a:p>
          <a:r>
            <a:rPr lang="it-IT" sz="1300" b="0" i="0" dirty="0">
              <a:latin typeface="+mn-lt"/>
            </a:rPr>
            <a:t>Nuovo filtro con preamplificatore che controlla frequenza</a:t>
          </a:r>
        </a:p>
      </dgm:t>
    </dgm:pt>
    <dgm:pt modelId="{950ED906-A27D-482F-9A09-ECC385CF9169}" type="parTrans" cxnId="{D0986171-61DE-4B1F-9A04-74209957A5F2}">
      <dgm:prSet/>
      <dgm:spPr/>
      <dgm:t>
        <a:bodyPr/>
        <a:lstStyle/>
        <a:p>
          <a:endParaRPr lang="it-IT" sz="1300" b="0" i="0">
            <a:latin typeface="+mn-lt"/>
          </a:endParaRPr>
        </a:p>
      </dgm:t>
    </dgm:pt>
    <dgm:pt modelId="{63CC40A2-003E-4DC9-95BA-5810F9625858}" type="sibTrans" cxnId="{D0986171-61DE-4B1F-9A04-74209957A5F2}">
      <dgm:prSet/>
      <dgm:spPr/>
      <dgm:t>
        <a:bodyPr/>
        <a:lstStyle/>
        <a:p>
          <a:endParaRPr lang="it-IT" sz="1300" b="0" i="0">
            <a:latin typeface="+mn-lt"/>
          </a:endParaRPr>
        </a:p>
      </dgm:t>
    </dgm:pt>
    <dgm:pt modelId="{84E33361-5044-417C-82AC-753D23A35FA8}">
      <dgm:prSet phldrT="[Testo]" custT="1"/>
      <dgm:spPr/>
      <dgm:t>
        <a:bodyPr/>
        <a:lstStyle/>
        <a:p>
          <a:r>
            <a:rPr lang="it-IT" sz="1300" b="0" i="0" dirty="0">
              <a:latin typeface="+mn-lt"/>
            </a:rPr>
            <a:t>Convertitore di lunghezza d’onda 350 nm e focalizzazione</a:t>
          </a:r>
        </a:p>
      </dgm:t>
    </dgm:pt>
    <dgm:pt modelId="{693AFBAF-75AD-40A1-8C22-019DEEC4B4B7}" type="parTrans" cxnId="{310549B9-D088-4670-BE24-05DA5A167CA7}">
      <dgm:prSet/>
      <dgm:spPr/>
      <dgm:t>
        <a:bodyPr/>
        <a:lstStyle/>
        <a:p>
          <a:endParaRPr lang="it-IT" sz="1300" b="0" i="0">
            <a:latin typeface="+mn-lt"/>
          </a:endParaRPr>
        </a:p>
      </dgm:t>
    </dgm:pt>
    <dgm:pt modelId="{535C73B3-6566-48F0-8D71-C79243499609}" type="sibTrans" cxnId="{310549B9-D088-4670-BE24-05DA5A167CA7}">
      <dgm:prSet/>
      <dgm:spPr/>
      <dgm:t>
        <a:bodyPr/>
        <a:lstStyle/>
        <a:p>
          <a:endParaRPr lang="it-IT" sz="1300" b="0" i="0">
            <a:latin typeface="+mn-lt"/>
          </a:endParaRPr>
        </a:p>
      </dgm:t>
    </dgm:pt>
    <dgm:pt modelId="{BA49259C-876D-4F02-83EF-A98697C99462}">
      <dgm:prSet phldrT="[Testo]" custT="1"/>
      <dgm:spPr/>
      <dgm:t>
        <a:bodyPr/>
        <a:lstStyle/>
        <a:p>
          <a:r>
            <a:rPr lang="it-IT" sz="1300" b="0" i="0" dirty="0">
              <a:latin typeface="+mn-lt"/>
            </a:rPr>
            <a:t>Target</a:t>
          </a:r>
        </a:p>
      </dgm:t>
    </dgm:pt>
    <dgm:pt modelId="{3883B510-7891-42D8-BBA6-49B1AC6E3D51}" type="parTrans" cxnId="{314E34E3-A6C7-4842-9415-840737E20622}">
      <dgm:prSet/>
      <dgm:spPr/>
      <dgm:t>
        <a:bodyPr/>
        <a:lstStyle/>
        <a:p>
          <a:endParaRPr lang="it-IT" sz="1300" b="0" i="0">
            <a:latin typeface="+mn-lt"/>
          </a:endParaRPr>
        </a:p>
      </dgm:t>
    </dgm:pt>
    <dgm:pt modelId="{32B067E7-37F1-48F9-8C9D-D35BC1E15DA5}" type="sibTrans" cxnId="{314E34E3-A6C7-4842-9415-840737E20622}">
      <dgm:prSet/>
      <dgm:spPr/>
      <dgm:t>
        <a:bodyPr/>
        <a:lstStyle/>
        <a:p>
          <a:endParaRPr lang="it-IT" sz="1300" b="0" i="0">
            <a:latin typeface="+mn-lt"/>
          </a:endParaRPr>
        </a:p>
      </dgm:t>
    </dgm:pt>
    <dgm:pt modelId="{E8E75572-9911-43C4-98A9-A48F6D0C2FD4}">
      <dgm:prSet phldrT="[Testo]" custT="1"/>
      <dgm:spPr/>
      <dgm:t>
        <a:bodyPr/>
        <a:lstStyle/>
        <a:p>
          <a:r>
            <a:rPr lang="it-IT" sz="1300" b="0" i="0" dirty="0">
              <a:latin typeface="+mn-lt"/>
            </a:rPr>
            <a:t>Fascio incide su filtro correttivo</a:t>
          </a:r>
        </a:p>
      </dgm:t>
    </dgm:pt>
    <dgm:pt modelId="{33707852-FE7E-432F-9195-DE42298E7D45}" type="sibTrans" cxnId="{CE98FE1C-EEA9-4F12-9F96-1A825A0CBA55}">
      <dgm:prSet/>
      <dgm:spPr/>
      <dgm:t>
        <a:bodyPr/>
        <a:lstStyle/>
        <a:p>
          <a:endParaRPr lang="it-IT" sz="1300" b="0" i="0">
            <a:latin typeface="+mn-lt"/>
          </a:endParaRPr>
        </a:p>
      </dgm:t>
    </dgm:pt>
    <dgm:pt modelId="{502BC25B-F8CF-45F1-B64A-AD1F0584CED8}" type="parTrans" cxnId="{CE98FE1C-EEA9-4F12-9F96-1A825A0CBA55}">
      <dgm:prSet/>
      <dgm:spPr/>
      <dgm:t>
        <a:bodyPr/>
        <a:lstStyle/>
        <a:p>
          <a:endParaRPr lang="it-IT" sz="1300" b="0" i="0">
            <a:latin typeface="+mn-lt"/>
          </a:endParaRPr>
        </a:p>
      </dgm:t>
    </dgm:pt>
    <dgm:pt modelId="{4F329647-6F4A-4EAB-980D-F5A54748F0C8}" type="pres">
      <dgm:prSet presAssocID="{7B6A86D1-A729-4237-83D9-EF65555CBC56}" presName="diagram" presStyleCnt="0">
        <dgm:presLayoutVars>
          <dgm:dir/>
          <dgm:resizeHandles/>
        </dgm:presLayoutVars>
      </dgm:prSet>
      <dgm:spPr/>
    </dgm:pt>
    <dgm:pt modelId="{786EF879-663F-4E4A-9586-5E23139CC2DB}" type="pres">
      <dgm:prSet presAssocID="{34CC7F46-6FCB-4302-AB85-2DB68B71CBD2}" presName="firstNode" presStyleLbl="node1" presStyleIdx="0" presStyleCnt="9" custScaleX="130866" custScaleY="129850" custLinFactNeighborX="-7936" custLinFactNeighborY="-95249">
        <dgm:presLayoutVars>
          <dgm:bulletEnabled val="1"/>
        </dgm:presLayoutVars>
      </dgm:prSet>
      <dgm:spPr/>
    </dgm:pt>
    <dgm:pt modelId="{A0031CA7-BE4B-4E7A-A61E-26060C01EBB4}" type="pres">
      <dgm:prSet presAssocID="{7D1BB4E3-FE78-45C8-8B8D-6FC28EA958B4}" presName="sibTrans" presStyleLbl="sibTrans2D1" presStyleIdx="0" presStyleCnt="8"/>
      <dgm:spPr/>
    </dgm:pt>
    <dgm:pt modelId="{AD5849C4-984E-43DD-9932-18864CEE7FF4}" type="pres">
      <dgm:prSet presAssocID="{3787743B-B864-4C73-9FE0-200677806266}" presName="middleNode" presStyleCnt="0"/>
      <dgm:spPr/>
    </dgm:pt>
    <dgm:pt modelId="{D1F46F73-494E-49C1-A791-8658C5C4FF3E}" type="pres">
      <dgm:prSet presAssocID="{3787743B-B864-4C73-9FE0-200677806266}" presName="padding" presStyleLbl="node1" presStyleIdx="0" presStyleCnt="9"/>
      <dgm:spPr/>
    </dgm:pt>
    <dgm:pt modelId="{DC823DCE-69F6-4D25-AE16-7FB1B12FA5CD}" type="pres">
      <dgm:prSet presAssocID="{3787743B-B864-4C73-9FE0-200677806266}" presName="shape" presStyleLbl="node1" presStyleIdx="1" presStyleCnt="9" custScaleX="201805" custScaleY="199361" custLinFactX="11047" custLinFactY="-100000" custLinFactNeighborX="100000" custLinFactNeighborY="-110289">
        <dgm:presLayoutVars>
          <dgm:bulletEnabled val="1"/>
        </dgm:presLayoutVars>
      </dgm:prSet>
      <dgm:spPr/>
    </dgm:pt>
    <dgm:pt modelId="{9F0ECCE6-31EE-4110-AD11-2B5365527BB8}" type="pres">
      <dgm:prSet presAssocID="{242B93B6-0164-46E6-8D34-A391FB3FF15C}" presName="sibTrans" presStyleLbl="sibTrans2D1" presStyleIdx="1" presStyleCnt="8"/>
      <dgm:spPr/>
    </dgm:pt>
    <dgm:pt modelId="{FDC7FA87-2C9E-4B16-968C-BA3FF127BD76}" type="pres">
      <dgm:prSet presAssocID="{E8E75572-9911-43C4-98A9-A48F6D0C2FD4}" presName="middleNode" presStyleCnt="0"/>
      <dgm:spPr/>
    </dgm:pt>
    <dgm:pt modelId="{11C89504-8D8C-4CAD-ABEA-D4BAF53AEF0A}" type="pres">
      <dgm:prSet presAssocID="{E8E75572-9911-43C4-98A9-A48F6D0C2FD4}" presName="padding" presStyleLbl="node1" presStyleIdx="1" presStyleCnt="9"/>
      <dgm:spPr/>
    </dgm:pt>
    <dgm:pt modelId="{02DD5E33-CD5D-48C6-AE28-D47020B15050}" type="pres">
      <dgm:prSet presAssocID="{E8E75572-9911-43C4-98A9-A48F6D0C2FD4}" presName="shape" presStyleLbl="node1" presStyleIdx="2" presStyleCnt="9" custScaleX="198154" custScaleY="188549" custLinFactY="-200000" custLinFactNeighborX="-57516" custLinFactNeighborY="-204103">
        <dgm:presLayoutVars>
          <dgm:bulletEnabled val="1"/>
        </dgm:presLayoutVars>
      </dgm:prSet>
      <dgm:spPr/>
    </dgm:pt>
    <dgm:pt modelId="{45F6DF4D-799D-4C13-8283-8A894FC2748F}" type="pres">
      <dgm:prSet presAssocID="{33707852-FE7E-432F-9195-DE42298E7D45}" presName="sibTrans" presStyleLbl="sibTrans2D1" presStyleIdx="2" presStyleCnt="8"/>
      <dgm:spPr/>
    </dgm:pt>
    <dgm:pt modelId="{520B73ED-CD1F-49EA-8813-951133DEA6BC}" type="pres">
      <dgm:prSet presAssocID="{F69ECA89-47B1-49ED-BD4A-B9A59DD773AA}" presName="middleNode" presStyleCnt="0"/>
      <dgm:spPr/>
    </dgm:pt>
    <dgm:pt modelId="{03D51926-4252-4D9F-8A9A-9C3CDC1D5AE7}" type="pres">
      <dgm:prSet presAssocID="{F69ECA89-47B1-49ED-BD4A-B9A59DD773AA}" presName="padding" presStyleLbl="node1" presStyleIdx="2" presStyleCnt="9"/>
      <dgm:spPr/>
    </dgm:pt>
    <dgm:pt modelId="{0FE1A970-720F-4A59-AB7D-9F8A42791D3E}" type="pres">
      <dgm:prSet presAssocID="{F69ECA89-47B1-49ED-BD4A-B9A59DD773AA}" presName="shape" presStyleLbl="node1" presStyleIdx="3" presStyleCnt="9" custScaleX="248165" custScaleY="245090" custLinFactNeighborX="98855" custLinFactNeighborY="53599">
        <dgm:presLayoutVars>
          <dgm:bulletEnabled val="1"/>
        </dgm:presLayoutVars>
      </dgm:prSet>
      <dgm:spPr/>
    </dgm:pt>
    <dgm:pt modelId="{8DBBA790-36DF-454E-A35A-F6AB25F02822}" type="pres">
      <dgm:prSet presAssocID="{D3E71F3F-54F6-4394-A255-11353DF16DA9}" presName="sibTrans" presStyleLbl="sibTrans2D1" presStyleIdx="3" presStyleCnt="8"/>
      <dgm:spPr/>
    </dgm:pt>
    <dgm:pt modelId="{355A203E-DBB1-4AAD-A9BF-8D7E6E25D753}" type="pres">
      <dgm:prSet presAssocID="{F921FDE2-50B8-4D2D-A163-D9132D5573ED}" presName="middleNode" presStyleCnt="0"/>
      <dgm:spPr/>
    </dgm:pt>
    <dgm:pt modelId="{8BC44867-6B09-447A-9FBD-36B2CE832436}" type="pres">
      <dgm:prSet presAssocID="{F921FDE2-50B8-4D2D-A163-D9132D5573ED}" presName="padding" presStyleLbl="node1" presStyleIdx="3" presStyleCnt="9"/>
      <dgm:spPr/>
    </dgm:pt>
    <dgm:pt modelId="{82D5F313-71F7-4973-BE11-9CE8C68D1673}" type="pres">
      <dgm:prSet presAssocID="{F921FDE2-50B8-4D2D-A163-D9132D5573ED}" presName="shape" presStyleLbl="node1" presStyleIdx="4" presStyleCnt="9" custScaleX="281785" custScaleY="260603" custLinFactY="-1284" custLinFactNeighborX="9176" custLinFactNeighborY="-100000">
        <dgm:presLayoutVars>
          <dgm:bulletEnabled val="1"/>
        </dgm:presLayoutVars>
      </dgm:prSet>
      <dgm:spPr/>
    </dgm:pt>
    <dgm:pt modelId="{2510D7D5-B5DA-4276-B9D9-9FC54CCB3E95}" type="pres">
      <dgm:prSet presAssocID="{D1AA7DC5-3A4F-42B0-88D6-C4AEED096843}" presName="sibTrans" presStyleLbl="sibTrans2D1" presStyleIdx="4" presStyleCnt="8"/>
      <dgm:spPr/>
    </dgm:pt>
    <dgm:pt modelId="{CD88A3E9-7F9B-4D82-B984-FA7770379533}" type="pres">
      <dgm:prSet presAssocID="{E2FF8717-070E-4A8E-B432-DC1157127FF0}" presName="middleNode" presStyleCnt="0"/>
      <dgm:spPr/>
    </dgm:pt>
    <dgm:pt modelId="{18AE93A6-1D23-436A-9962-A8138824C46C}" type="pres">
      <dgm:prSet presAssocID="{E2FF8717-070E-4A8E-B432-DC1157127FF0}" presName="padding" presStyleLbl="node1" presStyleIdx="4" presStyleCnt="9"/>
      <dgm:spPr/>
    </dgm:pt>
    <dgm:pt modelId="{91715F71-736C-4317-9B13-68246D306911}" type="pres">
      <dgm:prSet presAssocID="{E2FF8717-070E-4A8E-B432-DC1157127FF0}" presName="shape" presStyleLbl="node1" presStyleIdx="5" presStyleCnt="9" custScaleX="191592" custScaleY="176692" custLinFactX="86947" custLinFactY="-78859" custLinFactNeighborX="100000" custLinFactNeighborY="-100000">
        <dgm:presLayoutVars>
          <dgm:bulletEnabled val="1"/>
        </dgm:presLayoutVars>
      </dgm:prSet>
      <dgm:spPr/>
    </dgm:pt>
    <dgm:pt modelId="{B6DE4BE6-FC09-4ECD-9871-47A766488A56}" type="pres">
      <dgm:prSet presAssocID="{A93BBFBA-2916-437E-99FB-5925EF31C3DC}" presName="sibTrans" presStyleLbl="sibTrans2D1" presStyleIdx="5" presStyleCnt="8"/>
      <dgm:spPr/>
    </dgm:pt>
    <dgm:pt modelId="{75F8BD20-3EA4-42B9-9F82-8EE32DCC9E92}" type="pres">
      <dgm:prSet presAssocID="{F620A944-ADDF-45AD-865B-6444DD3E0CF4}" presName="middleNode" presStyleCnt="0"/>
      <dgm:spPr/>
    </dgm:pt>
    <dgm:pt modelId="{164000FC-303C-4635-B4A3-F6E03F949964}" type="pres">
      <dgm:prSet presAssocID="{F620A944-ADDF-45AD-865B-6444DD3E0CF4}" presName="padding" presStyleLbl="node1" presStyleIdx="5" presStyleCnt="9"/>
      <dgm:spPr/>
    </dgm:pt>
    <dgm:pt modelId="{E1DABC21-ABAD-4F97-94CC-19C2DAB1481A}" type="pres">
      <dgm:prSet presAssocID="{F620A944-ADDF-45AD-865B-6444DD3E0CF4}" presName="shape" presStyleLbl="node1" presStyleIdx="6" presStyleCnt="9" custScaleX="255379" custScaleY="245227" custLinFactY="-141659" custLinFactNeighborX="-31344" custLinFactNeighborY="-200000">
        <dgm:presLayoutVars>
          <dgm:bulletEnabled val="1"/>
        </dgm:presLayoutVars>
      </dgm:prSet>
      <dgm:spPr/>
    </dgm:pt>
    <dgm:pt modelId="{FE51BEF1-6530-400A-B45C-57B2AD2B3E8F}" type="pres">
      <dgm:prSet presAssocID="{63CC40A2-003E-4DC9-95BA-5810F9625858}" presName="sibTrans" presStyleLbl="sibTrans2D1" presStyleIdx="6" presStyleCnt="8"/>
      <dgm:spPr/>
    </dgm:pt>
    <dgm:pt modelId="{0655795C-6AF6-40B6-8695-134F4DAF39CD}" type="pres">
      <dgm:prSet presAssocID="{84E33361-5044-417C-82AC-753D23A35FA8}" presName="middleNode" presStyleCnt="0"/>
      <dgm:spPr/>
    </dgm:pt>
    <dgm:pt modelId="{93B5F7CB-699D-4999-9B8D-61587D0A8B5C}" type="pres">
      <dgm:prSet presAssocID="{84E33361-5044-417C-82AC-753D23A35FA8}" presName="padding" presStyleLbl="node1" presStyleIdx="6" presStyleCnt="9"/>
      <dgm:spPr/>
    </dgm:pt>
    <dgm:pt modelId="{093E2B7C-B59F-4BEE-AA68-F44DF34FAD8E}" type="pres">
      <dgm:prSet presAssocID="{84E33361-5044-417C-82AC-753D23A35FA8}" presName="shape" presStyleLbl="node1" presStyleIdx="7" presStyleCnt="9" custScaleX="239378" custScaleY="236709" custLinFactX="96363" custLinFactY="2430" custLinFactNeighborX="100000" custLinFactNeighborY="100000">
        <dgm:presLayoutVars>
          <dgm:bulletEnabled val="1"/>
        </dgm:presLayoutVars>
      </dgm:prSet>
      <dgm:spPr/>
    </dgm:pt>
    <dgm:pt modelId="{D25BAFDC-6B05-40DE-A9DF-AD3277AC71AA}" type="pres">
      <dgm:prSet presAssocID="{535C73B3-6566-48F0-8D71-C79243499609}" presName="sibTrans" presStyleLbl="sibTrans2D1" presStyleIdx="7" presStyleCnt="8"/>
      <dgm:spPr/>
    </dgm:pt>
    <dgm:pt modelId="{8AB53C90-521B-422A-A7E0-56F7508EF0B2}" type="pres">
      <dgm:prSet presAssocID="{BA49259C-876D-4F02-83EF-A98697C99462}" presName="lastNode" presStyleLbl="node1" presStyleIdx="8" presStyleCnt="9" custLinFactX="100000" custLinFactY="-145387" custLinFactNeighborX="199887" custLinFactNeighborY="-200000">
        <dgm:presLayoutVars>
          <dgm:bulletEnabled val="1"/>
        </dgm:presLayoutVars>
      </dgm:prSet>
      <dgm:spPr/>
    </dgm:pt>
  </dgm:ptLst>
  <dgm:cxnLst>
    <dgm:cxn modelId="{29A75101-519E-4FE6-973B-D531DEDD8ADC}" srcId="{7B6A86D1-A729-4237-83D9-EF65555CBC56}" destId="{34CC7F46-6FCB-4302-AB85-2DB68B71CBD2}" srcOrd="0" destOrd="0" parTransId="{3BBFDFD0-1197-4B8B-B9C5-9C65C3C17CD4}" sibTransId="{7D1BB4E3-FE78-45C8-8B8D-6FC28EA958B4}"/>
    <dgm:cxn modelId="{B05ACD02-175F-4C7E-92CB-CD6C0B6E47C6}" type="presOf" srcId="{E8E75572-9911-43C4-98A9-A48F6D0C2FD4}" destId="{02DD5E33-CD5D-48C6-AE28-D47020B15050}" srcOrd="0" destOrd="0" presId="urn:microsoft.com/office/officeart/2005/8/layout/bProcess2"/>
    <dgm:cxn modelId="{48E76606-F1C8-4592-B45F-DCEF22D9161E}" srcId="{7B6A86D1-A729-4237-83D9-EF65555CBC56}" destId="{E2FF8717-070E-4A8E-B432-DC1157127FF0}" srcOrd="5" destOrd="0" parTransId="{D6C404DA-21D4-4D8E-B7A5-AB63230CE7E1}" sibTransId="{A93BBFBA-2916-437E-99FB-5925EF31C3DC}"/>
    <dgm:cxn modelId="{CE98FE1C-EEA9-4F12-9F96-1A825A0CBA55}" srcId="{7B6A86D1-A729-4237-83D9-EF65555CBC56}" destId="{E8E75572-9911-43C4-98A9-A48F6D0C2FD4}" srcOrd="2" destOrd="0" parTransId="{502BC25B-F8CF-45F1-B64A-AD1F0584CED8}" sibTransId="{33707852-FE7E-432F-9195-DE42298E7D45}"/>
    <dgm:cxn modelId="{3F0A272E-D68A-4B72-A2A1-7D1BF808DB88}" type="presOf" srcId="{F69ECA89-47B1-49ED-BD4A-B9A59DD773AA}" destId="{0FE1A970-720F-4A59-AB7D-9F8A42791D3E}" srcOrd="0" destOrd="0" presId="urn:microsoft.com/office/officeart/2005/8/layout/bProcess2"/>
    <dgm:cxn modelId="{B34FCE60-2D81-475E-8E3E-508E4EDDD905}" srcId="{7B6A86D1-A729-4237-83D9-EF65555CBC56}" destId="{3787743B-B864-4C73-9FE0-200677806266}" srcOrd="1" destOrd="0" parTransId="{F7C8A959-EB9B-4C68-8B02-6881DE22BD2A}" sibTransId="{242B93B6-0164-46E6-8D34-A391FB3FF15C}"/>
    <dgm:cxn modelId="{1F5C8A68-F877-4289-A10A-F94E1E4B8560}" type="presOf" srcId="{33707852-FE7E-432F-9195-DE42298E7D45}" destId="{45F6DF4D-799D-4C13-8283-8A894FC2748F}" srcOrd="0" destOrd="0" presId="urn:microsoft.com/office/officeart/2005/8/layout/bProcess2"/>
    <dgm:cxn modelId="{5FBA0E4E-A752-4A80-A926-0526B96CF94D}" type="presOf" srcId="{F620A944-ADDF-45AD-865B-6444DD3E0CF4}" destId="{E1DABC21-ABAD-4F97-94CC-19C2DAB1481A}" srcOrd="0" destOrd="0" presId="urn:microsoft.com/office/officeart/2005/8/layout/bProcess2"/>
    <dgm:cxn modelId="{4642806E-1423-4985-9586-AF363DBDD0E5}" type="presOf" srcId="{7D1BB4E3-FE78-45C8-8B8D-6FC28EA958B4}" destId="{A0031CA7-BE4B-4E7A-A61E-26060C01EBB4}" srcOrd="0" destOrd="0" presId="urn:microsoft.com/office/officeart/2005/8/layout/bProcess2"/>
    <dgm:cxn modelId="{D0986171-61DE-4B1F-9A04-74209957A5F2}" srcId="{7B6A86D1-A729-4237-83D9-EF65555CBC56}" destId="{F620A944-ADDF-45AD-865B-6444DD3E0CF4}" srcOrd="6" destOrd="0" parTransId="{950ED906-A27D-482F-9A09-ECC385CF9169}" sibTransId="{63CC40A2-003E-4DC9-95BA-5810F9625858}"/>
    <dgm:cxn modelId="{8F1F9176-D428-45CA-A2F2-AAB0466E5FF5}" type="presOf" srcId="{242B93B6-0164-46E6-8D34-A391FB3FF15C}" destId="{9F0ECCE6-31EE-4110-AD11-2B5365527BB8}" srcOrd="0" destOrd="0" presId="urn:microsoft.com/office/officeart/2005/8/layout/bProcess2"/>
    <dgm:cxn modelId="{54B9627C-B06F-4A56-81FB-4B20163D3293}" srcId="{7B6A86D1-A729-4237-83D9-EF65555CBC56}" destId="{F921FDE2-50B8-4D2D-A163-D9132D5573ED}" srcOrd="4" destOrd="0" parTransId="{2878665B-2820-46E1-B7F3-BFC4444D7440}" sibTransId="{D1AA7DC5-3A4F-42B0-88D6-C4AEED096843}"/>
    <dgm:cxn modelId="{8B5B6285-64E2-4274-9D9B-83228962D28D}" type="presOf" srcId="{84E33361-5044-417C-82AC-753D23A35FA8}" destId="{093E2B7C-B59F-4BEE-AA68-F44DF34FAD8E}" srcOrd="0" destOrd="0" presId="urn:microsoft.com/office/officeart/2005/8/layout/bProcess2"/>
    <dgm:cxn modelId="{ED5C8793-CA73-4D6D-99CC-02C175BCC034}" type="presOf" srcId="{F921FDE2-50B8-4D2D-A163-D9132D5573ED}" destId="{82D5F313-71F7-4973-BE11-9CE8C68D1673}" srcOrd="0" destOrd="0" presId="urn:microsoft.com/office/officeart/2005/8/layout/bProcess2"/>
    <dgm:cxn modelId="{2D5F6194-3BC3-4C1F-A6D4-3623A59F5BE7}" type="presOf" srcId="{535C73B3-6566-48F0-8D71-C79243499609}" destId="{D25BAFDC-6B05-40DE-A9DF-AD3277AC71AA}" srcOrd="0" destOrd="0" presId="urn:microsoft.com/office/officeart/2005/8/layout/bProcess2"/>
    <dgm:cxn modelId="{44A47C97-5AE9-42F9-AE35-D6A5DBCC6DD7}" type="presOf" srcId="{7B6A86D1-A729-4237-83D9-EF65555CBC56}" destId="{4F329647-6F4A-4EAB-980D-F5A54748F0C8}" srcOrd="0" destOrd="0" presId="urn:microsoft.com/office/officeart/2005/8/layout/bProcess2"/>
    <dgm:cxn modelId="{C88852B4-D72C-469B-83F2-27C1AA787277}" type="presOf" srcId="{A93BBFBA-2916-437E-99FB-5925EF31C3DC}" destId="{B6DE4BE6-FC09-4ECD-9871-47A766488A56}" srcOrd="0" destOrd="0" presId="urn:microsoft.com/office/officeart/2005/8/layout/bProcess2"/>
    <dgm:cxn modelId="{310549B9-D088-4670-BE24-05DA5A167CA7}" srcId="{7B6A86D1-A729-4237-83D9-EF65555CBC56}" destId="{84E33361-5044-417C-82AC-753D23A35FA8}" srcOrd="7" destOrd="0" parTransId="{693AFBAF-75AD-40A1-8C22-019DEEC4B4B7}" sibTransId="{535C73B3-6566-48F0-8D71-C79243499609}"/>
    <dgm:cxn modelId="{652EB5CB-2413-4B35-ADC9-56A0BF74D387}" type="presOf" srcId="{63CC40A2-003E-4DC9-95BA-5810F9625858}" destId="{FE51BEF1-6530-400A-B45C-57B2AD2B3E8F}" srcOrd="0" destOrd="0" presId="urn:microsoft.com/office/officeart/2005/8/layout/bProcess2"/>
    <dgm:cxn modelId="{1826CACE-F56F-4CC5-A8C4-712FBF56D30E}" type="presOf" srcId="{BA49259C-876D-4F02-83EF-A98697C99462}" destId="{8AB53C90-521B-422A-A7E0-56F7508EF0B2}" srcOrd="0" destOrd="0" presId="urn:microsoft.com/office/officeart/2005/8/layout/bProcess2"/>
    <dgm:cxn modelId="{1E3396E0-312D-456A-80A6-CB5DC1104EA3}" type="presOf" srcId="{E2FF8717-070E-4A8E-B432-DC1157127FF0}" destId="{91715F71-736C-4317-9B13-68246D306911}" srcOrd="0" destOrd="0" presId="urn:microsoft.com/office/officeart/2005/8/layout/bProcess2"/>
    <dgm:cxn modelId="{E02B9CE1-F33D-4493-ADCC-F92C62740E60}" type="presOf" srcId="{D1AA7DC5-3A4F-42B0-88D6-C4AEED096843}" destId="{2510D7D5-B5DA-4276-B9D9-9FC54CCB3E95}" srcOrd="0" destOrd="0" presId="urn:microsoft.com/office/officeart/2005/8/layout/bProcess2"/>
    <dgm:cxn modelId="{314E34E3-A6C7-4842-9415-840737E20622}" srcId="{7B6A86D1-A729-4237-83D9-EF65555CBC56}" destId="{BA49259C-876D-4F02-83EF-A98697C99462}" srcOrd="8" destOrd="0" parTransId="{3883B510-7891-42D8-BBA6-49B1AC6E3D51}" sibTransId="{32B067E7-37F1-48F9-8C9D-D35BC1E15DA5}"/>
    <dgm:cxn modelId="{1F1707EA-9DB8-4199-B2B8-54210710E185}" type="presOf" srcId="{D3E71F3F-54F6-4394-A255-11353DF16DA9}" destId="{8DBBA790-36DF-454E-A35A-F6AB25F02822}" srcOrd="0" destOrd="0" presId="urn:microsoft.com/office/officeart/2005/8/layout/bProcess2"/>
    <dgm:cxn modelId="{D5A91CEB-ABDC-44A9-9A0C-0B19AD72C98E}" srcId="{7B6A86D1-A729-4237-83D9-EF65555CBC56}" destId="{F69ECA89-47B1-49ED-BD4A-B9A59DD773AA}" srcOrd="3" destOrd="0" parTransId="{2CCB9A92-8ABB-48FD-8A7A-C8075605DABA}" sibTransId="{D3E71F3F-54F6-4394-A255-11353DF16DA9}"/>
    <dgm:cxn modelId="{9F2BE5FA-4C8B-4559-B9AD-8ACD2CBDF5B9}" type="presOf" srcId="{3787743B-B864-4C73-9FE0-200677806266}" destId="{DC823DCE-69F6-4D25-AE16-7FB1B12FA5CD}" srcOrd="0" destOrd="0" presId="urn:microsoft.com/office/officeart/2005/8/layout/bProcess2"/>
    <dgm:cxn modelId="{88A1CFFB-D7D9-4B09-9E42-300EEB21CA7C}" type="presOf" srcId="{34CC7F46-6FCB-4302-AB85-2DB68B71CBD2}" destId="{786EF879-663F-4E4A-9586-5E23139CC2DB}" srcOrd="0" destOrd="0" presId="urn:microsoft.com/office/officeart/2005/8/layout/bProcess2"/>
    <dgm:cxn modelId="{E115553F-F715-4037-AEE0-91277B59259C}" type="presParOf" srcId="{4F329647-6F4A-4EAB-980D-F5A54748F0C8}" destId="{786EF879-663F-4E4A-9586-5E23139CC2DB}" srcOrd="0" destOrd="0" presId="urn:microsoft.com/office/officeart/2005/8/layout/bProcess2"/>
    <dgm:cxn modelId="{E09DA369-DAF0-4B30-AEED-127B78A4E932}" type="presParOf" srcId="{4F329647-6F4A-4EAB-980D-F5A54748F0C8}" destId="{A0031CA7-BE4B-4E7A-A61E-26060C01EBB4}" srcOrd="1" destOrd="0" presId="urn:microsoft.com/office/officeart/2005/8/layout/bProcess2"/>
    <dgm:cxn modelId="{5F1B167C-A40A-45A2-AFB6-638DFED84B5E}" type="presParOf" srcId="{4F329647-6F4A-4EAB-980D-F5A54748F0C8}" destId="{AD5849C4-984E-43DD-9932-18864CEE7FF4}" srcOrd="2" destOrd="0" presId="urn:microsoft.com/office/officeart/2005/8/layout/bProcess2"/>
    <dgm:cxn modelId="{8C0D959F-F67F-41BC-90F9-A1212479E084}" type="presParOf" srcId="{AD5849C4-984E-43DD-9932-18864CEE7FF4}" destId="{D1F46F73-494E-49C1-A791-8658C5C4FF3E}" srcOrd="0" destOrd="0" presId="urn:microsoft.com/office/officeart/2005/8/layout/bProcess2"/>
    <dgm:cxn modelId="{4B4410A7-6DF0-4C30-97B5-ED2882391C0C}" type="presParOf" srcId="{AD5849C4-984E-43DD-9932-18864CEE7FF4}" destId="{DC823DCE-69F6-4D25-AE16-7FB1B12FA5CD}" srcOrd="1" destOrd="0" presId="urn:microsoft.com/office/officeart/2005/8/layout/bProcess2"/>
    <dgm:cxn modelId="{59DF757E-3470-48F5-A013-B7CCDB7063DE}" type="presParOf" srcId="{4F329647-6F4A-4EAB-980D-F5A54748F0C8}" destId="{9F0ECCE6-31EE-4110-AD11-2B5365527BB8}" srcOrd="3" destOrd="0" presId="urn:microsoft.com/office/officeart/2005/8/layout/bProcess2"/>
    <dgm:cxn modelId="{540AACC1-5532-4F34-A808-BB227FFBA311}" type="presParOf" srcId="{4F329647-6F4A-4EAB-980D-F5A54748F0C8}" destId="{FDC7FA87-2C9E-4B16-968C-BA3FF127BD76}" srcOrd="4" destOrd="0" presId="urn:microsoft.com/office/officeart/2005/8/layout/bProcess2"/>
    <dgm:cxn modelId="{E68298E4-437D-4306-9129-C476B9974F61}" type="presParOf" srcId="{FDC7FA87-2C9E-4B16-968C-BA3FF127BD76}" destId="{11C89504-8D8C-4CAD-ABEA-D4BAF53AEF0A}" srcOrd="0" destOrd="0" presId="urn:microsoft.com/office/officeart/2005/8/layout/bProcess2"/>
    <dgm:cxn modelId="{C855BAEF-2E90-40CB-9078-F8F1E07CE0B9}" type="presParOf" srcId="{FDC7FA87-2C9E-4B16-968C-BA3FF127BD76}" destId="{02DD5E33-CD5D-48C6-AE28-D47020B15050}" srcOrd="1" destOrd="0" presId="urn:microsoft.com/office/officeart/2005/8/layout/bProcess2"/>
    <dgm:cxn modelId="{55831D04-BAC1-45AD-B430-6A690253E9B8}" type="presParOf" srcId="{4F329647-6F4A-4EAB-980D-F5A54748F0C8}" destId="{45F6DF4D-799D-4C13-8283-8A894FC2748F}" srcOrd="5" destOrd="0" presId="urn:microsoft.com/office/officeart/2005/8/layout/bProcess2"/>
    <dgm:cxn modelId="{70E0BB1D-33C3-4041-ACEC-BAF644B6B676}" type="presParOf" srcId="{4F329647-6F4A-4EAB-980D-F5A54748F0C8}" destId="{520B73ED-CD1F-49EA-8813-951133DEA6BC}" srcOrd="6" destOrd="0" presId="urn:microsoft.com/office/officeart/2005/8/layout/bProcess2"/>
    <dgm:cxn modelId="{211E5246-E3A3-4350-B6B8-A22BB0DE11F9}" type="presParOf" srcId="{520B73ED-CD1F-49EA-8813-951133DEA6BC}" destId="{03D51926-4252-4D9F-8A9A-9C3CDC1D5AE7}" srcOrd="0" destOrd="0" presId="urn:microsoft.com/office/officeart/2005/8/layout/bProcess2"/>
    <dgm:cxn modelId="{73828C65-D0DE-4E08-BF5A-FB5A1D27A32A}" type="presParOf" srcId="{520B73ED-CD1F-49EA-8813-951133DEA6BC}" destId="{0FE1A970-720F-4A59-AB7D-9F8A42791D3E}" srcOrd="1" destOrd="0" presId="urn:microsoft.com/office/officeart/2005/8/layout/bProcess2"/>
    <dgm:cxn modelId="{B67E5784-4055-4C81-8D80-4018A2B1E615}" type="presParOf" srcId="{4F329647-6F4A-4EAB-980D-F5A54748F0C8}" destId="{8DBBA790-36DF-454E-A35A-F6AB25F02822}" srcOrd="7" destOrd="0" presId="urn:microsoft.com/office/officeart/2005/8/layout/bProcess2"/>
    <dgm:cxn modelId="{6869105D-7A41-471B-8EA1-EBB22B49F3E5}" type="presParOf" srcId="{4F329647-6F4A-4EAB-980D-F5A54748F0C8}" destId="{355A203E-DBB1-4AAD-A9BF-8D7E6E25D753}" srcOrd="8" destOrd="0" presId="urn:microsoft.com/office/officeart/2005/8/layout/bProcess2"/>
    <dgm:cxn modelId="{C7635D7C-0BAE-4FCA-A765-13AACD641807}" type="presParOf" srcId="{355A203E-DBB1-4AAD-A9BF-8D7E6E25D753}" destId="{8BC44867-6B09-447A-9FBD-36B2CE832436}" srcOrd="0" destOrd="0" presId="urn:microsoft.com/office/officeart/2005/8/layout/bProcess2"/>
    <dgm:cxn modelId="{0EBC34C3-CE27-43BC-8CA1-0603A05DC307}" type="presParOf" srcId="{355A203E-DBB1-4AAD-A9BF-8D7E6E25D753}" destId="{82D5F313-71F7-4973-BE11-9CE8C68D1673}" srcOrd="1" destOrd="0" presId="urn:microsoft.com/office/officeart/2005/8/layout/bProcess2"/>
    <dgm:cxn modelId="{9C0D1885-ED49-41A1-BD61-86EEFA3F3B2B}" type="presParOf" srcId="{4F329647-6F4A-4EAB-980D-F5A54748F0C8}" destId="{2510D7D5-B5DA-4276-B9D9-9FC54CCB3E95}" srcOrd="9" destOrd="0" presId="urn:microsoft.com/office/officeart/2005/8/layout/bProcess2"/>
    <dgm:cxn modelId="{D484122C-9647-4C3A-A0EC-0B728D41EBE9}" type="presParOf" srcId="{4F329647-6F4A-4EAB-980D-F5A54748F0C8}" destId="{CD88A3E9-7F9B-4D82-B984-FA7770379533}" srcOrd="10" destOrd="0" presId="urn:microsoft.com/office/officeart/2005/8/layout/bProcess2"/>
    <dgm:cxn modelId="{2A27F7E5-1526-4C42-8131-19ACC024B08D}" type="presParOf" srcId="{CD88A3E9-7F9B-4D82-B984-FA7770379533}" destId="{18AE93A6-1D23-436A-9962-A8138824C46C}" srcOrd="0" destOrd="0" presId="urn:microsoft.com/office/officeart/2005/8/layout/bProcess2"/>
    <dgm:cxn modelId="{29EFBE8D-7ADA-4041-9B04-FF2B2F997292}" type="presParOf" srcId="{CD88A3E9-7F9B-4D82-B984-FA7770379533}" destId="{91715F71-736C-4317-9B13-68246D306911}" srcOrd="1" destOrd="0" presId="urn:microsoft.com/office/officeart/2005/8/layout/bProcess2"/>
    <dgm:cxn modelId="{B9A93031-F883-4BD0-AC80-0F19CD9B58C8}" type="presParOf" srcId="{4F329647-6F4A-4EAB-980D-F5A54748F0C8}" destId="{B6DE4BE6-FC09-4ECD-9871-47A766488A56}" srcOrd="11" destOrd="0" presId="urn:microsoft.com/office/officeart/2005/8/layout/bProcess2"/>
    <dgm:cxn modelId="{8D193AC8-219D-4AF4-8C3A-2F16EB8471BA}" type="presParOf" srcId="{4F329647-6F4A-4EAB-980D-F5A54748F0C8}" destId="{75F8BD20-3EA4-42B9-9F82-8EE32DCC9E92}" srcOrd="12" destOrd="0" presId="urn:microsoft.com/office/officeart/2005/8/layout/bProcess2"/>
    <dgm:cxn modelId="{2C58D410-2812-4F82-B916-864F5A26BFEF}" type="presParOf" srcId="{75F8BD20-3EA4-42B9-9F82-8EE32DCC9E92}" destId="{164000FC-303C-4635-B4A3-F6E03F949964}" srcOrd="0" destOrd="0" presId="urn:microsoft.com/office/officeart/2005/8/layout/bProcess2"/>
    <dgm:cxn modelId="{5F72DB16-30A6-476C-A400-9F049B6C52CA}" type="presParOf" srcId="{75F8BD20-3EA4-42B9-9F82-8EE32DCC9E92}" destId="{E1DABC21-ABAD-4F97-94CC-19C2DAB1481A}" srcOrd="1" destOrd="0" presId="urn:microsoft.com/office/officeart/2005/8/layout/bProcess2"/>
    <dgm:cxn modelId="{098EA01D-F6F3-4739-95BA-4B153A8C4EA1}" type="presParOf" srcId="{4F329647-6F4A-4EAB-980D-F5A54748F0C8}" destId="{FE51BEF1-6530-400A-B45C-57B2AD2B3E8F}" srcOrd="13" destOrd="0" presId="urn:microsoft.com/office/officeart/2005/8/layout/bProcess2"/>
    <dgm:cxn modelId="{A6BC8FB6-233E-4017-871E-3E625DF46BB6}" type="presParOf" srcId="{4F329647-6F4A-4EAB-980D-F5A54748F0C8}" destId="{0655795C-6AF6-40B6-8695-134F4DAF39CD}" srcOrd="14" destOrd="0" presId="urn:microsoft.com/office/officeart/2005/8/layout/bProcess2"/>
    <dgm:cxn modelId="{2063EF1F-EE46-4892-B3C2-E773C84D632B}" type="presParOf" srcId="{0655795C-6AF6-40B6-8695-134F4DAF39CD}" destId="{93B5F7CB-699D-4999-9B8D-61587D0A8B5C}" srcOrd="0" destOrd="0" presId="urn:microsoft.com/office/officeart/2005/8/layout/bProcess2"/>
    <dgm:cxn modelId="{2CCCF359-DCB0-4871-9AB3-029B1B111A34}" type="presParOf" srcId="{0655795C-6AF6-40B6-8695-134F4DAF39CD}" destId="{093E2B7C-B59F-4BEE-AA68-F44DF34FAD8E}" srcOrd="1" destOrd="0" presId="urn:microsoft.com/office/officeart/2005/8/layout/bProcess2"/>
    <dgm:cxn modelId="{39F6B7F0-B61C-4F6A-A6C2-704B5459B9FC}" type="presParOf" srcId="{4F329647-6F4A-4EAB-980D-F5A54748F0C8}" destId="{D25BAFDC-6B05-40DE-A9DF-AD3277AC71AA}" srcOrd="15" destOrd="0" presId="urn:microsoft.com/office/officeart/2005/8/layout/bProcess2"/>
    <dgm:cxn modelId="{08D764FB-98B3-4D22-BEEF-F5E81BCCF185}" type="presParOf" srcId="{4F329647-6F4A-4EAB-980D-F5A54748F0C8}" destId="{8AB53C90-521B-422A-A7E0-56F7508EF0B2}" srcOrd="16" destOrd="0" presId="urn:microsoft.com/office/officeart/2005/8/layout/b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6EF879-663F-4E4A-9586-5E23139CC2DB}">
      <dsp:nvSpPr>
        <dsp:cNvPr id="0" name=""/>
        <dsp:cNvSpPr/>
      </dsp:nvSpPr>
      <dsp:spPr>
        <a:xfrm>
          <a:off x="0" y="0"/>
          <a:ext cx="1484311" cy="1472787"/>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it-IT" sz="1300" b="0" i="0" kern="1200" dirty="0">
              <a:latin typeface="+mn-lt"/>
            </a:rPr>
            <a:t>Produzione di energia 10 j in 10 ns</a:t>
          </a:r>
        </a:p>
      </dsp:txBody>
      <dsp:txXfrm>
        <a:off x="217372" y="215685"/>
        <a:ext cx="1049567" cy="1041417"/>
      </dsp:txXfrm>
    </dsp:sp>
    <dsp:sp modelId="{A0031CA7-BE4B-4E7A-A61E-26060C01EBB4}">
      <dsp:nvSpPr>
        <dsp:cNvPr id="0" name=""/>
        <dsp:cNvSpPr/>
      </dsp:nvSpPr>
      <dsp:spPr>
        <a:xfrm rot="8853481">
          <a:off x="972622" y="1379535"/>
          <a:ext cx="396977" cy="63382"/>
        </a:xfrm>
        <a:prstGeom prst="triangl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C823DCE-69F6-4D25-AE16-7FB1B12FA5CD}">
      <dsp:nvSpPr>
        <dsp:cNvPr id="0" name=""/>
        <dsp:cNvSpPr/>
      </dsp:nvSpPr>
      <dsp:spPr>
        <a:xfrm>
          <a:off x="844819" y="1344702"/>
          <a:ext cx="1526707" cy="1508218"/>
        </a:xfrm>
        <a:prstGeom prst="ellipse">
          <a:avLst/>
        </a:prstGeom>
        <a:gradFill rotWithShape="0">
          <a:gsLst>
            <a:gs pos="0">
              <a:schemeClr val="accent2">
                <a:hueOff val="1563352"/>
                <a:satOff val="509"/>
                <a:lumOff val="-1422"/>
                <a:alphaOff val="0"/>
                <a:satMod val="103000"/>
                <a:lumMod val="102000"/>
                <a:tint val="94000"/>
              </a:schemeClr>
            </a:gs>
            <a:gs pos="50000">
              <a:schemeClr val="accent2">
                <a:hueOff val="1563352"/>
                <a:satOff val="509"/>
                <a:lumOff val="-1422"/>
                <a:alphaOff val="0"/>
                <a:satMod val="110000"/>
                <a:lumMod val="100000"/>
                <a:shade val="100000"/>
              </a:schemeClr>
            </a:gs>
            <a:gs pos="100000">
              <a:schemeClr val="accent2">
                <a:hueOff val="1563352"/>
                <a:satOff val="509"/>
                <a:lumOff val="-14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it-IT" sz="1300" b="0" i="0" kern="1200" dirty="0">
              <a:latin typeface="+mn-lt"/>
            </a:rPr>
            <a:t>Passaggio attraverso amplificatore</a:t>
          </a:r>
        </a:p>
      </dsp:txBody>
      <dsp:txXfrm>
        <a:off x="1068400" y="1565575"/>
        <a:ext cx="1079545" cy="1066472"/>
      </dsp:txXfrm>
    </dsp:sp>
    <dsp:sp modelId="{9F0ECCE6-31EE-4110-AD11-2B5365527BB8}">
      <dsp:nvSpPr>
        <dsp:cNvPr id="0" name=""/>
        <dsp:cNvSpPr/>
      </dsp:nvSpPr>
      <dsp:spPr>
        <a:xfrm rot="2139223">
          <a:off x="1917110" y="1359757"/>
          <a:ext cx="396977" cy="63382"/>
        </a:xfrm>
        <a:prstGeom prst="triangle">
          <a:avLst/>
        </a:prstGeom>
        <a:gradFill rotWithShape="0">
          <a:gsLst>
            <a:gs pos="0">
              <a:schemeClr val="accent2">
                <a:hueOff val="1786688"/>
                <a:satOff val="582"/>
                <a:lumOff val="-1625"/>
                <a:alphaOff val="0"/>
                <a:satMod val="103000"/>
                <a:lumMod val="102000"/>
                <a:tint val="94000"/>
              </a:schemeClr>
            </a:gs>
            <a:gs pos="50000">
              <a:schemeClr val="accent2">
                <a:hueOff val="1786688"/>
                <a:satOff val="582"/>
                <a:lumOff val="-1625"/>
                <a:alphaOff val="0"/>
                <a:satMod val="110000"/>
                <a:lumMod val="100000"/>
                <a:shade val="100000"/>
              </a:schemeClr>
            </a:gs>
            <a:gs pos="100000">
              <a:schemeClr val="accent2">
                <a:hueOff val="1786688"/>
                <a:satOff val="582"/>
                <a:lumOff val="-162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2DD5E33-CD5D-48C6-AE28-D47020B15050}">
      <dsp:nvSpPr>
        <dsp:cNvPr id="0" name=""/>
        <dsp:cNvSpPr/>
      </dsp:nvSpPr>
      <dsp:spPr>
        <a:xfrm>
          <a:off x="1852588" y="0"/>
          <a:ext cx="1499087" cy="1426422"/>
        </a:xfrm>
        <a:prstGeom prst="ellipse">
          <a:avLst/>
        </a:prstGeom>
        <a:gradFill rotWithShape="0">
          <a:gsLst>
            <a:gs pos="0">
              <a:schemeClr val="accent2">
                <a:hueOff val="3126704"/>
                <a:satOff val="1018"/>
                <a:lumOff val="-2843"/>
                <a:alphaOff val="0"/>
                <a:satMod val="103000"/>
                <a:lumMod val="102000"/>
                <a:tint val="94000"/>
              </a:schemeClr>
            </a:gs>
            <a:gs pos="50000">
              <a:schemeClr val="accent2">
                <a:hueOff val="3126704"/>
                <a:satOff val="1018"/>
                <a:lumOff val="-2843"/>
                <a:alphaOff val="0"/>
                <a:satMod val="110000"/>
                <a:lumMod val="100000"/>
                <a:shade val="100000"/>
              </a:schemeClr>
            </a:gs>
            <a:gs pos="100000">
              <a:schemeClr val="accent2">
                <a:hueOff val="3126704"/>
                <a:satOff val="1018"/>
                <a:lumOff val="-28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it-IT" sz="1300" b="0" i="0" kern="1200" dirty="0">
              <a:latin typeface="+mn-lt"/>
            </a:rPr>
            <a:t>Fascio incide su filtro correttivo</a:t>
          </a:r>
        </a:p>
      </dsp:txBody>
      <dsp:txXfrm>
        <a:off x="2072124" y="208895"/>
        <a:ext cx="1060015" cy="1008632"/>
      </dsp:txXfrm>
    </dsp:sp>
    <dsp:sp modelId="{45F6DF4D-799D-4C13-8283-8A894FC2748F}">
      <dsp:nvSpPr>
        <dsp:cNvPr id="0" name=""/>
        <dsp:cNvSpPr/>
      </dsp:nvSpPr>
      <dsp:spPr>
        <a:xfrm rot="8370618">
          <a:off x="2930051" y="1298090"/>
          <a:ext cx="396977" cy="63382"/>
        </a:xfrm>
        <a:prstGeom prst="triangle">
          <a:avLst/>
        </a:prstGeom>
        <a:gradFill rotWithShape="0">
          <a:gsLst>
            <a:gs pos="0">
              <a:schemeClr val="accent2">
                <a:hueOff val="3573376"/>
                <a:satOff val="1163"/>
                <a:lumOff val="-3250"/>
                <a:alphaOff val="0"/>
                <a:satMod val="103000"/>
                <a:lumMod val="102000"/>
                <a:tint val="94000"/>
              </a:schemeClr>
            </a:gs>
            <a:gs pos="50000">
              <a:schemeClr val="accent2">
                <a:hueOff val="3573376"/>
                <a:satOff val="1163"/>
                <a:lumOff val="-3250"/>
                <a:alphaOff val="0"/>
                <a:satMod val="110000"/>
                <a:lumMod val="100000"/>
                <a:shade val="100000"/>
              </a:schemeClr>
            </a:gs>
            <a:gs pos="100000">
              <a:schemeClr val="accent2">
                <a:hueOff val="3573376"/>
                <a:satOff val="1163"/>
                <a:lumOff val="-325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FE1A970-720F-4A59-AB7D-9F8A42791D3E}">
      <dsp:nvSpPr>
        <dsp:cNvPr id="0" name=""/>
        <dsp:cNvSpPr/>
      </dsp:nvSpPr>
      <dsp:spPr>
        <a:xfrm>
          <a:off x="2846402" y="1171731"/>
          <a:ext cx="1877433" cy="1854170"/>
        </a:xfrm>
        <a:prstGeom prst="ellipse">
          <a:avLst/>
        </a:prstGeom>
        <a:gradFill rotWithShape="0">
          <a:gsLst>
            <a:gs pos="0">
              <a:schemeClr val="accent2">
                <a:hueOff val="4690056"/>
                <a:satOff val="1527"/>
                <a:lumOff val="-4265"/>
                <a:alphaOff val="0"/>
                <a:satMod val="103000"/>
                <a:lumMod val="102000"/>
                <a:tint val="94000"/>
              </a:schemeClr>
            </a:gs>
            <a:gs pos="50000">
              <a:schemeClr val="accent2">
                <a:hueOff val="4690056"/>
                <a:satOff val="1527"/>
                <a:lumOff val="-4265"/>
                <a:alphaOff val="0"/>
                <a:satMod val="110000"/>
                <a:lumMod val="100000"/>
                <a:shade val="100000"/>
              </a:schemeClr>
            </a:gs>
            <a:gs pos="100000">
              <a:schemeClr val="accent2">
                <a:hueOff val="4690056"/>
                <a:satOff val="1527"/>
                <a:lumOff val="-42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it-IT" sz="1300" b="0" i="0" kern="1200" dirty="0" err="1">
              <a:latin typeface="+mn-lt"/>
            </a:rPr>
            <a:t>Pockels</a:t>
          </a:r>
          <a:r>
            <a:rPr lang="it-IT" sz="1300" b="0" i="0" kern="1200" dirty="0">
              <a:latin typeface="+mn-lt"/>
            </a:rPr>
            <a:t> </a:t>
          </a:r>
          <a:r>
            <a:rPr lang="it-IT" sz="1300" b="0" i="0" kern="1200" dirty="0" err="1">
              <a:latin typeface="+mn-lt"/>
            </a:rPr>
            <a:t>cell</a:t>
          </a:r>
          <a:r>
            <a:rPr lang="it-IT" sz="1300" b="0" i="0" kern="1200" dirty="0">
              <a:latin typeface="+mn-lt"/>
            </a:rPr>
            <a:t> inverte polarizzazione per far risultare il filtro trasparente</a:t>
          </a:r>
        </a:p>
      </dsp:txBody>
      <dsp:txXfrm>
        <a:off x="3121346" y="1443268"/>
        <a:ext cx="1327545" cy="1311096"/>
      </dsp:txXfrm>
    </dsp:sp>
    <dsp:sp modelId="{8DBBA790-36DF-454E-A35A-F6AB25F02822}">
      <dsp:nvSpPr>
        <dsp:cNvPr id="0" name=""/>
        <dsp:cNvSpPr/>
      </dsp:nvSpPr>
      <dsp:spPr>
        <a:xfrm rot="3572929">
          <a:off x="4488359" y="1537001"/>
          <a:ext cx="396977" cy="63382"/>
        </a:xfrm>
        <a:prstGeom prst="triangle">
          <a:avLst/>
        </a:prstGeom>
        <a:gradFill rotWithShape="0">
          <a:gsLst>
            <a:gs pos="0">
              <a:schemeClr val="accent2">
                <a:hueOff val="5360064"/>
                <a:satOff val="1745"/>
                <a:lumOff val="-4875"/>
                <a:alphaOff val="0"/>
                <a:satMod val="103000"/>
                <a:lumMod val="102000"/>
                <a:tint val="94000"/>
              </a:schemeClr>
            </a:gs>
            <a:gs pos="50000">
              <a:schemeClr val="accent2">
                <a:hueOff val="5360064"/>
                <a:satOff val="1745"/>
                <a:lumOff val="-4875"/>
                <a:alphaOff val="0"/>
                <a:satMod val="110000"/>
                <a:lumMod val="100000"/>
                <a:shade val="100000"/>
              </a:schemeClr>
            </a:gs>
            <a:gs pos="100000">
              <a:schemeClr val="accent2">
                <a:hueOff val="5360064"/>
                <a:satOff val="1745"/>
                <a:lumOff val="-487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2D5F313-71F7-4973-BE11-9CE8C68D1673}">
      <dsp:nvSpPr>
        <dsp:cNvPr id="0" name=""/>
        <dsp:cNvSpPr/>
      </dsp:nvSpPr>
      <dsp:spPr>
        <a:xfrm>
          <a:off x="4612502" y="0"/>
          <a:ext cx="2131777" cy="1971530"/>
        </a:xfrm>
        <a:prstGeom prst="ellipse">
          <a:avLst/>
        </a:prstGeom>
        <a:gradFill rotWithShape="0">
          <a:gsLst>
            <a:gs pos="0">
              <a:schemeClr val="accent2">
                <a:hueOff val="6253407"/>
                <a:satOff val="2036"/>
                <a:lumOff val="-5687"/>
                <a:alphaOff val="0"/>
                <a:satMod val="103000"/>
                <a:lumMod val="102000"/>
                <a:tint val="94000"/>
              </a:schemeClr>
            </a:gs>
            <a:gs pos="50000">
              <a:schemeClr val="accent2">
                <a:hueOff val="6253407"/>
                <a:satOff val="2036"/>
                <a:lumOff val="-5687"/>
                <a:alphaOff val="0"/>
                <a:satMod val="110000"/>
                <a:lumMod val="100000"/>
                <a:shade val="100000"/>
              </a:schemeClr>
            </a:gs>
            <a:gs pos="100000">
              <a:schemeClr val="accent2">
                <a:hueOff val="6253407"/>
                <a:satOff val="2036"/>
                <a:lumOff val="-568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it-IT" sz="1300" b="0" i="0" kern="1200" dirty="0">
              <a:latin typeface="+mn-lt"/>
            </a:rPr>
            <a:t>Lo specchio piatto fa rimbalzare l’immagine. Amplificatore spento  ripete il processo</a:t>
          </a:r>
        </a:p>
      </dsp:txBody>
      <dsp:txXfrm>
        <a:off x="4924694" y="288724"/>
        <a:ext cx="1507393" cy="1394082"/>
      </dsp:txXfrm>
    </dsp:sp>
    <dsp:sp modelId="{2510D7D5-B5DA-4276-B9D9-9FC54CCB3E95}">
      <dsp:nvSpPr>
        <dsp:cNvPr id="0" name=""/>
        <dsp:cNvSpPr/>
      </dsp:nvSpPr>
      <dsp:spPr>
        <a:xfrm rot="8245963">
          <a:off x="6264378" y="1808164"/>
          <a:ext cx="396977" cy="63382"/>
        </a:xfrm>
        <a:prstGeom prst="triangle">
          <a:avLst/>
        </a:prstGeom>
        <a:gradFill rotWithShape="0">
          <a:gsLst>
            <a:gs pos="0">
              <a:schemeClr val="accent2">
                <a:hueOff val="7146752"/>
                <a:satOff val="2327"/>
                <a:lumOff val="-6499"/>
                <a:alphaOff val="0"/>
                <a:satMod val="103000"/>
                <a:lumMod val="102000"/>
                <a:tint val="94000"/>
              </a:schemeClr>
            </a:gs>
            <a:gs pos="50000">
              <a:schemeClr val="accent2">
                <a:hueOff val="7146752"/>
                <a:satOff val="2327"/>
                <a:lumOff val="-6499"/>
                <a:alphaOff val="0"/>
                <a:satMod val="110000"/>
                <a:lumMod val="100000"/>
                <a:shade val="100000"/>
              </a:schemeClr>
            </a:gs>
            <a:gs pos="100000">
              <a:schemeClr val="accent2">
                <a:hueOff val="7146752"/>
                <a:satOff val="2327"/>
                <a:lumOff val="-6499"/>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1715F71-736C-4317-9B13-68246D306911}">
      <dsp:nvSpPr>
        <dsp:cNvPr id="0" name=""/>
        <dsp:cNvSpPr/>
      </dsp:nvSpPr>
      <dsp:spPr>
        <a:xfrm>
          <a:off x="6298553" y="1781633"/>
          <a:ext cx="1449443" cy="1336721"/>
        </a:xfrm>
        <a:prstGeom prst="ellipse">
          <a:avLst/>
        </a:prstGeom>
        <a:gradFill rotWithShape="0">
          <a:gsLst>
            <a:gs pos="0">
              <a:schemeClr val="accent2">
                <a:hueOff val="7816760"/>
                <a:satOff val="2545"/>
                <a:lumOff val="-7109"/>
                <a:alphaOff val="0"/>
                <a:satMod val="103000"/>
                <a:lumMod val="102000"/>
                <a:tint val="94000"/>
              </a:schemeClr>
            </a:gs>
            <a:gs pos="50000">
              <a:schemeClr val="accent2">
                <a:hueOff val="7816760"/>
                <a:satOff val="2545"/>
                <a:lumOff val="-7109"/>
                <a:alphaOff val="0"/>
                <a:satMod val="110000"/>
                <a:lumMod val="100000"/>
                <a:shade val="100000"/>
              </a:schemeClr>
            </a:gs>
            <a:gs pos="100000">
              <a:schemeClr val="accent2">
                <a:hueOff val="7816760"/>
                <a:satOff val="2545"/>
                <a:lumOff val="-7109"/>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it-IT" sz="1300" b="0" i="0" kern="1200" dirty="0">
              <a:latin typeface="+mn-lt"/>
            </a:rPr>
            <a:t>Passaggio attraverso amplificatore booster</a:t>
          </a:r>
        </a:p>
      </dsp:txBody>
      <dsp:txXfrm>
        <a:off x="6510819" y="1977391"/>
        <a:ext cx="1024911" cy="945205"/>
      </dsp:txXfrm>
    </dsp:sp>
    <dsp:sp modelId="{B6DE4BE6-FC09-4ECD-9871-47A766488A56}">
      <dsp:nvSpPr>
        <dsp:cNvPr id="0" name=""/>
        <dsp:cNvSpPr/>
      </dsp:nvSpPr>
      <dsp:spPr>
        <a:xfrm rot="1946370">
          <a:off x="7231154" y="1778945"/>
          <a:ext cx="396977" cy="63382"/>
        </a:xfrm>
        <a:prstGeom prst="triangle">
          <a:avLst/>
        </a:prstGeom>
        <a:gradFill rotWithShape="0">
          <a:gsLst>
            <a:gs pos="0">
              <a:schemeClr val="accent2">
                <a:hueOff val="8933439"/>
                <a:satOff val="2909"/>
                <a:lumOff val="-8124"/>
                <a:alphaOff val="0"/>
                <a:satMod val="103000"/>
                <a:lumMod val="102000"/>
                <a:tint val="94000"/>
              </a:schemeClr>
            </a:gs>
            <a:gs pos="50000">
              <a:schemeClr val="accent2">
                <a:hueOff val="8933439"/>
                <a:satOff val="2909"/>
                <a:lumOff val="-8124"/>
                <a:alphaOff val="0"/>
                <a:satMod val="110000"/>
                <a:lumMod val="100000"/>
                <a:shade val="100000"/>
              </a:schemeClr>
            </a:gs>
            <a:gs pos="100000">
              <a:schemeClr val="accent2">
                <a:hueOff val="8933439"/>
                <a:satOff val="2909"/>
                <a:lumOff val="-812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1DABC21-ABAD-4F97-94CC-19C2DAB1481A}">
      <dsp:nvSpPr>
        <dsp:cNvPr id="0" name=""/>
        <dsp:cNvSpPr/>
      </dsp:nvSpPr>
      <dsp:spPr>
        <a:xfrm>
          <a:off x="7004846" y="31523"/>
          <a:ext cx="1932009" cy="1855206"/>
        </a:xfrm>
        <a:prstGeom prst="ellipse">
          <a:avLst/>
        </a:prstGeom>
        <a:gradFill rotWithShape="0">
          <a:gsLst>
            <a:gs pos="0">
              <a:schemeClr val="accent2">
                <a:hueOff val="9380111"/>
                <a:satOff val="3054"/>
                <a:lumOff val="-8530"/>
                <a:alphaOff val="0"/>
                <a:satMod val="103000"/>
                <a:lumMod val="102000"/>
                <a:tint val="94000"/>
              </a:schemeClr>
            </a:gs>
            <a:gs pos="50000">
              <a:schemeClr val="accent2">
                <a:hueOff val="9380111"/>
                <a:satOff val="3054"/>
                <a:lumOff val="-8530"/>
                <a:alphaOff val="0"/>
                <a:satMod val="110000"/>
                <a:lumMod val="100000"/>
                <a:shade val="100000"/>
              </a:schemeClr>
            </a:gs>
            <a:gs pos="100000">
              <a:schemeClr val="accent2">
                <a:hueOff val="9380111"/>
                <a:satOff val="3054"/>
                <a:lumOff val="-853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it-IT" sz="1300" b="0" i="0" kern="1200" dirty="0">
              <a:latin typeface="+mn-lt"/>
            </a:rPr>
            <a:t>Nuovo filtro con preamplificatore che controlla frequenza</a:t>
          </a:r>
        </a:p>
      </dsp:txBody>
      <dsp:txXfrm>
        <a:off x="7287782" y="303212"/>
        <a:ext cx="1366137" cy="1311828"/>
      </dsp:txXfrm>
    </dsp:sp>
    <dsp:sp modelId="{FE51BEF1-6530-400A-B45C-57B2AD2B3E8F}">
      <dsp:nvSpPr>
        <dsp:cNvPr id="0" name=""/>
        <dsp:cNvSpPr/>
      </dsp:nvSpPr>
      <dsp:spPr>
        <a:xfrm rot="7409278">
          <a:off x="8656642" y="1512460"/>
          <a:ext cx="396977" cy="63382"/>
        </a:xfrm>
        <a:prstGeom prst="triangle">
          <a:avLst/>
        </a:prstGeom>
        <a:gradFill rotWithShape="0">
          <a:gsLst>
            <a:gs pos="0">
              <a:schemeClr val="accent2">
                <a:hueOff val="10720128"/>
                <a:satOff val="3490"/>
                <a:lumOff val="-9749"/>
                <a:alphaOff val="0"/>
                <a:satMod val="103000"/>
                <a:lumMod val="102000"/>
                <a:tint val="94000"/>
              </a:schemeClr>
            </a:gs>
            <a:gs pos="50000">
              <a:schemeClr val="accent2">
                <a:hueOff val="10720128"/>
                <a:satOff val="3490"/>
                <a:lumOff val="-9749"/>
                <a:alphaOff val="0"/>
                <a:satMod val="110000"/>
                <a:lumMod val="100000"/>
                <a:shade val="100000"/>
              </a:schemeClr>
            </a:gs>
            <a:gs pos="100000">
              <a:schemeClr val="accent2">
                <a:hueOff val="10720128"/>
                <a:satOff val="3490"/>
                <a:lumOff val="-9749"/>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93E2B7C-B59F-4BEE-AA68-F44DF34FAD8E}">
      <dsp:nvSpPr>
        <dsp:cNvPr id="0" name=""/>
        <dsp:cNvSpPr/>
      </dsp:nvSpPr>
      <dsp:spPr>
        <a:xfrm>
          <a:off x="8788036" y="1203430"/>
          <a:ext cx="1810957" cy="1790765"/>
        </a:xfrm>
        <a:prstGeom prst="ellipse">
          <a:avLst/>
        </a:prstGeom>
        <a:gradFill rotWithShape="0">
          <a:gsLst>
            <a:gs pos="0">
              <a:schemeClr val="accent2">
                <a:hueOff val="10943463"/>
                <a:satOff val="3563"/>
                <a:lumOff val="-9952"/>
                <a:alphaOff val="0"/>
                <a:satMod val="103000"/>
                <a:lumMod val="102000"/>
                <a:tint val="94000"/>
              </a:schemeClr>
            </a:gs>
            <a:gs pos="50000">
              <a:schemeClr val="accent2">
                <a:hueOff val="10943463"/>
                <a:satOff val="3563"/>
                <a:lumOff val="-9952"/>
                <a:alphaOff val="0"/>
                <a:satMod val="110000"/>
                <a:lumMod val="100000"/>
                <a:shade val="100000"/>
              </a:schemeClr>
            </a:gs>
            <a:gs pos="100000">
              <a:schemeClr val="accent2">
                <a:hueOff val="10943463"/>
                <a:satOff val="3563"/>
                <a:lumOff val="-995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it-IT" sz="1300" b="0" i="0" kern="1200" dirty="0">
              <a:latin typeface="+mn-lt"/>
            </a:rPr>
            <a:t>Convertitore di lunghezza d’onda 350 nm e focalizzazione</a:t>
          </a:r>
        </a:p>
      </dsp:txBody>
      <dsp:txXfrm>
        <a:off x="9053245" y="1465681"/>
        <a:ext cx="1280539" cy="1266263"/>
      </dsp:txXfrm>
    </dsp:sp>
    <dsp:sp modelId="{D25BAFDC-6B05-40DE-A9DF-AD3277AC71AA}">
      <dsp:nvSpPr>
        <dsp:cNvPr id="0" name=""/>
        <dsp:cNvSpPr/>
      </dsp:nvSpPr>
      <dsp:spPr>
        <a:xfrm rot="1321082">
          <a:off x="9867199" y="1146794"/>
          <a:ext cx="396977" cy="63382"/>
        </a:xfrm>
        <a:prstGeom prst="triangle">
          <a:avLst/>
        </a:prstGeom>
        <a:gradFill rotWithShape="0">
          <a:gsLst>
            <a:gs pos="0">
              <a:schemeClr val="accent2">
                <a:hueOff val="12506815"/>
                <a:satOff val="4072"/>
                <a:lumOff val="-11374"/>
                <a:alphaOff val="0"/>
                <a:satMod val="103000"/>
                <a:lumMod val="102000"/>
                <a:tint val="94000"/>
              </a:schemeClr>
            </a:gs>
            <a:gs pos="50000">
              <a:schemeClr val="accent2">
                <a:hueOff val="12506815"/>
                <a:satOff val="4072"/>
                <a:lumOff val="-11374"/>
                <a:alphaOff val="0"/>
                <a:satMod val="110000"/>
                <a:lumMod val="100000"/>
                <a:shade val="100000"/>
              </a:schemeClr>
            </a:gs>
            <a:gs pos="100000">
              <a:schemeClr val="accent2">
                <a:hueOff val="12506815"/>
                <a:satOff val="4072"/>
                <a:lumOff val="-1137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AB53C90-521B-422A-A7E0-56F7508EF0B2}">
      <dsp:nvSpPr>
        <dsp:cNvPr id="0" name=""/>
        <dsp:cNvSpPr/>
      </dsp:nvSpPr>
      <dsp:spPr>
        <a:xfrm>
          <a:off x="9745812" y="0"/>
          <a:ext cx="1134222" cy="1134222"/>
        </a:xfrm>
        <a:prstGeom prst="ellipse">
          <a:avLst/>
        </a:prstGeom>
        <a:gradFill rotWithShape="0">
          <a:gsLst>
            <a:gs pos="0">
              <a:schemeClr val="accent2">
                <a:hueOff val="12506815"/>
                <a:satOff val="4072"/>
                <a:lumOff val="-11374"/>
                <a:alphaOff val="0"/>
                <a:satMod val="103000"/>
                <a:lumMod val="102000"/>
                <a:tint val="94000"/>
              </a:schemeClr>
            </a:gs>
            <a:gs pos="50000">
              <a:schemeClr val="accent2">
                <a:hueOff val="12506815"/>
                <a:satOff val="4072"/>
                <a:lumOff val="-11374"/>
                <a:alphaOff val="0"/>
                <a:satMod val="110000"/>
                <a:lumMod val="100000"/>
                <a:shade val="100000"/>
              </a:schemeClr>
            </a:gs>
            <a:gs pos="100000">
              <a:schemeClr val="accent2">
                <a:hueOff val="12506815"/>
                <a:satOff val="4072"/>
                <a:lumOff val="-1137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it-IT" sz="1300" b="0" i="0" kern="1200" dirty="0">
              <a:latin typeface="+mn-lt"/>
            </a:rPr>
            <a:t>Target</a:t>
          </a:r>
        </a:p>
      </dsp:txBody>
      <dsp:txXfrm>
        <a:off x="9911915" y="166103"/>
        <a:ext cx="802016" cy="80201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9/7/2022</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‹N›</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02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9/7/2022</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‹N›</a:t>
            </a:fld>
            <a:endParaRPr lang="en-US"/>
          </a:p>
        </p:txBody>
      </p:sp>
    </p:spTree>
    <p:extLst>
      <p:ext uri="{BB962C8B-B14F-4D97-AF65-F5344CB8AC3E}">
        <p14:creationId xmlns:p14="http://schemas.microsoft.com/office/powerpoint/2010/main" val="1913833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9/7/2022</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‹N›</a:t>
            </a:fld>
            <a:endParaRPr lang="en-US"/>
          </a:p>
        </p:txBody>
      </p:sp>
    </p:spTree>
    <p:extLst>
      <p:ext uri="{BB962C8B-B14F-4D97-AF65-F5344CB8AC3E}">
        <p14:creationId xmlns:p14="http://schemas.microsoft.com/office/powerpoint/2010/main" val="3168151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9/7/2022</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‹N›</a:t>
            </a:fld>
            <a:endParaRPr lang="en-US"/>
          </a:p>
        </p:txBody>
      </p:sp>
    </p:spTree>
    <p:extLst>
      <p:ext uri="{BB962C8B-B14F-4D97-AF65-F5344CB8AC3E}">
        <p14:creationId xmlns:p14="http://schemas.microsoft.com/office/powerpoint/2010/main" val="677672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9/7/2022</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‹N›</a:t>
            </a:fld>
            <a:endParaRPr lang="en-US"/>
          </a:p>
        </p:txBody>
      </p:sp>
    </p:spTree>
    <p:extLst>
      <p:ext uri="{BB962C8B-B14F-4D97-AF65-F5344CB8AC3E}">
        <p14:creationId xmlns:p14="http://schemas.microsoft.com/office/powerpoint/2010/main" val="3347942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9/7/2022</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‹N›</a:t>
            </a:fld>
            <a:endParaRPr lang="en-US"/>
          </a:p>
        </p:txBody>
      </p:sp>
    </p:spTree>
    <p:extLst>
      <p:ext uri="{BB962C8B-B14F-4D97-AF65-F5344CB8AC3E}">
        <p14:creationId xmlns:p14="http://schemas.microsoft.com/office/powerpoint/2010/main" val="1638896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9/7/2022</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‹N›</a:t>
            </a:fld>
            <a:endParaRPr lang="en-US"/>
          </a:p>
        </p:txBody>
      </p:sp>
    </p:spTree>
    <p:extLst>
      <p:ext uri="{BB962C8B-B14F-4D97-AF65-F5344CB8AC3E}">
        <p14:creationId xmlns:p14="http://schemas.microsoft.com/office/powerpoint/2010/main" val="775887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9/7/2022</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‹N›</a:t>
            </a:fld>
            <a:endParaRPr lang="en-US"/>
          </a:p>
        </p:txBody>
      </p:sp>
    </p:spTree>
    <p:extLst>
      <p:ext uri="{BB962C8B-B14F-4D97-AF65-F5344CB8AC3E}">
        <p14:creationId xmlns:p14="http://schemas.microsoft.com/office/powerpoint/2010/main" val="7624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9/7/2022</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‹N›</a:t>
            </a:fld>
            <a:endParaRPr lang="en-US"/>
          </a:p>
        </p:txBody>
      </p:sp>
    </p:spTree>
    <p:extLst>
      <p:ext uri="{BB962C8B-B14F-4D97-AF65-F5344CB8AC3E}">
        <p14:creationId xmlns:p14="http://schemas.microsoft.com/office/powerpoint/2010/main" val="4132880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9/7/2022</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‹N›</a:t>
            </a:fld>
            <a:endParaRPr lang="en-US"/>
          </a:p>
        </p:txBody>
      </p:sp>
    </p:spTree>
    <p:extLst>
      <p:ext uri="{BB962C8B-B14F-4D97-AF65-F5344CB8AC3E}">
        <p14:creationId xmlns:p14="http://schemas.microsoft.com/office/powerpoint/2010/main" val="1957211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9/7/2022</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‹N›</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1985834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9/7/2022</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‹N›</a:t>
            </a:fld>
            <a:endParaRPr lang="en-US" dirty="0"/>
          </a:p>
        </p:txBody>
      </p:sp>
    </p:spTree>
    <p:extLst>
      <p:ext uri="{BB962C8B-B14F-4D97-AF65-F5344CB8AC3E}">
        <p14:creationId xmlns:p14="http://schemas.microsoft.com/office/powerpoint/2010/main" val="1150177961"/>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hyperlink" Target="https://www.pmi.org/learning/library/national-ignition-facility-major-obstacles-6571" TargetMode="External"/><Relationship Id="rId2" Type="http://schemas.openxmlformats.org/officeDocument/2006/relationships/hyperlink" Target="https://it.wikipedia.org/wiki/Plasma_(fisica)" TargetMode="External"/><Relationship Id="rId1" Type="http://schemas.openxmlformats.org/officeDocument/2006/relationships/slideLayout" Target="../slideLayouts/slideLayout2.xml"/><Relationship Id="rId4" Type="http://schemas.openxmlformats.org/officeDocument/2006/relationships/hyperlink" Target="https://lasers.llnl.gov/about/keys-to-success/targets"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lasers.llnl.gov/about/how-nif-works/target-chamber" TargetMode="External"/><Relationship Id="rId2" Type="http://schemas.openxmlformats.org/officeDocument/2006/relationships/hyperlink" Target="https://en.wikipedia.org/wiki/Inertial_confinement_fusion" TargetMode="External"/><Relationship Id="rId1" Type="http://schemas.openxmlformats.org/officeDocument/2006/relationships/slideLayout" Target="../slideLayouts/slideLayout2.xml"/><Relationship Id="rId5" Type="http://schemas.openxmlformats.org/officeDocument/2006/relationships/hyperlink" Target="https://www.igi.cnr.it/ricerca/magnetic-confinement-research-in-padova/la-fisica-del-tokamak-la-centrale-a-fusione/" TargetMode="External"/><Relationship Id="rId4" Type="http://schemas.openxmlformats.org/officeDocument/2006/relationships/hyperlink" Target="https://www.futuroprossimo.it/2020/02/il-rivoluzionario-reattore-idrogeno-boro-supera-ogni-tipo-di-fusione-nucleare/#:~:text=%E2%80%9CLa%20fusione%20idrogeno%20%2F%20boro%20crea,e%20crea%20direttamente%20la%20corrente.%E2%80%9D" TargetMode="Externa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5BF4424-037A-49D2-8E1F-DE3462B01DFB}"/>
              </a:ext>
            </a:extLst>
          </p:cNvPr>
          <p:cNvSpPr>
            <a:spLocks noGrp="1"/>
          </p:cNvSpPr>
          <p:nvPr>
            <p:ph type="ctrTitle"/>
          </p:nvPr>
        </p:nvSpPr>
        <p:spPr>
          <a:xfrm>
            <a:off x="1143001" y="1181101"/>
            <a:ext cx="4953000" cy="2481974"/>
          </a:xfrm>
        </p:spPr>
        <p:txBody>
          <a:bodyPr>
            <a:normAutofit/>
          </a:bodyPr>
          <a:lstStyle/>
          <a:p>
            <a:r>
              <a:rPr lang="it-IT" dirty="0"/>
              <a:t>REATTORE  A FUSIONE NUCLEARE</a:t>
            </a:r>
          </a:p>
        </p:txBody>
      </p:sp>
      <p:sp>
        <p:nvSpPr>
          <p:cNvPr id="27" name="Sottotitolo 26">
            <a:extLst>
              <a:ext uri="{FF2B5EF4-FFF2-40B4-BE49-F238E27FC236}">
                <a16:creationId xmlns:a16="http://schemas.microsoft.com/office/drawing/2014/main" id="{EAC9D38C-7804-491A-A40A-98C98DDF15E9}"/>
              </a:ext>
            </a:extLst>
          </p:cNvPr>
          <p:cNvSpPr>
            <a:spLocks noGrp="1"/>
          </p:cNvSpPr>
          <p:nvPr>
            <p:ph type="subTitle" idx="1"/>
          </p:nvPr>
        </p:nvSpPr>
        <p:spPr>
          <a:xfrm>
            <a:off x="1143001" y="4360719"/>
            <a:ext cx="2679356" cy="1465118"/>
          </a:xfrm>
        </p:spPr>
        <p:txBody>
          <a:bodyPr anchor="b">
            <a:normAutofit/>
          </a:bodyPr>
          <a:lstStyle/>
          <a:p>
            <a:r>
              <a:rPr lang="it-IT" dirty="0"/>
              <a:t>MATTEO RAFFAELE VACCA</a:t>
            </a:r>
          </a:p>
        </p:txBody>
      </p:sp>
      <p:pic>
        <p:nvPicPr>
          <p:cNvPr id="4" name="Picture 3">
            <a:extLst>
              <a:ext uri="{FF2B5EF4-FFF2-40B4-BE49-F238E27FC236}">
                <a16:creationId xmlns:a16="http://schemas.microsoft.com/office/drawing/2014/main" id="{417921E5-65FD-4226-910C-6B07DDAEEBB6}"/>
              </a:ext>
            </a:extLst>
          </p:cNvPr>
          <p:cNvPicPr>
            <a:picLocks noChangeAspect="1"/>
          </p:cNvPicPr>
          <p:nvPr/>
        </p:nvPicPr>
        <p:blipFill rotWithShape="1">
          <a:blip r:embed="rId2">
            <a:extLst>
              <a:ext uri="{28A0092B-C50C-407E-A947-70E740481C1C}">
                <a14:useLocalDpi xmlns:a14="http://schemas.microsoft.com/office/drawing/2010/main" val="0"/>
              </a:ext>
            </a:extLst>
          </a:blip>
          <a:srcRect t="5983" r="1" b="2100"/>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54" name="Freeform: Shape 53">
            <a:extLst>
              <a:ext uri="{FF2B5EF4-FFF2-40B4-BE49-F238E27FC236}">
                <a16:creationId xmlns:a16="http://schemas.microsoft.com/office/drawing/2014/main" id="{02E0C409-730D-455F-AA8F-0646ABDB1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3"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224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8F526A65-1DC6-4061-B643-33E41227C093}"/>
              </a:ext>
            </a:extLst>
          </p:cNvPr>
          <p:cNvSpPr>
            <a:spLocks noGrp="1"/>
          </p:cNvSpPr>
          <p:nvPr>
            <p:ph type="title"/>
          </p:nvPr>
        </p:nvSpPr>
        <p:spPr>
          <a:xfrm>
            <a:off x="2884002" y="255913"/>
            <a:ext cx="6423991" cy="723091"/>
          </a:xfrm>
        </p:spPr>
        <p:txBody>
          <a:bodyPr anchor="t">
            <a:normAutofit/>
          </a:bodyPr>
          <a:lstStyle/>
          <a:p>
            <a:pPr algn="ctr"/>
            <a:r>
              <a:rPr lang="it-IT" dirty="0"/>
              <a:t>STRUTTURA BEAMLINE</a:t>
            </a:r>
          </a:p>
        </p:txBody>
      </p:sp>
      <p:sp>
        <p:nvSpPr>
          <p:cNvPr id="13" name="Rettangolo con due angoli in diagonale ritagliati 12">
            <a:extLst>
              <a:ext uri="{FF2B5EF4-FFF2-40B4-BE49-F238E27FC236}">
                <a16:creationId xmlns:a16="http://schemas.microsoft.com/office/drawing/2014/main" id="{63EEDD22-1235-41CD-8F22-DE7A79B8C7EA}"/>
              </a:ext>
            </a:extLst>
          </p:cNvPr>
          <p:cNvSpPr/>
          <p:nvPr/>
        </p:nvSpPr>
        <p:spPr>
          <a:xfrm rot="5400000">
            <a:off x="4908481" y="170152"/>
            <a:ext cx="2375031" cy="10040815"/>
          </a:xfrm>
          <a:prstGeom prst="snip2DiagRect">
            <a:avLst>
              <a:gd name="adj1" fmla="val 0"/>
              <a:gd name="adj2" fmla="val 27071"/>
            </a:avLst>
          </a:prstGeom>
          <a:blipFill dpi="0" rotWithShape="0">
            <a:blip r:embed="rId2"/>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aphicFrame>
        <p:nvGraphicFramePr>
          <p:cNvPr id="8" name="Diagramma 7">
            <a:extLst>
              <a:ext uri="{FF2B5EF4-FFF2-40B4-BE49-F238E27FC236}">
                <a16:creationId xmlns:a16="http://schemas.microsoft.com/office/drawing/2014/main" id="{D86A4035-2968-4613-B709-C06B2CBA1849}"/>
              </a:ext>
            </a:extLst>
          </p:cNvPr>
          <p:cNvGraphicFramePr/>
          <p:nvPr>
            <p:extLst>
              <p:ext uri="{D42A27DB-BD31-4B8C-83A1-F6EECF244321}">
                <p14:modId xmlns:p14="http://schemas.microsoft.com/office/powerpoint/2010/main" val="1275091928"/>
              </p:ext>
            </p:extLst>
          </p:nvPr>
        </p:nvGraphicFramePr>
        <p:xfrm>
          <a:off x="655978" y="979004"/>
          <a:ext cx="10880035" cy="48999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6252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2C1892C0-2D0F-43AD-8262-C52412CA76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02534" cy="6858000"/>
          </a:xfrm>
          <a:custGeom>
            <a:avLst/>
            <a:gdLst>
              <a:gd name="connsiteX0" fmla="*/ 0 w 9102534"/>
              <a:gd name="connsiteY0" fmla="*/ 0 h 6858000"/>
              <a:gd name="connsiteX1" fmla="*/ 9102534 w 9102534"/>
              <a:gd name="connsiteY1" fmla="*/ 0 h 6858000"/>
              <a:gd name="connsiteX2" fmla="*/ 9102532 w 9102534"/>
              <a:gd name="connsiteY2" fmla="*/ 2 h 6858000"/>
              <a:gd name="connsiteX3" fmla="*/ 9102531 w 9102534"/>
              <a:gd name="connsiteY3" fmla="*/ 4 h 6858000"/>
              <a:gd name="connsiteX4" fmla="*/ 3091942 w 9102534"/>
              <a:gd name="connsiteY4" fmla="*/ 6858000 h 6858000"/>
              <a:gd name="connsiteX5" fmla="*/ 0 w 9102534"/>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02534" h="6858000">
                <a:moveTo>
                  <a:pt x="0" y="0"/>
                </a:moveTo>
                <a:lnTo>
                  <a:pt x="9102534" y="0"/>
                </a:lnTo>
                <a:lnTo>
                  <a:pt x="9102532" y="2"/>
                </a:lnTo>
                <a:cubicBezTo>
                  <a:pt x="9102532" y="3"/>
                  <a:pt x="9102531" y="3"/>
                  <a:pt x="9102531" y="4"/>
                </a:cubicBezTo>
                <a:lnTo>
                  <a:pt x="3091942"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362F05BA-184F-4E7B-A105-9F52C3E878E2}"/>
              </a:ext>
            </a:extLst>
          </p:cNvPr>
          <p:cNvSpPr>
            <a:spLocks noGrp="1"/>
          </p:cNvSpPr>
          <p:nvPr>
            <p:ph idx="1"/>
          </p:nvPr>
        </p:nvSpPr>
        <p:spPr>
          <a:xfrm>
            <a:off x="7543429" y="1090928"/>
            <a:ext cx="4019956" cy="4395472"/>
          </a:xfrm>
        </p:spPr>
        <p:txBody>
          <a:bodyPr anchor="b">
            <a:noAutofit/>
          </a:bodyPr>
          <a:lstStyle/>
          <a:p>
            <a:pPr algn="r">
              <a:lnSpc>
                <a:spcPct val="110000"/>
              </a:lnSpc>
            </a:pPr>
            <a:r>
              <a:rPr lang="en-US" sz="1800" dirty="0"/>
              <a:t>Il </a:t>
            </a:r>
            <a:r>
              <a:rPr lang="en-US" sz="1800" dirty="0" err="1"/>
              <a:t>motivo</a:t>
            </a:r>
            <a:r>
              <a:rPr lang="en-US" sz="1800" dirty="0"/>
              <a:t> di </a:t>
            </a:r>
            <a:r>
              <a:rPr lang="en-US" sz="1800" dirty="0" err="1"/>
              <a:t>questa</a:t>
            </a:r>
            <a:r>
              <a:rPr lang="en-US" sz="1800" dirty="0"/>
              <a:t> </a:t>
            </a:r>
            <a:r>
              <a:rPr lang="en-US" sz="1800" dirty="0" err="1"/>
              <a:t>configurazione</a:t>
            </a:r>
            <a:r>
              <a:rPr lang="en-US" sz="1800" dirty="0"/>
              <a:t> è </a:t>
            </a:r>
            <a:r>
              <a:rPr lang="en-US" sz="1800" dirty="0" err="1"/>
              <a:t>che</a:t>
            </a:r>
            <a:r>
              <a:rPr lang="en-US" sz="1800" dirty="0"/>
              <a:t> il fascio </a:t>
            </a:r>
            <a:r>
              <a:rPr lang="en-US" sz="1800" dirty="0" err="1"/>
              <a:t>attraversa</a:t>
            </a:r>
            <a:r>
              <a:rPr lang="en-US" sz="1800" dirty="0"/>
              <a:t> 4 volte </a:t>
            </a:r>
            <a:r>
              <a:rPr lang="en-US" sz="1800" dirty="0" err="1"/>
              <a:t>l’amplificatore</a:t>
            </a:r>
            <a:r>
              <a:rPr lang="en-US" sz="1800" dirty="0"/>
              <a:t> </a:t>
            </a:r>
            <a:r>
              <a:rPr lang="en-US" sz="1800" dirty="0" err="1"/>
              <a:t>principale</a:t>
            </a:r>
            <a:r>
              <a:rPr lang="en-US" sz="1800" dirty="0"/>
              <a:t> </a:t>
            </a:r>
            <a:r>
              <a:rPr lang="en-US" sz="1800" dirty="0" err="1"/>
              <a:t>producendo</a:t>
            </a:r>
            <a:r>
              <a:rPr lang="en-US" sz="1800" dirty="0"/>
              <a:t> luce a 352 nm con </a:t>
            </a:r>
            <a:r>
              <a:rPr lang="en-US" sz="1800" dirty="0" err="1"/>
              <a:t>energia</a:t>
            </a:r>
            <a:r>
              <a:rPr lang="en-US" sz="1800" dirty="0"/>
              <a:t> di 40 kJ. Questa </a:t>
            </a:r>
            <a:r>
              <a:rPr lang="en-US" sz="1800" dirty="0" err="1"/>
              <a:t>energia</a:t>
            </a:r>
            <a:r>
              <a:rPr lang="en-US" sz="1800" dirty="0"/>
              <a:t>, </a:t>
            </a:r>
            <a:r>
              <a:rPr lang="en-US" sz="1800" dirty="0" err="1"/>
              <a:t>emessa</a:t>
            </a:r>
            <a:r>
              <a:rPr lang="en-US" sz="1800" dirty="0"/>
              <a:t> in un ns produce </a:t>
            </a:r>
            <a:r>
              <a:rPr lang="en-US" sz="1800" dirty="0" err="1"/>
              <a:t>una</a:t>
            </a:r>
            <a:r>
              <a:rPr lang="en-US" sz="1800" dirty="0"/>
              <a:t> Potenza di 40 TW (circa 100 volte la Potenza </a:t>
            </a:r>
            <a:r>
              <a:rPr lang="en-US" sz="1800" dirty="0" err="1"/>
              <a:t>elettrica</a:t>
            </a:r>
            <a:r>
              <a:rPr lang="en-US" sz="1800" dirty="0"/>
              <a:t> </a:t>
            </a:r>
            <a:r>
              <a:rPr lang="en-US" sz="1800" dirty="0" err="1"/>
              <a:t>degli</a:t>
            </a:r>
            <a:r>
              <a:rPr lang="en-US" sz="1800" dirty="0"/>
              <a:t> </a:t>
            </a:r>
            <a:r>
              <a:rPr lang="en-US" sz="1800" dirty="0" err="1"/>
              <a:t>Stati</a:t>
            </a:r>
            <a:r>
              <a:rPr lang="en-US" sz="1800" dirty="0"/>
              <a:t> </a:t>
            </a:r>
            <a:r>
              <a:rPr lang="en-US" sz="1800" dirty="0" err="1"/>
              <a:t>Uniti</a:t>
            </a:r>
            <a:r>
              <a:rPr lang="en-US" sz="1800" dirty="0"/>
              <a:t>).</a:t>
            </a:r>
          </a:p>
          <a:p>
            <a:pPr algn="r">
              <a:lnSpc>
                <a:spcPct val="110000"/>
              </a:lnSpc>
            </a:pPr>
            <a:r>
              <a:rPr lang="en-US" sz="1800" dirty="0" err="1"/>
              <a:t>Quando</a:t>
            </a:r>
            <a:r>
              <a:rPr lang="en-US" sz="1800" dirty="0"/>
              <a:t> il laser è </a:t>
            </a:r>
            <a:r>
              <a:rPr lang="en-US" sz="1800" dirty="0" err="1"/>
              <a:t>focalizzato</a:t>
            </a:r>
            <a:r>
              <a:rPr lang="en-US" sz="1800" dirty="0"/>
              <a:t> in un area di circa 10 micron ha </a:t>
            </a:r>
            <a:r>
              <a:rPr lang="en-US" sz="1800" dirty="0" err="1"/>
              <a:t>densità</a:t>
            </a:r>
            <a:r>
              <a:rPr lang="en-US" sz="1800" dirty="0"/>
              <a:t> superior ai 1 kW/cm³ </a:t>
            </a:r>
            <a:r>
              <a:rPr lang="en-US" sz="1800" dirty="0" err="1"/>
              <a:t>che</a:t>
            </a:r>
            <a:r>
              <a:rPr lang="en-US" sz="1800" dirty="0"/>
              <a:t> </a:t>
            </a:r>
            <a:r>
              <a:rPr lang="en-US" sz="1800" dirty="0" err="1"/>
              <a:t>consente</a:t>
            </a:r>
            <a:r>
              <a:rPr lang="en-US" sz="1800" dirty="0"/>
              <a:t> di </a:t>
            </a:r>
            <a:r>
              <a:rPr lang="en-US" sz="1800" dirty="0" err="1"/>
              <a:t>raggiungere</a:t>
            </a:r>
            <a:r>
              <a:rPr lang="en-US" sz="1800" dirty="0"/>
              <a:t> le temperature di </a:t>
            </a:r>
            <a:r>
              <a:rPr lang="en-US" sz="1800" dirty="0" err="1"/>
              <a:t>hohlraum</a:t>
            </a:r>
            <a:r>
              <a:rPr lang="en-US" sz="1800" dirty="0"/>
              <a:t> (Maggiore a 100 keV)     </a:t>
            </a:r>
          </a:p>
        </p:txBody>
      </p:sp>
      <p:cxnSp>
        <p:nvCxnSpPr>
          <p:cNvPr id="12" name="Straight Connector 11">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Immagine 3">
            <a:extLst>
              <a:ext uri="{FF2B5EF4-FFF2-40B4-BE49-F238E27FC236}">
                <a16:creationId xmlns:a16="http://schemas.microsoft.com/office/drawing/2014/main" id="{FD2A2BFC-9787-4242-B30C-D513A4EF81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15" y="1090929"/>
            <a:ext cx="6802311" cy="4395471"/>
          </a:xfrm>
          <a:prstGeom prst="rect">
            <a:avLst/>
          </a:prstGeom>
        </p:spPr>
      </p:pic>
    </p:spTree>
    <p:extLst>
      <p:ext uri="{BB962C8B-B14F-4D97-AF65-F5344CB8AC3E}">
        <p14:creationId xmlns:p14="http://schemas.microsoft.com/office/powerpoint/2010/main" val="214128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531C31C9-8727-4F1D-8BC4-ADA5A4133BE9}"/>
              </a:ext>
            </a:extLst>
          </p:cNvPr>
          <p:cNvPicPr>
            <a:picLocks noChangeAspect="1"/>
          </p:cNvPicPr>
          <p:nvPr/>
        </p:nvPicPr>
        <p:blipFill>
          <a:blip r:embed="rId2"/>
          <a:stretch>
            <a:fillRect/>
          </a:stretch>
        </p:blipFill>
        <p:spPr>
          <a:xfrm>
            <a:off x="611747" y="481968"/>
            <a:ext cx="8795150" cy="5894063"/>
          </a:xfrm>
          <a:prstGeom prst="rect">
            <a:avLst/>
          </a:prstGeom>
        </p:spPr>
      </p:pic>
      <p:sp>
        <p:nvSpPr>
          <p:cNvPr id="2" name="Titolo 1">
            <a:extLst>
              <a:ext uri="{FF2B5EF4-FFF2-40B4-BE49-F238E27FC236}">
                <a16:creationId xmlns:a16="http://schemas.microsoft.com/office/drawing/2014/main" id="{B356FED7-B67C-42F8-AFB7-46247A1C4C9C}"/>
              </a:ext>
            </a:extLst>
          </p:cNvPr>
          <p:cNvSpPr>
            <a:spLocks noGrp="1"/>
          </p:cNvSpPr>
          <p:nvPr>
            <p:ph type="ctrTitle"/>
          </p:nvPr>
        </p:nvSpPr>
        <p:spPr>
          <a:xfrm>
            <a:off x="10129580" y="481968"/>
            <a:ext cx="1547447" cy="999394"/>
          </a:xfrm>
        </p:spPr>
        <p:txBody>
          <a:bodyPr/>
          <a:lstStyle/>
          <a:p>
            <a:r>
              <a:rPr lang="it-IT" dirty="0"/>
              <a:t>NIF</a:t>
            </a:r>
          </a:p>
        </p:txBody>
      </p:sp>
    </p:spTree>
    <p:extLst>
      <p:ext uri="{BB962C8B-B14F-4D97-AF65-F5344CB8AC3E}">
        <p14:creationId xmlns:p14="http://schemas.microsoft.com/office/powerpoint/2010/main" val="471107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054FAC-0F7F-42FA-8C70-F4F1DEF04F72}"/>
              </a:ext>
            </a:extLst>
          </p:cNvPr>
          <p:cNvSpPr>
            <a:spLocks noGrp="1"/>
          </p:cNvSpPr>
          <p:nvPr>
            <p:ph type="title"/>
          </p:nvPr>
        </p:nvSpPr>
        <p:spPr/>
        <p:txBody>
          <a:bodyPr/>
          <a:lstStyle/>
          <a:p>
            <a:r>
              <a:rPr lang="it-IT" dirty="0"/>
              <a:t>PROBLEMI LASER</a:t>
            </a:r>
          </a:p>
        </p:txBody>
      </p:sp>
      <p:sp>
        <p:nvSpPr>
          <p:cNvPr id="3" name="Segnaposto contenuto 2">
            <a:extLst>
              <a:ext uri="{FF2B5EF4-FFF2-40B4-BE49-F238E27FC236}">
                <a16:creationId xmlns:a16="http://schemas.microsoft.com/office/drawing/2014/main" id="{4F6A0B2C-69A8-4A9F-A9E8-29416DA6E567}"/>
              </a:ext>
            </a:extLst>
          </p:cNvPr>
          <p:cNvSpPr>
            <a:spLocks noGrp="1"/>
          </p:cNvSpPr>
          <p:nvPr>
            <p:ph idx="1"/>
          </p:nvPr>
        </p:nvSpPr>
        <p:spPr>
          <a:xfrm>
            <a:off x="1143000" y="2233833"/>
            <a:ext cx="9905999" cy="3665311"/>
          </a:xfrm>
        </p:spPr>
        <p:txBody>
          <a:bodyPr>
            <a:noAutofit/>
          </a:bodyPr>
          <a:lstStyle/>
          <a:p>
            <a:pPr algn="just"/>
            <a:r>
              <a:rPr lang="it-IT" sz="1800" dirty="0"/>
              <a:t>L’utilizzo di laser a vetri Nd è problematico nel continuo, difatti non sono adatti a impulsi ripetuti di tanti Hz e hanno bassa efficienza.</a:t>
            </a:r>
          </a:p>
          <a:p>
            <a:pPr algn="just"/>
            <a:r>
              <a:rPr lang="en-US" sz="1800" dirty="0" err="1"/>
              <a:t>Mantenere</a:t>
            </a:r>
            <a:r>
              <a:rPr lang="en-US" sz="1800" dirty="0"/>
              <a:t> </a:t>
            </a:r>
            <a:r>
              <a:rPr lang="en-US" sz="1800" dirty="0" err="1"/>
              <a:t>impulsi</a:t>
            </a:r>
            <a:r>
              <a:rPr lang="en-US" sz="1800" dirty="0"/>
              <a:t> a </a:t>
            </a:r>
            <a:r>
              <a:rPr lang="en-US" sz="1800" dirty="0" err="1"/>
              <a:t>lungo</a:t>
            </a:r>
            <a:r>
              <a:rPr lang="en-US" sz="1800" dirty="0"/>
              <a:t> tempo non è </a:t>
            </a:r>
            <a:r>
              <a:rPr lang="en-US" sz="1800" dirty="0" err="1"/>
              <a:t>fattibile</a:t>
            </a:r>
            <a:r>
              <a:rPr lang="en-US" sz="1800" dirty="0"/>
              <a:t> </a:t>
            </a:r>
            <a:r>
              <a:rPr lang="en-US" sz="1800" dirty="0" err="1"/>
              <a:t>perchè</a:t>
            </a:r>
            <a:r>
              <a:rPr lang="en-US" sz="1800" dirty="0"/>
              <a:t> in </a:t>
            </a:r>
            <a:r>
              <a:rPr lang="en-US" sz="1800" dirty="0" err="1"/>
              <a:t>seguito</a:t>
            </a:r>
            <a:r>
              <a:rPr lang="en-US" sz="1800" dirty="0"/>
              <a:t> ad </a:t>
            </a:r>
            <a:r>
              <a:rPr lang="en-US" sz="1800" dirty="0" err="1"/>
              <a:t>ogni</a:t>
            </a:r>
            <a:r>
              <a:rPr lang="en-US" sz="1800" dirty="0"/>
              <a:t> </a:t>
            </a:r>
            <a:r>
              <a:rPr lang="en-US" sz="1800" dirty="0" err="1"/>
              <a:t>utilizzo</a:t>
            </a:r>
            <a:r>
              <a:rPr lang="en-US" sz="1800" dirty="0"/>
              <a:t> </a:t>
            </a:r>
            <a:r>
              <a:rPr lang="en-US" sz="1800" dirty="0" err="1"/>
              <a:t>viene</a:t>
            </a:r>
            <a:r>
              <a:rPr lang="en-US" sz="1800" dirty="0"/>
              <a:t> </a:t>
            </a:r>
            <a:r>
              <a:rPr lang="en-US" sz="1800" dirty="0" err="1"/>
              <a:t>scaldato</a:t>
            </a:r>
            <a:r>
              <a:rPr lang="en-US" sz="1800" dirty="0"/>
              <a:t> </a:t>
            </a:r>
            <a:r>
              <a:rPr lang="en-US" sz="1800" dirty="0" err="1"/>
              <a:t>drasticamente</a:t>
            </a:r>
            <a:r>
              <a:rPr lang="en-US" sz="1800" dirty="0"/>
              <a:t> e un </a:t>
            </a:r>
            <a:r>
              <a:rPr lang="en-US" sz="1800" dirty="0" err="1"/>
              <a:t>ciclo</a:t>
            </a:r>
            <a:r>
              <a:rPr lang="en-US" sz="1800" dirty="0"/>
              <a:t> di </a:t>
            </a:r>
            <a:r>
              <a:rPr lang="en-US" sz="1800" dirty="0" err="1"/>
              <a:t>scambio</a:t>
            </a:r>
            <a:r>
              <a:rPr lang="en-US" sz="1800" dirty="0"/>
              <a:t> di </a:t>
            </a:r>
            <a:r>
              <a:rPr lang="en-US" sz="1800" dirty="0" err="1"/>
              <a:t>calore</a:t>
            </a:r>
            <a:r>
              <a:rPr lang="en-US" sz="1800" dirty="0"/>
              <a:t> </a:t>
            </a:r>
            <a:r>
              <a:rPr lang="en-US" sz="1800" dirty="0" err="1"/>
              <a:t>repentino</a:t>
            </a:r>
            <a:r>
              <a:rPr lang="en-US" sz="1800" dirty="0"/>
              <a:t> </a:t>
            </a:r>
            <a:r>
              <a:rPr lang="en-US" sz="1800" dirty="0" err="1"/>
              <a:t>porterebbe</a:t>
            </a:r>
            <a:r>
              <a:rPr lang="en-US" sz="1800" dirty="0"/>
              <a:t> </a:t>
            </a:r>
            <a:r>
              <a:rPr lang="en-US" sz="1800" dirty="0" err="1"/>
              <a:t>alla</a:t>
            </a:r>
            <a:r>
              <a:rPr lang="en-US" sz="1800" dirty="0"/>
              <a:t> </a:t>
            </a:r>
            <a:r>
              <a:rPr lang="en-US" sz="1800" dirty="0" err="1"/>
              <a:t>rottura</a:t>
            </a:r>
            <a:r>
              <a:rPr lang="en-US" sz="1800" dirty="0"/>
              <a:t> del </a:t>
            </a:r>
            <a:r>
              <a:rPr lang="en-US" sz="1800" dirty="0" err="1"/>
              <a:t>vetro</a:t>
            </a:r>
            <a:r>
              <a:rPr lang="en-US" sz="1800" dirty="0"/>
              <a:t>.</a:t>
            </a:r>
          </a:p>
          <a:p>
            <a:pPr algn="just"/>
            <a:r>
              <a:rPr lang="en-US" sz="1800" dirty="0"/>
              <a:t>Una </a:t>
            </a:r>
            <a:r>
              <a:rPr lang="en-US" sz="1800" dirty="0" err="1"/>
              <a:t>efficienza</a:t>
            </a:r>
            <a:r>
              <a:rPr lang="en-US" sz="1800" dirty="0"/>
              <a:t> </a:t>
            </a:r>
            <a:r>
              <a:rPr lang="en-US" sz="1800" dirty="0" err="1"/>
              <a:t>accettabile</a:t>
            </a:r>
            <a:r>
              <a:rPr lang="en-US" sz="1800" dirty="0"/>
              <a:t> per il laser </a:t>
            </a:r>
            <a:r>
              <a:rPr lang="en-US" sz="1800" dirty="0" err="1"/>
              <a:t>sarebbe</a:t>
            </a:r>
            <a:r>
              <a:rPr lang="en-US" sz="1800" dirty="0"/>
              <a:t> </a:t>
            </a:r>
            <a:r>
              <a:rPr lang="en-US" sz="1800" dirty="0" err="1"/>
              <a:t>intorno</a:t>
            </a:r>
            <a:r>
              <a:rPr lang="en-US" sz="1800" dirty="0"/>
              <a:t> al 10% ma </a:t>
            </a:r>
            <a:r>
              <a:rPr lang="en-US" sz="1800" dirty="0" err="1"/>
              <a:t>quella</a:t>
            </a:r>
            <a:r>
              <a:rPr lang="en-US" sz="1800" dirty="0"/>
              <a:t> del NIF </a:t>
            </a:r>
            <a:r>
              <a:rPr lang="en-US" sz="1800" dirty="0" err="1"/>
              <a:t>si</a:t>
            </a:r>
            <a:r>
              <a:rPr lang="en-US" sz="1800" dirty="0"/>
              <a:t> è </a:t>
            </a:r>
            <a:r>
              <a:rPr lang="en-US" sz="1800" dirty="0" err="1"/>
              <a:t>rivelata</a:t>
            </a:r>
            <a:r>
              <a:rPr lang="en-US" sz="1800" dirty="0"/>
              <a:t> </a:t>
            </a:r>
            <a:r>
              <a:rPr lang="en-US" sz="1800" dirty="0" err="1"/>
              <a:t>essere</a:t>
            </a:r>
            <a:r>
              <a:rPr lang="en-US" sz="1800" dirty="0"/>
              <a:t> </a:t>
            </a:r>
            <a:r>
              <a:rPr lang="en-US" sz="1800" dirty="0" err="1"/>
              <a:t>pari</a:t>
            </a:r>
            <a:r>
              <a:rPr lang="en-US" sz="1800" dirty="0"/>
              <a:t> al 1% </a:t>
            </a:r>
            <a:r>
              <a:rPr lang="en-US" sz="1800" dirty="0" err="1"/>
              <a:t>che</a:t>
            </a:r>
            <a:r>
              <a:rPr lang="en-US" sz="1800" dirty="0"/>
              <a:t> è il Massimo </a:t>
            </a:r>
            <a:r>
              <a:rPr lang="en-US" sz="1800" dirty="0" err="1"/>
              <a:t>ottenibile</a:t>
            </a:r>
            <a:r>
              <a:rPr lang="en-US" sz="1800" dirty="0"/>
              <a:t> </a:t>
            </a:r>
            <a:r>
              <a:rPr lang="en-US" sz="1800" dirty="0" err="1"/>
              <a:t>usando</a:t>
            </a:r>
            <a:r>
              <a:rPr lang="en-US" sz="1800" dirty="0"/>
              <a:t> le flashlamp. Solo </a:t>
            </a:r>
            <a:r>
              <a:rPr lang="en-US" sz="1800" dirty="0" err="1"/>
              <a:t>una</a:t>
            </a:r>
            <a:r>
              <a:rPr lang="en-US" sz="1800" dirty="0"/>
              <a:t> piccolo </a:t>
            </a:r>
            <a:r>
              <a:rPr lang="en-US" sz="1800" dirty="0" err="1"/>
              <a:t>percentuale</a:t>
            </a:r>
            <a:r>
              <a:rPr lang="en-US" sz="1800" dirty="0"/>
              <a:t> </a:t>
            </a:r>
            <a:r>
              <a:rPr lang="en-US" sz="1800" dirty="0" err="1"/>
              <a:t>della</a:t>
            </a:r>
            <a:r>
              <a:rPr lang="en-US" sz="1800" dirty="0"/>
              <a:t> luce </a:t>
            </a:r>
            <a:r>
              <a:rPr lang="en-US" sz="1800" dirty="0" err="1"/>
              <a:t>prodotta</a:t>
            </a:r>
            <a:r>
              <a:rPr lang="en-US" sz="1800" dirty="0"/>
              <a:t> dale flashlamp </a:t>
            </a:r>
            <a:r>
              <a:rPr lang="en-US" sz="1800" dirty="0" err="1"/>
              <a:t>viene</a:t>
            </a:r>
            <a:r>
              <a:rPr lang="en-US" sz="1800" dirty="0"/>
              <a:t> </a:t>
            </a:r>
            <a:r>
              <a:rPr lang="en-US" sz="1800" dirty="0" err="1"/>
              <a:t>assorbita</a:t>
            </a:r>
            <a:r>
              <a:rPr lang="en-US" sz="1800" dirty="0"/>
              <a:t> </a:t>
            </a:r>
            <a:r>
              <a:rPr lang="en-US" sz="1800" dirty="0" err="1"/>
              <a:t>nello</a:t>
            </a:r>
            <a:r>
              <a:rPr lang="en-US" sz="1800" dirty="0"/>
              <a:t> </a:t>
            </a:r>
            <a:r>
              <a:rPr lang="en-US" sz="1800" dirty="0" err="1"/>
              <a:t>stato</a:t>
            </a:r>
            <a:r>
              <a:rPr lang="en-US" sz="1800" dirty="0"/>
              <a:t> </a:t>
            </a:r>
            <a:r>
              <a:rPr lang="en-US" sz="1800" dirty="0" err="1"/>
              <a:t>eccitato</a:t>
            </a:r>
            <a:r>
              <a:rPr lang="en-US" sz="1800" dirty="0"/>
              <a:t> </a:t>
            </a:r>
            <a:r>
              <a:rPr lang="en-US" sz="1800" dirty="0" err="1"/>
              <a:t>degli</a:t>
            </a:r>
            <a:r>
              <a:rPr lang="en-US" sz="1800" dirty="0"/>
              <a:t> </a:t>
            </a:r>
            <a:r>
              <a:rPr lang="en-US" sz="1800" dirty="0" err="1"/>
              <a:t>ioni</a:t>
            </a:r>
            <a:r>
              <a:rPr lang="en-US" sz="1800" dirty="0"/>
              <a:t> di </a:t>
            </a:r>
            <a:r>
              <a:rPr lang="en-US" sz="1800" dirty="0" err="1"/>
              <a:t>Neodimio</a:t>
            </a:r>
            <a:r>
              <a:rPr lang="en-US" sz="1800" dirty="0"/>
              <a:t> </a:t>
            </a:r>
          </a:p>
          <a:p>
            <a:pPr algn="just"/>
            <a:r>
              <a:rPr lang="en-US" sz="1800" dirty="0" err="1"/>
              <a:t>Tuttavia</a:t>
            </a:r>
            <a:r>
              <a:rPr lang="en-US" sz="1800" dirty="0"/>
              <a:t> due </a:t>
            </a:r>
            <a:r>
              <a:rPr lang="en-US" sz="1800" dirty="0" err="1"/>
              <a:t>nuovi</a:t>
            </a:r>
            <a:r>
              <a:rPr lang="en-US" sz="1800" dirty="0"/>
              <a:t> laser </a:t>
            </a:r>
            <a:r>
              <a:rPr lang="en-US" sz="1800" dirty="0" err="1"/>
              <a:t>risultano</a:t>
            </a:r>
            <a:r>
              <a:rPr lang="en-US" sz="1800" dirty="0"/>
              <a:t> </a:t>
            </a:r>
            <a:r>
              <a:rPr lang="en-US" sz="1800" dirty="0" err="1"/>
              <a:t>essere</a:t>
            </a:r>
            <a:r>
              <a:rPr lang="en-US" sz="1800" dirty="0"/>
              <a:t> </a:t>
            </a:r>
            <a:r>
              <a:rPr lang="en-US" sz="1800" dirty="0" err="1"/>
              <a:t>promettenti</a:t>
            </a:r>
            <a:r>
              <a:rPr lang="en-US" sz="1800" dirty="0"/>
              <a:t>. Laser Krypton-Ferro e laser a </a:t>
            </a:r>
            <a:r>
              <a:rPr lang="en-US" sz="1800" dirty="0" err="1"/>
              <a:t>stato</a:t>
            </a:r>
            <a:r>
              <a:rPr lang="en-US" sz="1800" dirty="0"/>
              <a:t> </a:t>
            </a:r>
            <a:r>
              <a:rPr lang="en-US" sz="1800" dirty="0" err="1"/>
              <a:t>solido</a:t>
            </a:r>
            <a:r>
              <a:rPr lang="en-US" sz="1800" dirty="0"/>
              <a:t> </a:t>
            </a:r>
            <a:r>
              <a:rPr lang="en-US" sz="1800" dirty="0" err="1"/>
              <a:t>pompati</a:t>
            </a:r>
            <a:r>
              <a:rPr lang="en-US" sz="1800" dirty="0"/>
              <a:t> da </a:t>
            </a:r>
            <a:r>
              <a:rPr lang="en-US" sz="1800" dirty="0" err="1"/>
              <a:t>diodi</a:t>
            </a:r>
            <a:endParaRPr lang="it-IT" sz="1800" dirty="0"/>
          </a:p>
        </p:txBody>
      </p:sp>
    </p:spTree>
    <p:extLst>
      <p:ext uri="{BB962C8B-B14F-4D97-AF65-F5344CB8AC3E}">
        <p14:creationId xmlns:p14="http://schemas.microsoft.com/office/powerpoint/2010/main" val="2396356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magine 5">
            <a:extLst>
              <a:ext uri="{FF2B5EF4-FFF2-40B4-BE49-F238E27FC236}">
                <a16:creationId xmlns:a16="http://schemas.microsoft.com/office/drawing/2014/main" id="{E24D49CF-3CE5-43F2-A9C5-5787A045170E}"/>
              </a:ext>
            </a:extLst>
          </p:cNvPr>
          <p:cNvPicPr>
            <a:picLocks noChangeAspect="1"/>
          </p:cNvPicPr>
          <p:nvPr/>
        </p:nvPicPr>
        <p:blipFill rotWithShape="1">
          <a:blip r:embed="rId2">
            <a:extLst>
              <a:ext uri="{28A0092B-C50C-407E-A947-70E740481C1C}">
                <a14:useLocalDpi xmlns:a14="http://schemas.microsoft.com/office/drawing/2010/main" val="0"/>
              </a:ext>
            </a:extLst>
          </a:blip>
          <a:srcRect l="23176" r="870" b="1"/>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16" name="Freeform: Shape 12">
            <a:extLst>
              <a:ext uri="{FF2B5EF4-FFF2-40B4-BE49-F238E27FC236}">
                <a16:creationId xmlns:a16="http://schemas.microsoft.com/office/drawing/2014/main" id="{C8C63406-9171-4282-BAAB-2DDC6831F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0295"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olo 1">
            <a:extLst>
              <a:ext uri="{FF2B5EF4-FFF2-40B4-BE49-F238E27FC236}">
                <a16:creationId xmlns:a16="http://schemas.microsoft.com/office/drawing/2014/main" id="{98E619C4-0A51-415D-AE2A-9B14ACE09525}"/>
              </a:ext>
            </a:extLst>
          </p:cNvPr>
          <p:cNvSpPr>
            <a:spLocks noGrp="1"/>
          </p:cNvSpPr>
          <p:nvPr>
            <p:ph type="title"/>
          </p:nvPr>
        </p:nvSpPr>
        <p:spPr>
          <a:xfrm>
            <a:off x="1143002" y="685800"/>
            <a:ext cx="5920740" cy="1360898"/>
          </a:xfrm>
        </p:spPr>
        <p:txBody>
          <a:bodyPr>
            <a:normAutofit/>
          </a:bodyPr>
          <a:lstStyle/>
          <a:p>
            <a:r>
              <a:rPr lang="it-IT" dirty="0"/>
              <a:t>CAMERA DI IGNIZIONE</a:t>
            </a:r>
          </a:p>
        </p:txBody>
      </p:sp>
      <p:sp>
        <p:nvSpPr>
          <p:cNvPr id="3" name="Segnaposto contenuto 2">
            <a:extLst>
              <a:ext uri="{FF2B5EF4-FFF2-40B4-BE49-F238E27FC236}">
                <a16:creationId xmlns:a16="http://schemas.microsoft.com/office/drawing/2014/main" id="{96FA3CBB-0990-42EB-9ED1-BE8138B44F37}"/>
              </a:ext>
            </a:extLst>
          </p:cNvPr>
          <p:cNvSpPr>
            <a:spLocks noGrp="1"/>
          </p:cNvSpPr>
          <p:nvPr>
            <p:ph idx="1"/>
          </p:nvPr>
        </p:nvSpPr>
        <p:spPr>
          <a:xfrm>
            <a:off x="1029356" y="2046698"/>
            <a:ext cx="4118906" cy="3840171"/>
          </a:xfrm>
        </p:spPr>
        <p:txBody>
          <a:bodyPr>
            <a:normAutofit lnSpcReduction="10000"/>
          </a:bodyPr>
          <a:lstStyle/>
          <a:p>
            <a:r>
              <a:rPr lang="it-IT" dirty="0"/>
              <a:t>INGNIZIONE INDIRETTA</a:t>
            </a:r>
          </a:p>
          <a:p>
            <a:pPr marL="0" indent="0">
              <a:buNone/>
            </a:pPr>
            <a:r>
              <a:rPr lang="it-IT" dirty="0"/>
              <a:t>I fasci non collidono direttamente sul bersaglio ma vengono fatti riflettere sulle pareti di una camera in cui vi è il bersaglio raggiungendo le condizioni di </a:t>
            </a:r>
            <a:r>
              <a:rPr lang="it-IT" dirty="0" err="1"/>
              <a:t>holhraum</a:t>
            </a:r>
            <a:r>
              <a:rPr lang="it-IT" dirty="0"/>
              <a:t>. Per questa condizione servono almeno 96 fasci per apertura della camera (192 in totale)  ed è la struttura del NIF con camera tenuta a T=18K</a:t>
            </a:r>
          </a:p>
        </p:txBody>
      </p:sp>
    </p:spTree>
    <p:extLst>
      <p:ext uri="{BB962C8B-B14F-4D97-AF65-F5344CB8AC3E}">
        <p14:creationId xmlns:p14="http://schemas.microsoft.com/office/powerpoint/2010/main" val="1986235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56136B-F847-4828-9D7C-3A2F2118B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203" y="-4"/>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3ADBF05F-7D2F-465B-AF85-997B83543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203" y="3673452"/>
            <a:ext cx="5623922" cy="2123029"/>
          </a:xfrm>
          <a:prstGeom prst="rect">
            <a:avLst/>
          </a:prstGeom>
        </p:spPr>
      </p:pic>
      <p:sp>
        <p:nvSpPr>
          <p:cNvPr id="3" name="Segnaposto contenuto 2">
            <a:extLst>
              <a:ext uri="{FF2B5EF4-FFF2-40B4-BE49-F238E27FC236}">
                <a16:creationId xmlns:a16="http://schemas.microsoft.com/office/drawing/2014/main" id="{F9993B8E-4ADB-4318-B9CF-B1C2D8B4F4AD}"/>
              </a:ext>
            </a:extLst>
          </p:cNvPr>
          <p:cNvSpPr>
            <a:spLocks noGrp="1"/>
          </p:cNvSpPr>
          <p:nvPr>
            <p:ph idx="1"/>
          </p:nvPr>
        </p:nvSpPr>
        <p:spPr>
          <a:xfrm>
            <a:off x="811610" y="1305967"/>
            <a:ext cx="4953000" cy="2123029"/>
          </a:xfrm>
        </p:spPr>
        <p:txBody>
          <a:bodyPr anchor="b">
            <a:normAutofit/>
          </a:bodyPr>
          <a:lstStyle/>
          <a:p>
            <a:pPr>
              <a:lnSpc>
                <a:spcPct val="110000"/>
              </a:lnSpc>
            </a:pPr>
            <a:r>
              <a:rPr lang="it-IT" dirty="0"/>
              <a:t>IGNIZIONE DIRETTA</a:t>
            </a:r>
          </a:p>
          <a:p>
            <a:pPr marL="0" indent="0">
              <a:lnSpc>
                <a:spcPct val="110000"/>
              </a:lnSpc>
              <a:buNone/>
            </a:pPr>
            <a:r>
              <a:rPr lang="it-IT" dirty="0"/>
              <a:t>I fasci laser collimano sul bersaglio senza alcuna camera. È risultato comunque efficiente usare un cono d’oro per indirizzare il raggio</a:t>
            </a:r>
          </a:p>
          <a:p>
            <a:pPr>
              <a:lnSpc>
                <a:spcPct val="110000"/>
              </a:lnSpc>
            </a:pPr>
            <a:endParaRPr lang="it-IT" dirty="0"/>
          </a:p>
        </p:txBody>
      </p:sp>
      <p:cxnSp>
        <p:nvCxnSpPr>
          <p:cNvPr id="16" name="Straight Connector 15">
            <a:extLst>
              <a:ext uri="{FF2B5EF4-FFF2-40B4-BE49-F238E27FC236}">
                <a16:creationId xmlns:a16="http://schemas.microsoft.com/office/drawing/2014/main" id="{8D997AC9-EE0E-4715-BB2E-3B72C08A9D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egnaposto contenuto 2">
            <a:extLst>
              <a:ext uri="{FF2B5EF4-FFF2-40B4-BE49-F238E27FC236}">
                <a16:creationId xmlns:a16="http://schemas.microsoft.com/office/drawing/2014/main" id="{141BA487-D818-4B5E-B858-335A191E8F85}"/>
              </a:ext>
            </a:extLst>
          </p:cNvPr>
          <p:cNvSpPr txBox="1">
            <a:spLocks/>
          </p:cNvSpPr>
          <p:nvPr/>
        </p:nvSpPr>
        <p:spPr>
          <a:xfrm>
            <a:off x="6641630" y="1182288"/>
            <a:ext cx="4953000" cy="1903812"/>
          </a:xfrm>
          <a:prstGeom prst="rect">
            <a:avLst/>
          </a:prstGeom>
        </p:spPr>
        <p:txBody>
          <a:bodyPr vert="horz" lIns="91440" tIns="45720" rIns="91440" bIns="45720" rtlCol="0" anchor="b">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lnSpc>
                <a:spcPct val="110000"/>
              </a:lnSpc>
            </a:pPr>
            <a:r>
              <a:rPr lang="it-IT" dirty="0"/>
              <a:t>IGNIZIONE IBRIDA</a:t>
            </a:r>
          </a:p>
          <a:p>
            <a:pPr marL="0" indent="0" algn="r">
              <a:lnSpc>
                <a:spcPct val="110000"/>
              </a:lnSpc>
              <a:buFont typeface="Arial" panose="020B0604020202020204" pitchFamily="34" charset="0"/>
              <a:buNone/>
            </a:pPr>
            <a:r>
              <a:rPr lang="it-IT" dirty="0"/>
              <a:t>Un fascio laser collima sul bersaglio grazie al cono di alto Z, il resto della capsula è posta in camera di </a:t>
            </a:r>
            <a:r>
              <a:rPr lang="it-IT" dirty="0" err="1"/>
              <a:t>holhraum</a:t>
            </a:r>
            <a:endParaRPr lang="it-IT" dirty="0"/>
          </a:p>
          <a:p>
            <a:pPr algn="r">
              <a:lnSpc>
                <a:spcPct val="110000"/>
              </a:lnSpc>
            </a:pPr>
            <a:endParaRPr lang="it-IT" dirty="0"/>
          </a:p>
        </p:txBody>
      </p:sp>
      <p:pic>
        <p:nvPicPr>
          <p:cNvPr id="11" name="Immagine 10" descr="Immagine che contiene freccia&#10;&#10;Descrizione generata automaticamente">
            <a:extLst>
              <a:ext uri="{FF2B5EF4-FFF2-40B4-BE49-F238E27FC236}">
                <a16:creationId xmlns:a16="http://schemas.microsoft.com/office/drawing/2014/main" id="{AA500E9C-5694-4F20-A62D-F848BA7587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5296" y="3673452"/>
            <a:ext cx="4799334" cy="2123029"/>
          </a:xfrm>
          <a:prstGeom prst="rect">
            <a:avLst/>
          </a:prstGeom>
        </p:spPr>
      </p:pic>
    </p:spTree>
    <p:extLst>
      <p:ext uri="{BB962C8B-B14F-4D97-AF65-F5344CB8AC3E}">
        <p14:creationId xmlns:p14="http://schemas.microsoft.com/office/powerpoint/2010/main" val="3526973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6CC1EE-63EB-49C2-9A62-52098BCDC09D}"/>
              </a:ext>
            </a:extLst>
          </p:cNvPr>
          <p:cNvSpPr>
            <a:spLocks noGrp="1"/>
          </p:cNvSpPr>
          <p:nvPr>
            <p:ph type="title"/>
          </p:nvPr>
        </p:nvSpPr>
        <p:spPr>
          <a:xfrm>
            <a:off x="1143000" y="600424"/>
            <a:ext cx="9905999" cy="1360898"/>
          </a:xfrm>
        </p:spPr>
        <p:txBody>
          <a:bodyPr/>
          <a:lstStyle/>
          <a:p>
            <a:r>
              <a:rPr lang="it-IT" dirty="0"/>
              <a:t>QUALE CONFIGURAZIONE SCEGLIERE</a:t>
            </a:r>
          </a:p>
        </p:txBody>
      </p:sp>
      <p:sp>
        <p:nvSpPr>
          <p:cNvPr id="3" name="Segnaposto contenuto 2">
            <a:extLst>
              <a:ext uri="{FF2B5EF4-FFF2-40B4-BE49-F238E27FC236}">
                <a16:creationId xmlns:a16="http://schemas.microsoft.com/office/drawing/2014/main" id="{D02EC90E-7644-4A22-AC08-8F6874919623}"/>
              </a:ext>
            </a:extLst>
          </p:cNvPr>
          <p:cNvSpPr>
            <a:spLocks noGrp="1"/>
          </p:cNvSpPr>
          <p:nvPr>
            <p:ph idx="1"/>
          </p:nvPr>
        </p:nvSpPr>
        <p:spPr>
          <a:xfrm>
            <a:off x="1143000" y="1961322"/>
            <a:ext cx="9905999" cy="3937822"/>
          </a:xfrm>
        </p:spPr>
        <p:txBody>
          <a:bodyPr>
            <a:normAutofit fontScale="85000" lnSpcReduction="10000"/>
          </a:bodyPr>
          <a:lstStyle/>
          <a:p>
            <a:pPr algn="just"/>
            <a:r>
              <a:rPr lang="it-IT" dirty="0"/>
              <a:t>I calcoli di guadagno indicano che l’ignizione diretta restituisce guadagno superiore di qualunque metodo laser indiretto</a:t>
            </a:r>
          </a:p>
          <a:p>
            <a:pPr algn="just"/>
            <a:r>
              <a:rPr lang="it-IT" dirty="0"/>
              <a:t>La costruzione diretta-cono sembra risolvere i problemi di collimazione dei fasci e delle fluttuazioni della capsula in ignizione diretta. Il cono ad alto Z si comporta come un bersaglio </a:t>
            </a:r>
            <a:r>
              <a:rPr lang="it-IT" dirty="0" err="1"/>
              <a:t>holhraum</a:t>
            </a:r>
            <a:r>
              <a:rPr lang="it-IT" dirty="0"/>
              <a:t>, protegge il fascio dall’espulsione del plasma evitandone l’oscurazione. Il cono deve essere spesso in modo da sopportare una pressione di 50 Mbar per 1 ns. si parla di ignizione rapida con implosione a massima densità ( il calore e la compressione sono amplificate dieci volte rispetto alla configurazione diretta standard). Questa configurazione viene usata da LLE e GEKKO XII in Giappone</a:t>
            </a:r>
          </a:p>
          <a:p>
            <a:pPr algn="just"/>
            <a:r>
              <a:rPr lang="it-IT" dirty="0"/>
              <a:t>La costruzione ibrida consente di avere ignizione continua senza perturbazione di plasma sul fascio laser anche se per poco tempo, ulteriormente la capsula non ha bisogno di essere coperta di palladio, né serve che l’involucro sia particolarmente sottile come invece succedeva nell’ignizione indiretta. </a:t>
            </a:r>
          </a:p>
        </p:txBody>
      </p:sp>
    </p:spTree>
    <p:extLst>
      <p:ext uri="{BB962C8B-B14F-4D97-AF65-F5344CB8AC3E}">
        <p14:creationId xmlns:p14="http://schemas.microsoft.com/office/powerpoint/2010/main" val="2527722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Freeform: Shape 38">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46" name="Straight Connector 40">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7" name="Rectangle 42">
            <a:extLst>
              <a:ext uri="{FF2B5EF4-FFF2-40B4-BE49-F238E27FC236}">
                <a16:creationId xmlns:a16="http://schemas.microsoft.com/office/drawing/2014/main" id="{70105F5E-5B61-4F51-927C-5B28DB7DD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egnaposto contenuto 4">
            <a:extLst>
              <a:ext uri="{FF2B5EF4-FFF2-40B4-BE49-F238E27FC236}">
                <a16:creationId xmlns:a16="http://schemas.microsoft.com/office/drawing/2014/main" id="{7330E99E-24B2-4E79-B9E4-A7860AF868D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242" r="1246" b="5"/>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Titolo 1">
            <a:extLst>
              <a:ext uri="{FF2B5EF4-FFF2-40B4-BE49-F238E27FC236}">
                <a16:creationId xmlns:a16="http://schemas.microsoft.com/office/drawing/2014/main" id="{95701E3E-CD5F-435B-8A54-F9A284CD3D14}"/>
              </a:ext>
            </a:extLst>
          </p:cNvPr>
          <p:cNvSpPr>
            <a:spLocks noGrp="1"/>
          </p:cNvSpPr>
          <p:nvPr>
            <p:ph type="title"/>
          </p:nvPr>
        </p:nvSpPr>
        <p:spPr>
          <a:xfrm>
            <a:off x="1188357" y="557820"/>
            <a:ext cx="7756860" cy="1836258"/>
          </a:xfrm>
        </p:spPr>
        <p:txBody>
          <a:bodyPr vert="horz" lIns="91440" tIns="45720" rIns="91440" bIns="45720" rtlCol="0" anchor="t">
            <a:normAutofit fontScale="90000"/>
          </a:bodyPr>
          <a:lstStyle/>
          <a:p>
            <a:pPr>
              <a:lnSpc>
                <a:spcPct val="90000"/>
              </a:lnSpc>
            </a:pPr>
            <a:r>
              <a:rPr lang="en-US" sz="6100" cap="all" spc="300" dirty="0"/>
              <a:t>CAMERA DI CONTENIMENTO NIF</a:t>
            </a:r>
          </a:p>
        </p:txBody>
      </p:sp>
      <p:sp>
        <p:nvSpPr>
          <p:cNvPr id="4" name="CasellaDiTesto 3">
            <a:extLst>
              <a:ext uri="{FF2B5EF4-FFF2-40B4-BE49-F238E27FC236}">
                <a16:creationId xmlns:a16="http://schemas.microsoft.com/office/drawing/2014/main" id="{A91B3A0F-733B-4E82-A95C-8CB6E97D2E8D}"/>
              </a:ext>
            </a:extLst>
          </p:cNvPr>
          <p:cNvSpPr txBox="1"/>
          <p:nvPr/>
        </p:nvSpPr>
        <p:spPr>
          <a:xfrm>
            <a:off x="1188357" y="2951888"/>
            <a:ext cx="3701027" cy="2585323"/>
          </a:xfrm>
          <a:prstGeom prst="rect">
            <a:avLst/>
          </a:prstGeom>
          <a:noFill/>
        </p:spPr>
        <p:txBody>
          <a:bodyPr wrap="square" rtlCol="0">
            <a:spAutoFit/>
          </a:bodyPr>
          <a:lstStyle/>
          <a:p>
            <a:pPr algn="just"/>
            <a:r>
              <a:rPr lang="it-IT" dirty="0"/>
              <a:t>Diametro di 10 m. Costituita da struttura in acciaio con spessore di 10 cm. Coperta da strato di cemento e Boro di 30 cm per assorbire neutroni. Ha lo scopo di contenere il plasma e i raggi X. Decine di strumenti di diagnostica sono installati per monitorare il processo di fusione</a:t>
            </a:r>
          </a:p>
        </p:txBody>
      </p:sp>
    </p:spTree>
    <p:extLst>
      <p:ext uri="{BB962C8B-B14F-4D97-AF65-F5344CB8AC3E}">
        <p14:creationId xmlns:p14="http://schemas.microsoft.com/office/powerpoint/2010/main" val="2365878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37FD100-AD6C-4FB9-B662-CC1C2F000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578D062-D707-4BC3-8331-C09F2358C804}"/>
              </a:ext>
            </a:extLst>
          </p:cNvPr>
          <p:cNvSpPr>
            <a:spLocks noGrp="1"/>
          </p:cNvSpPr>
          <p:nvPr>
            <p:ph type="title"/>
          </p:nvPr>
        </p:nvSpPr>
        <p:spPr>
          <a:xfrm>
            <a:off x="1142999" y="650095"/>
            <a:ext cx="8862060" cy="1360898"/>
          </a:xfrm>
        </p:spPr>
        <p:txBody>
          <a:bodyPr>
            <a:normAutofit/>
          </a:bodyPr>
          <a:lstStyle/>
          <a:p>
            <a:r>
              <a:rPr lang="it-IT" dirty="0"/>
              <a:t>PAROLE CONCLUSIVE NIF</a:t>
            </a:r>
          </a:p>
        </p:txBody>
      </p:sp>
      <p:sp>
        <p:nvSpPr>
          <p:cNvPr id="3" name="Segnaposto contenuto 2">
            <a:extLst>
              <a:ext uri="{FF2B5EF4-FFF2-40B4-BE49-F238E27FC236}">
                <a16:creationId xmlns:a16="http://schemas.microsoft.com/office/drawing/2014/main" id="{78136DEE-5E57-472C-8AF1-D5FE0594499B}"/>
              </a:ext>
            </a:extLst>
          </p:cNvPr>
          <p:cNvSpPr>
            <a:spLocks noGrp="1"/>
          </p:cNvSpPr>
          <p:nvPr>
            <p:ph idx="1"/>
          </p:nvPr>
        </p:nvSpPr>
        <p:spPr>
          <a:xfrm>
            <a:off x="1142999" y="2199864"/>
            <a:ext cx="8862060" cy="3656651"/>
          </a:xfrm>
        </p:spPr>
        <p:txBody>
          <a:bodyPr>
            <a:noAutofit/>
          </a:bodyPr>
          <a:lstStyle/>
          <a:p>
            <a:pPr algn="just"/>
            <a:r>
              <a:rPr lang="it-IT" sz="1800" dirty="0"/>
              <a:t>Nel primo set di esperimenti NIF la camera ad ignizione indiretta si è mostrata problematica, difatti tra il 2009 e il 2011 non si è riusciti attraverso essa a sviluppare fusione nonostante 30 anni di progettazione e molti milioni di dollari investiti</a:t>
            </a:r>
          </a:p>
          <a:p>
            <a:pPr algn="just"/>
            <a:r>
              <a:rPr lang="it-IT" sz="1800" dirty="0"/>
              <a:t>Nel 2013 NIF è stato il primo reattore ICF in cui la capsula ha generato più energia di quella che gli era stata fornita. Nel 2018 LLNL ha dichiarato un record di energia di fusione in uscita di 54 kJ</a:t>
            </a:r>
          </a:p>
          <a:p>
            <a:pPr algn="just"/>
            <a:r>
              <a:rPr lang="it-IT" sz="1800" dirty="0"/>
              <a:t>Nel 2021 ha prodotto energia di fusione in uscita pari a 1,3 MJ ovvero 25 volte il record del 2018, recuperando il 70% di energia necessaria al funzionamento dell’impianto. Dal 2019 è stata modificata la struttura del target, detto ARC</a:t>
            </a:r>
          </a:p>
        </p:txBody>
      </p:sp>
      <p:cxnSp>
        <p:nvCxnSpPr>
          <p:cNvPr id="12" name="Straight Connector 11">
            <a:extLst>
              <a:ext uri="{FF2B5EF4-FFF2-40B4-BE49-F238E27FC236}">
                <a16:creationId xmlns:a16="http://schemas.microsoft.com/office/drawing/2014/main" id="{D0249902-6C42-4139-A46F-ADF022B8C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682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794D78-E1B6-4B08-820E-EC029CFFA654}"/>
              </a:ext>
            </a:extLst>
          </p:cNvPr>
          <p:cNvSpPr>
            <a:spLocks noGrp="1"/>
          </p:cNvSpPr>
          <p:nvPr>
            <p:ph type="title"/>
          </p:nvPr>
        </p:nvSpPr>
        <p:spPr/>
        <p:txBody>
          <a:bodyPr/>
          <a:lstStyle/>
          <a:p>
            <a:r>
              <a:rPr lang="it-IT" dirty="0"/>
              <a:t>ALTRI PROGETTI</a:t>
            </a:r>
          </a:p>
        </p:txBody>
      </p:sp>
      <p:sp>
        <p:nvSpPr>
          <p:cNvPr id="5" name="Segnaposto contenuto 4">
            <a:extLst>
              <a:ext uri="{FF2B5EF4-FFF2-40B4-BE49-F238E27FC236}">
                <a16:creationId xmlns:a16="http://schemas.microsoft.com/office/drawing/2014/main" id="{A25333B8-D475-449D-8524-AA72204DEDE1}"/>
              </a:ext>
            </a:extLst>
          </p:cNvPr>
          <p:cNvSpPr>
            <a:spLocks noGrp="1"/>
          </p:cNvSpPr>
          <p:nvPr>
            <p:ph idx="1"/>
          </p:nvPr>
        </p:nvSpPr>
        <p:spPr/>
        <p:txBody>
          <a:bodyPr>
            <a:normAutofit/>
          </a:bodyPr>
          <a:lstStyle/>
          <a:p>
            <a:r>
              <a:rPr lang="it-IT" dirty="0"/>
              <a:t>HB11 Energy è una società dell’università del New South Wales che nel Febbraio 2020 ha annunciato una serie di progetti in Cina, Giappone e Stati Uniti. I progetti ruotano intorno ala fusione idrogeno-boro che al contrario della DT non produce neutroni. Si tratta di una «elettro-fusione», ovvero la fusione avviene per compressione e produce direttamente un flusso di corrente. </a:t>
            </a:r>
          </a:p>
          <a:p>
            <a:pPr marL="0" indent="0">
              <a:buNone/>
            </a:pPr>
            <a:r>
              <a:rPr lang="it-IT" dirty="0"/>
              <a:t>Un laser </a:t>
            </a:r>
            <a:r>
              <a:rPr lang="it-IT" b="0" i="0" dirty="0">
                <a:effectLst/>
              </a:rPr>
              <a:t> stabilisce il campo di contenimento magnetico per il plasma e il secondo laser innesca la reazione a catena di fusione. </a:t>
            </a:r>
            <a:r>
              <a:rPr lang="it-IT" dirty="0"/>
              <a:t>La reazione col Boro-11 genera atomi di elio carichi positivamente che vengono incanalate in una griglia di potenza</a:t>
            </a:r>
            <a:r>
              <a:rPr lang="it-IT" b="0" i="0" dirty="0">
                <a:effectLst/>
              </a:rPr>
              <a:t> senza la necessità di uno scambiatore di calore o di una turbina a vapore.</a:t>
            </a:r>
            <a:r>
              <a:rPr lang="it-IT" dirty="0"/>
              <a:t> </a:t>
            </a:r>
          </a:p>
        </p:txBody>
      </p:sp>
    </p:spTree>
    <p:extLst>
      <p:ext uri="{BB962C8B-B14F-4D97-AF65-F5344CB8AC3E}">
        <p14:creationId xmlns:p14="http://schemas.microsoft.com/office/powerpoint/2010/main" val="3190801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174A57B8-1AD4-45FB-AD19-B042D0BF61FE}"/>
              </a:ext>
            </a:extLst>
          </p:cNvPr>
          <p:cNvSpPr>
            <a:spLocks noGrp="1"/>
          </p:cNvSpPr>
          <p:nvPr>
            <p:ph type="title"/>
          </p:nvPr>
        </p:nvSpPr>
        <p:spPr>
          <a:xfrm>
            <a:off x="1233837" y="685799"/>
            <a:ext cx="7210692" cy="1179339"/>
          </a:xfrm>
        </p:spPr>
        <p:txBody>
          <a:bodyPr anchor="b">
            <a:normAutofit/>
          </a:bodyPr>
          <a:lstStyle/>
          <a:p>
            <a:r>
              <a:rPr lang="it-IT" dirty="0"/>
              <a:t>INTRODUZIONE</a:t>
            </a:r>
          </a:p>
        </p:txBody>
      </p:sp>
      <p:sp>
        <p:nvSpPr>
          <p:cNvPr id="19" name="Freeform: Shape 9">
            <a:extLst>
              <a:ext uri="{FF2B5EF4-FFF2-40B4-BE49-F238E27FC236}">
                <a16:creationId xmlns:a16="http://schemas.microsoft.com/office/drawing/2014/main" id="{D614C296-26CB-43B0-9404-D05FF687A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677978">
            <a:off x="-1328609" y="-131647"/>
            <a:ext cx="3715688" cy="1836942"/>
          </a:xfrm>
          <a:custGeom>
            <a:avLst/>
            <a:gdLst>
              <a:gd name="connsiteX0" fmla="*/ 0 w 5069810"/>
              <a:gd name="connsiteY0" fmla="*/ 2506385 h 2506385"/>
              <a:gd name="connsiteX1" fmla="*/ 2859749 w 5069810"/>
              <a:gd name="connsiteY1" fmla="*/ 1 h 2506385"/>
              <a:gd name="connsiteX2" fmla="*/ 2873126 w 5069810"/>
              <a:gd name="connsiteY2" fmla="*/ 0 h 2506385"/>
              <a:gd name="connsiteX3" fmla="*/ 5069810 w 5069810"/>
              <a:gd name="connsiteY3" fmla="*/ 2506385 h 2506385"/>
            </a:gdLst>
            <a:ahLst/>
            <a:cxnLst>
              <a:cxn ang="0">
                <a:pos x="connsiteX0" y="connsiteY0"/>
              </a:cxn>
              <a:cxn ang="0">
                <a:pos x="connsiteX1" y="connsiteY1"/>
              </a:cxn>
              <a:cxn ang="0">
                <a:pos x="connsiteX2" y="connsiteY2"/>
              </a:cxn>
              <a:cxn ang="0">
                <a:pos x="connsiteX3" y="connsiteY3"/>
              </a:cxn>
            </a:cxnLst>
            <a:rect l="l" t="t" r="r" b="b"/>
            <a:pathLst>
              <a:path w="5069810" h="2506385">
                <a:moveTo>
                  <a:pt x="0" y="2506385"/>
                </a:moveTo>
                <a:lnTo>
                  <a:pt x="2859749" y="1"/>
                </a:lnTo>
                <a:lnTo>
                  <a:pt x="2873126" y="0"/>
                </a:lnTo>
                <a:lnTo>
                  <a:pt x="5069810" y="250638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1">
            <a:extLst>
              <a:ext uri="{FF2B5EF4-FFF2-40B4-BE49-F238E27FC236}">
                <a16:creationId xmlns:a16="http://schemas.microsoft.com/office/drawing/2014/main" id="{76F4C24C-DC25-49C1-9509-3F5694D0D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873948">
            <a:off x="9801250" y="5155580"/>
            <a:ext cx="3715688" cy="1836942"/>
          </a:xfrm>
          <a:custGeom>
            <a:avLst/>
            <a:gdLst>
              <a:gd name="connsiteX0" fmla="*/ 0 w 5069810"/>
              <a:gd name="connsiteY0" fmla="*/ 2506385 h 2506385"/>
              <a:gd name="connsiteX1" fmla="*/ 2859749 w 5069810"/>
              <a:gd name="connsiteY1" fmla="*/ 1 h 2506385"/>
              <a:gd name="connsiteX2" fmla="*/ 2873126 w 5069810"/>
              <a:gd name="connsiteY2" fmla="*/ 0 h 2506385"/>
              <a:gd name="connsiteX3" fmla="*/ 5069810 w 5069810"/>
              <a:gd name="connsiteY3" fmla="*/ 2506385 h 2506385"/>
            </a:gdLst>
            <a:ahLst/>
            <a:cxnLst>
              <a:cxn ang="0">
                <a:pos x="connsiteX0" y="connsiteY0"/>
              </a:cxn>
              <a:cxn ang="0">
                <a:pos x="connsiteX1" y="connsiteY1"/>
              </a:cxn>
              <a:cxn ang="0">
                <a:pos x="connsiteX2" y="connsiteY2"/>
              </a:cxn>
              <a:cxn ang="0">
                <a:pos x="connsiteX3" y="connsiteY3"/>
              </a:cxn>
            </a:cxnLst>
            <a:rect l="l" t="t" r="r" b="b"/>
            <a:pathLst>
              <a:path w="5069810" h="2506385">
                <a:moveTo>
                  <a:pt x="0" y="2506385"/>
                </a:moveTo>
                <a:lnTo>
                  <a:pt x="2859749" y="1"/>
                </a:lnTo>
                <a:lnTo>
                  <a:pt x="2873126" y="0"/>
                </a:lnTo>
                <a:lnTo>
                  <a:pt x="5069810" y="250638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egnaposto contenuto 2">
            <a:extLst>
              <a:ext uri="{FF2B5EF4-FFF2-40B4-BE49-F238E27FC236}">
                <a16:creationId xmlns:a16="http://schemas.microsoft.com/office/drawing/2014/main" id="{B09D9325-B93C-43C8-9EA2-DAAD9C69BD07}"/>
              </a:ext>
            </a:extLst>
          </p:cNvPr>
          <p:cNvSpPr>
            <a:spLocks noGrp="1"/>
          </p:cNvSpPr>
          <p:nvPr>
            <p:ph idx="1"/>
          </p:nvPr>
        </p:nvSpPr>
        <p:spPr>
          <a:xfrm>
            <a:off x="2445426" y="2239619"/>
            <a:ext cx="8332586" cy="3626020"/>
          </a:xfrm>
        </p:spPr>
        <p:txBody>
          <a:bodyPr>
            <a:normAutofit/>
          </a:bodyPr>
          <a:lstStyle/>
          <a:p>
            <a:pPr marL="0" indent="0" algn="r">
              <a:buNone/>
            </a:pPr>
            <a:r>
              <a:rPr lang="it-IT" dirty="0"/>
              <a:t>Questa presentazione ha lo scopo di indagare il funzionamento di una eventuale centrale a fusione nucleare, i diversi tipi di reattore, i loro vantaggi e svantaggi. per fare ciò sarà necessario riportare i seguenti argomenti</a:t>
            </a:r>
          </a:p>
          <a:p>
            <a:r>
              <a:rPr lang="it-IT" dirty="0"/>
              <a:t>Breve ripasso sulle reazioni nucleari</a:t>
            </a:r>
          </a:p>
          <a:p>
            <a:r>
              <a:rPr lang="it-IT" dirty="0"/>
              <a:t>Caratteristiche reattore a fusione</a:t>
            </a:r>
          </a:p>
          <a:p>
            <a:r>
              <a:rPr lang="it-IT" dirty="0"/>
              <a:t>Esperimenti</a:t>
            </a:r>
          </a:p>
          <a:p>
            <a:r>
              <a:rPr lang="it-IT" dirty="0"/>
              <a:t>Conclusioni  </a:t>
            </a:r>
          </a:p>
        </p:txBody>
      </p:sp>
      <p:cxnSp>
        <p:nvCxnSpPr>
          <p:cNvPr id="21" name="Straight Connector 13">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2486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37FD100-AD6C-4FB9-B662-CC1C2F000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1D97D481-FA20-4C22-9D1D-133A676003EF}"/>
              </a:ext>
            </a:extLst>
          </p:cNvPr>
          <p:cNvSpPr>
            <a:spLocks noGrp="1"/>
          </p:cNvSpPr>
          <p:nvPr>
            <p:ph type="title"/>
          </p:nvPr>
        </p:nvSpPr>
        <p:spPr>
          <a:xfrm>
            <a:off x="1143000" y="872937"/>
            <a:ext cx="8862060" cy="1143404"/>
          </a:xfrm>
        </p:spPr>
        <p:txBody>
          <a:bodyPr>
            <a:noAutofit/>
          </a:bodyPr>
          <a:lstStyle/>
          <a:p>
            <a:r>
              <a:rPr lang="en-US" cap="all" spc="300" dirty="0"/>
              <a:t>PAROLE CONCLUSIVE ICF</a:t>
            </a:r>
            <a:br>
              <a:rPr lang="en-US" cap="all" spc="300" dirty="0"/>
            </a:br>
            <a:endParaRPr lang="it-IT" dirty="0"/>
          </a:p>
        </p:txBody>
      </p:sp>
      <p:cxnSp>
        <p:nvCxnSpPr>
          <p:cNvPr id="12" name="Straight Connector 11">
            <a:extLst>
              <a:ext uri="{FF2B5EF4-FFF2-40B4-BE49-F238E27FC236}">
                <a16:creationId xmlns:a16="http://schemas.microsoft.com/office/drawing/2014/main" id="{D0249902-6C42-4139-A46F-ADF022B8C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olo 1">
            <a:extLst>
              <a:ext uri="{FF2B5EF4-FFF2-40B4-BE49-F238E27FC236}">
                <a16:creationId xmlns:a16="http://schemas.microsoft.com/office/drawing/2014/main" id="{EE2CF106-CBE3-4FC6-B297-9C6A20679F1C}"/>
              </a:ext>
            </a:extLst>
          </p:cNvPr>
          <p:cNvSpPr txBox="1">
            <a:spLocks/>
          </p:cNvSpPr>
          <p:nvPr/>
        </p:nvSpPr>
        <p:spPr>
          <a:xfrm>
            <a:off x="873178" y="742121"/>
            <a:ext cx="5456412" cy="2342783"/>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endParaRPr lang="en-US" sz="4800" cap="all" spc="300" dirty="0"/>
          </a:p>
        </p:txBody>
      </p:sp>
      <p:sp>
        <p:nvSpPr>
          <p:cNvPr id="9" name="Segnaposto contenuto 2">
            <a:extLst>
              <a:ext uri="{FF2B5EF4-FFF2-40B4-BE49-F238E27FC236}">
                <a16:creationId xmlns:a16="http://schemas.microsoft.com/office/drawing/2014/main" id="{9790E34D-43B3-47DF-9432-940A3833B054}"/>
              </a:ext>
            </a:extLst>
          </p:cNvPr>
          <p:cNvSpPr>
            <a:spLocks noGrp="1"/>
          </p:cNvSpPr>
          <p:nvPr>
            <p:ph idx="1"/>
          </p:nvPr>
        </p:nvSpPr>
        <p:spPr>
          <a:xfrm>
            <a:off x="1142999" y="2018352"/>
            <a:ext cx="7908235" cy="3524250"/>
          </a:xfrm>
        </p:spPr>
        <p:txBody>
          <a:bodyPr vert="horz" lIns="91440" tIns="45720" rIns="91440" bIns="45720" rtlCol="0" anchor="t">
            <a:noAutofit/>
          </a:bodyPr>
          <a:lstStyle/>
          <a:p>
            <a:pPr algn="just">
              <a:lnSpc>
                <a:spcPct val="100000"/>
              </a:lnSpc>
            </a:pPr>
            <a:r>
              <a:rPr lang="en-US" sz="1900" dirty="0"/>
              <a:t>Un </a:t>
            </a:r>
            <a:r>
              <a:rPr lang="en-US" sz="1900" dirty="0" err="1"/>
              <a:t>reattore</a:t>
            </a:r>
            <a:r>
              <a:rPr lang="en-US" sz="1900" dirty="0"/>
              <a:t> </a:t>
            </a:r>
            <a:r>
              <a:rPr lang="en-US" sz="1900" dirty="0" err="1"/>
              <a:t>icf</a:t>
            </a:r>
            <a:r>
              <a:rPr lang="en-US" sz="1900" dirty="0"/>
              <a:t> è </a:t>
            </a:r>
            <a:r>
              <a:rPr lang="en-US" sz="1900" dirty="0" err="1"/>
              <a:t>ancora</a:t>
            </a:r>
            <a:r>
              <a:rPr lang="en-US" sz="1900" dirty="0"/>
              <a:t> </a:t>
            </a:r>
            <a:r>
              <a:rPr lang="en-US" sz="1900" dirty="0" err="1"/>
              <a:t>lontano</a:t>
            </a:r>
            <a:r>
              <a:rPr lang="en-US" sz="1900" dirty="0"/>
              <a:t> </a:t>
            </a:r>
            <a:r>
              <a:rPr lang="en-US" sz="1900" dirty="0" err="1"/>
              <a:t>dall’essere</a:t>
            </a:r>
            <a:r>
              <a:rPr lang="en-US" sz="1900" dirty="0"/>
              <a:t> </a:t>
            </a:r>
            <a:r>
              <a:rPr lang="en-US" sz="1900" dirty="0" err="1"/>
              <a:t>operativo</a:t>
            </a:r>
            <a:r>
              <a:rPr lang="en-US" sz="1900" dirty="0"/>
              <a:t> e </a:t>
            </a:r>
            <a:r>
              <a:rPr lang="en-US" sz="1900" dirty="0" err="1"/>
              <a:t>soprattutto</a:t>
            </a:r>
            <a:r>
              <a:rPr lang="en-US" sz="1900" dirty="0"/>
              <a:t> ad </a:t>
            </a:r>
            <a:r>
              <a:rPr lang="en-US" sz="1900" dirty="0" err="1"/>
              <a:t>esserlo</a:t>
            </a:r>
            <a:r>
              <a:rPr lang="en-US" sz="1900" dirty="0"/>
              <a:t> </a:t>
            </a:r>
            <a:r>
              <a:rPr lang="en-US" sz="1900" dirty="0" err="1"/>
              <a:t>continuativamente</a:t>
            </a:r>
            <a:r>
              <a:rPr lang="en-US" sz="1900" dirty="0"/>
              <a:t>. </a:t>
            </a:r>
          </a:p>
          <a:p>
            <a:pPr algn="just">
              <a:lnSpc>
                <a:spcPct val="100000"/>
              </a:lnSpc>
            </a:pPr>
            <a:r>
              <a:rPr lang="en-US" sz="1900" dirty="0"/>
              <a:t>La camera di </a:t>
            </a:r>
            <a:r>
              <a:rPr lang="en-US" sz="1900" dirty="0" err="1"/>
              <a:t>confinamento</a:t>
            </a:r>
            <a:r>
              <a:rPr lang="en-US" sz="1900" dirty="0"/>
              <a:t> </a:t>
            </a:r>
            <a:r>
              <a:rPr lang="en-US" sz="1900" dirty="0" err="1"/>
              <a:t>raggiunge</a:t>
            </a:r>
            <a:r>
              <a:rPr lang="en-US" sz="1900" dirty="0"/>
              <a:t> temperature </a:t>
            </a:r>
            <a:r>
              <a:rPr lang="en-US" sz="1900" dirty="0" err="1"/>
              <a:t>elevatissime</a:t>
            </a:r>
            <a:r>
              <a:rPr lang="en-US" sz="1900" dirty="0"/>
              <a:t> e non </a:t>
            </a:r>
            <a:r>
              <a:rPr lang="en-US" sz="1900" dirty="0" err="1"/>
              <a:t>si</a:t>
            </a:r>
            <a:r>
              <a:rPr lang="en-US" sz="1900" dirty="0"/>
              <a:t> è </a:t>
            </a:r>
            <a:r>
              <a:rPr lang="en-US" sz="1900" dirty="0" err="1"/>
              <a:t>ancora</a:t>
            </a:r>
            <a:r>
              <a:rPr lang="en-US" sz="1900" dirty="0"/>
              <a:t> </a:t>
            </a:r>
            <a:r>
              <a:rPr lang="en-US" sz="1900" dirty="0" err="1"/>
              <a:t>trovato</a:t>
            </a:r>
            <a:r>
              <a:rPr lang="en-US" sz="1900" dirty="0"/>
              <a:t> un </a:t>
            </a:r>
            <a:r>
              <a:rPr lang="en-US" sz="1900" dirty="0" err="1"/>
              <a:t>efficiente</a:t>
            </a:r>
            <a:r>
              <a:rPr lang="en-US" sz="1900" dirty="0"/>
              <a:t> </a:t>
            </a:r>
            <a:r>
              <a:rPr lang="en-US" sz="1900" dirty="0" err="1"/>
              <a:t>metodo</a:t>
            </a:r>
            <a:r>
              <a:rPr lang="en-US" sz="1900" dirty="0"/>
              <a:t> di </a:t>
            </a:r>
            <a:r>
              <a:rPr lang="en-US" sz="1900" dirty="0" err="1"/>
              <a:t>raffreddamento</a:t>
            </a:r>
            <a:r>
              <a:rPr lang="en-US" sz="1900" dirty="0"/>
              <a:t>.</a:t>
            </a:r>
          </a:p>
          <a:p>
            <a:pPr algn="just">
              <a:lnSpc>
                <a:spcPct val="100000"/>
              </a:lnSpc>
            </a:pPr>
            <a:r>
              <a:rPr lang="en-US" sz="1900" dirty="0"/>
              <a:t> La </a:t>
            </a:r>
            <a:r>
              <a:rPr lang="en-US" sz="1900" dirty="0" err="1"/>
              <a:t>mancanza</a:t>
            </a:r>
            <a:r>
              <a:rPr lang="en-US" sz="1900" dirty="0"/>
              <a:t> di </a:t>
            </a:r>
            <a:r>
              <a:rPr lang="en-US" sz="1900" dirty="0" err="1"/>
              <a:t>una</a:t>
            </a:r>
            <a:r>
              <a:rPr lang="en-US" sz="1900" dirty="0"/>
              <a:t> </a:t>
            </a:r>
            <a:r>
              <a:rPr lang="en-US" sz="1900" dirty="0" err="1"/>
              <a:t>struttura</a:t>
            </a:r>
            <a:r>
              <a:rPr lang="en-US" sz="1900" dirty="0"/>
              <a:t> di </a:t>
            </a:r>
            <a:r>
              <a:rPr lang="en-US" sz="1900" dirty="0" err="1"/>
              <a:t>assorbimento</a:t>
            </a:r>
            <a:r>
              <a:rPr lang="en-US" sz="1900" dirty="0"/>
              <a:t> </a:t>
            </a:r>
            <a:r>
              <a:rPr lang="en-US" sz="1900" dirty="0" err="1"/>
              <a:t>neutroni</a:t>
            </a:r>
            <a:r>
              <a:rPr lang="en-US" sz="1900" dirty="0"/>
              <a:t> intermedia porta la camera di </a:t>
            </a:r>
            <a:r>
              <a:rPr lang="en-US" sz="1900" dirty="0" err="1"/>
              <a:t>contenimento</a:t>
            </a:r>
            <a:r>
              <a:rPr lang="en-US" sz="1900" dirty="0"/>
              <a:t> ad </a:t>
            </a:r>
            <a:r>
              <a:rPr lang="en-US" sz="1900" dirty="0" err="1"/>
              <a:t>essere</a:t>
            </a:r>
            <a:r>
              <a:rPr lang="en-US" sz="1900" dirty="0"/>
              <a:t> </a:t>
            </a:r>
            <a:r>
              <a:rPr lang="en-US" sz="1900" dirty="0" err="1"/>
              <a:t>radioattiva</a:t>
            </a:r>
            <a:r>
              <a:rPr lang="en-US" sz="1900" dirty="0"/>
              <a:t> </a:t>
            </a:r>
            <a:r>
              <a:rPr lang="en-US" sz="1900" dirty="0" err="1"/>
              <a:t>costringendo</a:t>
            </a:r>
            <a:r>
              <a:rPr lang="en-US" sz="1900" dirty="0"/>
              <a:t> a </a:t>
            </a:r>
            <a:r>
              <a:rPr lang="en-US" sz="1900" dirty="0" err="1"/>
              <a:t>cambiare</a:t>
            </a:r>
            <a:r>
              <a:rPr lang="en-US" sz="1900" dirty="0"/>
              <a:t> </a:t>
            </a:r>
            <a:r>
              <a:rPr lang="en-US" sz="1900" dirty="0" err="1"/>
              <a:t>i</a:t>
            </a:r>
            <a:r>
              <a:rPr lang="en-US" sz="1900" dirty="0"/>
              <a:t> component </a:t>
            </a:r>
            <a:r>
              <a:rPr lang="en-US" sz="1900" dirty="0" err="1"/>
              <a:t>della</a:t>
            </a:r>
            <a:r>
              <a:rPr lang="en-US" sz="1900" dirty="0"/>
              <a:t> </a:t>
            </a:r>
            <a:r>
              <a:rPr lang="en-US" sz="1900" dirty="0" err="1"/>
              <a:t>struttura</a:t>
            </a:r>
            <a:r>
              <a:rPr lang="en-US" sz="1900" dirty="0"/>
              <a:t> </a:t>
            </a:r>
            <a:r>
              <a:rPr lang="en-US" sz="1900" dirty="0" err="1"/>
              <a:t>più</a:t>
            </a:r>
            <a:r>
              <a:rPr lang="en-US" sz="1900" dirty="0"/>
              <a:t> </a:t>
            </a:r>
            <a:r>
              <a:rPr lang="en-US" sz="1900" dirty="0" err="1"/>
              <a:t>frequentemente</a:t>
            </a:r>
            <a:r>
              <a:rPr lang="en-US" sz="1900" dirty="0"/>
              <a:t> del </a:t>
            </a:r>
            <a:r>
              <a:rPr lang="en-US" sz="1900" dirty="0" err="1"/>
              <a:t>previsto</a:t>
            </a:r>
            <a:r>
              <a:rPr lang="en-US" sz="1900" dirty="0"/>
              <a:t> </a:t>
            </a:r>
            <a:r>
              <a:rPr lang="en-US" sz="1900" dirty="0" err="1"/>
              <a:t>perchè</a:t>
            </a:r>
            <a:r>
              <a:rPr lang="en-US" sz="1900" dirty="0"/>
              <a:t> </a:t>
            </a:r>
            <a:r>
              <a:rPr lang="en-US" sz="1900" dirty="0" err="1"/>
              <a:t>gli</a:t>
            </a:r>
            <a:r>
              <a:rPr lang="en-US" sz="1900" dirty="0"/>
              <a:t> </a:t>
            </a:r>
            <a:r>
              <a:rPr lang="en-US" sz="1900" dirty="0" err="1"/>
              <a:t>atomi</a:t>
            </a:r>
            <a:r>
              <a:rPr lang="en-US" sz="1900" dirty="0"/>
              <a:t> </a:t>
            </a:r>
            <a:r>
              <a:rPr lang="en-US" sz="1900" dirty="0" err="1"/>
              <a:t>delle</a:t>
            </a:r>
            <a:r>
              <a:rPr lang="en-US" sz="1900" dirty="0"/>
              <a:t> </a:t>
            </a:r>
            <a:r>
              <a:rPr lang="en-US" sz="1900" dirty="0" err="1"/>
              <a:t>impurità</a:t>
            </a:r>
            <a:r>
              <a:rPr lang="en-US" sz="1900" dirty="0"/>
              <a:t> </a:t>
            </a:r>
            <a:r>
              <a:rPr lang="en-US" sz="1900" dirty="0" err="1"/>
              <a:t>dell’acciaio</a:t>
            </a:r>
            <a:r>
              <a:rPr lang="en-US" sz="1900" dirty="0"/>
              <a:t> </a:t>
            </a:r>
            <a:r>
              <a:rPr lang="en-US" sz="1900" dirty="0" err="1"/>
              <a:t>diventano</a:t>
            </a:r>
            <a:r>
              <a:rPr lang="en-US" sz="1900" dirty="0"/>
              <a:t> molto </a:t>
            </a:r>
            <a:r>
              <a:rPr lang="en-US" sz="1900" dirty="0" err="1"/>
              <a:t>radioattivi</a:t>
            </a:r>
            <a:r>
              <a:rPr lang="en-US" sz="1900" dirty="0"/>
              <a:t>. </a:t>
            </a:r>
            <a:r>
              <a:rPr lang="en-US" sz="1900" dirty="0" err="1"/>
              <a:t>Ciononostante</a:t>
            </a:r>
            <a:r>
              <a:rPr lang="en-US" sz="1900" dirty="0"/>
              <a:t> le </a:t>
            </a:r>
            <a:r>
              <a:rPr lang="en-US" sz="1900" dirty="0" err="1"/>
              <a:t>prospettive</a:t>
            </a:r>
            <a:r>
              <a:rPr lang="en-US" sz="1900" dirty="0"/>
              <a:t> </a:t>
            </a:r>
            <a:r>
              <a:rPr lang="en-US" sz="1900" dirty="0" err="1"/>
              <a:t>sembrano</a:t>
            </a:r>
            <a:r>
              <a:rPr lang="en-US" sz="1900" dirty="0"/>
              <a:t> ben </a:t>
            </a:r>
            <a:r>
              <a:rPr lang="en-US" sz="1900" dirty="0" err="1"/>
              <a:t>più</a:t>
            </a:r>
            <a:r>
              <a:rPr lang="en-US" sz="1900" dirty="0"/>
              <a:t> </a:t>
            </a:r>
            <a:r>
              <a:rPr lang="en-US" sz="1900" dirty="0" err="1"/>
              <a:t>rosee</a:t>
            </a:r>
            <a:r>
              <a:rPr lang="en-US" sz="1900" dirty="0"/>
              <a:t> </a:t>
            </a:r>
            <a:r>
              <a:rPr lang="en-US" sz="1900" dirty="0" err="1"/>
              <a:t>oggigiorno</a:t>
            </a:r>
            <a:r>
              <a:rPr lang="en-US" sz="1900" dirty="0"/>
              <a:t> </a:t>
            </a:r>
            <a:r>
              <a:rPr lang="en-US" sz="1900" dirty="0" err="1"/>
              <a:t>che</a:t>
            </a:r>
            <a:r>
              <a:rPr lang="en-US" sz="1900" dirty="0"/>
              <a:t> </a:t>
            </a:r>
            <a:r>
              <a:rPr lang="en-US" sz="1900" dirty="0" err="1"/>
              <a:t>dieci</a:t>
            </a:r>
            <a:r>
              <a:rPr lang="en-US" sz="1900" dirty="0"/>
              <a:t> anni fa.  </a:t>
            </a:r>
          </a:p>
        </p:txBody>
      </p:sp>
    </p:spTree>
    <p:extLst>
      <p:ext uri="{BB962C8B-B14F-4D97-AF65-F5344CB8AC3E}">
        <p14:creationId xmlns:p14="http://schemas.microsoft.com/office/powerpoint/2010/main" val="70896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A294778-47A8-4EEF-9689-F6964D44D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D2A511A-065F-489D-9CF0-FEF36143A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531806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6F626582-88CC-4CA0-8BC6-94550FF9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17267" cy="6858000"/>
          </a:xfrm>
          <a:custGeom>
            <a:avLst/>
            <a:gdLst>
              <a:gd name="connsiteX0" fmla="*/ 0 w 11317267"/>
              <a:gd name="connsiteY0" fmla="*/ 0 h 6858000"/>
              <a:gd name="connsiteX1" fmla="*/ 11317267 w 11317267"/>
              <a:gd name="connsiteY1" fmla="*/ 0 h 6858000"/>
              <a:gd name="connsiteX2" fmla="*/ 5306679 w 11317267"/>
              <a:gd name="connsiteY2" fmla="*/ 6857996 h 6858000"/>
              <a:gd name="connsiteX3" fmla="*/ 5306677 w 11317267"/>
              <a:gd name="connsiteY3" fmla="*/ 6857998 h 6858000"/>
              <a:gd name="connsiteX4" fmla="*/ 5306675 w 11317267"/>
              <a:gd name="connsiteY4" fmla="*/ 6858000 h 6858000"/>
              <a:gd name="connsiteX5" fmla="*/ 0 w 11317267"/>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7267" h="6858000">
                <a:moveTo>
                  <a:pt x="0" y="0"/>
                </a:moveTo>
                <a:lnTo>
                  <a:pt x="11317267" y="0"/>
                </a:lnTo>
                <a:lnTo>
                  <a:pt x="5306679" y="6857996"/>
                </a:lnTo>
                <a:cubicBezTo>
                  <a:pt x="5306679" y="6857997"/>
                  <a:pt x="5306677" y="6857997"/>
                  <a:pt x="5306677" y="6857998"/>
                </a:cubicBezTo>
                <a:lnTo>
                  <a:pt x="530667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5B3C7859-17B6-420A-8AEF-F0763F69B5FE}"/>
              </a:ext>
            </a:extLst>
          </p:cNvPr>
          <p:cNvSpPr>
            <a:spLocks noGrp="1"/>
          </p:cNvSpPr>
          <p:nvPr>
            <p:ph type="title"/>
          </p:nvPr>
        </p:nvSpPr>
        <p:spPr>
          <a:xfrm>
            <a:off x="915625" y="353603"/>
            <a:ext cx="7492285" cy="1360898"/>
          </a:xfrm>
        </p:spPr>
        <p:txBody>
          <a:bodyPr>
            <a:normAutofit/>
          </a:bodyPr>
          <a:lstStyle/>
          <a:p>
            <a:r>
              <a:rPr lang="it-IT" dirty="0"/>
              <a:t>FUSIONE A CONFINAMENTO MAGNETICO</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451A603E-D6C7-471E-9DAD-38D7077F48C5}"/>
                  </a:ext>
                </a:extLst>
              </p:cNvPr>
              <p:cNvSpPr>
                <a:spLocks noGrp="1"/>
              </p:cNvSpPr>
              <p:nvPr>
                <p:ph idx="1"/>
              </p:nvPr>
            </p:nvSpPr>
            <p:spPr>
              <a:xfrm>
                <a:off x="874732" y="1846463"/>
                <a:ext cx="5384081" cy="4657934"/>
              </a:xfrm>
            </p:spPr>
            <p:txBody>
              <a:bodyPr>
                <a:noAutofit/>
              </a:bodyPr>
              <a:lstStyle/>
              <a:p>
                <a:pPr>
                  <a:lnSpc>
                    <a:spcPct val="110000"/>
                  </a:lnSpc>
                </a:pPr>
                <a:r>
                  <a:rPr lang="it-IT" sz="1800" dirty="0">
                    <a:latin typeface="+mj-lt"/>
                  </a:rPr>
                  <a:t>L’IDEA: solenoide toroidale confina del gas DT che a causa del campo magnetico viene ionizzato. Le particelle cariche spiraleggiano per forza di Lorentz attorno alla linea di campo (precessione di </a:t>
                </a:r>
                <a:r>
                  <a:rPr lang="it-IT" sz="1800" dirty="0" err="1">
                    <a:latin typeface="+mj-lt"/>
                  </a:rPr>
                  <a:t>Larmor</a:t>
                </a:r>
                <a:r>
                  <a:rPr lang="it-IT" sz="1800" dirty="0">
                    <a:latin typeface="+mj-lt"/>
                  </a:rPr>
                  <a:t>) interno al toroide espresso dalla relazione  </a:t>
                </a:r>
                <a14:m>
                  <m:oMath xmlns:m="http://schemas.openxmlformats.org/officeDocument/2006/math">
                    <m:sSub>
                      <m:sSubPr>
                        <m:ctrlPr>
                          <a:rPr lang="it-IT" sz="1800" i="1" smtClean="0">
                            <a:latin typeface="Cambria Math" panose="02040503050406030204" pitchFamily="18" charset="0"/>
                          </a:rPr>
                        </m:ctrlPr>
                      </m:sSubPr>
                      <m:e>
                        <m:r>
                          <a:rPr lang="it-IT" sz="1800" b="0" i="1" smtClean="0">
                            <a:latin typeface="Cambria Math" panose="02040503050406030204" pitchFamily="18" charset="0"/>
                          </a:rPr>
                          <m:t>𝐵</m:t>
                        </m:r>
                      </m:e>
                      <m:sub>
                        <m:r>
                          <m:rPr>
                            <m:sty m:val="p"/>
                          </m:rPr>
                          <a:rPr lang="el-GR" sz="1800" i="1" smtClean="0">
                            <a:latin typeface="Cambria Math" panose="02040503050406030204" pitchFamily="18" charset="0"/>
                          </a:rPr>
                          <m:t>ϕ</m:t>
                        </m:r>
                      </m:sub>
                    </m:sSub>
                    <m:r>
                      <a:rPr lang="it-IT" sz="1800" i="1">
                        <a:latin typeface="Cambria Math" panose="02040503050406030204" pitchFamily="18" charset="0"/>
                        <a:ea typeface="Cambria Math" panose="02040503050406030204" pitchFamily="18" charset="0"/>
                      </a:rPr>
                      <m:t>=</m:t>
                    </m:r>
                    <m:f>
                      <m:fPr>
                        <m:ctrlPr>
                          <a:rPr lang="it-IT" sz="1800" i="1" smtClean="0">
                            <a:latin typeface="Cambria Math" panose="02040503050406030204" pitchFamily="18" charset="0"/>
                            <a:ea typeface="Cambria Math" panose="02040503050406030204" pitchFamily="18" charset="0"/>
                          </a:rPr>
                        </m:ctrlPr>
                      </m:fPr>
                      <m:num>
                        <m:sSub>
                          <m:sSubPr>
                            <m:ctrlPr>
                              <a:rPr lang="it-IT" sz="1800" i="1" smtClean="0">
                                <a:latin typeface="Cambria Math" panose="02040503050406030204" pitchFamily="18" charset="0"/>
                                <a:ea typeface="Cambria Math" panose="02040503050406030204" pitchFamily="18" charset="0"/>
                              </a:rPr>
                            </m:ctrlPr>
                          </m:sSubPr>
                          <m:e>
                            <m:r>
                              <a:rPr lang="it-IT" sz="1800" i="1" smtClean="0">
                                <a:latin typeface="Cambria Math" panose="02040503050406030204" pitchFamily="18" charset="0"/>
                                <a:ea typeface="Cambria Math" panose="02040503050406030204" pitchFamily="18" charset="0"/>
                              </a:rPr>
                              <m:t>𝜇</m:t>
                            </m:r>
                          </m:e>
                          <m:sub>
                            <m:r>
                              <a:rPr lang="it-IT" sz="1800" b="0" i="1" smtClean="0">
                                <a:latin typeface="Cambria Math" panose="02040503050406030204" pitchFamily="18" charset="0"/>
                                <a:ea typeface="Cambria Math" panose="02040503050406030204" pitchFamily="18" charset="0"/>
                              </a:rPr>
                              <m:t>0</m:t>
                            </m:r>
                          </m:sub>
                        </m:sSub>
                        <m:r>
                          <a:rPr lang="it-IT" sz="1800" b="0" i="1" smtClean="0">
                            <a:latin typeface="Cambria Math" panose="02040503050406030204" pitchFamily="18" charset="0"/>
                            <a:ea typeface="Cambria Math" panose="02040503050406030204" pitchFamily="18" charset="0"/>
                          </a:rPr>
                          <m:t>𝐼</m:t>
                        </m:r>
                      </m:num>
                      <m:den>
                        <m:r>
                          <a:rPr lang="it-IT" sz="1800" b="0" i="1" smtClean="0">
                            <a:latin typeface="Cambria Math" panose="02040503050406030204" pitchFamily="18" charset="0"/>
                            <a:ea typeface="Cambria Math" panose="02040503050406030204" pitchFamily="18" charset="0"/>
                          </a:rPr>
                          <m:t>2</m:t>
                        </m:r>
                        <m:r>
                          <m:rPr>
                            <m:sty m:val="p"/>
                          </m:rPr>
                          <a:rPr lang="el-GR" sz="1800" b="0" i="1" smtClean="0">
                            <a:latin typeface="Cambria Math" panose="02040503050406030204" pitchFamily="18" charset="0"/>
                            <a:ea typeface="Cambria Math" panose="02040503050406030204" pitchFamily="18" charset="0"/>
                          </a:rPr>
                          <m:t>π</m:t>
                        </m:r>
                        <m:r>
                          <a:rPr lang="it-IT" sz="1800" b="0" i="1" smtClean="0">
                            <a:latin typeface="Cambria Math" panose="02040503050406030204" pitchFamily="18" charset="0"/>
                            <a:ea typeface="Cambria Math" panose="02040503050406030204" pitchFamily="18" charset="0"/>
                          </a:rPr>
                          <m:t>𝑅</m:t>
                        </m:r>
                      </m:den>
                    </m:f>
                  </m:oMath>
                </a14:m>
                <a:r>
                  <a:rPr lang="it-IT" sz="1800" dirty="0">
                    <a:latin typeface="+mj-lt"/>
                  </a:rPr>
                  <a:t> dove </a:t>
                </a:r>
                <a:r>
                  <a:rPr lang="it-IT" sz="1800" i="1" dirty="0">
                    <a:latin typeface="+mj-lt"/>
                  </a:rPr>
                  <a:t>I</a:t>
                </a:r>
                <a:r>
                  <a:rPr lang="it-IT" sz="1800" dirty="0">
                    <a:latin typeface="+mj-lt"/>
                  </a:rPr>
                  <a:t> è la corrente nella bobina e </a:t>
                </a:r>
                <a:r>
                  <a:rPr lang="it-IT" sz="1800" i="1" dirty="0">
                    <a:latin typeface="+mj-lt"/>
                  </a:rPr>
                  <a:t>R</a:t>
                </a:r>
                <a:r>
                  <a:rPr lang="it-IT" sz="1800" dirty="0">
                    <a:latin typeface="+mj-lt"/>
                  </a:rPr>
                  <a:t> è la distanza dall’asse del toro.</a:t>
                </a:r>
              </a:p>
              <a:p>
                <a:pPr lvl="1">
                  <a:lnSpc>
                    <a:spcPct val="110000"/>
                  </a:lnSpc>
                </a:pPr>
                <a:r>
                  <a:rPr lang="it-IT" i="0" dirty="0">
                    <a:latin typeface="+mj-lt"/>
                  </a:rPr>
                  <a:t>Per generare temperature sufficienti all’ignizione spesso non basta la corrente generata nel plasma che si riscalda per effetto Joule e bisogna introdurre effetto ohmico o introducendo particelle ad alta energia o ancora introdurre un ulteriore campo magnetico che sia in frequenza di risonanza </a:t>
                </a:r>
              </a:p>
            </p:txBody>
          </p:sp>
        </mc:Choice>
        <mc:Fallback xmlns="">
          <p:sp>
            <p:nvSpPr>
              <p:cNvPr id="3" name="Segnaposto contenuto 2">
                <a:extLst>
                  <a:ext uri="{FF2B5EF4-FFF2-40B4-BE49-F238E27FC236}">
                    <a16:creationId xmlns:a16="http://schemas.microsoft.com/office/drawing/2014/main" id="{451A603E-D6C7-471E-9DAD-38D7077F48C5}"/>
                  </a:ext>
                </a:extLst>
              </p:cNvPr>
              <p:cNvSpPr>
                <a:spLocks noGrp="1" noRot="1" noChangeAspect="1" noMove="1" noResize="1" noEditPoints="1" noAdjustHandles="1" noChangeArrowheads="1" noChangeShapeType="1" noTextEdit="1"/>
              </p:cNvSpPr>
              <p:nvPr>
                <p:ph idx="1"/>
              </p:nvPr>
            </p:nvSpPr>
            <p:spPr>
              <a:xfrm>
                <a:off x="874732" y="1846463"/>
                <a:ext cx="5384081" cy="4657934"/>
              </a:xfrm>
              <a:blipFill>
                <a:blip r:embed="rId2"/>
                <a:stretch>
                  <a:fillRect l="-679" t="-393" r="-1584"/>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46A9C888-40AD-4F21-AE10-98A4C276BA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3486" y="3429001"/>
            <a:ext cx="3471065" cy="2572526"/>
          </a:xfrm>
          <a:prstGeom prst="rect">
            <a:avLst/>
          </a:prstGeom>
        </p:spPr>
      </p:pic>
    </p:spTree>
    <p:extLst>
      <p:ext uri="{BB962C8B-B14F-4D97-AF65-F5344CB8AC3E}">
        <p14:creationId xmlns:p14="http://schemas.microsoft.com/office/powerpoint/2010/main" val="2874091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1CF23DDA-0D09-4FE5-AE88-EBBE5E024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4AE75AEB-F0FA-4794-A84C-130B6A854C80}"/>
              </a:ext>
            </a:extLst>
          </p:cNvPr>
          <p:cNvSpPr>
            <a:spLocks noGrp="1"/>
          </p:cNvSpPr>
          <p:nvPr>
            <p:ph type="title"/>
          </p:nvPr>
        </p:nvSpPr>
        <p:spPr>
          <a:xfrm>
            <a:off x="1143000" y="682280"/>
            <a:ext cx="3894412" cy="2028707"/>
          </a:xfrm>
        </p:spPr>
        <p:txBody>
          <a:bodyPr anchor="t">
            <a:normAutofit/>
          </a:bodyPr>
          <a:lstStyle/>
          <a:p>
            <a:pPr>
              <a:lnSpc>
                <a:spcPct val="90000"/>
              </a:lnSpc>
            </a:pPr>
            <a:r>
              <a:rPr lang="it-IT" sz="3400" dirty="0"/>
              <a:t> CAMPO MAGNETICO REATTORE TOKAMAK</a:t>
            </a:r>
          </a:p>
        </p:txBody>
      </p:sp>
      <p:sp>
        <p:nvSpPr>
          <p:cNvPr id="3" name="Segnaposto contenuto 2">
            <a:extLst>
              <a:ext uri="{FF2B5EF4-FFF2-40B4-BE49-F238E27FC236}">
                <a16:creationId xmlns:a16="http://schemas.microsoft.com/office/drawing/2014/main" id="{34A9CBCD-2A20-4AE9-B069-19698C29D5BA}"/>
              </a:ext>
            </a:extLst>
          </p:cNvPr>
          <p:cNvSpPr>
            <a:spLocks noGrp="1"/>
          </p:cNvSpPr>
          <p:nvPr>
            <p:ph idx="1"/>
          </p:nvPr>
        </p:nvSpPr>
        <p:spPr>
          <a:xfrm>
            <a:off x="5453548" y="1484246"/>
            <a:ext cx="5595452" cy="4230754"/>
          </a:xfrm>
        </p:spPr>
        <p:txBody>
          <a:bodyPr anchor="t" anchorCtr="0">
            <a:noAutofit/>
          </a:bodyPr>
          <a:lstStyle/>
          <a:p>
            <a:pPr algn="just">
              <a:lnSpc>
                <a:spcPct val="110000"/>
              </a:lnSpc>
            </a:pPr>
            <a:r>
              <a:rPr lang="it-IT" sz="1800" dirty="0"/>
              <a:t>IL NOME: l’insieme delle sillabe che costituiscono le parole camera toroidale e bobina magnetica in russo</a:t>
            </a:r>
          </a:p>
          <a:p>
            <a:pPr algn="just">
              <a:lnSpc>
                <a:spcPct val="110000"/>
              </a:lnSpc>
            </a:pPr>
            <a:r>
              <a:rPr lang="it-IT" sz="1800" dirty="0"/>
              <a:t>Ioni ed elettroni viaggiano in direzioni opposte sviluppando campo elettrico e aumentano la perdita del plasma attorno alle linee di campo  </a:t>
            </a:r>
          </a:p>
          <a:p>
            <a:pPr algn="just">
              <a:lnSpc>
                <a:spcPct val="110000"/>
              </a:lnSpc>
            </a:pPr>
            <a:r>
              <a:rPr lang="it-IT" sz="1800" i="0" dirty="0"/>
              <a:t>Oltre al campo magnetico toroidale è presente un campo verticale indotto dalle bobine e un campo </a:t>
            </a:r>
            <a:r>
              <a:rPr lang="it-IT" sz="1800" i="0" dirty="0" err="1"/>
              <a:t>poloidale</a:t>
            </a:r>
            <a:r>
              <a:rPr lang="it-IT" sz="1800" i="0" dirty="0"/>
              <a:t> generato dalla corrente del plasma a causa della corrente di un solenoide centrale verticale, controllato da due bobine circolari che avvolgono il toroide come due anelli su un dito. Il campo totale è una risultante di linee di campo elicoidali attorno alla circonferenza della sezione del toro</a:t>
            </a:r>
          </a:p>
          <a:p>
            <a:pPr>
              <a:lnSpc>
                <a:spcPct val="110000"/>
              </a:lnSpc>
            </a:pPr>
            <a:endParaRPr lang="it-IT" sz="1800" dirty="0"/>
          </a:p>
          <a:p>
            <a:pPr algn="just">
              <a:lnSpc>
                <a:spcPct val="110000"/>
              </a:lnSpc>
            </a:pPr>
            <a:endParaRPr lang="it-IT" sz="1800" dirty="0"/>
          </a:p>
        </p:txBody>
      </p:sp>
      <p:cxnSp>
        <p:nvCxnSpPr>
          <p:cNvPr id="16" name="Straight Connector 11">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Immagine 6">
            <a:extLst>
              <a:ext uri="{FF2B5EF4-FFF2-40B4-BE49-F238E27FC236}">
                <a16:creationId xmlns:a16="http://schemas.microsoft.com/office/drawing/2014/main" id="{EB1F7A2E-908B-4B8D-BAF6-414A9DAF8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837" y="2605949"/>
            <a:ext cx="4232687" cy="3274343"/>
          </a:xfrm>
          <a:prstGeom prst="rect">
            <a:avLst/>
          </a:prstGeom>
        </p:spPr>
      </p:pic>
    </p:spTree>
    <p:extLst>
      <p:ext uri="{BB962C8B-B14F-4D97-AF65-F5344CB8AC3E}">
        <p14:creationId xmlns:p14="http://schemas.microsoft.com/office/powerpoint/2010/main" val="2566481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B178F0-7D6D-4629-80AA-325F658507AA}"/>
              </a:ext>
            </a:extLst>
          </p:cNvPr>
          <p:cNvSpPr>
            <a:spLocks noGrp="1"/>
          </p:cNvSpPr>
          <p:nvPr>
            <p:ph type="title"/>
          </p:nvPr>
        </p:nvSpPr>
        <p:spPr>
          <a:xfrm>
            <a:off x="1521591" y="909047"/>
            <a:ext cx="2992902" cy="1360898"/>
          </a:xfrm>
        </p:spPr>
        <p:txBody>
          <a:bodyPr/>
          <a:lstStyle/>
          <a:p>
            <a:r>
              <a:rPr lang="it-IT" dirty="0"/>
              <a:t>SEZIONE </a:t>
            </a:r>
            <a:br>
              <a:rPr lang="it-IT" dirty="0"/>
            </a:br>
            <a:r>
              <a:rPr lang="it-IT" dirty="0"/>
              <a:t>TOKAMAK</a:t>
            </a:r>
          </a:p>
        </p:txBody>
      </p:sp>
      <p:pic>
        <p:nvPicPr>
          <p:cNvPr id="6" name="Segnaposto contenuto 5">
            <a:extLst>
              <a:ext uri="{FF2B5EF4-FFF2-40B4-BE49-F238E27FC236}">
                <a16:creationId xmlns:a16="http://schemas.microsoft.com/office/drawing/2014/main" id="{58414F99-4867-4BAA-867D-2C05292AE3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41196" y="1322362"/>
            <a:ext cx="6162728" cy="4626591"/>
          </a:xfrm>
        </p:spPr>
      </p:pic>
      <p:pic>
        <p:nvPicPr>
          <p:cNvPr id="8" name="Immagine 7">
            <a:extLst>
              <a:ext uri="{FF2B5EF4-FFF2-40B4-BE49-F238E27FC236}">
                <a16:creationId xmlns:a16="http://schemas.microsoft.com/office/drawing/2014/main" id="{C29B5067-154A-4A47-90D1-0C3032404F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8076" y="2496107"/>
            <a:ext cx="3431399" cy="3452846"/>
          </a:xfrm>
          <a:prstGeom prst="rect">
            <a:avLst/>
          </a:prstGeom>
        </p:spPr>
      </p:pic>
    </p:spTree>
    <p:extLst>
      <p:ext uri="{BB962C8B-B14F-4D97-AF65-F5344CB8AC3E}">
        <p14:creationId xmlns:p14="http://schemas.microsoft.com/office/powerpoint/2010/main" val="2403238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C23577-DB99-4D25-91A1-CEFED4F425B2}"/>
              </a:ext>
            </a:extLst>
          </p:cNvPr>
          <p:cNvSpPr>
            <a:spLocks noGrp="1"/>
          </p:cNvSpPr>
          <p:nvPr>
            <p:ph type="title"/>
          </p:nvPr>
        </p:nvSpPr>
        <p:spPr/>
        <p:txBody>
          <a:bodyPr/>
          <a:lstStyle/>
          <a:p>
            <a:r>
              <a:rPr lang="it-IT"/>
              <a:t>CONFIGURAZIONE TOKAMAK</a:t>
            </a:r>
            <a:endParaRPr lang="it-IT" dirty="0"/>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9B050674-FECC-451D-AFA4-AC9D868D8CDC}"/>
                  </a:ext>
                </a:extLst>
              </p:cNvPr>
              <p:cNvSpPr txBox="1"/>
              <p:nvPr/>
            </p:nvSpPr>
            <p:spPr>
              <a:xfrm>
                <a:off x="1143000" y="2233833"/>
                <a:ext cx="9776791" cy="2546595"/>
              </a:xfrm>
              <a:prstGeom prst="rect">
                <a:avLst/>
              </a:prstGeom>
              <a:noFill/>
            </p:spPr>
            <p:txBody>
              <a:bodyPr wrap="square" rtlCol="0">
                <a:spAutoFit/>
              </a:bodyPr>
              <a:lstStyle/>
              <a:p>
                <a:pPr algn="just"/>
                <a:r>
                  <a:rPr lang="it-IT" dirty="0"/>
                  <a:t>In molti modelli moderni l’equilibrio del plasma viene elongato verticalmente </a:t>
                </a:r>
                <a14:m>
                  <m:oMath xmlns:m="http://schemas.openxmlformats.org/officeDocument/2006/math">
                    <m:r>
                      <a:rPr lang="it-IT" b="0" i="1" smtClean="0">
                        <a:latin typeface="Cambria Math" panose="02040503050406030204" pitchFamily="18" charset="0"/>
                      </a:rPr>
                      <m:t>𝑘</m:t>
                    </m:r>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𝑏</m:t>
                        </m:r>
                      </m:num>
                      <m:den>
                        <m:r>
                          <a:rPr lang="it-IT" b="0" i="1" smtClean="0">
                            <a:latin typeface="Cambria Math" panose="02040503050406030204" pitchFamily="18" charset="0"/>
                          </a:rPr>
                          <m:t>𝑎</m:t>
                        </m:r>
                      </m:den>
                    </m:f>
                  </m:oMath>
                </a14:m>
                <a:r>
                  <a:rPr lang="it-IT" dirty="0"/>
                  <a:t> con </a:t>
                </a:r>
                <a:r>
                  <a:rPr lang="it-IT" i="1" dirty="0"/>
                  <a:t>b</a:t>
                </a:r>
                <a:r>
                  <a:rPr lang="it-IT" dirty="0"/>
                  <a:t> raggio minore del plasma nella direzione verticale e </a:t>
                </a:r>
                <a:r>
                  <a:rPr lang="it-IT" i="1" dirty="0"/>
                  <a:t>a</a:t>
                </a:r>
                <a:r>
                  <a:rPr lang="it-IT" dirty="0"/>
                  <a:t> raggio minore nella direzione orizzontale. Attualmente si utilizza </a:t>
                </a:r>
                <a14:m>
                  <m:oMath xmlns:m="http://schemas.openxmlformats.org/officeDocument/2006/math">
                    <m:r>
                      <a:rPr lang="it-IT" b="0" i="0" smtClean="0">
                        <a:latin typeface="Cambria Math" panose="02040503050406030204" pitchFamily="18" charset="0"/>
                        <a:ea typeface="Cambria Math" panose="02040503050406030204" pitchFamily="18" charset="0"/>
                      </a:rPr>
                      <m:t>1</m:t>
                    </m:r>
                    <m:r>
                      <a:rPr lang="it-IT">
                        <a:latin typeface="Cambria Math" panose="02040503050406030204" pitchFamily="18" charset="0"/>
                        <a:ea typeface="Cambria Math" panose="02040503050406030204" pitchFamily="18" charset="0"/>
                      </a:rPr>
                      <m:t>&lt;</m:t>
                    </m:r>
                    <m:r>
                      <a:rPr lang="it-IT" b="0" i="1" smtClean="0">
                        <a:latin typeface="Cambria Math" panose="02040503050406030204" pitchFamily="18" charset="0"/>
                        <a:ea typeface="Cambria Math" panose="02040503050406030204" pitchFamily="18" charset="0"/>
                      </a:rPr>
                      <m:t>𝑘</m:t>
                    </m:r>
                    <m:r>
                      <a:rPr lang="it-IT" i="1">
                        <a:latin typeface="Cambria Math" panose="02040503050406030204" pitchFamily="18" charset="0"/>
                        <a:ea typeface="Cambria Math" panose="02040503050406030204" pitchFamily="18" charset="0"/>
                      </a:rPr>
                      <m:t>&lt;</m:t>
                    </m:r>
                    <m:r>
                      <a:rPr lang="it-IT" b="0" i="1" smtClean="0">
                        <a:latin typeface="Cambria Math" panose="02040503050406030204" pitchFamily="18" charset="0"/>
                        <a:ea typeface="Cambria Math" panose="02040503050406030204" pitchFamily="18" charset="0"/>
                      </a:rPr>
                      <m:t>2</m:t>
                    </m:r>
                    <m:r>
                      <a:rPr lang="it-IT" i="1">
                        <a:latin typeface="Cambria Math" panose="02040503050406030204" pitchFamily="18" charset="0"/>
                        <a:ea typeface="Cambria Math" panose="02040503050406030204" pitchFamily="18" charset="0"/>
                      </a:rPr>
                      <m:t> </m:t>
                    </m:r>
                  </m:oMath>
                </a14:m>
                <a:r>
                  <a:rPr lang="it-IT" dirty="0"/>
                  <a:t>Si definisce la triangolarità del plasma </a:t>
                </a:r>
                <a14:m>
                  <m:oMath xmlns:m="http://schemas.openxmlformats.org/officeDocument/2006/math">
                    <m:r>
                      <a:rPr lang="it-IT" i="1" smtClean="0">
                        <a:latin typeface="Cambria Math" panose="02040503050406030204" pitchFamily="18" charset="0"/>
                        <a:ea typeface="Cambria Math" panose="02040503050406030204" pitchFamily="18" charset="0"/>
                      </a:rPr>
                      <m:t>𝛿</m:t>
                    </m:r>
                    <m:r>
                      <a:rPr lang="it-IT" i="1" smtClean="0">
                        <a:latin typeface="Cambria Math" panose="02040503050406030204" pitchFamily="18" charset="0"/>
                        <a:ea typeface="Cambria Math" panose="02040503050406030204" pitchFamily="18" charset="0"/>
                      </a:rPr>
                      <m:t>=</m:t>
                    </m:r>
                    <m:f>
                      <m:fPr>
                        <m:ctrlPr>
                          <a:rPr lang="it-IT" i="1" smtClean="0">
                            <a:latin typeface="Cambria Math" panose="02040503050406030204" pitchFamily="18" charset="0"/>
                            <a:ea typeface="Cambria Math" panose="02040503050406030204" pitchFamily="18" charset="0"/>
                          </a:rPr>
                        </m:ctrlPr>
                      </m:fPr>
                      <m:num>
                        <m:sSub>
                          <m:sSubPr>
                            <m:ctrlPr>
                              <a:rPr lang="it-IT"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𝑅</m:t>
                            </m:r>
                          </m:e>
                          <m:sub>
                            <m:r>
                              <a:rPr lang="it-IT" b="0" i="1" smtClean="0">
                                <a:latin typeface="Cambria Math" panose="02040503050406030204" pitchFamily="18" charset="0"/>
                                <a:ea typeface="Cambria Math" panose="02040503050406030204" pitchFamily="18" charset="0"/>
                              </a:rPr>
                              <m:t>0</m:t>
                            </m:r>
                          </m:sub>
                        </m:sSub>
                        <m:r>
                          <a:rPr lang="it-IT" b="0" i="1" smtClean="0">
                            <a:latin typeface="Cambria Math" panose="02040503050406030204" pitchFamily="18" charset="0"/>
                            <a:ea typeface="Cambria Math" panose="02040503050406030204" pitchFamily="18" charset="0"/>
                          </a:rPr>
                          <m:t>−</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𝑅</m:t>
                            </m:r>
                          </m:e>
                          <m:sub>
                            <m:r>
                              <a:rPr lang="it-IT" b="0" i="1" smtClean="0">
                                <a:latin typeface="Cambria Math" panose="02040503050406030204" pitchFamily="18" charset="0"/>
                                <a:ea typeface="Cambria Math" panose="02040503050406030204" pitchFamily="18" charset="0"/>
                              </a:rPr>
                              <m:t>𝐷</m:t>
                            </m:r>
                          </m:sub>
                        </m:sSub>
                      </m:num>
                      <m:den>
                        <m:r>
                          <a:rPr lang="it-IT" b="0" i="1" smtClean="0">
                            <a:latin typeface="Cambria Math" panose="02040503050406030204" pitchFamily="18" charset="0"/>
                            <a:ea typeface="Cambria Math" panose="02040503050406030204" pitchFamily="18" charset="0"/>
                          </a:rPr>
                          <m:t>𝑎</m:t>
                        </m:r>
                      </m:den>
                    </m:f>
                  </m:oMath>
                </a14:m>
                <a:r>
                  <a:rPr lang="it-IT" dirty="0"/>
                  <a:t> con </a:t>
                </a:r>
                <a14:m>
                  <m:oMath xmlns:m="http://schemas.openxmlformats.org/officeDocument/2006/math">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𝑅</m:t>
                        </m:r>
                      </m:e>
                      <m:sub>
                        <m:r>
                          <a:rPr lang="it-IT" i="1">
                            <a:latin typeface="Cambria Math" panose="02040503050406030204" pitchFamily="18" charset="0"/>
                            <a:ea typeface="Cambria Math" panose="02040503050406030204" pitchFamily="18" charset="0"/>
                          </a:rPr>
                          <m:t>0</m:t>
                        </m:r>
                      </m:sub>
                    </m:sSub>
                  </m:oMath>
                </a14:m>
                <a:r>
                  <a:rPr lang="it-IT" dirty="0"/>
                  <a:t> raggio maggiore della linea toroidale corrispondente al centro delle superfici di flusso magnetico, </a:t>
                </a:r>
                <a14:m>
                  <m:oMath xmlns:m="http://schemas.openxmlformats.org/officeDocument/2006/math">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𝑅</m:t>
                        </m:r>
                      </m:e>
                      <m:sub>
                        <m:r>
                          <a:rPr lang="it-IT" i="1">
                            <a:latin typeface="Cambria Math" panose="02040503050406030204" pitchFamily="18" charset="0"/>
                            <a:ea typeface="Cambria Math" panose="02040503050406030204" pitchFamily="18" charset="0"/>
                          </a:rPr>
                          <m:t>𝐷</m:t>
                        </m:r>
                      </m:sub>
                    </m:sSub>
                  </m:oMath>
                </a14:m>
                <a:r>
                  <a:rPr lang="it-IT" dirty="0"/>
                  <a:t> il raggio maggiore tale per cui b viene misurata. Tipicamente si utilizza </a:t>
                </a:r>
                <a14:m>
                  <m:oMath xmlns:m="http://schemas.openxmlformats.org/officeDocument/2006/math">
                    <m:r>
                      <a:rPr lang="it-IT" b="0" i="0" smtClean="0">
                        <a:latin typeface="Cambria Math" panose="02040503050406030204" pitchFamily="18" charset="0"/>
                        <a:ea typeface="Cambria Math" panose="02040503050406030204" pitchFamily="18" charset="0"/>
                      </a:rPr>
                      <m:t>0&lt;</m:t>
                    </m:r>
                    <m:r>
                      <a:rPr lang="it-IT" i="1">
                        <a:latin typeface="Cambria Math" panose="02040503050406030204" pitchFamily="18" charset="0"/>
                        <a:ea typeface="Cambria Math" panose="02040503050406030204" pitchFamily="18" charset="0"/>
                      </a:rPr>
                      <m:t>𝛿</m:t>
                    </m:r>
                    <m:r>
                      <a:rPr lang="it-IT" b="0" i="1" smtClean="0">
                        <a:latin typeface="Cambria Math" panose="02040503050406030204" pitchFamily="18" charset="0"/>
                        <a:ea typeface="Cambria Math" panose="02040503050406030204" pitchFamily="18" charset="0"/>
                      </a:rPr>
                      <m:t>&lt;1</m:t>
                    </m:r>
                  </m:oMath>
                </a14:m>
                <a:endParaRPr lang="it-IT" dirty="0"/>
              </a:p>
              <a:p>
                <a:pPr algn="just"/>
                <a:r>
                  <a:rPr lang="it-IT" dirty="0"/>
                  <a:t>Le componenti orizzontali e verticali sono intrinsecamente instabili, per questo vengono controllate tramite ulteriori bobine esterne, difatti la geometria toroidale produce una forza che tende a far espandere il plasma  </a:t>
                </a:r>
              </a:p>
            </p:txBody>
          </p:sp>
        </mc:Choice>
        <mc:Fallback xmlns="">
          <p:sp>
            <p:nvSpPr>
              <p:cNvPr id="4" name="CasellaDiTesto 3">
                <a:extLst>
                  <a:ext uri="{FF2B5EF4-FFF2-40B4-BE49-F238E27FC236}">
                    <a16:creationId xmlns:a16="http://schemas.microsoft.com/office/drawing/2014/main" id="{9B050674-FECC-451D-AFA4-AC9D868D8CDC}"/>
                  </a:ext>
                </a:extLst>
              </p:cNvPr>
              <p:cNvSpPr txBox="1">
                <a:spLocks noRot="1" noChangeAspect="1" noMove="1" noResize="1" noEditPoints="1" noAdjustHandles="1" noChangeArrowheads="1" noChangeShapeType="1" noTextEdit="1"/>
              </p:cNvSpPr>
              <p:nvPr/>
            </p:nvSpPr>
            <p:spPr>
              <a:xfrm>
                <a:off x="1143000" y="2233833"/>
                <a:ext cx="9776791" cy="2546595"/>
              </a:xfrm>
              <a:prstGeom prst="rect">
                <a:avLst/>
              </a:prstGeom>
              <a:blipFill>
                <a:blip r:embed="rId2"/>
                <a:stretch>
                  <a:fillRect l="-561" r="-561" b="-2871"/>
                </a:stretch>
              </a:blipFill>
            </p:spPr>
            <p:txBody>
              <a:bodyPr/>
              <a:lstStyle/>
              <a:p>
                <a:r>
                  <a:rPr lang="it-IT">
                    <a:noFill/>
                  </a:rPr>
                  <a:t> </a:t>
                </a:r>
              </a:p>
            </p:txBody>
          </p:sp>
        </mc:Fallback>
      </mc:AlternateContent>
    </p:spTree>
    <p:extLst>
      <p:ext uri="{BB962C8B-B14F-4D97-AF65-F5344CB8AC3E}">
        <p14:creationId xmlns:p14="http://schemas.microsoft.com/office/powerpoint/2010/main" val="1181602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CF23DDA-0D09-4FE5-AE88-EBBE5E024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egnaposto contenuto 2">
            <a:extLst>
              <a:ext uri="{FF2B5EF4-FFF2-40B4-BE49-F238E27FC236}">
                <a16:creationId xmlns:a16="http://schemas.microsoft.com/office/drawing/2014/main" id="{919310AA-99C0-4988-9314-5342341A08F7}"/>
              </a:ext>
            </a:extLst>
          </p:cNvPr>
          <p:cNvSpPr txBox="1">
            <a:spLocks/>
          </p:cNvSpPr>
          <p:nvPr/>
        </p:nvSpPr>
        <p:spPr>
          <a:xfrm>
            <a:off x="1197525" y="5983355"/>
            <a:ext cx="3894412" cy="583097"/>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spcBef>
                <a:spcPct val="0"/>
              </a:spcBef>
              <a:spcAft>
                <a:spcPts val="600"/>
              </a:spcAft>
              <a:buNone/>
            </a:pPr>
            <a:endParaRPr lang="en-US" sz="1500" kern="1200">
              <a:solidFill>
                <a:schemeClr val="tx1"/>
              </a:solidFill>
              <a:latin typeface="+mj-lt"/>
              <a:ea typeface="+mj-ea"/>
              <a:cs typeface="+mj-cs"/>
            </a:endParaRPr>
          </a:p>
          <a:p>
            <a:pPr marL="0" indent="0">
              <a:lnSpc>
                <a:spcPct val="90000"/>
              </a:lnSpc>
              <a:spcBef>
                <a:spcPct val="0"/>
              </a:spcBef>
              <a:spcAft>
                <a:spcPts val="600"/>
              </a:spcAft>
              <a:buNone/>
            </a:pPr>
            <a:r>
              <a:rPr lang="en-US" sz="1500" kern="1200">
                <a:solidFill>
                  <a:schemeClr val="tx1"/>
                </a:solidFill>
                <a:latin typeface="+mj-lt"/>
                <a:ea typeface="+mj-ea"/>
                <a:cs typeface="+mj-cs"/>
              </a:rPr>
              <a:t>Axisymmetric Divertor Experiment</a:t>
            </a:r>
            <a:endParaRPr lang="en-US" sz="1500" kern="1200" dirty="0">
              <a:solidFill>
                <a:schemeClr val="tx1"/>
              </a:solidFill>
              <a:latin typeface="+mj-lt"/>
              <a:ea typeface="+mj-ea"/>
              <a:cs typeface="+mj-cs"/>
            </a:endParaRPr>
          </a:p>
        </p:txBody>
      </p:sp>
      <p:sp>
        <p:nvSpPr>
          <p:cNvPr id="6" name="Segnaposto contenuto 5">
            <a:extLst>
              <a:ext uri="{FF2B5EF4-FFF2-40B4-BE49-F238E27FC236}">
                <a16:creationId xmlns:a16="http://schemas.microsoft.com/office/drawing/2014/main" id="{FF3B806D-4326-4FE0-80BD-6B6C36036078}"/>
              </a:ext>
            </a:extLst>
          </p:cNvPr>
          <p:cNvSpPr>
            <a:spLocks noGrp="1"/>
          </p:cNvSpPr>
          <p:nvPr>
            <p:ph idx="1"/>
          </p:nvPr>
        </p:nvSpPr>
        <p:spPr>
          <a:xfrm>
            <a:off x="5453547" y="1472922"/>
            <a:ext cx="5595452" cy="4268582"/>
          </a:xfrm>
        </p:spPr>
        <p:txBody>
          <a:bodyPr vert="horz" lIns="91440" tIns="45720" rIns="91440" bIns="45720" rtlCol="0" anchor="b">
            <a:noAutofit/>
          </a:bodyPr>
          <a:lstStyle/>
          <a:p>
            <a:pPr algn="just">
              <a:lnSpc>
                <a:spcPct val="110000"/>
              </a:lnSpc>
            </a:pPr>
            <a:r>
              <a:rPr lang="en-US" sz="1800" dirty="0"/>
              <a:t>La </a:t>
            </a:r>
            <a:r>
              <a:rPr lang="en-US" sz="1800" dirty="0" err="1"/>
              <a:t>sezione</a:t>
            </a:r>
            <a:r>
              <a:rPr lang="en-US" sz="1800" dirty="0"/>
              <a:t> </a:t>
            </a:r>
            <a:r>
              <a:rPr lang="en-US" sz="1800" dirty="0" err="1"/>
              <a:t>poloidale</a:t>
            </a:r>
            <a:r>
              <a:rPr lang="en-US" sz="1800" dirty="0"/>
              <a:t> </a:t>
            </a:r>
            <a:r>
              <a:rPr lang="en-US" sz="1800" dirty="0" err="1"/>
              <a:t>trasversale</a:t>
            </a:r>
            <a:r>
              <a:rPr lang="en-US" sz="1800" dirty="0"/>
              <a:t> </a:t>
            </a:r>
            <a:r>
              <a:rPr lang="en-US" sz="1800" dirty="0" err="1"/>
              <a:t>viene</a:t>
            </a:r>
            <a:r>
              <a:rPr lang="en-US" sz="1800" dirty="0"/>
              <a:t> </a:t>
            </a:r>
            <a:r>
              <a:rPr lang="en-US" sz="1800" dirty="0" err="1"/>
              <a:t>imposta</a:t>
            </a:r>
            <a:r>
              <a:rPr lang="en-US" sz="1800" dirty="0"/>
              <a:t> </a:t>
            </a:r>
            <a:r>
              <a:rPr lang="en-US" sz="1800" dirty="0" err="1"/>
              <a:t>triangolare</a:t>
            </a:r>
            <a:r>
              <a:rPr lang="en-US" sz="1800" dirty="0"/>
              <a:t>, le </a:t>
            </a:r>
            <a:r>
              <a:rPr lang="en-US" sz="1800" dirty="0" err="1"/>
              <a:t>linee</a:t>
            </a:r>
            <a:r>
              <a:rPr lang="en-US" sz="1800" dirty="0"/>
              <a:t> di campo </a:t>
            </a:r>
            <a:r>
              <a:rPr lang="en-US" sz="1800" dirty="0" err="1"/>
              <a:t>magnetico</a:t>
            </a:r>
            <a:r>
              <a:rPr lang="en-US" sz="1800" dirty="0"/>
              <a:t> </a:t>
            </a:r>
            <a:r>
              <a:rPr lang="en-US" sz="1800" dirty="0" err="1"/>
              <a:t>agli</a:t>
            </a:r>
            <a:r>
              <a:rPr lang="en-US" sz="1800" dirty="0"/>
              <a:t> </a:t>
            </a:r>
            <a:r>
              <a:rPr lang="en-US" sz="1800" dirty="0" err="1"/>
              <a:t>estremi</a:t>
            </a:r>
            <a:r>
              <a:rPr lang="en-US" sz="1800" dirty="0"/>
              <a:t> del plasma (</a:t>
            </a:r>
            <a:r>
              <a:rPr lang="en-US" sz="1800" dirty="0" err="1"/>
              <a:t>radiali</a:t>
            </a:r>
            <a:r>
              <a:rPr lang="en-US" sz="1800" dirty="0"/>
              <a:t> rispetto al </a:t>
            </a:r>
            <a:r>
              <a:rPr lang="en-US" sz="1800" dirty="0" err="1"/>
              <a:t>centro</a:t>
            </a:r>
            <a:r>
              <a:rPr lang="en-US" sz="1800" dirty="0"/>
              <a:t> del campo </a:t>
            </a:r>
            <a:r>
              <a:rPr lang="en-US" sz="1800" dirty="0" err="1"/>
              <a:t>toroidale</a:t>
            </a:r>
            <a:r>
              <a:rPr lang="en-US" sz="1800" dirty="0"/>
              <a:t>) a causa di </a:t>
            </a:r>
            <a:r>
              <a:rPr lang="en-US" sz="1800" dirty="0" err="1"/>
              <a:t>ciò</a:t>
            </a:r>
            <a:r>
              <a:rPr lang="en-US" sz="1800" dirty="0"/>
              <a:t> </a:t>
            </a:r>
            <a:r>
              <a:rPr lang="en-US" sz="1800" dirty="0" err="1"/>
              <a:t>formano</a:t>
            </a:r>
            <a:r>
              <a:rPr lang="en-US" sz="1800" dirty="0"/>
              <a:t> un punto a campo </a:t>
            </a:r>
            <a:r>
              <a:rPr lang="en-US" sz="1800" dirty="0" err="1"/>
              <a:t>nullo</a:t>
            </a:r>
            <a:r>
              <a:rPr lang="en-US" sz="1800" dirty="0"/>
              <a:t> </a:t>
            </a:r>
            <a:r>
              <a:rPr lang="en-US" sz="1800" dirty="0" err="1"/>
              <a:t>detto</a:t>
            </a:r>
            <a:r>
              <a:rPr lang="en-US" sz="1800" dirty="0"/>
              <a:t> X-point. Tale </a:t>
            </a:r>
            <a:r>
              <a:rPr lang="en-US" sz="1800" dirty="0" err="1"/>
              <a:t>configurazione</a:t>
            </a:r>
            <a:r>
              <a:rPr lang="en-US" sz="1800" dirty="0"/>
              <a:t> </a:t>
            </a:r>
            <a:r>
              <a:rPr lang="en-US" sz="1800" dirty="0" err="1"/>
              <a:t>consente</a:t>
            </a:r>
            <a:r>
              <a:rPr lang="en-US" sz="1800" dirty="0"/>
              <a:t> di </a:t>
            </a:r>
            <a:r>
              <a:rPr lang="en-US" sz="1800" dirty="0" err="1"/>
              <a:t>controllare</a:t>
            </a:r>
            <a:r>
              <a:rPr lang="en-US" sz="1800" dirty="0"/>
              <a:t> </a:t>
            </a:r>
            <a:r>
              <a:rPr lang="en-US" sz="1800" dirty="0" err="1"/>
              <a:t>accuratamente</a:t>
            </a:r>
            <a:r>
              <a:rPr lang="en-US" sz="1800" dirty="0"/>
              <a:t> le </a:t>
            </a:r>
            <a:r>
              <a:rPr lang="en-US" sz="1800" dirty="0" err="1"/>
              <a:t>interazioni</a:t>
            </a:r>
            <a:r>
              <a:rPr lang="en-US" sz="1800" dirty="0"/>
              <a:t> del plasma con le </a:t>
            </a:r>
            <a:r>
              <a:rPr lang="en-US" sz="1800" dirty="0" err="1"/>
              <a:t>pareti</a:t>
            </a:r>
            <a:r>
              <a:rPr lang="en-US" sz="1800" dirty="0"/>
              <a:t>.</a:t>
            </a:r>
          </a:p>
          <a:p>
            <a:pPr algn="just">
              <a:lnSpc>
                <a:spcPct val="110000"/>
              </a:lnSpc>
            </a:pPr>
            <a:r>
              <a:rPr lang="en-US" sz="1800" dirty="0" err="1"/>
              <a:t>Ulteriormente</a:t>
            </a:r>
            <a:r>
              <a:rPr lang="en-US" sz="1800" dirty="0"/>
              <a:t> per </a:t>
            </a:r>
            <a:r>
              <a:rPr lang="en-US" sz="1800" dirty="0" err="1"/>
              <a:t>confinare</a:t>
            </a:r>
            <a:r>
              <a:rPr lang="en-US" sz="1800" dirty="0"/>
              <a:t> il plasma e per </a:t>
            </a:r>
            <a:r>
              <a:rPr lang="en-US" sz="1800" dirty="0" err="1"/>
              <a:t>controllarne</a:t>
            </a:r>
            <a:r>
              <a:rPr lang="en-US" sz="1800" dirty="0"/>
              <a:t> le </a:t>
            </a:r>
            <a:r>
              <a:rPr lang="en-US" sz="1800" dirty="0" err="1"/>
              <a:t>interazioni</a:t>
            </a:r>
            <a:r>
              <a:rPr lang="en-US" sz="1800" dirty="0"/>
              <a:t> con le </a:t>
            </a:r>
            <a:r>
              <a:rPr lang="en-US" sz="1800" dirty="0" err="1"/>
              <a:t>pareti</a:t>
            </a:r>
            <a:r>
              <a:rPr lang="en-US" sz="1800" dirty="0"/>
              <a:t> </a:t>
            </a:r>
            <a:r>
              <a:rPr lang="en-US" sz="1800" dirty="0" err="1"/>
              <a:t>si</a:t>
            </a:r>
            <a:r>
              <a:rPr lang="en-US" sz="1800" dirty="0"/>
              <a:t> </a:t>
            </a:r>
            <a:r>
              <a:rPr lang="en-US" sz="1800" dirty="0" err="1"/>
              <a:t>usa</a:t>
            </a:r>
            <a:r>
              <a:rPr lang="en-US" sz="1800" dirty="0"/>
              <a:t> un </a:t>
            </a:r>
            <a:r>
              <a:rPr lang="en-US" sz="1800" dirty="0" err="1"/>
              <a:t>limitatore</a:t>
            </a:r>
            <a:r>
              <a:rPr lang="en-US" sz="1800" dirty="0"/>
              <a:t>, </a:t>
            </a:r>
            <a:r>
              <a:rPr lang="en-US" sz="1800" dirty="0" err="1"/>
              <a:t>ovvero</a:t>
            </a:r>
            <a:r>
              <a:rPr lang="en-US" sz="1800" dirty="0"/>
              <a:t> </a:t>
            </a:r>
            <a:r>
              <a:rPr lang="en-US" sz="1800" dirty="0" err="1"/>
              <a:t>una</a:t>
            </a:r>
            <a:r>
              <a:rPr lang="en-US" sz="1800" dirty="0"/>
              <a:t> </a:t>
            </a:r>
            <a:r>
              <a:rPr lang="en-US" sz="1800" dirty="0" err="1"/>
              <a:t>superficie</a:t>
            </a:r>
            <a:r>
              <a:rPr lang="en-US" sz="1800" dirty="0"/>
              <a:t> </a:t>
            </a:r>
            <a:r>
              <a:rPr lang="en-US" sz="1800" dirty="0" err="1"/>
              <a:t>che</a:t>
            </a:r>
            <a:r>
              <a:rPr lang="en-US" sz="1800" dirty="0"/>
              <a:t> </a:t>
            </a:r>
            <a:r>
              <a:rPr lang="en-US" sz="1800" dirty="0" err="1"/>
              <a:t>interseca</a:t>
            </a:r>
            <a:r>
              <a:rPr lang="en-US" sz="1800" dirty="0"/>
              <a:t> le </a:t>
            </a:r>
            <a:r>
              <a:rPr lang="en-US" sz="1800" dirty="0" err="1"/>
              <a:t>linee</a:t>
            </a:r>
            <a:r>
              <a:rPr lang="en-US" sz="1800" dirty="0"/>
              <a:t> di campo </a:t>
            </a:r>
            <a:r>
              <a:rPr lang="en-US" sz="1800" dirty="0" err="1"/>
              <a:t>elicoidali</a:t>
            </a:r>
            <a:r>
              <a:rPr lang="en-US" sz="1800" dirty="0"/>
              <a:t>  </a:t>
            </a:r>
            <a:r>
              <a:rPr lang="en-US" sz="1800" dirty="0" err="1"/>
              <a:t>nella</a:t>
            </a:r>
            <a:r>
              <a:rPr lang="en-US" sz="1800" dirty="0"/>
              <a:t> camera a </a:t>
            </a:r>
            <a:r>
              <a:rPr lang="en-US" sz="1800" dirty="0" err="1"/>
              <a:t>vuoto</a:t>
            </a:r>
            <a:r>
              <a:rPr lang="en-US" sz="1800" dirty="0"/>
              <a:t> </a:t>
            </a:r>
            <a:r>
              <a:rPr lang="en-US" sz="1800" dirty="0" err="1"/>
              <a:t>indotto</a:t>
            </a:r>
            <a:r>
              <a:rPr lang="en-US" sz="1800" dirty="0"/>
              <a:t> e </a:t>
            </a:r>
            <a:r>
              <a:rPr lang="en-US" sz="1800" dirty="0" err="1"/>
              <a:t>rimuove</a:t>
            </a:r>
            <a:r>
              <a:rPr lang="en-US" sz="1800" dirty="0"/>
              <a:t> le </a:t>
            </a:r>
            <a:r>
              <a:rPr lang="en-US" sz="1800" dirty="0" err="1"/>
              <a:t>particelle</a:t>
            </a:r>
            <a:r>
              <a:rPr lang="en-US" sz="1800" dirty="0"/>
              <a:t> </a:t>
            </a:r>
            <a:r>
              <a:rPr lang="en-US" sz="1800" dirty="0" err="1"/>
              <a:t>che</a:t>
            </a:r>
            <a:r>
              <a:rPr lang="en-US" sz="1800" dirty="0"/>
              <a:t> </a:t>
            </a:r>
            <a:r>
              <a:rPr lang="en-US" sz="1800" dirty="0" err="1"/>
              <a:t>viaggiano</a:t>
            </a:r>
            <a:r>
              <a:rPr lang="en-US" sz="1800" dirty="0"/>
              <a:t> </a:t>
            </a:r>
            <a:r>
              <a:rPr lang="en-US" sz="1800" dirty="0" err="1"/>
              <a:t>su</a:t>
            </a:r>
            <a:r>
              <a:rPr lang="en-US" sz="1800" dirty="0"/>
              <a:t> </a:t>
            </a:r>
            <a:r>
              <a:rPr lang="en-US" sz="1800" dirty="0" err="1"/>
              <a:t>tali</a:t>
            </a:r>
            <a:r>
              <a:rPr lang="en-US" sz="1800" dirty="0"/>
              <a:t> </a:t>
            </a:r>
            <a:r>
              <a:rPr lang="en-US" sz="1800" dirty="0" err="1"/>
              <a:t>linee</a:t>
            </a:r>
            <a:r>
              <a:rPr lang="en-US" sz="1800" dirty="0"/>
              <a:t> di campo. Si </a:t>
            </a:r>
            <a:r>
              <a:rPr lang="en-US" sz="1800" dirty="0" err="1"/>
              <a:t>chiama</a:t>
            </a:r>
            <a:r>
              <a:rPr lang="en-US" sz="1800" dirty="0"/>
              <a:t> </a:t>
            </a:r>
            <a:r>
              <a:rPr lang="en-US" sz="1800" b="0" i="0" u="none" strike="noStrike" baseline="0" dirty="0"/>
              <a:t>“last closed flux surface” (LCFS), </a:t>
            </a:r>
            <a:endParaRPr lang="en-US" sz="1800" dirty="0"/>
          </a:p>
        </p:txBody>
      </p:sp>
      <p:cxnSp>
        <p:nvCxnSpPr>
          <p:cNvPr id="15" name="Straight Connector 14">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Immagine 9">
            <a:extLst>
              <a:ext uri="{FF2B5EF4-FFF2-40B4-BE49-F238E27FC236}">
                <a16:creationId xmlns:a16="http://schemas.microsoft.com/office/drawing/2014/main" id="{497F0F73-719C-4BCA-847D-DB23877C62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5575" y="752101"/>
            <a:ext cx="3071679" cy="5353797"/>
          </a:xfrm>
          <a:prstGeom prst="rect">
            <a:avLst/>
          </a:prstGeom>
        </p:spPr>
      </p:pic>
    </p:spTree>
    <p:extLst>
      <p:ext uri="{BB962C8B-B14F-4D97-AF65-F5344CB8AC3E}">
        <p14:creationId xmlns:p14="http://schemas.microsoft.com/office/powerpoint/2010/main" val="484431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631C69-F54F-4970-BFF5-BDA7062DDCC6}"/>
              </a:ext>
            </a:extLst>
          </p:cNvPr>
          <p:cNvSpPr>
            <a:spLocks noGrp="1"/>
          </p:cNvSpPr>
          <p:nvPr>
            <p:ph type="title"/>
          </p:nvPr>
        </p:nvSpPr>
        <p:spPr/>
        <p:txBody>
          <a:bodyPr/>
          <a:lstStyle/>
          <a:p>
            <a:r>
              <a:rPr lang="it-IT" dirty="0"/>
              <a:t>TEMPO DI CONFINAMENTO</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62D384B-0583-4A33-ADDB-3AA2B6B3BAA9}"/>
                  </a:ext>
                </a:extLst>
              </p:cNvPr>
              <p:cNvSpPr>
                <a:spLocks noGrp="1"/>
              </p:cNvSpPr>
              <p:nvPr>
                <p:ph idx="1"/>
              </p:nvPr>
            </p:nvSpPr>
            <p:spPr/>
            <p:txBody>
              <a:bodyPr>
                <a:normAutofit lnSpcReduction="10000"/>
              </a:bodyPr>
              <a:lstStyle/>
              <a:p>
                <a:r>
                  <a:rPr lang="en-US" sz="2000" b="0" i="0" u="none" strike="noStrike" baseline="0" dirty="0">
                    <a:latin typeface="+mj-lt"/>
                  </a:rPr>
                  <a:t>80% </a:t>
                </a:r>
                <a:r>
                  <a:rPr lang="en-US" sz="2000" b="0" i="0" u="none" strike="noStrike" baseline="0" dirty="0" err="1">
                    <a:latin typeface="+mj-lt"/>
                  </a:rPr>
                  <a:t>dell’energia</a:t>
                </a:r>
                <a:r>
                  <a:rPr lang="en-US" sz="2000" b="0" i="0" u="none" strike="noStrike" baseline="0" dirty="0">
                    <a:latin typeface="+mj-lt"/>
                  </a:rPr>
                  <a:t> </a:t>
                </a:r>
                <a:r>
                  <a:rPr lang="en-US" sz="2000" b="0" i="0" u="none" strike="noStrike" baseline="0" dirty="0" err="1">
                    <a:latin typeface="+mj-lt"/>
                  </a:rPr>
                  <a:t>cinetica</a:t>
                </a:r>
                <a:r>
                  <a:rPr lang="en-US" sz="2000" b="0" i="0" u="none" strike="noStrike" baseline="0" dirty="0">
                    <a:latin typeface="+mj-lt"/>
                  </a:rPr>
                  <a:t> </a:t>
                </a:r>
                <a:r>
                  <a:rPr lang="en-US" sz="2000" b="0" i="0" u="none" strike="noStrike" baseline="0" dirty="0" err="1">
                    <a:latin typeface="+mj-lt"/>
                  </a:rPr>
                  <a:t>rilasciata</a:t>
                </a:r>
                <a:r>
                  <a:rPr lang="en-US" sz="2000" b="0" i="0" u="none" strike="noStrike" baseline="0" dirty="0">
                    <a:latin typeface="+mj-lt"/>
                  </a:rPr>
                  <a:t> </a:t>
                </a:r>
                <a:r>
                  <a:rPr lang="en-US" sz="2000" b="0" i="0" u="none" strike="noStrike" baseline="0" dirty="0" err="1">
                    <a:latin typeface="+mj-lt"/>
                  </a:rPr>
                  <a:t>dalle</a:t>
                </a:r>
                <a:r>
                  <a:rPr lang="en-US" sz="2000" b="0" i="0" u="none" strike="noStrike" baseline="0" dirty="0">
                    <a:latin typeface="+mj-lt"/>
                  </a:rPr>
                  <a:t> </a:t>
                </a:r>
                <a:r>
                  <a:rPr lang="en-US" sz="2000" b="0" i="0" u="none" strike="noStrike" baseline="0" dirty="0" err="1">
                    <a:latin typeface="+mj-lt"/>
                  </a:rPr>
                  <a:t>reazioni</a:t>
                </a:r>
                <a:r>
                  <a:rPr lang="en-US" sz="2000" b="0" i="0" u="none" strike="noStrike" baseline="0" dirty="0">
                    <a:latin typeface="+mj-lt"/>
                  </a:rPr>
                  <a:t> è </a:t>
                </a:r>
                <a:r>
                  <a:rPr lang="en-US" sz="2000" b="0" i="0" u="none" strike="noStrike" baseline="0" dirty="0" err="1">
                    <a:latin typeface="+mj-lt"/>
                  </a:rPr>
                  <a:t>trasportata</a:t>
                </a:r>
                <a:r>
                  <a:rPr lang="en-US" sz="2000" b="0" i="0" u="none" strike="noStrike" baseline="0" dirty="0">
                    <a:latin typeface="+mj-lt"/>
                  </a:rPr>
                  <a:t> </a:t>
                </a:r>
                <a:r>
                  <a:rPr lang="en-US" sz="2000" b="0" i="0" u="none" strike="noStrike" baseline="0" dirty="0" err="1">
                    <a:latin typeface="+mj-lt"/>
                  </a:rPr>
                  <a:t>dai</a:t>
                </a:r>
                <a:r>
                  <a:rPr lang="en-US" sz="2000" b="0" i="0" u="none" strike="noStrike" baseline="0" dirty="0">
                    <a:latin typeface="+mj-lt"/>
                  </a:rPr>
                  <a:t> </a:t>
                </a:r>
                <a:r>
                  <a:rPr lang="en-US" sz="2000" b="0" i="0" u="none" strike="noStrike" baseline="0" dirty="0" err="1">
                    <a:latin typeface="+mj-lt"/>
                  </a:rPr>
                  <a:t>neutroni</a:t>
                </a:r>
                <a:r>
                  <a:rPr lang="en-US" sz="2000" b="0" i="0" u="none" strike="noStrike" baseline="0" dirty="0">
                    <a:latin typeface="+mj-lt"/>
                  </a:rPr>
                  <a:t> </a:t>
                </a:r>
                <a:r>
                  <a:rPr lang="en-US" sz="2000" b="0" i="0" u="none" strike="noStrike" baseline="0" dirty="0" err="1">
                    <a:latin typeface="+mj-lt"/>
                  </a:rPr>
                  <a:t>che</a:t>
                </a:r>
                <a:r>
                  <a:rPr lang="en-US" sz="2000" b="0" i="0" u="none" strike="noStrike" baseline="0" dirty="0">
                    <a:latin typeface="+mj-lt"/>
                  </a:rPr>
                  <a:t> </a:t>
                </a:r>
                <a:r>
                  <a:rPr lang="en-US" sz="2000" b="0" i="0" u="none" strike="noStrike" baseline="0" dirty="0" err="1">
                    <a:latin typeface="+mj-lt"/>
                  </a:rPr>
                  <a:t>vengono</a:t>
                </a:r>
                <a:r>
                  <a:rPr lang="en-US" sz="2000" b="0" i="0" u="none" strike="noStrike" baseline="0" dirty="0">
                    <a:latin typeface="+mj-lt"/>
                  </a:rPr>
                  <a:t> </a:t>
                </a:r>
                <a:r>
                  <a:rPr lang="en-US" dirty="0" err="1">
                    <a:latin typeface="+mj-lt"/>
                  </a:rPr>
                  <a:t>assorbiti</a:t>
                </a:r>
                <a:r>
                  <a:rPr lang="en-US" dirty="0">
                    <a:latin typeface="+mj-lt"/>
                  </a:rPr>
                  <a:t> </a:t>
                </a:r>
                <a:r>
                  <a:rPr lang="en-US" dirty="0" err="1">
                    <a:latin typeface="+mj-lt"/>
                  </a:rPr>
                  <a:t>nella</a:t>
                </a:r>
                <a:r>
                  <a:rPr lang="en-US" dirty="0">
                    <a:latin typeface="+mj-lt"/>
                  </a:rPr>
                  <a:t> </a:t>
                </a:r>
                <a:r>
                  <a:rPr lang="en-US" dirty="0" err="1">
                    <a:latin typeface="+mj-lt"/>
                  </a:rPr>
                  <a:t>struttura</a:t>
                </a:r>
                <a:r>
                  <a:rPr lang="en-US" dirty="0">
                    <a:latin typeface="+mj-lt"/>
                  </a:rPr>
                  <a:t> </a:t>
                </a:r>
                <a:r>
                  <a:rPr lang="en-US" dirty="0" err="1">
                    <a:latin typeface="+mj-lt"/>
                  </a:rPr>
                  <a:t>della</a:t>
                </a:r>
                <a:r>
                  <a:rPr lang="en-US" dirty="0">
                    <a:latin typeface="+mj-lt"/>
                  </a:rPr>
                  <a:t> camera, </a:t>
                </a:r>
                <a:r>
                  <a:rPr lang="en-US" dirty="0" err="1">
                    <a:latin typeface="+mj-lt"/>
                  </a:rPr>
                  <a:t>così</a:t>
                </a:r>
                <a:r>
                  <a:rPr lang="en-US" dirty="0">
                    <a:latin typeface="+mj-lt"/>
                  </a:rPr>
                  <a:t> da </a:t>
                </a:r>
                <a:r>
                  <a:rPr lang="en-US" dirty="0" err="1">
                    <a:latin typeface="+mj-lt"/>
                  </a:rPr>
                  <a:t>poter</a:t>
                </a:r>
                <a:r>
                  <a:rPr lang="en-US" dirty="0">
                    <a:latin typeface="+mj-lt"/>
                  </a:rPr>
                  <a:t> </a:t>
                </a:r>
                <a:r>
                  <a:rPr lang="en-US" dirty="0" err="1">
                    <a:latin typeface="+mj-lt"/>
                  </a:rPr>
                  <a:t>utilizzare</a:t>
                </a:r>
                <a:r>
                  <a:rPr lang="en-US" dirty="0">
                    <a:latin typeface="+mj-lt"/>
                  </a:rPr>
                  <a:t> un </a:t>
                </a:r>
                <a:r>
                  <a:rPr lang="en-US" dirty="0" err="1">
                    <a:latin typeface="+mj-lt"/>
                  </a:rPr>
                  <a:t>impianto</a:t>
                </a:r>
                <a:r>
                  <a:rPr lang="en-US" dirty="0">
                    <a:latin typeface="+mj-lt"/>
                  </a:rPr>
                  <a:t> a </a:t>
                </a:r>
                <a:r>
                  <a:rPr lang="en-US" dirty="0" err="1">
                    <a:latin typeface="+mj-lt"/>
                  </a:rPr>
                  <a:t>vapore</a:t>
                </a:r>
                <a:r>
                  <a:rPr lang="en-US" dirty="0">
                    <a:latin typeface="+mj-lt"/>
                  </a:rPr>
                  <a:t>. Per </a:t>
                </a:r>
                <a:r>
                  <a:rPr lang="en-US" dirty="0" err="1">
                    <a:latin typeface="+mj-lt"/>
                  </a:rPr>
                  <a:t>raggiungere</a:t>
                </a:r>
                <a:r>
                  <a:rPr lang="en-US" dirty="0">
                    <a:latin typeface="+mj-lt"/>
                  </a:rPr>
                  <a:t> un </a:t>
                </a:r>
                <a:r>
                  <a:rPr lang="en-US" dirty="0" err="1">
                    <a:latin typeface="+mj-lt"/>
                  </a:rPr>
                  <a:t>bilancio</a:t>
                </a:r>
                <a:r>
                  <a:rPr lang="en-US" dirty="0">
                    <a:latin typeface="+mj-lt"/>
                  </a:rPr>
                  <a:t> di </a:t>
                </a:r>
                <a:r>
                  <a:rPr lang="en-US" dirty="0" err="1">
                    <a:latin typeface="+mj-lt"/>
                  </a:rPr>
                  <a:t>energia</a:t>
                </a:r>
                <a:r>
                  <a:rPr lang="en-US" dirty="0">
                    <a:latin typeface="+mj-lt"/>
                  </a:rPr>
                  <a:t> </a:t>
                </a:r>
                <a:r>
                  <a:rPr lang="en-US" dirty="0" err="1">
                    <a:latin typeface="+mj-lt"/>
                  </a:rPr>
                  <a:t>positivo</a:t>
                </a:r>
                <a:r>
                  <a:rPr lang="en-US" dirty="0">
                    <a:latin typeface="+mj-lt"/>
                  </a:rPr>
                  <a:t> </a:t>
                </a:r>
                <a:r>
                  <a:rPr lang="en-US" dirty="0" err="1">
                    <a:latin typeface="+mj-lt"/>
                  </a:rPr>
                  <a:t>l’energia</a:t>
                </a:r>
                <a:r>
                  <a:rPr lang="en-US" dirty="0">
                    <a:latin typeface="+mj-lt"/>
                  </a:rPr>
                  <a:t> </a:t>
                </a:r>
                <a:r>
                  <a:rPr lang="en-US" dirty="0" err="1">
                    <a:latin typeface="+mj-lt"/>
                  </a:rPr>
                  <a:t>delle</a:t>
                </a:r>
                <a:r>
                  <a:rPr lang="en-US" dirty="0">
                    <a:latin typeface="+mj-lt"/>
                  </a:rPr>
                  <a:t> </a:t>
                </a:r>
                <a:r>
                  <a:rPr lang="en-US" dirty="0" err="1">
                    <a:latin typeface="+mj-lt"/>
                  </a:rPr>
                  <a:t>particelle</a:t>
                </a:r>
                <a:r>
                  <a:rPr lang="en-US" dirty="0">
                    <a:latin typeface="+mj-lt"/>
                  </a:rPr>
                  <a:t> </a:t>
                </a: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it-IT" b="0" i="1" smtClean="0">
                        <a:latin typeface="Cambria Math" panose="02040503050406030204" pitchFamily="18" charset="0"/>
                        <a:ea typeface="Cambria Math" panose="02040503050406030204" pitchFamily="18" charset="0"/>
                      </a:rPr>
                      <m:t> </m:t>
                    </m:r>
                  </m:oMath>
                </a14:m>
                <a:r>
                  <a:rPr lang="en-US" dirty="0" err="1">
                    <a:latin typeface="+mj-lt"/>
                  </a:rPr>
                  <a:t>deve</a:t>
                </a:r>
                <a:r>
                  <a:rPr lang="en-US" dirty="0">
                    <a:latin typeface="+mj-lt"/>
                  </a:rPr>
                  <a:t> </a:t>
                </a:r>
                <a:r>
                  <a:rPr lang="en-US" dirty="0" err="1">
                    <a:latin typeface="+mj-lt"/>
                  </a:rPr>
                  <a:t>essere</a:t>
                </a:r>
                <a:r>
                  <a:rPr lang="en-US" dirty="0">
                    <a:latin typeface="+mj-lt"/>
                  </a:rPr>
                  <a:t> </a:t>
                </a:r>
                <a:r>
                  <a:rPr lang="en-US" dirty="0" err="1">
                    <a:latin typeface="+mj-lt"/>
                  </a:rPr>
                  <a:t>trasferita</a:t>
                </a:r>
                <a:r>
                  <a:rPr lang="en-US" dirty="0">
                    <a:latin typeface="+mj-lt"/>
                  </a:rPr>
                  <a:t> </a:t>
                </a:r>
                <a:r>
                  <a:rPr lang="en-US" dirty="0" err="1">
                    <a:latin typeface="+mj-lt"/>
                  </a:rPr>
                  <a:t>efficientemente</a:t>
                </a:r>
                <a:r>
                  <a:rPr lang="en-US" dirty="0">
                    <a:latin typeface="+mj-lt"/>
                  </a:rPr>
                  <a:t> alle </a:t>
                </a:r>
                <a:r>
                  <a:rPr lang="en-US" dirty="0" err="1">
                    <a:latin typeface="+mj-lt"/>
                  </a:rPr>
                  <a:t>particelle</a:t>
                </a:r>
                <a:r>
                  <a:rPr lang="en-US" dirty="0">
                    <a:latin typeface="+mj-lt"/>
                  </a:rPr>
                  <a:t> </a:t>
                </a:r>
                <a:r>
                  <a:rPr lang="en-US" dirty="0" err="1">
                    <a:latin typeface="+mj-lt"/>
                  </a:rPr>
                  <a:t>delle</a:t>
                </a:r>
                <a:r>
                  <a:rPr lang="en-US" dirty="0">
                    <a:latin typeface="+mj-lt"/>
                  </a:rPr>
                  <a:t> plasma </a:t>
                </a:r>
                <a:r>
                  <a:rPr lang="en-US" dirty="0" err="1">
                    <a:latin typeface="+mj-lt"/>
                  </a:rPr>
                  <a:t>mantenendo</a:t>
                </a:r>
                <a:r>
                  <a:rPr lang="en-US" dirty="0">
                    <a:latin typeface="+mj-lt"/>
                  </a:rPr>
                  <a:t> </a:t>
                </a:r>
                <a:r>
                  <a:rPr lang="en-US" dirty="0" err="1">
                    <a:latin typeface="+mj-lt"/>
                  </a:rPr>
                  <a:t>densità</a:t>
                </a:r>
                <a:r>
                  <a:rPr lang="en-US" dirty="0">
                    <a:latin typeface="+mj-lt"/>
                  </a:rPr>
                  <a:t> e temperature elevate.</a:t>
                </a:r>
              </a:p>
              <a:p>
                <a:r>
                  <a:rPr lang="en-US" sz="2000" b="0" i="0" u="none" strike="noStrike" baseline="0" dirty="0" err="1">
                    <a:latin typeface="+mj-lt"/>
                  </a:rPr>
                  <a:t>Questo</a:t>
                </a:r>
                <a:r>
                  <a:rPr lang="en-US" sz="2000" b="0" i="0" u="none" strike="noStrike" baseline="0" dirty="0">
                    <a:latin typeface="+mj-lt"/>
                  </a:rPr>
                  <a:t> </a:t>
                </a:r>
                <a:r>
                  <a:rPr lang="en-US" sz="2000" b="0" i="0" u="none" strike="noStrike" baseline="0" dirty="0" err="1">
                    <a:latin typeface="+mj-lt"/>
                  </a:rPr>
                  <a:t>concetto</a:t>
                </a:r>
                <a:r>
                  <a:rPr lang="en-US" sz="2000" b="0" i="0" u="none" strike="noStrike" baseline="0" dirty="0">
                    <a:latin typeface="+mj-lt"/>
                  </a:rPr>
                  <a:t> è </a:t>
                </a:r>
                <a:r>
                  <a:rPr lang="en-US" sz="2000" b="0" i="0" u="none" strike="noStrike" baseline="0" dirty="0" err="1">
                    <a:latin typeface="+mj-lt"/>
                  </a:rPr>
                  <a:t>riassunto</a:t>
                </a:r>
                <a:r>
                  <a:rPr lang="en-US" sz="2000" b="0" i="0" u="none" strike="noStrike" baseline="0" dirty="0">
                    <a:latin typeface="+mj-lt"/>
                  </a:rPr>
                  <a:t> </a:t>
                </a:r>
                <a:r>
                  <a:rPr lang="en-US" sz="2000" b="0" i="0" u="none" strike="noStrike" baseline="0" dirty="0" err="1">
                    <a:latin typeface="+mj-lt"/>
                  </a:rPr>
                  <a:t>nel</a:t>
                </a:r>
                <a:r>
                  <a:rPr lang="en-US" sz="2000" b="0" i="0" u="none" strike="noStrike" baseline="0" dirty="0">
                    <a:latin typeface="+mj-lt"/>
                  </a:rPr>
                  <a:t> tempo di </a:t>
                </a:r>
                <a:r>
                  <a:rPr lang="en-US" sz="2000" b="0" i="0" u="none" strike="noStrike" baseline="0" dirty="0" err="1">
                    <a:latin typeface="+mj-lt"/>
                  </a:rPr>
                  <a:t>confinamento</a:t>
                </a:r>
                <a:r>
                  <a:rPr lang="en-US" sz="2000" b="0" i="0" u="none" strike="noStrike" baseline="0" dirty="0">
                    <a:latin typeface="+mj-lt"/>
                  </a:rPr>
                  <a:t> </a:t>
                </a:r>
                <a:r>
                  <a:rPr lang="en-US" sz="2000" b="0" i="0" u="none" strike="noStrike" baseline="0" dirty="0" err="1">
                    <a:latin typeface="+mj-lt"/>
                  </a:rPr>
                  <a:t>energetico</a:t>
                </a:r>
                <a:r>
                  <a:rPr lang="en-US" sz="2000" b="0" i="0" u="none" strike="noStrike" baseline="0" dirty="0">
                    <a:latin typeface="+mj-lt"/>
                  </a:rPr>
                  <a:t> </a:t>
                </a:r>
                <a14:m>
                  <m:oMath xmlns:m="http://schemas.openxmlformats.org/officeDocument/2006/math">
                    <m:sSub>
                      <m:sSubPr>
                        <m:ctrlPr>
                          <a:rPr lang="en-US" sz="2000" b="0" i="1" u="none" strike="noStrike" baseline="0" smtClean="0">
                            <a:latin typeface="Cambria Math" panose="02040503050406030204" pitchFamily="18" charset="0"/>
                          </a:rPr>
                        </m:ctrlPr>
                      </m:sSubPr>
                      <m:e>
                        <m:r>
                          <a:rPr lang="en-US" sz="2000" b="0" i="1" u="none" strike="noStrike" baseline="0" smtClean="0">
                            <a:latin typeface="Cambria Math" panose="02040503050406030204" pitchFamily="18" charset="0"/>
                            <a:ea typeface="Cambria Math" panose="02040503050406030204" pitchFamily="18" charset="0"/>
                          </a:rPr>
                          <m:t>𝜏</m:t>
                        </m:r>
                      </m:e>
                      <m:sub>
                        <m:r>
                          <a:rPr lang="it-IT" sz="2000" b="0" i="1" u="none" strike="noStrike" baseline="0" smtClean="0">
                            <a:latin typeface="Cambria Math" panose="02040503050406030204" pitchFamily="18" charset="0"/>
                          </a:rPr>
                          <m:t>𝐸</m:t>
                        </m:r>
                      </m:sub>
                    </m:sSub>
                    <m:r>
                      <a:rPr lang="en-US" sz="2000" b="0" i="1" u="none" strike="noStrike" baseline="0" smtClean="0">
                        <a:latin typeface="Cambria Math" panose="02040503050406030204" pitchFamily="18" charset="0"/>
                        <a:ea typeface="Cambria Math" panose="02040503050406030204" pitchFamily="18" charset="0"/>
                      </a:rPr>
                      <m:t>=</m:t>
                    </m:r>
                    <m:f>
                      <m:fPr>
                        <m:ctrlPr>
                          <a:rPr lang="en-US" sz="2000" b="0" i="1" u="none" strike="noStrike" baseline="0" smtClean="0">
                            <a:latin typeface="Cambria Math" panose="02040503050406030204" pitchFamily="18" charset="0"/>
                            <a:ea typeface="Cambria Math" panose="02040503050406030204" pitchFamily="18" charset="0"/>
                          </a:rPr>
                        </m:ctrlPr>
                      </m:fPr>
                      <m:num>
                        <m:sSub>
                          <m:sSubPr>
                            <m:ctrlPr>
                              <a:rPr lang="en-US" sz="2000" b="0" i="1" u="none" strike="noStrike" baseline="0" smtClean="0">
                                <a:latin typeface="Cambria Math" panose="02040503050406030204" pitchFamily="18" charset="0"/>
                                <a:ea typeface="Cambria Math" panose="02040503050406030204" pitchFamily="18" charset="0"/>
                              </a:rPr>
                            </m:ctrlPr>
                          </m:sSubPr>
                          <m:e>
                            <m:r>
                              <a:rPr lang="it-IT" sz="2000" b="0" i="1" u="none" strike="noStrike" baseline="0" smtClean="0">
                                <a:latin typeface="Cambria Math" panose="02040503050406030204" pitchFamily="18" charset="0"/>
                                <a:ea typeface="Cambria Math" panose="02040503050406030204" pitchFamily="18" charset="0"/>
                              </a:rPr>
                              <m:t>𝑊</m:t>
                            </m:r>
                          </m:e>
                          <m:sub>
                            <m:r>
                              <a:rPr lang="it-IT" sz="2000" b="0" i="1" u="none" strike="noStrike" baseline="0" smtClean="0">
                                <a:latin typeface="Cambria Math" panose="02040503050406030204" pitchFamily="18" charset="0"/>
                                <a:ea typeface="Cambria Math" panose="02040503050406030204" pitchFamily="18" charset="0"/>
                              </a:rPr>
                              <m:t>𝑡h</m:t>
                            </m:r>
                          </m:sub>
                        </m:sSub>
                      </m:num>
                      <m:den>
                        <m:sSub>
                          <m:sSubPr>
                            <m:ctrlPr>
                              <a:rPr lang="en-US" sz="2000" b="0" i="1" u="none" strike="noStrike" baseline="0" smtClean="0">
                                <a:latin typeface="Cambria Math" panose="02040503050406030204" pitchFamily="18" charset="0"/>
                                <a:ea typeface="Cambria Math" panose="02040503050406030204" pitchFamily="18" charset="0"/>
                              </a:rPr>
                            </m:ctrlPr>
                          </m:sSubPr>
                          <m:e>
                            <m:r>
                              <a:rPr lang="it-IT" sz="2000" b="0" i="1" u="none" strike="noStrike" baseline="0" smtClean="0">
                                <a:latin typeface="Cambria Math" panose="02040503050406030204" pitchFamily="18" charset="0"/>
                                <a:ea typeface="Cambria Math" panose="02040503050406030204" pitchFamily="18" charset="0"/>
                              </a:rPr>
                              <m:t>𝑃</m:t>
                            </m:r>
                          </m:e>
                          <m:sub>
                            <m:r>
                              <a:rPr lang="it-IT" sz="2000" b="0" i="1" u="none" strike="noStrike" baseline="0" smtClean="0">
                                <a:latin typeface="Cambria Math" panose="02040503050406030204" pitchFamily="18" charset="0"/>
                                <a:ea typeface="Cambria Math" panose="02040503050406030204" pitchFamily="18" charset="0"/>
                              </a:rPr>
                              <m:t>𝑙𝑜𝑠𝑠</m:t>
                            </m:r>
                          </m:sub>
                        </m:sSub>
                      </m:den>
                    </m:f>
                  </m:oMath>
                </a14:m>
                <a:r>
                  <a:rPr lang="en-US" sz="2000" b="0" i="0" u="none" strike="noStrike" baseline="0" dirty="0">
                    <a:latin typeface="+mj-lt"/>
                  </a:rPr>
                  <a:t> con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𝑊</m:t>
                        </m:r>
                      </m:e>
                      <m:sub>
                        <m:r>
                          <a:rPr lang="it-IT" i="1">
                            <a:latin typeface="Cambria Math" panose="02040503050406030204" pitchFamily="18" charset="0"/>
                            <a:ea typeface="Cambria Math" panose="02040503050406030204" pitchFamily="18" charset="0"/>
                          </a:rPr>
                          <m:t>𝑡h</m:t>
                        </m:r>
                      </m:sub>
                    </m:sSub>
                  </m:oMath>
                </a14:m>
                <a:r>
                  <a:rPr lang="en-US" sz="2000" b="0" i="0" u="none" strike="noStrike" baseline="0" dirty="0">
                    <a:latin typeface="+mj-lt"/>
                  </a:rPr>
                  <a:t> </a:t>
                </a:r>
                <a:r>
                  <a:rPr lang="en-US" sz="2000" b="0" i="0" u="none" strike="noStrike" baseline="0" dirty="0" err="1">
                    <a:latin typeface="+mj-lt"/>
                  </a:rPr>
                  <a:t>energia</a:t>
                </a:r>
                <a:r>
                  <a:rPr lang="en-US" sz="2000" b="0" i="0" u="none" strike="noStrike" dirty="0">
                    <a:latin typeface="+mj-lt"/>
                  </a:rPr>
                  <a:t> </a:t>
                </a:r>
                <a:r>
                  <a:rPr lang="en-US" sz="2000" b="0" i="0" u="none" strike="noStrike" dirty="0" err="1">
                    <a:latin typeface="+mj-lt"/>
                  </a:rPr>
                  <a:t>termica</a:t>
                </a:r>
                <a:r>
                  <a:rPr lang="en-US" sz="2000" b="0" i="0" u="none" strike="noStrike" dirty="0">
                    <a:latin typeface="+mj-lt"/>
                  </a:rPr>
                  <a:t> </a:t>
                </a:r>
                <a:r>
                  <a:rPr lang="en-US" sz="2000" b="0" i="0" u="none" strike="noStrike" dirty="0" err="1">
                    <a:latin typeface="+mj-lt"/>
                  </a:rPr>
                  <a:t>delle</a:t>
                </a:r>
                <a:r>
                  <a:rPr lang="en-US" sz="2000" b="0" i="0" u="none" strike="noStrike" dirty="0">
                    <a:latin typeface="+mj-lt"/>
                  </a:rPr>
                  <a:t> </a:t>
                </a:r>
                <a:r>
                  <a:rPr lang="en-US" sz="2000" b="0" i="0" u="none" strike="noStrike" dirty="0" err="1">
                    <a:latin typeface="+mj-lt"/>
                  </a:rPr>
                  <a:t>particelle</a:t>
                </a:r>
                <a:r>
                  <a:rPr lang="en-US" sz="2000" b="0" i="0" u="none" strike="noStrike" dirty="0">
                    <a:latin typeface="+mj-lt"/>
                  </a:rPr>
                  <a:t> del plasma 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𝑃</m:t>
                        </m:r>
                      </m:e>
                      <m:sub>
                        <m:r>
                          <a:rPr lang="it-IT" i="1">
                            <a:latin typeface="Cambria Math" panose="02040503050406030204" pitchFamily="18" charset="0"/>
                            <a:ea typeface="Cambria Math" panose="02040503050406030204" pitchFamily="18" charset="0"/>
                          </a:rPr>
                          <m:t>𝑙𝑜𝑠𝑠</m:t>
                        </m:r>
                      </m:sub>
                    </m:sSub>
                  </m:oMath>
                </a14:m>
                <a:r>
                  <a:rPr lang="en-US" sz="2000" b="0" i="0" u="none" strike="noStrike" baseline="0" dirty="0">
                    <a:latin typeface="+mj-lt"/>
                  </a:rPr>
                  <a:t> la Potenza </a:t>
                </a:r>
                <a:r>
                  <a:rPr lang="en-US" sz="2000" b="0" i="0" u="none" strike="noStrike" baseline="0" dirty="0" err="1">
                    <a:latin typeface="+mj-lt"/>
                  </a:rPr>
                  <a:t>persa</a:t>
                </a:r>
                <a:r>
                  <a:rPr lang="en-US" sz="2000" b="0" i="0" u="none" strike="noStrike" baseline="0" dirty="0">
                    <a:latin typeface="+mj-lt"/>
                  </a:rPr>
                  <a:t> dal plasma </a:t>
                </a:r>
                <a:r>
                  <a:rPr lang="en-US" sz="2000" b="0" i="0" u="none" strike="noStrike" baseline="0" dirty="0" err="1">
                    <a:latin typeface="+mj-lt"/>
                  </a:rPr>
                  <a:t>nel</a:t>
                </a:r>
                <a:r>
                  <a:rPr lang="en-US" sz="2000" b="0" i="0" u="none" strike="noStrike" baseline="0" dirty="0">
                    <a:latin typeface="+mj-lt"/>
                  </a:rPr>
                  <a:t> </a:t>
                </a:r>
                <a:r>
                  <a:rPr lang="en-US" sz="2000" b="0" i="0" u="none" strike="noStrike" baseline="0" dirty="0" err="1">
                    <a:latin typeface="+mj-lt"/>
                  </a:rPr>
                  <a:t>processo</a:t>
                </a:r>
                <a:r>
                  <a:rPr lang="en-US" sz="2000" b="0" i="0" u="none" strike="noStrike" baseline="0" dirty="0">
                    <a:latin typeface="+mj-lt"/>
                  </a:rPr>
                  <a:t> di </a:t>
                </a:r>
                <a:r>
                  <a:rPr lang="en-US" sz="2000" b="0" i="0" u="none" strike="noStrike" baseline="0" dirty="0" err="1">
                    <a:latin typeface="+mj-lt"/>
                  </a:rPr>
                  <a:t>trasporto</a:t>
                </a:r>
                <a:r>
                  <a:rPr lang="en-US" sz="2000" b="0" i="0" u="none" strike="noStrike" baseline="0" dirty="0">
                    <a:latin typeface="+mj-lt"/>
                  </a:rPr>
                  <a:t> </a:t>
                </a:r>
                <a:r>
                  <a:rPr lang="en-US" sz="2000" b="0" i="0" u="none" strike="noStrike" baseline="0" dirty="0" err="1">
                    <a:latin typeface="+mj-lt"/>
                  </a:rPr>
                  <a:t>energetico</a:t>
                </a:r>
                <a:endParaRPr lang="en-US" dirty="0">
                  <a:latin typeface="+mj-lt"/>
                </a:endParaRPr>
              </a:p>
              <a:p>
                <a:r>
                  <a:rPr lang="en-US" sz="2000" b="0" i="0" u="none" strike="noStrike" baseline="0" dirty="0">
                    <a:latin typeface="+mj-lt"/>
                  </a:rPr>
                  <a:t>Per </a:t>
                </a:r>
                <a:r>
                  <a:rPr lang="en-US" sz="2000" b="0" i="0" u="none" strike="noStrike" baseline="0" dirty="0" err="1">
                    <a:latin typeface="+mj-lt"/>
                  </a:rPr>
                  <a:t>raggiungere</a:t>
                </a:r>
                <a:r>
                  <a:rPr lang="en-US" sz="2000" b="0" i="0" u="none" strike="noStrike" baseline="0" dirty="0">
                    <a:latin typeface="+mj-lt"/>
                  </a:rPr>
                  <a:t> </a:t>
                </a:r>
                <a:r>
                  <a:rPr lang="en-US" sz="2000" b="0" i="0" u="none" strike="noStrike" baseline="0" dirty="0" err="1">
                    <a:latin typeface="+mj-lt"/>
                  </a:rPr>
                  <a:t>ignizione</a:t>
                </a:r>
                <a:r>
                  <a:rPr lang="en-US" sz="2000" b="0" i="0" u="none" strike="noStrike" baseline="0" dirty="0">
                    <a:latin typeface="+mj-lt"/>
                  </a:rPr>
                  <a:t> è </a:t>
                </a:r>
                <a:r>
                  <a:rPr lang="en-US" sz="2000" b="0" i="0" u="none" strike="noStrike" baseline="0" dirty="0" err="1">
                    <a:latin typeface="+mj-lt"/>
                  </a:rPr>
                  <a:t>necessario</a:t>
                </a:r>
                <a:r>
                  <a:rPr lang="en-US" sz="2000" b="0" i="0" u="none" strike="noStrike" baseline="0" dirty="0">
                    <a:latin typeface="+mj-lt"/>
                  </a:rPr>
                  <a:t> </a:t>
                </a:r>
                <a:r>
                  <a:rPr lang="en-US" sz="2000" b="0" i="0" u="none" strike="noStrike" baseline="0" dirty="0" err="1">
                    <a:latin typeface="+mj-lt"/>
                  </a:rPr>
                  <a:t>che</a:t>
                </a:r>
                <a:r>
                  <a:rPr lang="en-US" sz="2000" b="0" i="0" u="none" strike="noStrike" baseline="0" dirty="0">
                    <a:latin typeface="+mj-lt"/>
                  </a:rPr>
                  <a:t> </a:t>
                </a:r>
                <a14:m>
                  <m:oMath xmlns:m="http://schemas.openxmlformats.org/officeDocument/2006/math">
                    <m:sSub>
                      <m:sSubPr>
                        <m:ctrlPr>
                          <a:rPr lang="en-US" sz="2000" b="0" i="1" u="none" strike="noStrike" baseline="0" smtClean="0">
                            <a:latin typeface="Cambria Math" panose="02040503050406030204" pitchFamily="18" charset="0"/>
                          </a:rPr>
                        </m:ctrlPr>
                      </m:sSubPr>
                      <m:e>
                        <m:r>
                          <a:rPr lang="en-US" sz="2000" b="0" i="1" u="none" strike="noStrike" baseline="0" smtClean="0">
                            <a:latin typeface="Cambria Math" panose="02040503050406030204" pitchFamily="18" charset="0"/>
                            <a:ea typeface="Cambria Math" panose="02040503050406030204" pitchFamily="18" charset="0"/>
                          </a:rPr>
                          <m:t>𝜏</m:t>
                        </m:r>
                      </m:e>
                      <m:sub>
                        <m:r>
                          <a:rPr lang="it-IT" sz="2000" b="0" i="1" u="none" strike="noStrike" baseline="0" smtClean="0">
                            <a:latin typeface="Cambria Math" panose="02040503050406030204" pitchFamily="18" charset="0"/>
                          </a:rPr>
                          <m:t>𝐸</m:t>
                        </m:r>
                      </m:sub>
                    </m:sSub>
                    <m:r>
                      <a:rPr lang="it-IT" i="1">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5</m:t>
                    </m:r>
                    <m:r>
                      <a:rPr lang="it-IT" b="0" i="1" smtClean="0">
                        <a:latin typeface="Cambria Math" panose="02040503050406030204" pitchFamily="18" charset="0"/>
                        <a:ea typeface="Cambria Math" panose="02040503050406030204" pitchFamily="18" charset="0"/>
                      </a:rPr>
                      <m:t>𝑠</m:t>
                    </m:r>
                  </m:oMath>
                </a14:m>
                <a:endParaRPr lang="en-US" sz="2000" b="0" i="0" u="none" strike="noStrike" baseline="0" dirty="0">
                  <a:latin typeface="+mj-lt"/>
                </a:endParaRPr>
              </a:p>
              <a:p>
                <a:pPr marL="0" indent="0">
                  <a:buNone/>
                </a:pPr>
                <a:endParaRPr lang="it-IT" dirty="0">
                  <a:latin typeface="+mj-lt"/>
                </a:endParaRPr>
              </a:p>
            </p:txBody>
          </p:sp>
        </mc:Choice>
        <mc:Fallback xmlns="">
          <p:sp>
            <p:nvSpPr>
              <p:cNvPr id="3" name="Segnaposto contenuto 2">
                <a:extLst>
                  <a:ext uri="{FF2B5EF4-FFF2-40B4-BE49-F238E27FC236}">
                    <a16:creationId xmlns:a16="http://schemas.microsoft.com/office/drawing/2014/main" id="{962D384B-0583-4A33-ADDB-3AA2B6B3BAA9}"/>
                  </a:ext>
                </a:extLst>
              </p:cNvPr>
              <p:cNvSpPr>
                <a:spLocks noGrp="1" noRot="1" noChangeAspect="1" noMove="1" noResize="1" noEditPoints="1" noAdjustHandles="1" noChangeArrowheads="1" noChangeShapeType="1" noTextEdit="1"/>
              </p:cNvSpPr>
              <p:nvPr>
                <p:ph idx="1"/>
              </p:nvPr>
            </p:nvSpPr>
            <p:spPr>
              <a:blipFill>
                <a:blip r:embed="rId2"/>
                <a:stretch>
                  <a:fillRect l="-554" t="-513" b="-2222"/>
                </a:stretch>
              </a:blipFill>
            </p:spPr>
            <p:txBody>
              <a:bodyPr/>
              <a:lstStyle/>
              <a:p>
                <a:r>
                  <a:rPr lang="it-IT">
                    <a:noFill/>
                  </a:rPr>
                  <a:t> </a:t>
                </a:r>
              </a:p>
            </p:txBody>
          </p:sp>
        </mc:Fallback>
      </mc:AlternateContent>
    </p:spTree>
    <p:extLst>
      <p:ext uri="{BB962C8B-B14F-4D97-AF65-F5344CB8AC3E}">
        <p14:creationId xmlns:p14="http://schemas.microsoft.com/office/powerpoint/2010/main" val="3083818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3CE076-7672-4257-A6F3-262A56D0AF8B}"/>
              </a:ext>
            </a:extLst>
          </p:cNvPr>
          <p:cNvSpPr>
            <a:spLocks noGrp="1"/>
          </p:cNvSpPr>
          <p:nvPr>
            <p:ph type="title"/>
          </p:nvPr>
        </p:nvSpPr>
        <p:spPr/>
        <p:txBody>
          <a:bodyPr/>
          <a:lstStyle/>
          <a:p>
            <a:r>
              <a:rPr lang="it-IT" dirty="0"/>
              <a:t>CORRENTE DI BOOSTRAP</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6416072A-041E-4898-86E8-EF488A6105F9}"/>
                  </a:ext>
                </a:extLst>
              </p:cNvPr>
              <p:cNvSpPr>
                <a:spLocks noGrp="1"/>
              </p:cNvSpPr>
              <p:nvPr>
                <p:ph idx="1"/>
              </p:nvPr>
            </p:nvSpPr>
            <p:spPr/>
            <p:txBody>
              <a:bodyPr>
                <a:normAutofit fontScale="92500"/>
              </a:bodyPr>
              <a:lstStyle/>
              <a:p>
                <a:r>
                  <a:rPr lang="it-IT" sz="1800" dirty="0">
                    <a:latin typeface="+mj-lt"/>
                  </a:rPr>
                  <a:t>RESISTIVITA’: Si definisce la relazione tra campo elettrico </a:t>
                </a:r>
                <a:r>
                  <a:rPr lang="it-IT" sz="1800" i="1" dirty="0">
                    <a:latin typeface="+mj-lt"/>
                  </a:rPr>
                  <a:t>E</a:t>
                </a:r>
                <a:r>
                  <a:rPr lang="it-IT" sz="1800" dirty="0">
                    <a:latin typeface="+mj-lt"/>
                  </a:rPr>
                  <a:t>, distribuzione di densità di corrente </a:t>
                </a:r>
                <a:r>
                  <a:rPr lang="it-IT" sz="1800" i="1" dirty="0">
                    <a:latin typeface="+mj-lt"/>
                  </a:rPr>
                  <a:t>j</a:t>
                </a:r>
                <a:r>
                  <a:rPr lang="it-IT" sz="1800" dirty="0">
                    <a:latin typeface="+mj-lt"/>
                  </a:rPr>
                  <a:t>, resistività </a:t>
                </a:r>
                <a14:m>
                  <m:oMath xmlns:m="http://schemas.openxmlformats.org/officeDocument/2006/math">
                    <m:r>
                      <a:rPr lang="en-US" sz="1800" i="1">
                        <a:latin typeface="Cambria Math" panose="02040503050406030204" pitchFamily="18" charset="0"/>
                        <a:ea typeface="Cambria Math" panose="02040503050406030204" pitchFamily="18" charset="0"/>
                      </a:rPr>
                      <m:t>𝜂</m:t>
                    </m:r>
                  </m:oMath>
                </a14:m>
                <a:r>
                  <a:rPr lang="it-IT" sz="1800" dirty="0">
                    <a:latin typeface="+mj-lt"/>
                  </a:rPr>
                  <a:t> e forza di Lorentz ovvero la legge di Ohm per plasma magnetizzato </a:t>
                </a:r>
                <a14:m>
                  <m:oMath xmlns:m="http://schemas.openxmlformats.org/officeDocument/2006/math">
                    <m:r>
                      <m:rPr>
                        <m:sty m:val="p"/>
                      </m:rPr>
                      <a:rPr lang="it-IT" sz="1800" b="0" i="0" smtClean="0">
                        <a:latin typeface="Cambria Math" panose="02040503050406030204" pitchFamily="18" charset="0"/>
                      </a:rPr>
                      <m:t>E</m:t>
                    </m:r>
                    <m:r>
                      <a:rPr lang="it-IT" sz="1800" b="0" i="1" smtClean="0">
                        <a:latin typeface="Cambria Math" panose="02040503050406030204" pitchFamily="18" charset="0"/>
                      </a:rPr>
                      <m:t>+</m:t>
                    </m:r>
                    <m:r>
                      <a:rPr lang="it-IT" sz="1800" b="0" i="1" smtClean="0">
                        <a:latin typeface="Cambria Math" panose="02040503050406030204" pitchFamily="18" charset="0"/>
                      </a:rPr>
                      <m:t>𝑣</m:t>
                    </m:r>
                    <m:r>
                      <a:rPr lang="it-IT" sz="1800" b="0" i="1" smtClean="0">
                        <a:latin typeface="Cambria Math" panose="02040503050406030204" pitchFamily="18" charset="0"/>
                        <a:ea typeface="Cambria Math" panose="02040503050406030204" pitchFamily="18" charset="0"/>
                      </a:rPr>
                      <m:t>×</m:t>
                    </m:r>
                    <m:r>
                      <a:rPr lang="it-IT" sz="1800" b="0" i="1" smtClean="0">
                        <a:latin typeface="Cambria Math" panose="02040503050406030204" pitchFamily="18" charset="0"/>
                        <a:ea typeface="Cambria Math" panose="02040503050406030204" pitchFamily="18" charset="0"/>
                      </a:rPr>
                      <m:t>𝐵</m:t>
                    </m:r>
                    <m:r>
                      <a:rPr lang="it-IT" sz="1800" b="0" i="1" smtClean="0">
                        <a:latin typeface="Cambria Math" panose="02040503050406030204" pitchFamily="18" charset="0"/>
                        <a:ea typeface="Cambria Math" panose="02040503050406030204" pitchFamily="18" charset="0"/>
                      </a:rPr>
                      <m:t>=</m:t>
                    </m:r>
                    <m:r>
                      <a:rPr lang="it-IT" sz="1800" b="0" i="1" smtClean="0">
                        <a:latin typeface="Cambria Math" panose="02040503050406030204" pitchFamily="18" charset="0"/>
                        <a:ea typeface="Cambria Math" panose="02040503050406030204" pitchFamily="18" charset="0"/>
                      </a:rPr>
                      <m:t>𝜂</m:t>
                    </m:r>
                    <m:r>
                      <a:rPr lang="it-IT" sz="1800" b="0" i="1" smtClean="0">
                        <a:latin typeface="Cambria Math" panose="02040503050406030204" pitchFamily="18" charset="0"/>
                        <a:ea typeface="Cambria Math" panose="02040503050406030204" pitchFamily="18" charset="0"/>
                      </a:rPr>
                      <m:t>𝑗</m:t>
                    </m:r>
                  </m:oMath>
                </a14:m>
                <a:endParaRPr lang="it-IT" sz="1800" dirty="0">
                  <a:latin typeface="+mj-lt"/>
                </a:endParaRPr>
              </a:p>
              <a:p>
                <a:pPr algn="l"/>
                <a:r>
                  <a:rPr lang="en-US" sz="1800" b="0" i="0" u="none" strike="noStrike" baseline="0" dirty="0">
                    <a:latin typeface="+mj-lt"/>
                  </a:rPr>
                  <a:t>Per temperature </a:t>
                </a:r>
                <a:r>
                  <a:rPr lang="en-US" sz="1800" dirty="0">
                    <a:latin typeface="+mj-lt"/>
                  </a:rPr>
                  <a:t>(</a:t>
                </a:r>
                <a:r>
                  <a:rPr lang="en-US" sz="1800" dirty="0" err="1">
                    <a:latin typeface="+mj-lt"/>
                  </a:rPr>
                  <a:t>energie</a:t>
                </a:r>
                <a:r>
                  <a:rPr lang="en-US" sz="1800" dirty="0">
                    <a:latin typeface="+mj-lt"/>
                  </a:rPr>
                  <a:t>) </a:t>
                </a:r>
                <a:r>
                  <a:rPr lang="en-US" sz="1800" b="0" i="0" u="none" strike="noStrike" baseline="0" dirty="0">
                    <a:latin typeface="+mj-lt"/>
                  </a:rPr>
                  <a:t>di 1 </a:t>
                </a:r>
                <a:r>
                  <a:rPr lang="en-US" sz="1800" dirty="0">
                    <a:latin typeface="+mj-lt"/>
                  </a:rPr>
                  <a:t>k</a:t>
                </a:r>
                <a:r>
                  <a:rPr lang="en-US" sz="1800" b="0" i="0" u="none" strike="noStrike" baseline="0" dirty="0">
                    <a:latin typeface="+mj-lt"/>
                  </a:rPr>
                  <a:t>eV la </a:t>
                </a:r>
                <a:r>
                  <a:rPr lang="en-US" sz="1800" b="0" i="0" u="none" strike="noStrike" baseline="0" dirty="0" err="1">
                    <a:latin typeface="+mj-lt"/>
                  </a:rPr>
                  <a:t>resistività</a:t>
                </a:r>
                <a:r>
                  <a:rPr lang="en-US" sz="1800" b="0" i="0" u="none" strike="noStrike" baseline="0" dirty="0">
                    <a:latin typeface="+mj-lt"/>
                  </a:rPr>
                  <a:t> del plasma è simile a </a:t>
                </a:r>
                <a:r>
                  <a:rPr lang="en-US" sz="1800" b="0" i="0" u="none" strike="noStrike" baseline="0" dirty="0" err="1">
                    <a:latin typeface="+mj-lt"/>
                  </a:rPr>
                  <a:t>quella</a:t>
                </a:r>
                <a:r>
                  <a:rPr lang="en-US" sz="1800" b="0" i="0" u="none" strike="noStrike" baseline="0" dirty="0">
                    <a:latin typeface="+mj-lt"/>
                  </a:rPr>
                  <a:t> del </a:t>
                </a:r>
                <a:r>
                  <a:rPr lang="en-US" sz="1800" b="0" i="0" u="none" strike="noStrike" baseline="0" dirty="0" err="1">
                    <a:latin typeface="+mj-lt"/>
                  </a:rPr>
                  <a:t>rame</a:t>
                </a:r>
                <a:r>
                  <a:rPr lang="en-US" sz="1800" b="0" i="0" u="none" strike="noStrike" baseline="0" dirty="0">
                    <a:latin typeface="+mj-lt"/>
                  </a:rPr>
                  <a:t> a </a:t>
                </a:r>
                <a:r>
                  <a:rPr lang="en-US" sz="1800" b="0" i="0" u="none" strike="noStrike" baseline="0" dirty="0" err="1">
                    <a:latin typeface="+mj-lt"/>
                  </a:rPr>
                  <a:t>temperatura</a:t>
                </a:r>
                <a:r>
                  <a:rPr lang="en-US" sz="1800" b="0" i="0" u="none" strike="noStrike" baseline="0" dirty="0">
                    <a:latin typeface="+mj-lt"/>
                  </a:rPr>
                  <a:t> </a:t>
                </a:r>
                <a:r>
                  <a:rPr lang="en-US" sz="1800" b="0" i="0" u="none" strike="noStrike" baseline="0" dirty="0" err="1">
                    <a:latin typeface="+mj-lt"/>
                  </a:rPr>
                  <a:t>ambiente</a:t>
                </a:r>
                <a:r>
                  <a:rPr lang="en-US" sz="1800" b="0" i="0" u="none" strike="noStrike" baseline="0" dirty="0">
                    <a:latin typeface="+mj-lt"/>
                  </a:rPr>
                  <a:t> </a:t>
                </a:r>
                <a14:m>
                  <m:oMath xmlns:m="http://schemas.openxmlformats.org/officeDocument/2006/math">
                    <m:r>
                      <a:rPr lang="en-US" sz="1800" b="0" i="1" u="none" strike="noStrike" baseline="0" smtClean="0">
                        <a:latin typeface="Cambria Math" panose="02040503050406030204" pitchFamily="18" charset="0"/>
                        <a:ea typeface="Cambria Math" panose="02040503050406030204" pitchFamily="18" charset="0"/>
                      </a:rPr>
                      <m:t>𝜂</m:t>
                    </m:r>
                    <m:r>
                      <a:rPr lang="en-US" sz="1800" b="0" i="1" u="none" strike="noStrike" baseline="0" smtClean="0">
                        <a:latin typeface="Cambria Math" panose="02040503050406030204" pitchFamily="18" charset="0"/>
                        <a:ea typeface="Cambria Math" panose="02040503050406030204" pitchFamily="18" charset="0"/>
                      </a:rPr>
                      <m:t>≈2×</m:t>
                    </m:r>
                    <m:sSup>
                      <m:sSupPr>
                        <m:ctrlPr>
                          <a:rPr lang="it-IT" sz="1800" b="0" i="1" u="none" strike="noStrike" baseline="0" smtClean="0">
                            <a:latin typeface="Cambria Math" panose="02040503050406030204" pitchFamily="18" charset="0"/>
                            <a:ea typeface="Cambria Math" panose="02040503050406030204" pitchFamily="18" charset="0"/>
                          </a:rPr>
                        </m:ctrlPr>
                      </m:sSupPr>
                      <m:e>
                        <m:r>
                          <a:rPr lang="it-IT" sz="1800" b="0" i="1" u="none" strike="noStrike" baseline="0" smtClean="0">
                            <a:latin typeface="Cambria Math" panose="02040503050406030204" pitchFamily="18" charset="0"/>
                            <a:ea typeface="Cambria Math" panose="02040503050406030204" pitchFamily="18" charset="0"/>
                          </a:rPr>
                          <m:t>10</m:t>
                        </m:r>
                      </m:e>
                      <m:sup>
                        <m:r>
                          <a:rPr lang="it-IT" sz="1800" b="0" i="1" u="none" strike="noStrike" baseline="0" smtClean="0">
                            <a:latin typeface="Cambria Math" panose="02040503050406030204" pitchFamily="18" charset="0"/>
                            <a:ea typeface="Cambria Math" panose="02040503050406030204" pitchFamily="18" charset="0"/>
                          </a:rPr>
                          <m:t>−8</m:t>
                        </m:r>
                      </m:sup>
                    </m:sSup>
                    <m:r>
                      <m:rPr>
                        <m:sty m:val="p"/>
                      </m:rPr>
                      <a:rPr lang="el-GR" sz="1800" b="0" i="1" u="none" strike="noStrike" baseline="0" smtClean="0">
                        <a:latin typeface="Cambria Math" panose="02040503050406030204" pitchFamily="18" charset="0"/>
                        <a:ea typeface="Cambria Math" panose="02040503050406030204" pitchFamily="18" charset="0"/>
                      </a:rPr>
                      <m:t>Ω</m:t>
                    </m:r>
                    <m:r>
                      <a:rPr lang="it-IT" sz="1800" b="0" i="1" u="none" strike="noStrike" baseline="0" smtClean="0">
                        <a:latin typeface="Cambria Math" panose="02040503050406030204" pitchFamily="18" charset="0"/>
                        <a:ea typeface="Cambria Math" panose="02040503050406030204" pitchFamily="18" charset="0"/>
                      </a:rPr>
                      <m:t>𝑚</m:t>
                    </m:r>
                  </m:oMath>
                </a14:m>
                <a:r>
                  <a:rPr lang="en-US" sz="1800" b="0" i="0" u="none" strike="noStrike" baseline="0" dirty="0">
                    <a:latin typeface="+mj-lt"/>
                  </a:rPr>
                  <a:t> </a:t>
                </a:r>
                <a:r>
                  <a:rPr lang="en-US" sz="1800" b="0" i="0" u="none" strike="noStrike" baseline="0" dirty="0" err="1">
                    <a:latin typeface="+mj-lt"/>
                  </a:rPr>
                  <a:t>mentre</a:t>
                </a:r>
                <a:r>
                  <a:rPr lang="en-US" sz="1800" b="0" i="0" u="none" strike="noStrike" baseline="0" dirty="0">
                    <a:latin typeface="+mj-lt"/>
                  </a:rPr>
                  <a:t> a 10 keV la </a:t>
                </a:r>
                <a:r>
                  <a:rPr lang="en-US" sz="1800" b="0" i="0" u="none" strike="noStrike" baseline="0" dirty="0" err="1">
                    <a:latin typeface="+mj-lt"/>
                  </a:rPr>
                  <a:t>resistività</a:t>
                </a:r>
                <a:r>
                  <a:rPr lang="en-US" sz="1800" b="0" i="0" u="none" strike="noStrike" baseline="0" dirty="0">
                    <a:latin typeface="+mj-lt"/>
                  </a:rPr>
                  <a:t> è un </a:t>
                </a:r>
                <a:r>
                  <a:rPr lang="en-US" sz="1800" b="0" i="0" u="none" strike="noStrike" baseline="0" dirty="0" err="1">
                    <a:latin typeface="+mj-lt"/>
                  </a:rPr>
                  <a:t>ordine</a:t>
                </a:r>
                <a:r>
                  <a:rPr lang="en-US" sz="1800" b="0" i="0" u="none" strike="noStrike" baseline="0" dirty="0">
                    <a:latin typeface="+mj-lt"/>
                  </a:rPr>
                  <a:t> di grandezza </a:t>
                </a:r>
                <a:r>
                  <a:rPr lang="en-US" sz="1800" b="0" i="0" u="none" strike="noStrike" baseline="0" dirty="0" err="1">
                    <a:latin typeface="+mj-lt"/>
                  </a:rPr>
                  <a:t>inferiore</a:t>
                </a:r>
                <a:r>
                  <a:rPr lang="en-US" sz="1800" b="0" i="0" u="none" strike="noStrike" baseline="0" dirty="0">
                    <a:latin typeface="+mj-lt"/>
                  </a:rPr>
                  <a:t>. Ergo </a:t>
                </a:r>
                <a:r>
                  <a:rPr lang="en-US" sz="1800" b="0" i="0" u="none" strike="noStrike" baseline="0" dirty="0" err="1">
                    <a:latin typeface="+mj-lt"/>
                  </a:rPr>
                  <a:t>servono</a:t>
                </a:r>
                <a:r>
                  <a:rPr lang="en-US" sz="1800" b="0" i="0" u="none" strike="noStrike" dirty="0">
                    <a:latin typeface="+mj-lt"/>
                  </a:rPr>
                  <a:t> </a:t>
                </a:r>
                <a:r>
                  <a:rPr lang="en-US" sz="1800" b="0" i="0" u="none" strike="noStrike" dirty="0" err="1">
                    <a:latin typeface="+mj-lt"/>
                  </a:rPr>
                  <a:t>fattori</a:t>
                </a:r>
                <a:r>
                  <a:rPr lang="en-US" sz="1800" b="0" i="0" u="none" strike="noStrike" dirty="0">
                    <a:latin typeface="+mj-lt"/>
                  </a:rPr>
                  <a:t> </a:t>
                </a:r>
                <a:r>
                  <a:rPr lang="en-US" sz="1800" b="0" i="0" u="none" strike="noStrike" dirty="0" err="1">
                    <a:latin typeface="+mj-lt"/>
                  </a:rPr>
                  <a:t>addizionali</a:t>
                </a:r>
                <a:r>
                  <a:rPr lang="en-US" sz="1800" b="0" i="0" u="none" strike="noStrike" dirty="0">
                    <a:latin typeface="+mj-lt"/>
                  </a:rPr>
                  <a:t> per </a:t>
                </a:r>
                <a:r>
                  <a:rPr lang="en-US" sz="1800" b="0" i="0" u="none" strike="noStrike" dirty="0" err="1">
                    <a:latin typeface="+mj-lt"/>
                  </a:rPr>
                  <a:t>scaldare</a:t>
                </a:r>
                <a:r>
                  <a:rPr lang="en-US" sz="1800" b="0" i="0" u="none" strike="noStrike" dirty="0">
                    <a:latin typeface="+mj-lt"/>
                  </a:rPr>
                  <a:t> il plasma </a:t>
                </a:r>
                <a:r>
                  <a:rPr lang="en-US" sz="1800" b="0" i="0" u="none" strike="noStrike" dirty="0" err="1">
                    <a:latin typeface="+mj-lt"/>
                  </a:rPr>
                  <a:t>perchè</a:t>
                </a:r>
                <a:r>
                  <a:rPr lang="en-US" sz="1800" b="0" i="0" u="none" strike="noStrike" dirty="0">
                    <a:latin typeface="+mj-lt"/>
                  </a:rPr>
                  <a:t> </a:t>
                </a:r>
                <a:r>
                  <a:rPr lang="en-US" sz="1800" dirty="0">
                    <a:latin typeface="+mj-lt"/>
                  </a:rPr>
                  <a:t>il </a:t>
                </a:r>
                <a:r>
                  <a:rPr lang="en-US" sz="1800" dirty="0" err="1">
                    <a:latin typeface="+mj-lt"/>
                  </a:rPr>
                  <a:t>riscaldamento</a:t>
                </a:r>
                <a:r>
                  <a:rPr lang="en-US" sz="1800" dirty="0">
                    <a:latin typeface="+mj-lt"/>
                  </a:rPr>
                  <a:t> per </a:t>
                </a:r>
                <a:r>
                  <a:rPr lang="en-US" sz="1800" dirty="0" err="1">
                    <a:latin typeface="+mj-lt"/>
                  </a:rPr>
                  <a:t>effetto</a:t>
                </a:r>
                <a:r>
                  <a:rPr lang="en-US" sz="1800" dirty="0">
                    <a:latin typeface="+mj-lt"/>
                  </a:rPr>
                  <a:t> Ohm </a:t>
                </a:r>
                <a:r>
                  <a:rPr lang="en-US" sz="1800" dirty="0" err="1">
                    <a:latin typeface="+mj-lt"/>
                  </a:rPr>
                  <a:t>diminuisce</a:t>
                </a:r>
                <a:endParaRPr lang="en-US" sz="1800" dirty="0">
                  <a:latin typeface="+mj-lt"/>
                </a:endParaRPr>
              </a:p>
              <a:p>
                <a:pPr algn="l"/>
                <a:r>
                  <a:rPr lang="en-US" sz="1800" dirty="0">
                    <a:latin typeface="+mj-lt"/>
                  </a:rPr>
                  <a:t>Sotto determinate </a:t>
                </a:r>
                <a:r>
                  <a:rPr lang="en-US" sz="1800" dirty="0" err="1">
                    <a:latin typeface="+mj-lt"/>
                  </a:rPr>
                  <a:t>circostanze</a:t>
                </a:r>
                <a:r>
                  <a:rPr lang="en-US" sz="1800" dirty="0">
                    <a:latin typeface="+mj-lt"/>
                  </a:rPr>
                  <a:t> la </a:t>
                </a:r>
                <a:r>
                  <a:rPr lang="en-US" sz="1800" dirty="0" err="1">
                    <a:latin typeface="+mj-lt"/>
                  </a:rPr>
                  <a:t>distribuzione</a:t>
                </a:r>
                <a:r>
                  <a:rPr lang="en-US" sz="1800" dirty="0">
                    <a:latin typeface="+mj-lt"/>
                  </a:rPr>
                  <a:t> non è </a:t>
                </a:r>
                <a:r>
                  <a:rPr lang="en-US" sz="1800" dirty="0" err="1">
                    <a:latin typeface="+mj-lt"/>
                  </a:rPr>
                  <a:t>Maxwelliana</a:t>
                </a:r>
                <a:r>
                  <a:rPr lang="en-US" sz="1800" dirty="0">
                    <a:latin typeface="+mj-lt"/>
                  </a:rPr>
                  <a:t>, </a:t>
                </a:r>
                <a:r>
                  <a:rPr lang="en-US" sz="1800" dirty="0" err="1">
                    <a:latin typeface="+mj-lt"/>
                  </a:rPr>
                  <a:t>poichè</a:t>
                </a:r>
                <a:r>
                  <a:rPr lang="en-US" sz="1800" dirty="0">
                    <a:latin typeface="+mj-lt"/>
                  </a:rPr>
                  <a:t> la forza di </a:t>
                </a:r>
                <a:r>
                  <a:rPr lang="en-US" sz="1800" dirty="0" err="1">
                    <a:latin typeface="+mj-lt"/>
                  </a:rPr>
                  <a:t>trascinamento</a:t>
                </a:r>
                <a:r>
                  <a:rPr lang="en-US" sz="1800" dirty="0">
                    <a:latin typeface="+mj-lt"/>
                  </a:rPr>
                  <a:t> </a:t>
                </a:r>
                <a:r>
                  <a:rPr lang="en-US" sz="1800" dirty="0" err="1">
                    <a:latin typeface="+mj-lt"/>
                  </a:rPr>
                  <a:t>degli</a:t>
                </a:r>
                <a:r>
                  <a:rPr lang="en-US" sz="1800" dirty="0">
                    <a:latin typeface="+mj-lt"/>
                  </a:rPr>
                  <a:t> </a:t>
                </a:r>
                <a:r>
                  <a:rPr lang="en-US" sz="1800" dirty="0" err="1">
                    <a:latin typeface="+mj-lt"/>
                  </a:rPr>
                  <a:t>elettroni</a:t>
                </a:r>
                <a:r>
                  <a:rPr lang="en-US" sz="1800" dirty="0">
                    <a:latin typeface="+mj-lt"/>
                  </a:rPr>
                  <a:t> varia con </a:t>
                </a:r>
                <a:r>
                  <a:rPr lang="en-US" sz="1800" dirty="0" err="1">
                    <a:latin typeface="+mj-lt"/>
                  </a:rPr>
                  <a:t>l’inverso</a:t>
                </a:r>
                <a:r>
                  <a:rPr lang="en-US" sz="1800" dirty="0">
                    <a:latin typeface="+mj-lt"/>
                  </a:rPr>
                  <a:t> del </a:t>
                </a:r>
                <a:r>
                  <a:rPr lang="en-US" sz="1800" dirty="0" err="1">
                    <a:latin typeface="+mj-lt"/>
                  </a:rPr>
                  <a:t>quadrato</a:t>
                </a:r>
                <a:r>
                  <a:rPr lang="en-US" sz="1800" dirty="0">
                    <a:latin typeface="+mj-lt"/>
                  </a:rPr>
                  <a:t> </a:t>
                </a:r>
                <a:r>
                  <a:rPr lang="en-US" sz="1800" dirty="0" err="1">
                    <a:latin typeface="+mj-lt"/>
                  </a:rPr>
                  <a:t>della</a:t>
                </a:r>
                <a:r>
                  <a:rPr lang="en-US" sz="1800" dirty="0">
                    <a:latin typeface="+mj-lt"/>
                  </a:rPr>
                  <a:t> </a:t>
                </a:r>
                <a:r>
                  <a:rPr lang="en-US" sz="1800" dirty="0" err="1">
                    <a:latin typeface="+mj-lt"/>
                  </a:rPr>
                  <a:t>velocità</a:t>
                </a:r>
                <a:r>
                  <a:rPr lang="en-US" sz="1800" dirty="0">
                    <a:latin typeface="+mj-lt"/>
                  </a:rPr>
                  <a:t> di </a:t>
                </a:r>
                <a:r>
                  <a:rPr lang="en-US" sz="1800" dirty="0" err="1">
                    <a:latin typeface="+mj-lt"/>
                  </a:rPr>
                  <a:t>deriva</a:t>
                </a:r>
                <a:r>
                  <a:rPr lang="en-US" sz="1800" dirty="0">
                    <a:latin typeface="+mj-lt"/>
                  </a:rPr>
                  <a:t> e in </a:t>
                </a:r>
                <a:r>
                  <a:rPr lang="en-US" sz="1800" dirty="0" err="1">
                    <a:latin typeface="+mj-lt"/>
                  </a:rPr>
                  <a:t>presenza</a:t>
                </a:r>
                <a:r>
                  <a:rPr lang="en-US" sz="1800" dirty="0">
                    <a:latin typeface="+mj-lt"/>
                  </a:rPr>
                  <a:t> di un </a:t>
                </a:r>
                <a:r>
                  <a:rPr lang="en-US" sz="1800" dirty="0" err="1">
                    <a:latin typeface="+mj-lt"/>
                  </a:rPr>
                  <a:t>elevato</a:t>
                </a:r>
                <a:r>
                  <a:rPr lang="en-US" sz="1800" dirty="0">
                    <a:latin typeface="+mj-lt"/>
                  </a:rPr>
                  <a:t> campo </a:t>
                </a:r>
                <a:r>
                  <a:rPr lang="en-US" sz="1800" dirty="0" err="1">
                    <a:latin typeface="+mj-lt"/>
                  </a:rPr>
                  <a:t>elettrico</a:t>
                </a:r>
                <a:r>
                  <a:rPr lang="en-US" sz="1800" dirty="0">
                    <a:latin typeface="+mj-lt"/>
                  </a:rPr>
                  <a:t> </a:t>
                </a:r>
                <a:r>
                  <a:rPr lang="en-US" sz="1800" dirty="0" err="1">
                    <a:latin typeface="+mj-lt"/>
                  </a:rPr>
                  <a:t>gli</a:t>
                </a:r>
                <a:r>
                  <a:rPr lang="en-US" sz="1800" dirty="0">
                    <a:latin typeface="+mj-lt"/>
                  </a:rPr>
                  <a:t> </a:t>
                </a:r>
                <a:r>
                  <a:rPr lang="en-US" sz="1800" dirty="0" err="1">
                    <a:latin typeface="+mj-lt"/>
                  </a:rPr>
                  <a:t>elettroni</a:t>
                </a:r>
                <a:r>
                  <a:rPr lang="en-US" sz="1800" dirty="0">
                    <a:latin typeface="+mj-lt"/>
                  </a:rPr>
                  <a:t> ad </a:t>
                </a:r>
                <a:r>
                  <a:rPr lang="en-US" sz="1800" dirty="0" err="1">
                    <a:latin typeface="+mj-lt"/>
                  </a:rPr>
                  <a:t>alta</a:t>
                </a:r>
                <a:r>
                  <a:rPr lang="en-US" sz="1800" dirty="0">
                    <a:latin typeface="+mj-lt"/>
                  </a:rPr>
                  <a:t> </a:t>
                </a:r>
                <a:r>
                  <a:rPr lang="en-US" sz="1800" dirty="0" err="1">
                    <a:latin typeface="+mj-lt"/>
                  </a:rPr>
                  <a:t>velocità</a:t>
                </a:r>
                <a:r>
                  <a:rPr lang="en-US" sz="1800" dirty="0">
                    <a:latin typeface="+mj-lt"/>
                  </a:rPr>
                  <a:t> </a:t>
                </a:r>
                <a:r>
                  <a:rPr lang="en-US" sz="1800" dirty="0" err="1">
                    <a:latin typeface="+mj-lt"/>
                  </a:rPr>
                  <a:t>nella</a:t>
                </a:r>
                <a:r>
                  <a:rPr lang="en-US" sz="1800" dirty="0">
                    <a:latin typeface="+mj-lt"/>
                  </a:rPr>
                  <a:t> coda </a:t>
                </a:r>
                <a:r>
                  <a:rPr lang="en-US" sz="1800" dirty="0" err="1">
                    <a:latin typeface="+mj-lt"/>
                  </a:rPr>
                  <a:t>della</a:t>
                </a:r>
                <a:r>
                  <a:rPr lang="en-US" sz="1800" dirty="0">
                    <a:latin typeface="+mj-lt"/>
                  </a:rPr>
                  <a:t> </a:t>
                </a:r>
                <a:r>
                  <a:rPr lang="en-US" sz="1800" dirty="0" err="1">
                    <a:latin typeface="+mj-lt"/>
                  </a:rPr>
                  <a:t>Maxwelliana</a:t>
                </a:r>
                <a:r>
                  <a:rPr lang="en-US" sz="1800" dirty="0">
                    <a:latin typeface="+mj-lt"/>
                  </a:rPr>
                  <a:t> </a:t>
                </a:r>
                <a:r>
                  <a:rPr lang="en-US" sz="1800" dirty="0" err="1">
                    <a:latin typeface="+mj-lt"/>
                  </a:rPr>
                  <a:t>subiscono</a:t>
                </a:r>
                <a:r>
                  <a:rPr lang="en-US" sz="1800" dirty="0">
                    <a:latin typeface="+mj-lt"/>
                  </a:rPr>
                  <a:t> </a:t>
                </a:r>
                <a:r>
                  <a:rPr lang="en-US" sz="1800" dirty="0" err="1">
                    <a:latin typeface="+mj-lt"/>
                  </a:rPr>
                  <a:t>accelerazione</a:t>
                </a:r>
                <a:r>
                  <a:rPr lang="en-US" sz="1800" dirty="0">
                    <a:latin typeface="+mj-lt"/>
                  </a:rPr>
                  <a:t> e </a:t>
                </a:r>
                <a:r>
                  <a:rPr lang="en-US" sz="1800" dirty="0" err="1">
                    <a:latin typeface="+mj-lt"/>
                  </a:rPr>
                  <a:t>possono</a:t>
                </a:r>
                <a:r>
                  <a:rPr lang="en-US" sz="1800" dirty="0">
                    <a:latin typeface="+mj-lt"/>
                  </a:rPr>
                  <a:t> </a:t>
                </a:r>
                <a:r>
                  <a:rPr lang="en-US" sz="1800" dirty="0" err="1">
                    <a:latin typeface="+mj-lt"/>
                  </a:rPr>
                  <a:t>raggiungete</a:t>
                </a:r>
                <a:r>
                  <a:rPr lang="en-US" sz="1800" dirty="0">
                    <a:latin typeface="+mj-lt"/>
                  </a:rPr>
                  <a:t> </a:t>
                </a:r>
                <a:r>
                  <a:rPr lang="en-US" sz="1800" dirty="0" err="1">
                    <a:latin typeface="+mj-lt"/>
                  </a:rPr>
                  <a:t>energie</a:t>
                </a:r>
                <a:r>
                  <a:rPr lang="en-US" sz="1800" dirty="0">
                    <a:latin typeface="+mj-lt"/>
                  </a:rPr>
                  <a:t> di 10 MeV</a:t>
                </a:r>
              </a:p>
            </p:txBody>
          </p:sp>
        </mc:Choice>
        <mc:Fallback>
          <p:sp>
            <p:nvSpPr>
              <p:cNvPr id="3" name="Segnaposto contenuto 2">
                <a:extLst>
                  <a:ext uri="{FF2B5EF4-FFF2-40B4-BE49-F238E27FC236}">
                    <a16:creationId xmlns:a16="http://schemas.microsoft.com/office/drawing/2014/main" id="{6416072A-041E-4898-86E8-EF488A6105F9}"/>
                  </a:ext>
                </a:extLst>
              </p:cNvPr>
              <p:cNvSpPr>
                <a:spLocks noGrp="1" noRot="1" noChangeAspect="1" noMove="1" noResize="1" noEditPoints="1" noAdjustHandles="1" noChangeArrowheads="1" noChangeShapeType="1" noTextEdit="1"/>
              </p:cNvSpPr>
              <p:nvPr>
                <p:ph idx="1"/>
              </p:nvPr>
            </p:nvSpPr>
            <p:spPr>
              <a:blipFill>
                <a:blip r:embed="rId2"/>
                <a:stretch>
                  <a:fillRect l="-308"/>
                </a:stretch>
              </a:blipFill>
            </p:spPr>
            <p:txBody>
              <a:bodyPr/>
              <a:lstStyle/>
              <a:p>
                <a:r>
                  <a:rPr lang="it-IT">
                    <a:noFill/>
                  </a:rPr>
                  <a:t> </a:t>
                </a:r>
              </a:p>
            </p:txBody>
          </p:sp>
        </mc:Fallback>
      </mc:AlternateContent>
    </p:spTree>
    <p:extLst>
      <p:ext uri="{BB962C8B-B14F-4D97-AF65-F5344CB8AC3E}">
        <p14:creationId xmlns:p14="http://schemas.microsoft.com/office/powerpoint/2010/main" val="213515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B6C04-558B-4589-9DAF-564B19C7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6956E1E-EF3B-4652-9F6E-487E31C70F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7F0ABAE5-D842-4C0B-96AC-8BA89672C4FE}"/>
                  </a:ext>
                </a:extLst>
              </p:cNvPr>
              <p:cNvSpPr>
                <a:spLocks noGrp="1"/>
              </p:cNvSpPr>
              <p:nvPr>
                <p:ph idx="1"/>
              </p:nvPr>
            </p:nvSpPr>
            <p:spPr>
              <a:xfrm>
                <a:off x="1142999" y="872935"/>
                <a:ext cx="5679831" cy="5299263"/>
              </a:xfrm>
            </p:spPr>
            <p:txBody>
              <a:bodyPr>
                <a:noAutofit/>
              </a:bodyPr>
              <a:lstStyle/>
              <a:p>
                <a:pPr marL="0" indent="0" algn="just">
                  <a:lnSpc>
                    <a:spcPct val="110000"/>
                  </a:lnSpc>
                  <a:buNone/>
                </a:pPr>
                <a:r>
                  <a:rPr lang="it-IT" sz="1800" dirty="0">
                    <a:latin typeface="+mj-lt"/>
                  </a:rPr>
                  <a:t>A causa di quanto detto avvengono due effetti neoclassici</a:t>
                </a:r>
              </a:p>
              <a:p>
                <a:pPr algn="just">
                  <a:lnSpc>
                    <a:spcPct val="110000"/>
                  </a:lnSpc>
                </a:pPr>
                <a:r>
                  <a:rPr lang="en-US" sz="1800" b="0" i="0" u="none" strike="noStrike" baseline="0" dirty="0" err="1">
                    <a:latin typeface="+mj-lt"/>
                  </a:rPr>
                  <a:t>Gli</a:t>
                </a:r>
                <a:r>
                  <a:rPr lang="en-US" sz="1800" b="0" i="0" u="none" strike="noStrike" baseline="0" dirty="0">
                    <a:latin typeface="+mj-lt"/>
                  </a:rPr>
                  <a:t> </a:t>
                </a:r>
                <a:r>
                  <a:rPr lang="en-US" sz="1800" b="0" i="0" u="none" strike="noStrike" baseline="0" dirty="0" err="1">
                    <a:latin typeface="+mj-lt"/>
                  </a:rPr>
                  <a:t>elettroni</a:t>
                </a:r>
                <a:r>
                  <a:rPr lang="en-US" sz="1800" b="0" i="0" u="none" strike="noStrike" baseline="0" dirty="0">
                    <a:latin typeface="+mj-lt"/>
                  </a:rPr>
                  <a:t> </a:t>
                </a:r>
                <a:r>
                  <a:rPr lang="en-US" sz="1800" b="0" i="0" u="none" strike="noStrike" baseline="0" dirty="0" err="1">
                    <a:latin typeface="+mj-lt"/>
                  </a:rPr>
                  <a:t>intrappolati</a:t>
                </a:r>
                <a:r>
                  <a:rPr lang="en-US" sz="1800" b="0" i="0" u="none" strike="noStrike" baseline="0" dirty="0">
                    <a:latin typeface="+mj-lt"/>
                  </a:rPr>
                  <a:t> non </a:t>
                </a:r>
                <a:r>
                  <a:rPr lang="en-US" sz="1800" b="0" i="0" u="none" strike="noStrike" baseline="0" dirty="0" err="1">
                    <a:latin typeface="+mj-lt"/>
                  </a:rPr>
                  <a:t>si</a:t>
                </a:r>
                <a:r>
                  <a:rPr lang="en-US" sz="1800" b="0" i="0" u="none" strike="noStrike" baseline="0" dirty="0">
                    <a:latin typeface="+mj-lt"/>
                  </a:rPr>
                  <a:t> </a:t>
                </a:r>
                <a:r>
                  <a:rPr lang="en-US" sz="1800" b="0" i="0" u="none" strike="noStrike" baseline="0" dirty="0" err="1">
                    <a:latin typeface="+mj-lt"/>
                  </a:rPr>
                  <a:t>muovono</a:t>
                </a:r>
                <a:r>
                  <a:rPr lang="en-US" sz="1800" b="0" i="0" u="none" strike="noStrike" baseline="0" dirty="0">
                    <a:latin typeface="+mj-lt"/>
                  </a:rPr>
                  <a:t> </a:t>
                </a:r>
                <a:r>
                  <a:rPr lang="en-US" sz="1800" b="0" i="0" u="none" strike="noStrike" baseline="0" dirty="0" err="1">
                    <a:latin typeface="+mj-lt"/>
                  </a:rPr>
                  <a:t>liberamente</a:t>
                </a:r>
                <a:r>
                  <a:rPr lang="en-US" sz="1800" b="0" i="0" u="none" strike="noStrike" baseline="0" dirty="0">
                    <a:latin typeface="+mj-lt"/>
                  </a:rPr>
                  <a:t> </a:t>
                </a:r>
                <a:r>
                  <a:rPr lang="en-US" sz="1800" b="0" i="0" u="none" strike="noStrike" baseline="0" dirty="0" err="1">
                    <a:latin typeface="+mj-lt"/>
                  </a:rPr>
                  <a:t>attorno</a:t>
                </a:r>
                <a:r>
                  <a:rPr lang="en-US" sz="1800" b="0" i="0" u="none" strike="noStrike" baseline="0" dirty="0">
                    <a:latin typeface="+mj-lt"/>
                  </a:rPr>
                  <a:t> al toro, il </a:t>
                </a:r>
                <a:r>
                  <a:rPr lang="en-US" sz="1800" b="0" i="0" u="none" strike="noStrike" baseline="0" dirty="0" err="1">
                    <a:latin typeface="+mj-lt"/>
                  </a:rPr>
                  <a:t>chè</a:t>
                </a:r>
                <a:r>
                  <a:rPr lang="en-US" sz="1800" b="0" i="0" u="none" strike="noStrike" baseline="0" dirty="0">
                    <a:latin typeface="+mj-lt"/>
                  </a:rPr>
                  <a:t> </a:t>
                </a:r>
                <a:r>
                  <a:rPr lang="en-US" sz="1800" b="0" i="0" u="none" strike="noStrike" baseline="0" dirty="0" err="1">
                    <a:latin typeface="+mj-lt"/>
                  </a:rPr>
                  <a:t>implica</a:t>
                </a:r>
                <a:r>
                  <a:rPr lang="en-US" sz="1800" b="0" i="0" u="none" strike="noStrike" baseline="0" dirty="0">
                    <a:latin typeface="+mj-lt"/>
                  </a:rPr>
                  <a:t> un </a:t>
                </a:r>
                <a:r>
                  <a:rPr lang="en-US" sz="1800" b="0" i="0" u="none" strike="noStrike" baseline="0" dirty="0" err="1">
                    <a:latin typeface="+mj-lt"/>
                  </a:rPr>
                  <a:t>aumento</a:t>
                </a:r>
                <a:r>
                  <a:rPr lang="en-US" sz="1800" b="0" i="0" u="none" strike="noStrike" baseline="0" dirty="0">
                    <a:latin typeface="+mj-lt"/>
                  </a:rPr>
                  <a:t> </a:t>
                </a:r>
                <a:r>
                  <a:rPr lang="en-US" sz="1800" b="0" i="0" u="none" strike="noStrike" baseline="0" dirty="0" err="1">
                    <a:latin typeface="+mj-lt"/>
                  </a:rPr>
                  <a:t>della</a:t>
                </a:r>
                <a:r>
                  <a:rPr lang="en-US" sz="1800" b="0" i="0" u="none" strike="noStrike" baseline="0" dirty="0">
                    <a:latin typeface="+mj-lt"/>
                  </a:rPr>
                  <a:t> </a:t>
                </a:r>
                <a:r>
                  <a:rPr lang="en-US" sz="1800" b="0" i="0" u="none" strike="noStrike" baseline="0" dirty="0" err="1">
                    <a:latin typeface="+mj-lt"/>
                  </a:rPr>
                  <a:t>resistività</a:t>
                </a:r>
                <a:r>
                  <a:rPr lang="en-US" sz="1800" b="0" i="0" u="none" strike="noStrike" baseline="0" dirty="0">
                    <a:latin typeface="+mj-lt"/>
                  </a:rPr>
                  <a:t> del plasma. </a:t>
                </a:r>
                <a:r>
                  <a:rPr lang="en-US" sz="1800" b="0" i="0" u="none" strike="noStrike" baseline="0" dirty="0" err="1">
                    <a:latin typeface="+mj-lt"/>
                  </a:rPr>
                  <a:t>L’effetto</a:t>
                </a:r>
                <a:r>
                  <a:rPr lang="en-US" sz="1800" b="0" i="0" u="none" strike="noStrike" baseline="0" dirty="0">
                    <a:latin typeface="+mj-lt"/>
                  </a:rPr>
                  <a:t> </a:t>
                </a:r>
                <a:r>
                  <a:rPr lang="en-US" sz="1800" b="0" i="0" u="none" strike="noStrike" baseline="0" dirty="0" err="1">
                    <a:latin typeface="+mj-lt"/>
                  </a:rPr>
                  <a:t>dipende</a:t>
                </a:r>
                <a:r>
                  <a:rPr lang="en-US" sz="1800" b="0" i="0" u="none" strike="noStrike" baseline="0" dirty="0">
                    <a:latin typeface="+mj-lt"/>
                  </a:rPr>
                  <a:t> dale </a:t>
                </a:r>
                <a:r>
                  <a:rPr lang="en-US" sz="1800" b="0" i="0" u="none" strike="noStrike" baseline="0" dirty="0" err="1">
                    <a:latin typeface="+mj-lt"/>
                  </a:rPr>
                  <a:t>condizioni</a:t>
                </a:r>
                <a:r>
                  <a:rPr lang="en-US" sz="1800" b="0" i="0" u="none" strike="noStrike" baseline="0" dirty="0">
                    <a:latin typeface="+mj-lt"/>
                  </a:rPr>
                  <a:t> </a:t>
                </a:r>
                <a:r>
                  <a:rPr lang="en-US" sz="1800" b="0" i="0" u="none" strike="noStrike" baseline="0" dirty="0" err="1">
                    <a:latin typeface="+mj-lt"/>
                  </a:rPr>
                  <a:t>locali</a:t>
                </a:r>
                <a:r>
                  <a:rPr lang="en-US" sz="1800" b="0" i="0" u="none" strike="noStrike" baseline="0" dirty="0">
                    <a:latin typeface="+mj-lt"/>
                  </a:rPr>
                  <a:t> del plasma </a:t>
                </a:r>
                <a14:m>
                  <m:oMath xmlns:m="http://schemas.openxmlformats.org/officeDocument/2006/math">
                    <m:sSub>
                      <m:sSubPr>
                        <m:ctrlPr>
                          <a:rPr lang="en-US" b="0" i="1" u="none" strike="noStrike" baseline="0" smtClean="0">
                            <a:latin typeface="Cambria Math" panose="02040503050406030204" pitchFamily="18" charset="0"/>
                            <a:ea typeface="Cambria Math" panose="02040503050406030204" pitchFamily="18" charset="0"/>
                          </a:rPr>
                        </m:ctrlPr>
                      </m:sSubPr>
                      <m:e>
                        <m:r>
                          <a:rPr lang="en-US" b="0" i="1" u="none" strike="noStrike" baseline="0" smtClean="0">
                            <a:latin typeface="Cambria Math" panose="02040503050406030204" pitchFamily="18" charset="0"/>
                            <a:ea typeface="Cambria Math" panose="02040503050406030204" pitchFamily="18" charset="0"/>
                          </a:rPr>
                          <m:t>𝜂</m:t>
                        </m:r>
                      </m:e>
                      <m:sub>
                        <m:r>
                          <a:rPr lang="it-IT" b="0" i="1" u="none" strike="noStrike" baseline="0" smtClean="0">
                            <a:latin typeface="Cambria Math" panose="02040503050406030204" pitchFamily="18" charset="0"/>
                            <a:ea typeface="Cambria Math" panose="02040503050406030204" pitchFamily="18" charset="0"/>
                          </a:rPr>
                          <m:t>𝑛𝑒𝑜</m:t>
                        </m:r>
                      </m:sub>
                    </m:sSub>
                    <m:r>
                      <a:rPr lang="en-US" i="1">
                        <a:latin typeface="Cambria Math" panose="02040503050406030204" pitchFamily="18" charset="0"/>
                        <a:ea typeface="Cambria Math" panose="02040503050406030204" pitchFamily="18" charset="0"/>
                      </a:rPr>
                      <m:t>≈</m:t>
                    </m:r>
                    <m:f>
                      <m:fPr>
                        <m:ctrlPr>
                          <a:rPr lang="en-US" b="0" i="1" u="none" strike="noStrike" baseline="0"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𝜂</m:t>
                        </m:r>
                        <m:r>
                          <m:rPr>
                            <m:nor/>
                          </m:rPr>
                          <a:rPr lang="en-US" dirty="0">
                            <a:latin typeface="+mj-lt"/>
                          </a:rPr>
                          <m:t> </m:t>
                        </m:r>
                      </m:num>
                      <m:den>
                        <m:sSup>
                          <m:sSupPr>
                            <m:ctrlPr>
                              <a:rPr lang="en-US" b="0" i="1" u="none" strike="noStrike" baseline="0" smtClean="0">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it-IT" i="1">
                                    <a:latin typeface="Cambria Math" panose="02040503050406030204" pitchFamily="18" charset="0"/>
                                    <a:ea typeface="Cambria Math" panose="02040503050406030204" pitchFamily="18" charset="0"/>
                                  </a:rPr>
                                  <m:t>1−</m:t>
                                </m:r>
                                <m:sSup>
                                  <m:sSupPr>
                                    <m:ctrlPr>
                                      <a:rPr lang="it-IT" i="1">
                                        <a:latin typeface="Cambria Math" panose="02040503050406030204" pitchFamily="18" charset="0"/>
                                        <a:ea typeface="Cambria Math" panose="02040503050406030204" pitchFamily="18" charset="0"/>
                                      </a:rPr>
                                    </m:ctrlPr>
                                  </m:sSupPr>
                                  <m:e>
                                    <m:r>
                                      <a:rPr lang="it-IT" i="1">
                                        <a:latin typeface="Cambria Math" panose="02040503050406030204" pitchFamily="18" charset="0"/>
                                        <a:ea typeface="Cambria Math" panose="02040503050406030204" pitchFamily="18" charset="0"/>
                                      </a:rPr>
                                      <m:t>𝜀</m:t>
                                    </m:r>
                                  </m:e>
                                  <m:sup>
                                    <m:r>
                                      <a:rPr lang="it-IT" i="1">
                                        <a:latin typeface="Cambria Math" panose="02040503050406030204" pitchFamily="18" charset="0"/>
                                        <a:ea typeface="Cambria Math" panose="02040503050406030204" pitchFamily="18" charset="0"/>
                                      </a:rPr>
                                      <m:t>0,5</m:t>
                                    </m:r>
                                  </m:sup>
                                </m:sSup>
                              </m:e>
                            </m:d>
                          </m:e>
                          <m:sup>
                            <m:r>
                              <a:rPr lang="it-IT" b="0" i="1" u="none" strike="noStrike" baseline="0" smtClean="0">
                                <a:latin typeface="Cambria Math" panose="02040503050406030204" pitchFamily="18" charset="0"/>
                                <a:ea typeface="Cambria Math" panose="02040503050406030204" pitchFamily="18" charset="0"/>
                              </a:rPr>
                              <m:t>2</m:t>
                            </m:r>
                          </m:sup>
                        </m:sSup>
                      </m:den>
                    </m:f>
                  </m:oMath>
                </a14:m>
                <a:r>
                  <a:rPr lang="it-IT" sz="1800" dirty="0">
                    <a:latin typeface="+mj-lt"/>
                  </a:rPr>
                  <a:t> </a:t>
                </a:r>
              </a:p>
              <a:p>
                <a:pPr algn="just">
                  <a:lnSpc>
                    <a:spcPct val="110000"/>
                  </a:lnSpc>
                </a:pPr>
                <a:r>
                  <a:rPr lang="en-US" sz="1800" b="0" i="0" u="none" strike="noStrike" baseline="0" dirty="0">
                    <a:latin typeface="+mj-lt"/>
                  </a:rPr>
                  <a:t>Si </a:t>
                </a:r>
                <a:r>
                  <a:rPr lang="en-US" sz="1800" b="0" i="0" u="none" strike="noStrike" baseline="0" dirty="0" err="1">
                    <a:latin typeface="+mj-lt"/>
                  </a:rPr>
                  <a:t>aggiunge</a:t>
                </a:r>
                <a:r>
                  <a:rPr lang="en-US" sz="1800" b="0" i="0" u="none" strike="noStrike" baseline="0" dirty="0">
                    <a:latin typeface="+mj-lt"/>
                  </a:rPr>
                  <a:t> </a:t>
                </a:r>
                <a:r>
                  <a:rPr lang="en-US" sz="1800" b="0" i="0" u="none" strike="noStrike" baseline="0" dirty="0" err="1">
                    <a:latin typeface="+mj-lt"/>
                  </a:rPr>
                  <a:t>una</a:t>
                </a:r>
                <a:r>
                  <a:rPr lang="en-US" sz="1800" b="0" i="0" u="none" strike="noStrike" baseline="0" dirty="0">
                    <a:latin typeface="+mj-lt"/>
                  </a:rPr>
                  <a:t> </a:t>
                </a:r>
                <a:r>
                  <a:rPr lang="en-US" sz="1800" b="0" i="0" u="none" strike="noStrike" baseline="0" dirty="0" err="1">
                    <a:latin typeface="+mj-lt"/>
                  </a:rPr>
                  <a:t>ulteriore</a:t>
                </a:r>
                <a:r>
                  <a:rPr lang="en-US" sz="1800" b="0" i="0" u="none" strike="noStrike" baseline="0" dirty="0">
                    <a:latin typeface="+mj-lt"/>
                  </a:rPr>
                  <a:t> </a:t>
                </a:r>
                <a:r>
                  <a:rPr lang="en-US" sz="1800" b="0" i="0" u="none" strike="noStrike" baseline="0" dirty="0" err="1">
                    <a:latin typeface="+mj-lt"/>
                  </a:rPr>
                  <a:t>corrente</a:t>
                </a:r>
                <a:r>
                  <a:rPr lang="en-US" sz="1800" b="0" i="0" u="none" strike="noStrike" baseline="0" dirty="0">
                    <a:latin typeface="+mj-lt"/>
                  </a:rPr>
                  <a:t> </a:t>
                </a:r>
                <a:r>
                  <a:rPr lang="en-US" sz="1800" b="0" i="0" u="none" strike="noStrike" baseline="0" dirty="0" err="1">
                    <a:latin typeface="+mj-lt"/>
                  </a:rPr>
                  <a:t>toroidale</a:t>
                </a:r>
                <a:r>
                  <a:rPr lang="en-US" sz="1800" b="0" i="0" u="none" strike="noStrike" baseline="0" dirty="0">
                    <a:latin typeface="+mj-lt"/>
                  </a:rPr>
                  <a:t> </a:t>
                </a:r>
                <a:r>
                  <a:rPr lang="en-US" sz="1800" b="0" i="0" u="none" strike="noStrike" baseline="0" dirty="0" err="1">
                    <a:latin typeface="+mj-lt"/>
                  </a:rPr>
                  <a:t>prodotta</a:t>
                </a:r>
                <a:r>
                  <a:rPr lang="en-US" sz="1800" b="0" i="0" u="none" strike="noStrike" baseline="0" dirty="0">
                    <a:latin typeface="+mj-lt"/>
                  </a:rPr>
                  <a:t> </a:t>
                </a:r>
                <a:r>
                  <a:rPr lang="en-US" sz="1800" b="0" i="0" u="none" strike="noStrike" baseline="0" dirty="0" err="1">
                    <a:latin typeface="+mj-lt"/>
                  </a:rPr>
                  <a:t>dallo</a:t>
                </a:r>
                <a:r>
                  <a:rPr lang="en-US" sz="1800" b="0" i="0" u="none" strike="noStrike" baseline="0" dirty="0">
                    <a:latin typeface="+mj-lt"/>
                  </a:rPr>
                  <a:t> </a:t>
                </a:r>
                <a:r>
                  <a:rPr lang="en-US" sz="1800" b="0" i="0" u="none" strike="noStrike" baseline="0" dirty="0" err="1">
                    <a:latin typeface="+mj-lt"/>
                  </a:rPr>
                  <a:t>scambio</a:t>
                </a:r>
                <a:r>
                  <a:rPr lang="en-US" sz="1800" b="0" i="0" u="none" strike="noStrike" baseline="0" dirty="0">
                    <a:latin typeface="+mj-lt"/>
                  </a:rPr>
                  <a:t> di </a:t>
                </a:r>
                <a:r>
                  <a:rPr lang="en-US" sz="1800" b="0" i="0" u="none" strike="noStrike" baseline="0" dirty="0" err="1">
                    <a:latin typeface="+mj-lt"/>
                  </a:rPr>
                  <a:t>momento</a:t>
                </a:r>
                <a:r>
                  <a:rPr lang="en-US" sz="1800" b="0" i="0" u="none" strike="noStrike" baseline="0" dirty="0">
                    <a:latin typeface="+mj-lt"/>
                  </a:rPr>
                  <a:t> </a:t>
                </a:r>
                <a:r>
                  <a:rPr lang="en-US" sz="1800" b="0" i="0" u="none" strike="noStrike" baseline="0" dirty="0" err="1">
                    <a:latin typeface="+mj-lt"/>
                  </a:rPr>
                  <a:t>tra</a:t>
                </a:r>
                <a:r>
                  <a:rPr lang="en-US" sz="1800" b="0" i="0" u="none" strike="noStrike" baseline="0" dirty="0">
                    <a:latin typeface="+mj-lt"/>
                  </a:rPr>
                  <a:t> </a:t>
                </a:r>
                <a:r>
                  <a:rPr lang="en-US" sz="1800" b="0" i="0" u="none" strike="noStrike" baseline="0" dirty="0" err="1">
                    <a:latin typeface="+mj-lt"/>
                  </a:rPr>
                  <a:t>particelle</a:t>
                </a:r>
                <a:r>
                  <a:rPr lang="en-US" sz="1800" b="0" i="0" u="none" strike="noStrike" baseline="0" dirty="0">
                    <a:latin typeface="+mj-lt"/>
                  </a:rPr>
                  <a:t> </a:t>
                </a:r>
                <a:r>
                  <a:rPr lang="en-US" sz="1800" b="0" i="0" u="none" strike="noStrike" baseline="0" dirty="0" err="1">
                    <a:latin typeface="+mj-lt"/>
                  </a:rPr>
                  <a:t>libere</a:t>
                </a:r>
                <a:r>
                  <a:rPr lang="en-US" sz="1800" b="0" i="0" u="none" strike="noStrike" baseline="0" dirty="0">
                    <a:latin typeface="+mj-lt"/>
                  </a:rPr>
                  <a:t> e </a:t>
                </a:r>
                <a:r>
                  <a:rPr lang="en-US" sz="1800" b="0" i="0" u="none" strike="noStrike" baseline="0" dirty="0" err="1">
                    <a:latin typeface="+mj-lt"/>
                  </a:rPr>
                  <a:t>intrappolate</a:t>
                </a:r>
                <a:r>
                  <a:rPr lang="en-US" sz="1800" b="0" i="0" u="none" strike="noStrike" baseline="0" dirty="0">
                    <a:latin typeface="+mj-lt"/>
                  </a:rPr>
                  <a:t>. Si </a:t>
                </a:r>
                <a:r>
                  <a:rPr lang="en-US" sz="1800" b="0" i="0" u="none" strike="noStrike" baseline="0" dirty="0" err="1">
                    <a:latin typeface="+mj-lt"/>
                  </a:rPr>
                  <a:t>parla</a:t>
                </a:r>
                <a:r>
                  <a:rPr lang="en-US" sz="1800" b="0" i="0" u="none" strike="noStrike" baseline="0" dirty="0">
                    <a:latin typeface="+mj-lt"/>
                  </a:rPr>
                  <a:t> di </a:t>
                </a:r>
                <a:r>
                  <a:rPr lang="en-US" sz="1800" b="0" i="1" u="none" strike="noStrike" baseline="0" dirty="0" err="1">
                    <a:latin typeface="+mj-lt"/>
                  </a:rPr>
                  <a:t>corrente</a:t>
                </a:r>
                <a:r>
                  <a:rPr lang="en-US" sz="1800" b="0" i="1" u="none" strike="noStrike" baseline="0" dirty="0">
                    <a:latin typeface="+mj-lt"/>
                  </a:rPr>
                  <a:t> di </a:t>
                </a:r>
                <a:r>
                  <a:rPr lang="en-US" sz="1800" b="0" i="1" u="none" strike="noStrike" baseline="0" dirty="0" err="1">
                    <a:latin typeface="+mj-lt"/>
                  </a:rPr>
                  <a:t>boostrap</a:t>
                </a:r>
                <a:r>
                  <a:rPr lang="en-US" sz="1800" b="0" i="0" u="none" strike="noStrike" baseline="0" dirty="0">
                    <a:latin typeface="+mj-lt"/>
                  </a:rPr>
                  <a:t>, </a:t>
                </a:r>
                <a:r>
                  <a:rPr lang="en-US" sz="1800" b="0" i="0" u="none" strike="noStrike" baseline="0" dirty="0" err="1">
                    <a:latin typeface="+mj-lt"/>
                  </a:rPr>
                  <a:t>dipendente</a:t>
                </a:r>
                <a:r>
                  <a:rPr lang="en-US" sz="1800" b="0" i="0" u="none" strike="noStrike" baseline="0" dirty="0">
                    <a:latin typeface="+mj-lt"/>
                  </a:rPr>
                  <a:t> </a:t>
                </a:r>
                <a:r>
                  <a:rPr lang="en-US" sz="1800" b="0" i="0" u="none" strike="noStrike" baseline="0" dirty="0" err="1">
                    <a:latin typeface="+mj-lt"/>
                  </a:rPr>
                  <a:t>dai</a:t>
                </a:r>
                <a:r>
                  <a:rPr lang="en-US" sz="1800" b="0" i="0" u="none" strike="noStrike" baseline="0" dirty="0">
                    <a:latin typeface="+mj-lt"/>
                  </a:rPr>
                  <a:t> gradient di </a:t>
                </a:r>
                <a:r>
                  <a:rPr lang="en-US" sz="1800" b="0" i="0" u="none" strike="noStrike" baseline="0" dirty="0" err="1">
                    <a:latin typeface="+mj-lt"/>
                  </a:rPr>
                  <a:t>densità</a:t>
                </a:r>
                <a:r>
                  <a:rPr lang="en-US" sz="1800" b="0" i="0" u="none" strike="noStrike" baseline="0" dirty="0">
                    <a:latin typeface="+mj-lt"/>
                  </a:rPr>
                  <a:t> e temperature, </a:t>
                </a:r>
                <a:r>
                  <a:rPr lang="en-US" sz="1800" b="0" i="0" u="none" strike="noStrike" baseline="0" dirty="0" err="1">
                    <a:latin typeface="+mj-lt"/>
                  </a:rPr>
                  <a:t>risulta</a:t>
                </a:r>
                <a:r>
                  <a:rPr lang="en-US" sz="1800" b="0" i="0" u="none" strike="noStrike" baseline="0" dirty="0">
                    <a:latin typeface="+mj-lt"/>
                  </a:rPr>
                  <a:t> </a:t>
                </a:r>
                <a:r>
                  <a:rPr lang="en-US" sz="1800" b="0" i="0" u="none" strike="noStrike" baseline="0" dirty="0" err="1">
                    <a:latin typeface="+mj-lt"/>
                  </a:rPr>
                  <a:t>nulla</a:t>
                </a:r>
                <a:r>
                  <a:rPr lang="en-US" sz="1800" b="0" i="0" u="none" strike="noStrike" baseline="0" dirty="0">
                    <a:latin typeface="+mj-lt"/>
                  </a:rPr>
                  <a:t> </a:t>
                </a:r>
                <a:r>
                  <a:rPr lang="en-US" sz="1800" b="0" i="0" u="none" strike="noStrike" baseline="0" dirty="0" err="1">
                    <a:latin typeface="+mj-lt"/>
                  </a:rPr>
                  <a:t>nell’asse</a:t>
                </a:r>
                <a:r>
                  <a:rPr lang="en-US" sz="1800" b="0" i="0" u="none" strike="noStrike" baseline="0" dirty="0">
                    <a:latin typeface="+mj-lt"/>
                  </a:rPr>
                  <a:t> del plasma   </a:t>
                </a:r>
                <a14:m>
                  <m:oMath xmlns:m="http://schemas.openxmlformats.org/officeDocument/2006/math">
                    <m:sSub>
                      <m:sSubPr>
                        <m:ctrlPr>
                          <a:rPr lang="en-US" sz="1800" b="0" i="1" u="none" strike="noStrike" baseline="0" smtClean="0">
                            <a:latin typeface="Cambria Math" panose="02040503050406030204" pitchFamily="18" charset="0"/>
                          </a:rPr>
                        </m:ctrlPr>
                      </m:sSubPr>
                      <m:e>
                        <m:r>
                          <a:rPr lang="it-IT" sz="1800" b="0" i="1" u="none" strike="noStrike" baseline="0" smtClean="0">
                            <a:latin typeface="Cambria Math" panose="02040503050406030204" pitchFamily="18" charset="0"/>
                          </a:rPr>
                          <m:t>𝐼</m:t>
                        </m:r>
                      </m:e>
                      <m:sub>
                        <m:r>
                          <a:rPr lang="it-IT" sz="1800" b="0" i="1" u="none" strike="noStrike" baseline="0" smtClean="0">
                            <a:latin typeface="Cambria Math" panose="02040503050406030204" pitchFamily="18" charset="0"/>
                          </a:rPr>
                          <m:t>𝑏𝑡</m:t>
                        </m:r>
                      </m:sub>
                    </m:sSub>
                    <m:r>
                      <a:rPr lang="en-US" sz="1800" b="0" i="1" u="none" strike="noStrike" baseline="0" smtClean="0">
                        <a:latin typeface="Cambria Math" panose="02040503050406030204" pitchFamily="18" charset="0"/>
                        <a:ea typeface="Cambria Math" panose="02040503050406030204" pitchFamily="18" charset="0"/>
                      </a:rPr>
                      <m:t>≈</m:t>
                    </m:r>
                    <m:r>
                      <a:rPr lang="it-IT" sz="1800" b="0" i="1" u="none" strike="noStrike" baseline="0" smtClean="0">
                        <a:latin typeface="Cambria Math" panose="02040503050406030204" pitchFamily="18" charset="0"/>
                        <a:ea typeface="Cambria Math" panose="02040503050406030204" pitchFamily="18" charset="0"/>
                      </a:rPr>
                      <m:t>𝐶</m:t>
                    </m:r>
                    <m:sSup>
                      <m:sSupPr>
                        <m:ctrlPr>
                          <a:rPr lang="it-IT" sz="1800" b="0" i="1" u="none" strike="noStrike" baseline="0" smtClean="0">
                            <a:latin typeface="Cambria Math" panose="02040503050406030204" pitchFamily="18" charset="0"/>
                            <a:ea typeface="Cambria Math" panose="02040503050406030204" pitchFamily="18" charset="0"/>
                          </a:rPr>
                        </m:ctrlPr>
                      </m:sSupPr>
                      <m:e>
                        <m:r>
                          <a:rPr lang="it-IT" sz="1800" b="0" i="1" u="none" strike="noStrike" baseline="0" smtClean="0">
                            <a:latin typeface="Cambria Math" panose="02040503050406030204" pitchFamily="18" charset="0"/>
                            <a:ea typeface="Cambria Math" panose="02040503050406030204" pitchFamily="18" charset="0"/>
                          </a:rPr>
                          <m:t>𝜀</m:t>
                        </m:r>
                      </m:e>
                      <m:sup>
                        <m:r>
                          <a:rPr lang="it-IT" sz="1800" b="0" i="1" u="none" strike="noStrike" baseline="0" smtClean="0">
                            <a:latin typeface="Cambria Math" panose="02040503050406030204" pitchFamily="18" charset="0"/>
                            <a:ea typeface="Cambria Math" panose="02040503050406030204" pitchFamily="18" charset="0"/>
                          </a:rPr>
                          <m:t>0,5</m:t>
                        </m:r>
                      </m:sup>
                    </m:sSup>
                    <m:sSub>
                      <m:sSubPr>
                        <m:ctrlPr>
                          <a:rPr lang="it-IT" sz="1800" b="0" i="1" u="none" strike="noStrike" baseline="0" smtClean="0">
                            <a:latin typeface="Cambria Math" panose="02040503050406030204" pitchFamily="18" charset="0"/>
                            <a:ea typeface="Cambria Math" panose="02040503050406030204" pitchFamily="18" charset="0"/>
                          </a:rPr>
                        </m:ctrlPr>
                      </m:sSubPr>
                      <m:e>
                        <m:r>
                          <a:rPr lang="it-IT" sz="1800" b="0" i="1" u="none" strike="noStrike" baseline="0" smtClean="0">
                            <a:latin typeface="Cambria Math" panose="02040503050406030204" pitchFamily="18" charset="0"/>
                            <a:ea typeface="Cambria Math" panose="02040503050406030204" pitchFamily="18" charset="0"/>
                          </a:rPr>
                          <m:t>𝛽</m:t>
                        </m:r>
                      </m:e>
                      <m:sub>
                        <m:r>
                          <a:rPr lang="it-IT" sz="1800" b="0" i="1" u="none" strike="noStrike" baseline="0" smtClean="0">
                            <a:latin typeface="Cambria Math" panose="02040503050406030204" pitchFamily="18" charset="0"/>
                            <a:ea typeface="Cambria Math" panose="02040503050406030204" pitchFamily="18" charset="0"/>
                          </a:rPr>
                          <m:t>𝑝</m:t>
                        </m:r>
                      </m:sub>
                    </m:sSub>
                    <m:sSub>
                      <m:sSubPr>
                        <m:ctrlPr>
                          <a:rPr lang="it-IT" sz="1800" b="0" i="1" u="none" strike="noStrike" baseline="0" smtClean="0">
                            <a:latin typeface="Cambria Math" panose="02040503050406030204" pitchFamily="18" charset="0"/>
                            <a:ea typeface="Cambria Math" panose="02040503050406030204" pitchFamily="18" charset="0"/>
                          </a:rPr>
                        </m:ctrlPr>
                      </m:sSubPr>
                      <m:e>
                        <m:r>
                          <a:rPr lang="it-IT" sz="1800" b="0" i="1" u="none" strike="noStrike" baseline="0" smtClean="0">
                            <a:latin typeface="Cambria Math" panose="02040503050406030204" pitchFamily="18" charset="0"/>
                            <a:ea typeface="Cambria Math" panose="02040503050406030204" pitchFamily="18" charset="0"/>
                          </a:rPr>
                          <m:t>𝐼</m:t>
                        </m:r>
                      </m:e>
                      <m:sub>
                        <m:r>
                          <a:rPr lang="it-IT" sz="1800" b="0" i="1" u="none" strike="noStrike" baseline="0" smtClean="0">
                            <a:latin typeface="Cambria Math" panose="02040503050406030204" pitchFamily="18" charset="0"/>
                            <a:ea typeface="Cambria Math" panose="02040503050406030204" pitchFamily="18" charset="0"/>
                          </a:rPr>
                          <m:t>𝑃</m:t>
                        </m:r>
                      </m:sub>
                    </m:sSub>
                  </m:oMath>
                </a14:m>
                <a:r>
                  <a:rPr lang="en-US" sz="1800" b="0" i="0" u="none" strike="noStrike" baseline="0" dirty="0">
                    <a:latin typeface="+mj-lt"/>
                  </a:rPr>
                  <a:t> </a:t>
                </a:r>
                <a:r>
                  <a:rPr lang="en-US" sz="1800" dirty="0">
                    <a:latin typeface="+mj-lt"/>
                  </a:rPr>
                  <a:t>con </a:t>
                </a:r>
                <a:r>
                  <a:rPr lang="en-US" sz="1800" i="1" dirty="0">
                    <a:latin typeface="+mj-lt"/>
                  </a:rPr>
                  <a:t>C</a:t>
                </a:r>
                <a:r>
                  <a:rPr lang="en-US" sz="1800" dirty="0">
                    <a:latin typeface="+mj-lt"/>
                  </a:rPr>
                  <a:t> </a:t>
                </a:r>
                <a:r>
                  <a:rPr lang="en-US" sz="1800" dirty="0" err="1">
                    <a:latin typeface="+mj-lt"/>
                  </a:rPr>
                  <a:t>dipendente</a:t>
                </a:r>
                <a:r>
                  <a:rPr lang="en-US" sz="1800" dirty="0">
                    <a:latin typeface="+mj-lt"/>
                  </a:rPr>
                  <a:t> dal profile e </a:t>
                </a:r>
                <a:r>
                  <a:rPr lang="en-US" sz="1800" dirty="0" err="1">
                    <a:latin typeface="+mj-lt"/>
                  </a:rPr>
                  <a:t>variabile</a:t>
                </a:r>
                <a:r>
                  <a:rPr lang="en-US" sz="1800" dirty="0">
                    <a:latin typeface="+mj-lt"/>
                  </a:rPr>
                  <a:t> </a:t>
                </a:r>
                <a:r>
                  <a:rPr lang="en-US" sz="1800" dirty="0" err="1">
                    <a:latin typeface="+mj-lt"/>
                  </a:rPr>
                  <a:t>tra</a:t>
                </a:r>
                <a:r>
                  <a:rPr lang="en-US" sz="1800" dirty="0">
                    <a:latin typeface="+mj-lt"/>
                  </a:rPr>
                  <a:t> </a:t>
                </a:r>
                <a:r>
                  <a:rPr lang="en-US" sz="1800" b="0" i="0" u="none" strike="noStrike" baseline="0" dirty="0">
                    <a:latin typeface="+mj-lt"/>
                  </a:rPr>
                  <a:t>1/3 e 2/3, </a:t>
                </a:r>
                <a14:m>
                  <m:oMath xmlns:m="http://schemas.openxmlformats.org/officeDocument/2006/math">
                    <m:sSub>
                      <m:sSubPr>
                        <m:ctrlPr>
                          <a:rPr lang="it-IT" sz="1800" i="1">
                            <a:latin typeface="Cambria Math" panose="02040503050406030204" pitchFamily="18" charset="0"/>
                            <a:ea typeface="Cambria Math" panose="02040503050406030204" pitchFamily="18" charset="0"/>
                          </a:rPr>
                        </m:ctrlPr>
                      </m:sSubPr>
                      <m:e>
                        <m:r>
                          <a:rPr lang="it-IT" sz="1800" i="1">
                            <a:latin typeface="Cambria Math" panose="02040503050406030204" pitchFamily="18" charset="0"/>
                            <a:ea typeface="Cambria Math" panose="02040503050406030204" pitchFamily="18" charset="0"/>
                          </a:rPr>
                          <m:t>𝛽</m:t>
                        </m:r>
                      </m:e>
                      <m:sub>
                        <m:r>
                          <a:rPr lang="it-IT" sz="1800" i="1">
                            <a:latin typeface="Cambria Math" panose="02040503050406030204" pitchFamily="18" charset="0"/>
                            <a:ea typeface="Cambria Math" panose="02040503050406030204" pitchFamily="18" charset="0"/>
                          </a:rPr>
                          <m:t>𝑝</m:t>
                        </m:r>
                      </m:sub>
                    </m:sSub>
                  </m:oMath>
                </a14:m>
                <a:r>
                  <a:rPr lang="en-US" sz="1800" b="0" i="0" u="none" strike="noStrike" baseline="0" dirty="0">
                    <a:latin typeface="+mj-lt"/>
                  </a:rPr>
                  <a:t> </a:t>
                </a:r>
                <a:r>
                  <a:rPr lang="en-US" sz="1800" b="0" i="0" u="none" strike="noStrike" baseline="0" dirty="0" err="1">
                    <a:latin typeface="+mj-lt"/>
                  </a:rPr>
                  <a:t>legata</a:t>
                </a:r>
                <a:r>
                  <a:rPr lang="en-US" sz="1800" b="0" i="0" u="none" strike="noStrike" baseline="0" dirty="0">
                    <a:latin typeface="+mj-lt"/>
                  </a:rPr>
                  <a:t> al campo </a:t>
                </a:r>
                <a:r>
                  <a:rPr lang="en-US" sz="1800" b="0" i="0" u="none" strike="noStrike" baseline="0" dirty="0" err="1">
                    <a:latin typeface="+mj-lt"/>
                  </a:rPr>
                  <a:t>poloidale</a:t>
                </a:r>
                <a:r>
                  <a:rPr lang="en-US" sz="1800" b="0" i="0" u="none" strike="noStrike" baseline="0" dirty="0">
                    <a:latin typeface="+mj-lt"/>
                  </a:rPr>
                  <a:t> e </a:t>
                </a:r>
                <a14:m>
                  <m:oMath xmlns:m="http://schemas.openxmlformats.org/officeDocument/2006/math">
                    <m:sSub>
                      <m:sSubPr>
                        <m:ctrlPr>
                          <a:rPr lang="it-IT" sz="1800" i="1">
                            <a:latin typeface="Cambria Math" panose="02040503050406030204" pitchFamily="18" charset="0"/>
                            <a:ea typeface="Cambria Math" panose="02040503050406030204" pitchFamily="18" charset="0"/>
                          </a:rPr>
                        </m:ctrlPr>
                      </m:sSubPr>
                      <m:e>
                        <m:r>
                          <a:rPr lang="it-IT" sz="1800" i="1">
                            <a:latin typeface="Cambria Math" panose="02040503050406030204" pitchFamily="18" charset="0"/>
                            <a:ea typeface="Cambria Math" panose="02040503050406030204" pitchFamily="18" charset="0"/>
                          </a:rPr>
                          <m:t>𝐼</m:t>
                        </m:r>
                      </m:e>
                      <m:sub>
                        <m:r>
                          <a:rPr lang="it-IT" sz="1800" i="1">
                            <a:latin typeface="Cambria Math" panose="02040503050406030204" pitchFamily="18" charset="0"/>
                            <a:ea typeface="Cambria Math" panose="02040503050406030204" pitchFamily="18" charset="0"/>
                          </a:rPr>
                          <m:t>𝑃</m:t>
                        </m:r>
                      </m:sub>
                    </m:sSub>
                  </m:oMath>
                </a14:m>
                <a:r>
                  <a:rPr lang="en-US" sz="1800" dirty="0">
                    <a:latin typeface="+mj-lt"/>
                  </a:rPr>
                  <a:t> </a:t>
                </a:r>
                <a:r>
                  <a:rPr lang="en-US" sz="1800" dirty="0" err="1">
                    <a:latin typeface="+mj-lt"/>
                  </a:rPr>
                  <a:t>corrente</a:t>
                </a:r>
                <a:r>
                  <a:rPr lang="en-US" sz="1800" dirty="0">
                    <a:latin typeface="+mj-lt"/>
                  </a:rPr>
                  <a:t> </a:t>
                </a:r>
                <a:r>
                  <a:rPr lang="en-US" sz="1800" dirty="0" err="1">
                    <a:latin typeface="+mj-lt"/>
                  </a:rPr>
                  <a:t>poloidale</a:t>
                </a:r>
                <a:endParaRPr lang="en-US" sz="1800" dirty="0">
                  <a:latin typeface="+mj-lt"/>
                </a:endParaRPr>
              </a:p>
              <a:p>
                <a:pPr marL="0" indent="0" algn="just">
                  <a:lnSpc>
                    <a:spcPct val="110000"/>
                  </a:lnSpc>
                  <a:buNone/>
                </a:pPr>
                <a:r>
                  <a:rPr lang="en-US" sz="1800" dirty="0" err="1">
                    <a:latin typeface="+mj-lt"/>
                  </a:rPr>
                  <a:t>L’esperimento</a:t>
                </a:r>
                <a:r>
                  <a:rPr lang="en-US" sz="1800" dirty="0">
                    <a:latin typeface="+mj-lt"/>
                  </a:rPr>
                  <a:t> </a:t>
                </a:r>
                <a:r>
                  <a:rPr lang="en-US" sz="1800" dirty="0" err="1">
                    <a:latin typeface="+mj-lt"/>
                  </a:rPr>
                  <a:t>su</a:t>
                </a:r>
                <a:r>
                  <a:rPr lang="en-US" sz="1800" dirty="0">
                    <a:latin typeface="+mj-lt"/>
                  </a:rPr>
                  <a:t> JT-60 ha </a:t>
                </a:r>
                <a:r>
                  <a:rPr lang="en-US" sz="1800" dirty="0" err="1">
                    <a:latin typeface="+mj-lt"/>
                  </a:rPr>
                  <a:t>dimostrato</a:t>
                </a:r>
                <a:r>
                  <a:rPr lang="en-US" sz="1800" dirty="0">
                    <a:latin typeface="+mj-lt"/>
                  </a:rPr>
                  <a:t> </a:t>
                </a:r>
                <a:r>
                  <a:rPr lang="en-US" sz="1800" dirty="0" err="1">
                    <a:latin typeface="+mj-lt"/>
                  </a:rPr>
                  <a:t>che</a:t>
                </a:r>
                <a:r>
                  <a:rPr lang="en-US" sz="1800" dirty="0">
                    <a:latin typeface="+mj-lt"/>
                  </a:rPr>
                  <a:t> 80% </a:t>
                </a:r>
                <a:r>
                  <a:rPr lang="en-US" sz="1800" dirty="0" err="1">
                    <a:latin typeface="+mj-lt"/>
                  </a:rPr>
                  <a:t>della</a:t>
                </a:r>
                <a:r>
                  <a:rPr lang="en-US" sz="1800" dirty="0">
                    <a:latin typeface="+mj-lt"/>
                  </a:rPr>
                  <a:t> </a:t>
                </a:r>
                <a:r>
                  <a:rPr lang="en-US" sz="1800" dirty="0" err="1">
                    <a:latin typeface="+mj-lt"/>
                  </a:rPr>
                  <a:t>corrente</a:t>
                </a:r>
                <a:r>
                  <a:rPr lang="en-US" sz="1800" dirty="0">
                    <a:latin typeface="+mj-lt"/>
                  </a:rPr>
                  <a:t> </a:t>
                </a:r>
                <a:r>
                  <a:rPr lang="en-US" sz="1800" dirty="0" err="1">
                    <a:latin typeface="+mj-lt"/>
                  </a:rPr>
                  <a:t>indotta</a:t>
                </a:r>
                <a:r>
                  <a:rPr lang="en-US" sz="1800" dirty="0">
                    <a:latin typeface="+mj-lt"/>
                  </a:rPr>
                  <a:t> </a:t>
                </a:r>
                <a:r>
                  <a:rPr lang="en-US" sz="1800" dirty="0" err="1">
                    <a:latin typeface="+mj-lt"/>
                  </a:rPr>
                  <a:t>nel</a:t>
                </a:r>
                <a:r>
                  <a:rPr lang="en-US" sz="1800" dirty="0">
                    <a:latin typeface="+mj-lt"/>
                  </a:rPr>
                  <a:t> plasma era di </a:t>
                </a:r>
                <a:r>
                  <a:rPr lang="en-US" sz="1800" dirty="0" err="1">
                    <a:latin typeface="+mj-lt"/>
                  </a:rPr>
                  <a:t>boostrap</a:t>
                </a:r>
                <a:endParaRPr lang="en-US" sz="1800" dirty="0">
                  <a:latin typeface="+mj-lt"/>
                </a:endParaRPr>
              </a:p>
              <a:p>
                <a:pPr marL="0" indent="0" algn="just">
                  <a:lnSpc>
                    <a:spcPct val="110000"/>
                  </a:lnSpc>
                  <a:buNone/>
                </a:pPr>
                <a:endParaRPr lang="en-US" sz="1800" b="0" i="0" u="none" strike="noStrike" baseline="0" dirty="0">
                  <a:latin typeface="+mj-lt"/>
                </a:endParaRPr>
              </a:p>
            </p:txBody>
          </p:sp>
        </mc:Choice>
        <mc:Fallback xmlns="">
          <p:sp>
            <p:nvSpPr>
              <p:cNvPr id="3" name="Segnaposto contenuto 2">
                <a:extLst>
                  <a:ext uri="{FF2B5EF4-FFF2-40B4-BE49-F238E27FC236}">
                    <a16:creationId xmlns:a16="http://schemas.microsoft.com/office/drawing/2014/main" id="{7F0ABAE5-D842-4C0B-96AC-8BA89672C4FE}"/>
                  </a:ext>
                </a:extLst>
              </p:cNvPr>
              <p:cNvSpPr>
                <a:spLocks noGrp="1" noRot="1" noChangeAspect="1" noMove="1" noResize="1" noEditPoints="1" noAdjustHandles="1" noChangeArrowheads="1" noChangeShapeType="1" noTextEdit="1"/>
              </p:cNvSpPr>
              <p:nvPr>
                <p:ph idx="1"/>
              </p:nvPr>
            </p:nvSpPr>
            <p:spPr>
              <a:xfrm>
                <a:off x="1142999" y="872935"/>
                <a:ext cx="5679831" cy="5299263"/>
              </a:xfrm>
              <a:blipFill>
                <a:blip r:embed="rId2"/>
                <a:stretch>
                  <a:fillRect l="-858" t="-230" r="-966" b="-2301"/>
                </a:stretch>
              </a:blipFill>
            </p:spPr>
            <p:txBody>
              <a:bodyPr/>
              <a:lstStyle/>
              <a:p>
                <a:r>
                  <a:rPr lang="it-IT">
                    <a:noFill/>
                  </a:rPr>
                  <a:t> </a:t>
                </a:r>
              </a:p>
            </p:txBody>
          </p:sp>
        </mc:Fallback>
      </mc:AlternateContent>
      <p:cxnSp>
        <p:nvCxnSpPr>
          <p:cNvPr id="12" name="Straight Connector 11">
            <a:extLst>
              <a:ext uri="{FF2B5EF4-FFF2-40B4-BE49-F238E27FC236}">
                <a16:creationId xmlns:a16="http://schemas.microsoft.com/office/drawing/2014/main" id="{8E4AF9CC-5349-4154-96CC-A2BD0D63F6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Immagine 4">
            <a:extLst>
              <a:ext uri="{FF2B5EF4-FFF2-40B4-BE49-F238E27FC236}">
                <a16:creationId xmlns:a16="http://schemas.microsoft.com/office/drawing/2014/main" id="{BF73B4E1-6B71-4A0F-AFFD-D7CB03928F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6627" y="1652887"/>
            <a:ext cx="4072374" cy="3552226"/>
          </a:xfrm>
          <a:prstGeom prst="rect">
            <a:avLst/>
          </a:prstGeom>
        </p:spPr>
      </p:pic>
    </p:spTree>
    <p:extLst>
      <p:ext uri="{BB962C8B-B14F-4D97-AF65-F5344CB8AC3E}">
        <p14:creationId xmlns:p14="http://schemas.microsoft.com/office/powerpoint/2010/main" val="2180928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20FE70-BDB0-4452-BF61-181B83F6D28A}"/>
              </a:ext>
            </a:extLst>
          </p:cNvPr>
          <p:cNvSpPr>
            <a:spLocks noGrp="1"/>
          </p:cNvSpPr>
          <p:nvPr>
            <p:ph type="title"/>
          </p:nvPr>
        </p:nvSpPr>
        <p:spPr/>
        <p:txBody>
          <a:bodyPr/>
          <a:lstStyle/>
          <a:p>
            <a:r>
              <a:rPr lang="it-IT" dirty="0"/>
              <a:t>RISCALDAMENTO AUSILIARIO</a:t>
            </a:r>
          </a:p>
        </p:txBody>
      </p:sp>
      <p:sp>
        <p:nvSpPr>
          <p:cNvPr id="3" name="Segnaposto contenuto 2">
            <a:extLst>
              <a:ext uri="{FF2B5EF4-FFF2-40B4-BE49-F238E27FC236}">
                <a16:creationId xmlns:a16="http://schemas.microsoft.com/office/drawing/2014/main" id="{323B4CF0-12F9-4F31-9A4F-0CECC52B4B35}"/>
              </a:ext>
            </a:extLst>
          </p:cNvPr>
          <p:cNvSpPr>
            <a:spLocks noGrp="1"/>
          </p:cNvSpPr>
          <p:nvPr>
            <p:ph idx="1"/>
          </p:nvPr>
        </p:nvSpPr>
        <p:spPr/>
        <p:txBody>
          <a:bodyPr>
            <a:normAutofit/>
          </a:bodyPr>
          <a:lstStyle/>
          <a:p>
            <a:pPr algn="l"/>
            <a:r>
              <a:rPr lang="it-IT" sz="1800" b="0" i="0" u="none" strike="noStrike" baseline="0" dirty="0">
                <a:latin typeface="TimesNewRoman"/>
              </a:rPr>
              <a:t>Si vuole scaldare il plasma senza usare l’effetto Ohm che diminuisce di efficacia all’aumentare della temperatura, contemporaneamente la corrente che si vuole generare deve essere facilmente controllabile ed essere in stato stazionario</a:t>
            </a:r>
          </a:p>
          <a:p>
            <a:pPr algn="l"/>
            <a:r>
              <a:rPr lang="it-IT" sz="1800" b="0" i="0" u="none" strike="noStrike" baseline="0" dirty="0">
                <a:latin typeface="TimesNewRoman"/>
              </a:rPr>
              <a:t>Uno dei metodi è quello di introdurre fasci neutri di particelle (NBI) accelerando ioni di idrogeno positivi fino a raggiungere 100 </a:t>
            </a:r>
            <a:r>
              <a:rPr lang="it-IT" sz="1800" b="0" i="0" u="none" strike="noStrike" baseline="0" dirty="0" err="1">
                <a:latin typeface="TimesNewRoman"/>
              </a:rPr>
              <a:t>keV</a:t>
            </a:r>
            <a:r>
              <a:rPr lang="it-IT" sz="1800" b="0" i="0" u="none" strike="noStrike" baseline="0" dirty="0">
                <a:latin typeface="TimesNewRoman"/>
              </a:rPr>
              <a:t> li si neutralizzano attraverso una cella di gas che scaturisce l’</a:t>
            </a:r>
            <a:r>
              <a:rPr lang="it-IT" sz="1800" b="0" i="0" u="none" strike="noStrike" baseline="0" dirty="0" err="1">
                <a:latin typeface="TimesNewRoman"/>
              </a:rPr>
              <a:t>ignezione</a:t>
            </a:r>
            <a:r>
              <a:rPr lang="it-IT" sz="1800" b="0" i="0" u="none" strike="noStrike" baseline="0" dirty="0">
                <a:latin typeface="TimesNewRoman"/>
              </a:rPr>
              <a:t> di intensi fasci di particelle nel campo magnetico del plasma. Le particelle cariche interagiscono con ioni ed elettroni nel plasma, vengono ionizzati e restano intrappolati nel plasma, rallentando e trasferendo energia al plasma stesso</a:t>
            </a:r>
          </a:p>
          <a:p>
            <a:pPr algn="l"/>
            <a:r>
              <a:rPr lang="it-IT" sz="1800" dirty="0">
                <a:latin typeface="TimesNewRoman"/>
              </a:rPr>
              <a:t>Le grandezze ausiliarie si indicano con pedice </a:t>
            </a:r>
            <a:r>
              <a:rPr lang="it-IT" sz="1800" dirty="0" err="1">
                <a:latin typeface="TimesNewRoman"/>
              </a:rPr>
              <a:t>aux</a:t>
            </a:r>
            <a:endParaRPr lang="it-IT" sz="1800" b="0" i="0" u="none" strike="noStrike" baseline="0" dirty="0">
              <a:latin typeface="TimesNewRoman"/>
            </a:endParaRPr>
          </a:p>
        </p:txBody>
      </p:sp>
    </p:spTree>
    <p:extLst>
      <p:ext uri="{BB962C8B-B14F-4D97-AF65-F5344CB8AC3E}">
        <p14:creationId xmlns:p14="http://schemas.microsoft.com/office/powerpoint/2010/main" val="1827737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E4AD7E-A263-4543-ABBF-08C4202D4515}"/>
              </a:ext>
            </a:extLst>
          </p:cNvPr>
          <p:cNvSpPr>
            <a:spLocks noGrp="1"/>
          </p:cNvSpPr>
          <p:nvPr>
            <p:ph type="title"/>
          </p:nvPr>
        </p:nvSpPr>
        <p:spPr/>
        <p:txBody>
          <a:bodyPr/>
          <a:lstStyle/>
          <a:p>
            <a:r>
              <a:rPr lang="it-IT" dirty="0"/>
              <a:t>FUSIONE NUCLEARE</a:t>
            </a:r>
          </a:p>
        </p:txBody>
      </p:sp>
      <p:sp>
        <p:nvSpPr>
          <p:cNvPr id="3" name="Segnaposto contenuto 2">
            <a:extLst>
              <a:ext uri="{FF2B5EF4-FFF2-40B4-BE49-F238E27FC236}">
                <a16:creationId xmlns:a16="http://schemas.microsoft.com/office/drawing/2014/main" id="{F0CE3FD8-70BD-4C1A-B55C-C8667E1CFE52}"/>
              </a:ext>
            </a:extLst>
          </p:cNvPr>
          <p:cNvSpPr>
            <a:spLocks noGrp="1"/>
          </p:cNvSpPr>
          <p:nvPr>
            <p:ph idx="1"/>
          </p:nvPr>
        </p:nvSpPr>
        <p:spPr/>
        <p:txBody>
          <a:bodyPr>
            <a:normAutofit fontScale="92500"/>
          </a:bodyPr>
          <a:lstStyle/>
          <a:p>
            <a:r>
              <a:rPr lang="it-IT" dirty="0"/>
              <a:t>Due atomi (nuclei) si uniscono formando un nuovo nucleo, la reazione libera massa sotto forma di energia. È esotermica per Z&lt;26 ed endotermica per Z&gt;28.</a:t>
            </a:r>
          </a:p>
          <a:p>
            <a:r>
              <a:rPr lang="it-IT" dirty="0"/>
              <a:t>La reazione può avvenire in un caso per pressione e temperatura P=10^6 atm T=10^6 K e in tal caso si parla di urti tra particelle. In configurazione di pressione minore il processo avviene per T=10^8K</a:t>
            </a:r>
          </a:p>
          <a:p>
            <a:r>
              <a:rPr lang="it-IT" b="0" i="0" dirty="0">
                <a:effectLst/>
              </a:rPr>
              <a:t>La reazione per nuclei leggeri è</a:t>
            </a:r>
          </a:p>
          <a:p>
            <a:pPr marL="0" indent="0" algn="ctr">
              <a:buNone/>
            </a:pPr>
            <a:r>
              <a:rPr lang="it-IT" b="0" i="0" dirty="0">
                <a:effectLst/>
              </a:rPr>
              <a:t> D + T → </a:t>
            </a:r>
            <a:r>
              <a:rPr lang="it-IT" b="0" i="0" baseline="30000" dirty="0">
                <a:effectLst/>
              </a:rPr>
              <a:t>4</a:t>
            </a:r>
            <a:r>
              <a:rPr lang="it-IT" b="0" i="0" dirty="0">
                <a:effectLst/>
              </a:rPr>
              <a:t>He (3,5 MeV) + n (14,1 </a:t>
            </a:r>
            <a:r>
              <a:rPr lang="it-IT" dirty="0"/>
              <a:t>MeV</a:t>
            </a:r>
            <a:r>
              <a:rPr lang="it-IT" b="0" i="0" dirty="0">
                <a:effectLst/>
              </a:rPr>
              <a:t>)</a:t>
            </a:r>
          </a:p>
          <a:p>
            <a:pPr marL="0" indent="0">
              <a:buNone/>
            </a:pPr>
            <a:r>
              <a:rPr lang="it-IT" dirty="0"/>
              <a:t>Con liberazione di un neutrone che può essere assorbito da un nucleo di un altro elemento</a:t>
            </a:r>
          </a:p>
        </p:txBody>
      </p:sp>
    </p:spTree>
    <p:extLst>
      <p:ext uri="{BB962C8B-B14F-4D97-AF65-F5344CB8AC3E}">
        <p14:creationId xmlns:p14="http://schemas.microsoft.com/office/powerpoint/2010/main" val="2084922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5C1658-21AD-445F-A6CC-C2BDBD8D189A}"/>
              </a:ext>
            </a:extLst>
          </p:cNvPr>
          <p:cNvSpPr>
            <a:spLocks noGrp="1"/>
          </p:cNvSpPr>
          <p:nvPr>
            <p:ph type="title"/>
          </p:nvPr>
        </p:nvSpPr>
        <p:spPr>
          <a:xfrm>
            <a:off x="2169943" y="327101"/>
            <a:ext cx="6608298" cy="1360898"/>
          </a:xfrm>
        </p:spPr>
        <p:txBody>
          <a:bodyPr/>
          <a:lstStyle/>
          <a:p>
            <a:r>
              <a:rPr lang="it-IT" dirty="0"/>
              <a:t>CONFRONTO DEI TEMPI</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6A94018A-1091-4320-B54D-CFF441630886}"/>
                  </a:ext>
                </a:extLst>
              </p:cNvPr>
              <p:cNvSpPr>
                <a:spLocks noGrp="1"/>
              </p:cNvSpPr>
              <p:nvPr>
                <p:ph idx="1"/>
              </p:nvPr>
            </p:nvSpPr>
            <p:spPr>
              <a:xfrm>
                <a:off x="1143000" y="1927274"/>
                <a:ext cx="6144065" cy="4057791"/>
              </a:xfrm>
            </p:spPr>
            <p:txBody>
              <a:bodyPr>
                <a:normAutofit fontScale="92500" lnSpcReduction="10000"/>
              </a:bodyPr>
              <a:lstStyle/>
              <a:p>
                <a:r>
                  <a:rPr lang="it-IT" sz="1800" dirty="0"/>
                  <a:t>Le grandezze introdotte finora servono a definire un nuovo tempo di confinamento energetico</a:t>
                </a:r>
              </a:p>
              <a:p>
                <a:pPr marL="0" indent="0">
                  <a:buNone/>
                </a:pPr>
                <a:r>
                  <a:rPr lang="it-IT" sz="1800" dirty="0"/>
                  <a:t> </a:t>
                </a:r>
                <a14:m>
                  <m:oMath xmlns:m="http://schemas.openxmlformats.org/officeDocument/2006/math">
                    <m:sSub>
                      <m:sSubPr>
                        <m:ctrlPr>
                          <a:rPr lang="en-US" sz="2200" b="0" i="1" u="none" strike="noStrike" baseline="0" smtClean="0">
                            <a:latin typeface="Cambria Math" panose="02040503050406030204" pitchFamily="18" charset="0"/>
                          </a:rPr>
                        </m:ctrlPr>
                      </m:sSubPr>
                      <m:e>
                        <m:r>
                          <a:rPr lang="en-US" sz="2200" b="0" i="1" u="none" strike="noStrike" baseline="0" smtClean="0">
                            <a:latin typeface="Cambria Math" panose="02040503050406030204" pitchFamily="18" charset="0"/>
                            <a:ea typeface="Cambria Math" panose="02040503050406030204" pitchFamily="18" charset="0"/>
                          </a:rPr>
                          <m:t>𝜏</m:t>
                        </m:r>
                      </m:e>
                      <m:sub>
                        <m:r>
                          <a:rPr lang="it-IT" sz="2200" b="0" i="1" u="none" strike="noStrike" baseline="0" smtClean="0">
                            <a:latin typeface="Cambria Math" panose="02040503050406030204" pitchFamily="18" charset="0"/>
                          </a:rPr>
                          <m:t>𝐸</m:t>
                        </m:r>
                        <m:r>
                          <a:rPr lang="it-IT" sz="2200" b="0" i="1" u="none" strike="noStrike" baseline="0" smtClean="0">
                            <a:latin typeface="Cambria Math" panose="02040503050406030204" pitchFamily="18" charset="0"/>
                          </a:rPr>
                          <m:t>,</m:t>
                        </m:r>
                        <m:r>
                          <a:rPr lang="it-IT" sz="2200" b="0" i="1" u="none" strike="noStrike" baseline="0" smtClean="0">
                            <a:latin typeface="Cambria Math" panose="02040503050406030204" pitchFamily="18" charset="0"/>
                          </a:rPr>
                          <m:t>𝑡h</m:t>
                        </m:r>
                      </m:sub>
                    </m:sSub>
                    <m:r>
                      <a:rPr lang="en-US" sz="2200" b="0" i="1" u="none" strike="noStrike" baseline="0" smtClean="0">
                        <a:latin typeface="Cambria Math" panose="02040503050406030204" pitchFamily="18" charset="0"/>
                        <a:ea typeface="Cambria Math" panose="02040503050406030204" pitchFamily="18" charset="0"/>
                      </a:rPr>
                      <m:t>=</m:t>
                    </m:r>
                    <m:f>
                      <m:fPr>
                        <m:ctrlPr>
                          <a:rPr lang="en-US" sz="2200" b="0" i="1" u="none" strike="noStrike" baseline="0" smtClean="0">
                            <a:latin typeface="Cambria Math" panose="02040503050406030204" pitchFamily="18" charset="0"/>
                            <a:ea typeface="Cambria Math" panose="02040503050406030204" pitchFamily="18" charset="0"/>
                          </a:rPr>
                        </m:ctrlPr>
                      </m:fPr>
                      <m:num>
                        <m:nary>
                          <m:naryPr>
                            <m:limLoc m:val="undOvr"/>
                            <m:subHide m:val="on"/>
                            <m:supHide m:val="on"/>
                            <m:ctrlPr>
                              <a:rPr lang="en-US" sz="2200" b="0" i="1" u="none" strike="noStrike" baseline="0" smtClean="0">
                                <a:latin typeface="Cambria Math" panose="02040503050406030204" pitchFamily="18" charset="0"/>
                                <a:ea typeface="Cambria Math" panose="02040503050406030204" pitchFamily="18" charset="0"/>
                              </a:rPr>
                            </m:ctrlPr>
                          </m:naryPr>
                          <m:sub/>
                          <m:sup/>
                          <m:e>
                            <m:f>
                              <m:fPr>
                                <m:type m:val="skw"/>
                                <m:ctrlPr>
                                  <a:rPr lang="en-US" sz="2200" b="0" i="1" u="none" strike="noStrike" baseline="0" smtClean="0">
                                    <a:latin typeface="Cambria Math" panose="02040503050406030204" pitchFamily="18" charset="0"/>
                                    <a:ea typeface="Cambria Math" panose="02040503050406030204" pitchFamily="18" charset="0"/>
                                  </a:rPr>
                                </m:ctrlPr>
                              </m:fPr>
                              <m:num>
                                <m:r>
                                  <a:rPr lang="it-IT" sz="2200" b="0" i="1" u="none" strike="noStrike" baseline="0" smtClean="0">
                                    <a:latin typeface="Cambria Math" panose="02040503050406030204" pitchFamily="18" charset="0"/>
                                    <a:ea typeface="Cambria Math" panose="02040503050406030204" pitchFamily="18" charset="0"/>
                                  </a:rPr>
                                  <m:t>3</m:t>
                                </m:r>
                              </m:num>
                              <m:den>
                                <m:r>
                                  <a:rPr lang="it-IT" sz="2200" b="0" i="1" u="none" strike="noStrike" baseline="0" smtClean="0">
                                    <a:latin typeface="Cambria Math" panose="02040503050406030204" pitchFamily="18" charset="0"/>
                                    <a:ea typeface="Cambria Math" panose="02040503050406030204" pitchFamily="18" charset="0"/>
                                  </a:rPr>
                                  <m:t>2</m:t>
                                </m:r>
                              </m:den>
                            </m:f>
                            <m:d>
                              <m:dPr>
                                <m:ctrlPr>
                                  <a:rPr lang="en-US" sz="2200" b="0" i="1" u="none" strike="noStrike" baseline="0" smtClean="0">
                                    <a:latin typeface="Cambria Math" panose="02040503050406030204" pitchFamily="18" charset="0"/>
                                    <a:ea typeface="Cambria Math" panose="02040503050406030204" pitchFamily="18" charset="0"/>
                                  </a:rPr>
                                </m:ctrlPr>
                              </m:dPr>
                              <m:e>
                                <m:sSub>
                                  <m:sSubPr>
                                    <m:ctrlPr>
                                      <a:rPr lang="it-IT" sz="2200" b="0" i="1" u="none" strike="noStrike" baseline="0" smtClean="0">
                                        <a:latin typeface="Cambria Math" panose="02040503050406030204" pitchFamily="18" charset="0"/>
                                        <a:ea typeface="Cambria Math" panose="02040503050406030204" pitchFamily="18" charset="0"/>
                                      </a:rPr>
                                    </m:ctrlPr>
                                  </m:sSubPr>
                                  <m:e>
                                    <m:r>
                                      <a:rPr lang="it-IT" sz="2200" b="0" i="1" u="none" strike="noStrike" baseline="0" smtClean="0">
                                        <a:latin typeface="Cambria Math" panose="02040503050406030204" pitchFamily="18" charset="0"/>
                                        <a:ea typeface="Cambria Math" panose="02040503050406030204" pitchFamily="18" charset="0"/>
                                      </a:rPr>
                                      <m:t>𝑛</m:t>
                                    </m:r>
                                  </m:e>
                                  <m:sub>
                                    <m:r>
                                      <a:rPr lang="it-IT" sz="2200" b="0" i="1" u="none" strike="noStrike" baseline="0" smtClean="0">
                                        <a:latin typeface="Cambria Math" panose="02040503050406030204" pitchFamily="18" charset="0"/>
                                        <a:ea typeface="Cambria Math" panose="02040503050406030204" pitchFamily="18" charset="0"/>
                                      </a:rPr>
                                      <m:t>𝑒</m:t>
                                    </m:r>
                                  </m:sub>
                                </m:sSub>
                                <m:sSub>
                                  <m:sSubPr>
                                    <m:ctrlPr>
                                      <a:rPr lang="it-IT" sz="2200" b="0" i="1" u="none" strike="noStrike" baseline="0" smtClean="0">
                                        <a:latin typeface="Cambria Math" panose="02040503050406030204" pitchFamily="18" charset="0"/>
                                        <a:ea typeface="Cambria Math" panose="02040503050406030204" pitchFamily="18" charset="0"/>
                                      </a:rPr>
                                    </m:ctrlPr>
                                  </m:sSubPr>
                                  <m:e>
                                    <m:r>
                                      <a:rPr lang="it-IT" sz="2200" b="0" i="1" u="none" strike="noStrike" baseline="0" smtClean="0">
                                        <a:latin typeface="Cambria Math" panose="02040503050406030204" pitchFamily="18" charset="0"/>
                                        <a:ea typeface="Cambria Math" panose="02040503050406030204" pitchFamily="18" charset="0"/>
                                      </a:rPr>
                                      <m:t>𝑘</m:t>
                                    </m:r>
                                  </m:e>
                                  <m:sub>
                                    <m:r>
                                      <a:rPr lang="it-IT" sz="2200" b="0" i="1" u="none" strike="noStrike" baseline="0" smtClean="0">
                                        <a:latin typeface="Cambria Math" panose="02040503050406030204" pitchFamily="18" charset="0"/>
                                        <a:ea typeface="Cambria Math" panose="02040503050406030204" pitchFamily="18" charset="0"/>
                                      </a:rPr>
                                      <m:t>𝑏</m:t>
                                    </m:r>
                                  </m:sub>
                                </m:sSub>
                                <m:sSub>
                                  <m:sSubPr>
                                    <m:ctrlPr>
                                      <a:rPr lang="it-IT" sz="2200" b="0" i="1" u="none" strike="noStrike" baseline="0" smtClean="0">
                                        <a:latin typeface="Cambria Math" panose="02040503050406030204" pitchFamily="18" charset="0"/>
                                        <a:ea typeface="Cambria Math" panose="02040503050406030204" pitchFamily="18" charset="0"/>
                                      </a:rPr>
                                    </m:ctrlPr>
                                  </m:sSubPr>
                                  <m:e>
                                    <m:r>
                                      <a:rPr lang="it-IT" sz="2200" b="0" i="1" u="none" strike="noStrike" baseline="0" smtClean="0">
                                        <a:latin typeface="Cambria Math" panose="02040503050406030204" pitchFamily="18" charset="0"/>
                                        <a:ea typeface="Cambria Math" panose="02040503050406030204" pitchFamily="18" charset="0"/>
                                      </a:rPr>
                                      <m:t>𝑇</m:t>
                                    </m:r>
                                  </m:e>
                                  <m:sub>
                                    <m:r>
                                      <a:rPr lang="it-IT" sz="2200" b="0" i="1" u="none" strike="noStrike" baseline="0" smtClean="0">
                                        <a:latin typeface="Cambria Math" panose="02040503050406030204" pitchFamily="18" charset="0"/>
                                        <a:ea typeface="Cambria Math" panose="02040503050406030204" pitchFamily="18" charset="0"/>
                                      </a:rPr>
                                      <m:t>𝑒</m:t>
                                    </m:r>
                                  </m:sub>
                                </m:sSub>
                                <m:r>
                                  <a:rPr lang="it-IT" sz="2200" b="0" i="1" u="none" strike="noStrike" baseline="0" smtClean="0">
                                    <a:latin typeface="Cambria Math" panose="02040503050406030204" pitchFamily="18" charset="0"/>
                                    <a:ea typeface="Cambria Math" panose="02040503050406030204" pitchFamily="18" charset="0"/>
                                  </a:rPr>
                                  <m:t>+</m:t>
                                </m:r>
                                <m:sSub>
                                  <m:sSubPr>
                                    <m:ctrlPr>
                                      <a:rPr lang="it-IT" sz="2200" i="1">
                                        <a:latin typeface="Cambria Math" panose="02040503050406030204" pitchFamily="18" charset="0"/>
                                        <a:ea typeface="Cambria Math" panose="02040503050406030204" pitchFamily="18" charset="0"/>
                                      </a:rPr>
                                    </m:ctrlPr>
                                  </m:sSubPr>
                                  <m:e>
                                    <m:r>
                                      <a:rPr lang="it-IT" sz="2200" i="1">
                                        <a:latin typeface="Cambria Math" panose="02040503050406030204" pitchFamily="18" charset="0"/>
                                        <a:ea typeface="Cambria Math" panose="02040503050406030204" pitchFamily="18" charset="0"/>
                                      </a:rPr>
                                      <m:t>𝑛</m:t>
                                    </m:r>
                                  </m:e>
                                  <m:sub>
                                    <m:r>
                                      <a:rPr lang="it-IT" sz="2200" b="0" i="1" smtClean="0">
                                        <a:latin typeface="Cambria Math" panose="02040503050406030204" pitchFamily="18" charset="0"/>
                                        <a:ea typeface="Cambria Math" panose="02040503050406030204" pitchFamily="18" charset="0"/>
                                      </a:rPr>
                                      <m:t>𝑖</m:t>
                                    </m:r>
                                  </m:sub>
                                </m:sSub>
                                <m:sSub>
                                  <m:sSubPr>
                                    <m:ctrlPr>
                                      <a:rPr lang="it-IT" sz="2200" i="1">
                                        <a:latin typeface="Cambria Math" panose="02040503050406030204" pitchFamily="18" charset="0"/>
                                        <a:ea typeface="Cambria Math" panose="02040503050406030204" pitchFamily="18" charset="0"/>
                                      </a:rPr>
                                    </m:ctrlPr>
                                  </m:sSubPr>
                                  <m:e>
                                    <m:r>
                                      <a:rPr lang="it-IT" sz="2200" i="1">
                                        <a:latin typeface="Cambria Math" panose="02040503050406030204" pitchFamily="18" charset="0"/>
                                        <a:ea typeface="Cambria Math" panose="02040503050406030204" pitchFamily="18" charset="0"/>
                                      </a:rPr>
                                      <m:t>𝑘</m:t>
                                    </m:r>
                                  </m:e>
                                  <m:sub>
                                    <m:r>
                                      <a:rPr lang="it-IT" sz="2200" i="1">
                                        <a:latin typeface="Cambria Math" panose="02040503050406030204" pitchFamily="18" charset="0"/>
                                        <a:ea typeface="Cambria Math" panose="02040503050406030204" pitchFamily="18" charset="0"/>
                                      </a:rPr>
                                      <m:t>𝑏</m:t>
                                    </m:r>
                                  </m:sub>
                                </m:sSub>
                                <m:sSub>
                                  <m:sSubPr>
                                    <m:ctrlPr>
                                      <a:rPr lang="it-IT" sz="2200" i="1">
                                        <a:latin typeface="Cambria Math" panose="02040503050406030204" pitchFamily="18" charset="0"/>
                                        <a:ea typeface="Cambria Math" panose="02040503050406030204" pitchFamily="18" charset="0"/>
                                      </a:rPr>
                                    </m:ctrlPr>
                                  </m:sSubPr>
                                  <m:e>
                                    <m:r>
                                      <a:rPr lang="it-IT" sz="2200" i="1">
                                        <a:latin typeface="Cambria Math" panose="02040503050406030204" pitchFamily="18" charset="0"/>
                                        <a:ea typeface="Cambria Math" panose="02040503050406030204" pitchFamily="18" charset="0"/>
                                      </a:rPr>
                                      <m:t>𝑇</m:t>
                                    </m:r>
                                  </m:e>
                                  <m:sub>
                                    <m:r>
                                      <a:rPr lang="it-IT" sz="2200" b="0" i="1" smtClean="0">
                                        <a:latin typeface="Cambria Math" panose="02040503050406030204" pitchFamily="18" charset="0"/>
                                        <a:ea typeface="Cambria Math" panose="02040503050406030204" pitchFamily="18" charset="0"/>
                                      </a:rPr>
                                      <m:t>𝑖</m:t>
                                    </m:r>
                                  </m:sub>
                                </m:sSub>
                              </m:e>
                            </m:d>
                          </m:e>
                        </m:nary>
                        <m:r>
                          <a:rPr lang="it-IT" sz="2200" b="0" i="1" u="none" strike="noStrike" baseline="0" smtClean="0">
                            <a:latin typeface="Cambria Math" panose="02040503050406030204" pitchFamily="18" charset="0"/>
                            <a:ea typeface="Cambria Math" panose="02040503050406030204" pitchFamily="18" charset="0"/>
                          </a:rPr>
                          <m:t>𝑑𝑉</m:t>
                        </m:r>
                      </m:num>
                      <m:den>
                        <m:sSub>
                          <m:sSubPr>
                            <m:ctrlPr>
                              <a:rPr lang="en-US" sz="2200" b="0" i="1" u="none" strike="noStrike" baseline="0" smtClean="0">
                                <a:latin typeface="Cambria Math" panose="02040503050406030204" pitchFamily="18" charset="0"/>
                                <a:ea typeface="Cambria Math" panose="02040503050406030204" pitchFamily="18" charset="0"/>
                              </a:rPr>
                            </m:ctrlPr>
                          </m:sSubPr>
                          <m:e>
                            <m:r>
                              <a:rPr lang="it-IT" sz="2200" b="0" i="1" u="none" strike="noStrike" baseline="0" smtClean="0">
                                <a:latin typeface="Cambria Math" panose="02040503050406030204" pitchFamily="18" charset="0"/>
                                <a:ea typeface="Cambria Math" panose="02040503050406030204" pitchFamily="18" charset="0"/>
                              </a:rPr>
                              <m:t>𝑃</m:t>
                            </m:r>
                          </m:e>
                          <m:sub>
                            <m:r>
                              <a:rPr lang="it-IT" sz="2200" b="0" i="1" u="none" strike="noStrike" baseline="0" smtClean="0">
                                <a:latin typeface="Cambria Math" panose="02040503050406030204" pitchFamily="18" charset="0"/>
                                <a:ea typeface="Cambria Math" panose="02040503050406030204" pitchFamily="18" charset="0"/>
                              </a:rPr>
                              <m:t>𝑂𝐻</m:t>
                            </m:r>
                          </m:sub>
                        </m:sSub>
                        <m:r>
                          <a:rPr lang="it-IT" sz="2200" b="0" i="1" u="none" strike="noStrike" baseline="0"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it-IT" sz="2200" i="1">
                                <a:latin typeface="Cambria Math" panose="02040503050406030204" pitchFamily="18" charset="0"/>
                                <a:ea typeface="Cambria Math" panose="02040503050406030204" pitchFamily="18" charset="0"/>
                              </a:rPr>
                              <m:t>𝑃</m:t>
                            </m:r>
                          </m:e>
                          <m:sub>
                            <m:r>
                              <a:rPr lang="it-IT" sz="2200" b="0" i="1" smtClean="0">
                                <a:latin typeface="Cambria Math" panose="02040503050406030204" pitchFamily="18" charset="0"/>
                                <a:ea typeface="Cambria Math" panose="02040503050406030204" pitchFamily="18" charset="0"/>
                              </a:rPr>
                              <m:t>𝑎𝑢𝑥</m:t>
                            </m:r>
                          </m:sub>
                        </m:sSub>
                        <m:r>
                          <a:rPr lang="it-IT" sz="2200" b="0" i="1" smtClean="0">
                            <a:latin typeface="Cambria Math" panose="02040503050406030204" pitchFamily="18" charset="0"/>
                            <a:ea typeface="Cambria Math" panose="02040503050406030204" pitchFamily="18" charset="0"/>
                          </a:rPr>
                          <m:t>−</m:t>
                        </m:r>
                        <m:f>
                          <m:fPr>
                            <m:ctrlPr>
                              <a:rPr lang="it-IT" sz="2200" b="0" i="1" smtClean="0">
                                <a:latin typeface="Cambria Math" panose="02040503050406030204" pitchFamily="18" charset="0"/>
                                <a:ea typeface="Cambria Math" panose="02040503050406030204" pitchFamily="18" charset="0"/>
                              </a:rPr>
                            </m:ctrlPr>
                          </m:fPr>
                          <m:num>
                            <m:r>
                              <a:rPr lang="it-IT" sz="2200" b="0" i="1" smtClean="0">
                                <a:latin typeface="Cambria Math" panose="02040503050406030204" pitchFamily="18" charset="0"/>
                                <a:ea typeface="Cambria Math" panose="02040503050406030204" pitchFamily="18" charset="0"/>
                              </a:rPr>
                              <m:t>𝑑</m:t>
                            </m:r>
                            <m:sSub>
                              <m:sSubPr>
                                <m:ctrlPr>
                                  <a:rPr lang="en-US" sz="2200" b="0" i="1" smtClean="0">
                                    <a:latin typeface="Cambria Math" panose="02040503050406030204" pitchFamily="18" charset="0"/>
                                    <a:ea typeface="Cambria Math" panose="02040503050406030204" pitchFamily="18" charset="0"/>
                                  </a:rPr>
                                </m:ctrlPr>
                              </m:sSubPr>
                              <m:e>
                                <m:r>
                                  <a:rPr lang="it-IT" sz="2200" i="1">
                                    <a:latin typeface="Cambria Math" panose="02040503050406030204" pitchFamily="18" charset="0"/>
                                    <a:ea typeface="Cambria Math" panose="02040503050406030204" pitchFamily="18" charset="0"/>
                                  </a:rPr>
                                  <m:t>𝑊</m:t>
                                </m:r>
                              </m:e>
                              <m:sub>
                                <m:r>
                                  <a:rPr lang="it-IT" sz="2200" i="1">
                                    <a:latin typeface="Cambria Math" panose="02040503050406030204" pitchFamily="18" charset="0"/>
                                    <a:ea typeface="Cambria Math" panose="02040503050406030204" pitchFamily="18" charset="0"/>
                                  </a:rPr>
                                  <m:t>𝑡h</m:t>
                                </m:r>
                              </m:sub>
                            </m:sSub>
                          </m:num>
                          <m:den>
                            <m:r>
                              <a:rPr lang="it-IT" sz="2200" b="0" i="1" smtClean="0">
                                <a:latin typeface="Cambria Math" panose="02040503050406030204" pitchFamily="18" charset="0"/>
                                <a:ea typeface="Cambria Math" panose="02040503050406030204" pitchFamily="18" charset="0"/>
                              </a:rPr>
                              <m:t>𝑑𝑡</m:t>
                            </m:r>
                          </m:den>
                        </m:f>
                      </m:den>
                    </m:f>
                  </m:oMath>
                </a14:m>
                <a:endParaRPr lang="it-IT" sz="2200" dirty="0"/>
              </a:p>
              <a:p>
                <a:pPr marL="0" indent="0">
                  <a:buNone/>
                </a:pPr>
                <a:r>
                  <a:rPr lang="it-IT" sz="1800" dirty="0"/>
                  <a:t>A fianco è riportato un grafico che confronta i tempi di confinamento di famosi Tokamak, si noti che un valore più elevato indica un tempo di confinamento più elevato e conseguentemente anche un maggior tempo di operatività del reattore. I processi che portano ad un aumento del tempo non sono ancora del tutto chiari ma in linea di massima si definiscono processi-L (low mode) tutti quelli sotto ITER e processi-H (high-mode) quello di ITER.</a:t>
                </a:r>
              </a:p>
            </p:txBody>
          </p:sp>
        </mc:Choice>
        <mc:Fallback xmlns="">
          <p:sp>
            <p:nvSpPr>
              <p:cNvPr id="3" name="Segnaposto contenuto 2">
                <a:extLst>
                  <a:ext uri="{FF2B5EF4-FFF2-40B4-BE49-F238E27FC236}">
                    <a16:creationId xmlns:a16="http://schemas.microsoft.com/office/drawing/2014/main" id="{6A94018A-1091-4320-B54D-CFF441630886}"/>
                  </a:ext>
                </a:extLst>
              </p:cNvPr>
              <p:cNvSpPr>
                <a:spLocks noGrp="1" noRot="1" noChangeAspect="1" noMove="1" noResize="1" noEditPoints="1" noAdjustHandles="1" noChangeArrowheads="1" noChangeShapeType="1" noTextEdit="1"/>
              </p:cNvSpPr>
              <p:nvPr>
                <p:ph idx="1"/>
              </p:nvPr>
            </p:nvSpPr>
            <p:spPr>
              <a:xfrm>
                <a:off x="1143000" y="1927274"/>
                <a:ext cx="6144065" cy="4057791"/>
              </a:xfrm>
              <a:blipFill>
                <a:blip r:embed="rId2"/>
                <a:stretch>
                  <a:fillRect l="-695"/>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C101FC18-834C-4912-AEA3-F97D6FD15B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7065" y="2063178"/>
            <a:ext cx="4411432" cy="3787272"/>
          </a:xfrm>
          <a:prstGeom prst="rect">
            <a:avLst/>
          </a:prstGeom>
        </p:spPr>
      </p:pic>
    </p:spTree>
    <p:extLst>
      <p:ext uri="{BB962C8B-B14F-4D97-AF65-F5344CB8AC3E}">
        <p14:creationId xmlns:p14="http://schemas.microsoft.com/office/powerpoint/2010/main" val="47532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0519E9-6F05-498C-BA9C-480C4AC1A543}"/>
              </a:ext>
            </a:extLst>
          </p:cNvPr>
          <p:cNvSpPr>
            <a:spLocks noGrp="1"/>
          </p:cNvSpPr>
          <p:nvPr>
            <p:ph type="title"/>
          </p:nvPr>
        </p:nvSpPr>
        <p:spPr/>
        <p:txBody>
          <a:bodyPr/>
          <a:lstStyle/>
          <a:p>
            <a:r>
              <a:rPr lang="it-IT" dirty="0"/>
              <a:t>PROBLEMI DEI TOKAMAK</a:t>
            </a:r>
          </a:p>
        </p:txBody>
      </p:sp>
      <p:sp>
        <p:nvSpPr>
          <p:cNvPr id="3" name="Segnaposto contenuto 2">
            <a:extLst>
              <a:ext uri="{FF2B5EF4-FFF2-40B4-BE49-F238E27FC236}">
                <a16:creationId xmlns:a16="http://schemas.microsoft.com/office/drawing/2014/main" id="{622BFDA1-20C6-455E-9646-A736B9D72B9E}"/>
              </a:ext>
            </a:extLst>
          </p:cNvPr>
          <p:cNvSpPr>
            <a:spLocks noGrp="1"/>
          </p:cNvSpPr>
          <p:nvPr>
            <p:ph idx="1"/>
          </p:nvPr>
        </p:nvSpPr>
        <p:spPr>
          <a:xfrm>
            <a:off x="1143001" y="2332026"/>
            <a:ext cx="6509824" cy="3567118"/>
          </a:xfrm>
        </p:spPr>
        <p:txBody>
          <a:bodyPr>
            <a:normAutofit fontScale="92500" lnSpcReduction="10000"/>
          </a:bodyPr>
          <a:lstStyle/>
          <a:p>
            <a:r>
              <a:rPr lang="it-IT" dirty="0"/>
              <a:t>Una buona parte dei problemi sono già stati messi in conto. Il problema più recente osservato è quello della radioattività delle bobine D. Come per il NIF le impurità presenti nell’acciaio diventano radioattive, al contrario di quanto inizialmente pensato il tempo di decadimento è dell’ordine delle migliaia di anni, ulteriormente anche i canali  secondari risultano radioattivi. Il materiale esterno alla coperta di Litio (disposta oltre il toroide) risulta invece schermato.</a:t>
            </a:r>
          </a:p>
          <a:p>
            <a:pPr marL="0" indent="0">
              <a:buNone/>
            </a:pPr>
            <a:r>
              <a:rPr lang="it-IT" dirty="0"/>
              <a:t>Di seguito si riporta il flusso di neutroni nel reattore DEMO</a:t>
            </a:r>
          </a:p>
        </p:txBody>
      </p:sp>
      <p:pic>
        <p:nvPicPr>
          <p:cNvPr id="7" name="Immagine 6">
            <a:extLst>
              <a:ext uri="{FF2B5EF4-FFF2-40B4-BE49-F238E27FC236}">
                <a16:creationId xmlns:a16="http://schemas.microsoft.com/office/drawing/2014/main" id="{1CAE1D09-6F07-44A2-9356-78C4E62E83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2824" y="661183"/>
            <a:ext cx="4216221" cy="5591076"/>
          </a:xfrm>
          <a:prstGeom prst="rect">
            <a:avLst/>
          </a:prstGeom>
        </p:spPr>
      </p:pic>
    </p:spTree>
    <p:extLst>
      <p:ext uri="{BB962C8B-B14F-4D97-AF65-F5344CB8AC3E}">
        <p14:creationId xmlns:p14="http://schemas.microsoft.com/office/powerpoint/2010/main" val="33172553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7">
            <a:extLst>
              <a:ext uri="{FF2B5EF4-FFF2-40B4-BE49-F238E27FC236}">
                <a16:creationId xmlns:a16="http://schemas.microsoft.com/office/drawing/2014/main" id="{A34012BA-DC76-4101-A600-0751A849D13D}"/>
              </a:ext>
            </a:extLst>
          </p:cNvPr>
          <p:cNvSpPr>
            <a:spLocks noGrp="1"/>
          </p:cNvSpPr>
          <p:nvPr>
            <p:ph idx="1"/>
          </p:nvPr>
        </p:nvSpPr>
        <p:spPr>
          <a:xfrm>
            <a:off x="1143000" y="2146852"/>
            <a:ext cx="9905999" cy="3752292"/>
          </a:xfrm>
        </p:spPr>
        <p:txBody>
          <a:bodyPr>
            <a:normAutofit/>
          </a:bodyPr>
          <a:lstStyle/>
          <a:p>
            <a:r>
              <a:rPr lang="it-IT" dirty="0"/>
              <a:t>Ulteriori problemi sono quelli relativi al raffreddamento, ad esempio un circuito ad acqua a causa dei neutroni diverrebbe acqua pesante</a:t>
            </a:r>
          </a:p>
          <a:p>
            <a:r>
              <a:rPr lang="it-IT" dirty="0"/>
              <a:t>Abbiamo già riportato i problemi relativi alla conversione dell’energia</a:t>
            </a:r>
          </a:p>
          <a:p>
            <a:r>
              <a:rPr lang="it-IT" dirty="0"/>
              <a:t>Bisogna mantenere attivo il toroide a temperature bassissime 4K </a:t>
            </a:r>
            <a:r>
              <a:rPr lang="it-IT" dirty="0" err="1"/>
              <a:t>affinchè</a:t>
            </a:r>
            <a:r>
              <a:rPr lang="it-IT" dirty="0"/>
              <a:t> si comporti come un superconduttore</a:t>
            </a:r>
          </a:p>
          <a:p>
            <a:pPr marL="0" indent="0">
              <a:buNone/>
            </a:pPr>
            <a:r>
              <a:rPr lang="it-IT" dirty="0"/>
              <a:t>In risoluzione all’ultimo problema il MIT sta cercando di realizzare un superconduttore ad alte temperature 90K. Propone ulteriormente un Tokamak di piccole dimensione (ogni D ha una altezza di 60cm) con Q-valore pari a 10. Questo risultato è stato ottenuto a mezzo di simulazioni ed è in via di sviluppo</a:t>
            </a:r>
          </a:p>
        </p:txBody>
      </p:sp>
    </p:spTree>
    <p:extLst>
      <p:ext uri="{BB962C8B-B14F-4D97-AF65-F5344CB8AC3E}">
        <p14:creationId xmlns:p14="http://schemas.microsoft.com/office/powerpoint/2010/main" val="3446822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3F3EBB-871E-4D9E-A16F-B3CCF0ACA070}"/>
              </a:ext>
            </a:extLst>
          </p:cNvPr>
          <p:cNvSpPr>
            <a:spLocks noGrp="1"/>
          </p:cNvSpPr>
          <p:nvPr>
            <p:ph type="title"/>
          </p:nvPr>
        </p:nvSpPr>
        <p:spPr/>
        <p:txBody>
          <a:bodyPr/>
          <a:lstStyle/>
          <a:p>
            <a:r>
              <a:rPr lang="it-IT" dirty="0"/>
              <a:t>MIGLIORI RISULTATI E SVILUPPI</a:t>
            </a:r>
          </a:p>
        </p:txBody>
      </p:sp>
      <p:sp>
        <p:nvSpPr>
          <p:cNvPr id="3" name="Segnaposto contenuto 2">
            <a:extLst>
              <a:ext uri="{FF2B5EF4-FFF2-40B4-BE49-F238E27FC236}">
                <a16:creationId xmlns:a16="http://schemas.microsoft.com/office/drawing/2014/main" id="{262B951D-95EE-47CF-84F7-93FEC09CADDC}"/>
              </a:ext>
            </a:extLst>
          </p:cNvPr>
          <p:cNvSpPr>
            <a:spLocks noGrp="1"/>
          </p:cNvSpPr>
          <p:nvPr>
            <p:ph idx="1"/>
          </p:nvPr>
        </p:nvSpPr>
        <p:spPr/>
        <p:txBody>
          <a:bodyPr/>
          <a:lstStyle/>
          <a:p>
            <a:r>
              <a:rPr lang="it-IT" dirty="0"/>
              <a:t>Nel 2021 il reattore cinese EAST ha raggiunto tempo record di attività di 1056 s con temperatura costante del plasma a 1056 K </a:t>
            </a:r>
          </a:p>
          <a:p>
            <a:r>
              <a:rPr lang="it-IT" dirty="0"/>
              <a:t>Per risolvere i problemi anticipatamente si fa uso di simulazioni</a:t>
            </a:r>
          </a:p>
          <a:p>
            <a:r>
              <a:rPr lang="it-IT" dirty="0"/>
              <a:t>Un reattore a fusione controllata resta ancora poco probabile, tuttavia gli operatori di DEMO asseriscono che si possa raggiungere un reattore funzionante entro il 2050</a:t>
            </a:r>
          </a:p>
        </p:txBody>
      </p:sp>
    </p:spTree>
    <p:extLst>
      <p:ext uri="{BB962C8B-B14F-4D97-AF65-F5344CB8AC3E}">
        <p14:creationId xmlns:p14="http://schemas.microsoft.com/office/powerpoint/2010/main" val="38111094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E515B8-635E-4B16-8C1E-9FF4888028FF}"/>
              </a:ext>
            </a:extLst>
          </p:cNvPr>
          <p:cNvSpPr>
            <a:spLocks noGrp="1"/>
          </p:cNvSpPr>
          <p:nvPr>
            <p:ph type="title"/>
          </p:nvPr>
        </p:nvSpPr>
        <p:spPr/>
        <p:txBody>
          <a:bodyPr/>
          <a:lstStyle/>
          <a:p>
            <a:r>
              <a:rPr lang="it-IT" dirty="0"/>
              <a:t>GRAZIE PER L’ATTENZIONE</a:t>
            </a:r>
          </a:p>
        </p:txBody>
      </p:sp>
    </p:spTree>
    <p:extLst>
      <p:ext uri="{BB962C8B-B14F-4D97-AF65-F5344CB8AC3E}">
        <p14:creationId xmlns:p14="http://schemas.microsoft.com/office/powerpoint/2010/main" val="4210696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F122C7-C7A6-4A7E-BA94-D5D94B4DCB1A}"/>
              </a:ext>
            </a:extLst>
          </p:cNvPr>
          <p:cNvSpPr>
            <a:spLocks noGrp="1"/>
          </p:cNvSpPr>
          <p:nvPr>
            <p:ph type="title"/>
          </p:nvPr>
        </p:nvSpPr>
        <p:spPr/>
        <p:txBody>
          <a:bodyPr/>
          <a:lstStyle/>
          <a:p>
            <a:r>
              <a:rPr lang="it-IT" dirty="0"/>
              <a:t>APPENDICE</a:t>
            </a:r>
          </a:p>
        </p:txBody>
      </p:sp>
      <p:sp>
        <p:nvSpPr>
          <p:cNvPr id="3" name="Segnaposto contenuto 2">
            <a:extLst>
              <a:ext uri="{FF2B5EF4-FFF2-40B4-BE49-F238E27FC236}">
                <a16:creationId xmlns:a16="http://schemas.microsoft.com/office/drawing/2014/main" id="{650DECE9-DA4E-4B4D-82AE-F8CD7F17E0FB}"/>
              </a:ext>
            </a:extLst>
          </p:cNvPr>
          <p:cNvSpPr>
            <a:spLocks noGrp="1"/>
          </p:cNvSpPr>
          <p:nvPr>
            <p:ph idx="1"/>
          </p:nvPr>
        </p:nvSpPr>
        <p:spPr/>
        <p:txBody>
          <a:bodyPr/>
          <a:lstStyle/>
          <a:p>
            <a:r>
              <a:rPr lang="it-IT" dirty="0"/>
              <a:t>SEZIONE PLASMA: </a:t>
            </a:r>
            <a:r>
              <a:rPr lang="it-IT" dirty="0">
                <a:solidFill>
                  <a:schemeClr val="tx2">
                    <a:lumMod val="75000"/>
                  </a:schemeClr>
                </a:solidFill>
                <a:hlinkClick r:id="rId2">
                  <a:extLst>
                    <a:ext uri="{A12FA001-AC4F-418D-AE19-62706E023703}">
                      <ahyp:hlinkClr xmlns:ahyp="http://schemas.microsoft.com/office/drawing/2018/hyperlinkcolor" val="tx"/>
                    </a:ext>
                  </a:extLst>
                </a:hlinkClick>
              </a:rPr>
              <a:t>https://it.wikipedia.org/wiki/Plasma_(fisica)</a:t>
            </a:r>
            <a:endParaRPr lang="it-IT" dirty="0">
              <a:solidFill>
                <a:schemeClr val="tx2">
                  <a:lumMod val="75000"/>
                </a:schemeClr>
              </a:solidFill>
            </a:endParaRPr>
          </a:p>
          <a:p>
            <a:r>
              <a:rPr lang="it-IT" dirty="0"/>
              <a:t>LASER: </a:t>
            </a:r>
            <a:r>
              <a:rPr lang="it-IT" dirty="0" err="1"/>
              <a:t>icf</a:t>
            </a:r>
            <a:r>
              <a:rPr lang="it-IT" dirty="0"/>
              <a:t> Booklet LLE Rochester 2008</a:t>
            </a:r>
          </a:p>
          <a:p>
            <a:r>
              <a:rPr lang="it-IT" dirty="0"/>
              <a:t>NIF: </a:t>
            </a:r>
            <a:r>
              <a:rPr lang="de-DE" dirty="0"/>
              <a:t>Landolt-Bornstein New Series VIII/3B (</a:t>
            </a:r>
            <a:r>
              <a:rPr lang="de-DE" dirty="0" err="1"/>
              <a:t>chapter</a:t>
            </a:r>
            <a:r>
              <a:rPr lang="de-DE" dirty="0"/>
              <a:t> 8)</a:t>
            </a:r>
            <a:endParaRPr lang="it-IT" dirty="0"/>
          </a:p>
          <a:p>
            <a:r>
              <a:rPr lang="it-IT" dirty="0"/>
              <a:t>Immagini </a:t>
            </a:r>
            <a:r>
              <a:rPr lang="it-IT" dirty="0" err="1"/>
              <a:t>beamline</a:t>
            </a:r>
            <a:r>
              <a:rPr lang="it-IT" dirty="0"/>
              <a:t> </a:t>
            </a:r>
            <a:r>
              <a:rPr lang="it-IT" dirty="0">
                <a:hlinkClick r:id="rId3"/>
              </a:rPr>
              <a:t>https://www.pmi.org/learning/library/national-ignition-facility-major-obstacles-6571</a:t>
            </a:r>
            <a:endParaRPr lang="it-IT" dirty="0"/>
          </a:p>
          <a:p>
            <a:r>
              <a:rPr lang="it-IT" dirty="0"/>
              <a:t>Modifica target NIF </a:t>
            </a:r>
            <a:r>
              <a:rPr lang="it-IT" dirty="0">
                <a:hlinkClick r:id="rId4"/>
              </a:rPr>
              <a:t>https://lasers.llnl.gov/about/keys-to-success/targets</a:t>
            </a:r>
            <a:endParaRPr lang="it-IT" dirty="0"/>
          </a:p>
          <a:p>
            <a:endParaRPr lang="it-IT" dirty="0"/>
          </a:p>
          <a:p>
            <a:endParaRPr lang="it-IT" dirty="0"/>
          </a:p>
        </p:txBody>
      </p:sp>
    </p:spTree>
    <p:extLst>
      <p:ext uri="{BB962C8B-B14F-4D97-AF65-F5344CB8AC3E}">
        <p14:creationId xmlns:p14="http://schemas.microsoft.com/office/powerpoint/2010/main" val="16613204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36790E03-A5B0-4393-AC7C-9674F19D3EB5}"/>
              </a:ext>
            </a:extLst>
          </p:cNvPr>
          <p:cNvSpPr txBox="1">
            <a:spLocks/>
          </p:cNvSpPr>
          <p:nvPr/>
        </p:nvSpPr>
        <p:spPr>
          <a:xfrm>
            <a:off x="1295400" y="781878"/>
            <a:ext cx="9905999" cy="526966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it-IT" dirty="0">
                <a:hlinkClick r:id="rId2">
                  <a:extLst>
                    <a:ext uri="{A12FA001-AC4F-418D-AE19-62706E023703}">
                      <ahyp:hlinkClr xmlns:ahyp="http://schemas.microsoft.com/office/drawing/2018/hyperlinkcolor" val="tx"/>
                    </a:ext>
                  </a:extLst>
                </a:hlinkClick>
              </a:rPr>
              <a:t>CONCLUSIONI NIF </a:t>
            </a:r>
            <a:r>
              <a:rPr lang="it-IT" dirty="0">
                <a:solidFill>
                  <a:srgbClr val="066BB6"/>
                </a:solidFill>
                <a:hlinkClick r:id="rId2">
                  <a:extLst>
                    <a:ext uri="{A12FA001-AC4F-418D-AE19-62706E023703}">
                      <ahyp:hlinkClr xmlns:ahyp="http://schemas.microsoft.com/office/drawing/2018/hyperlinkcolor" val="tx"/>
                    </a:ext>
                  </a:extLst>
                </a:hlinkClick>
              </a:rPr>
              <a:t>https://en.wikipedia.org/wiki/Inertial_confinement_fusion</a:t>
            </a:r>
            <a:endParaRPr lang="it-IT" dirty="0"/>
          </a:p>
          <a:p>
            <a:r>
              <a:rPr lang="it-IT" dirty="0">
                <a:hlinkClick r:id="rId3">
                  <a:extLst>
                    <a:ext uri="{A12FA001-AC4F-418D-AE19-62706E023703}">
                      <ahyp:hlinkClr xmlns:ahyp="http://schemas.microsoft.com/office/drawing/2018/hyperlinkcolor" val="tx"/>
                    </a:ext>
                  </a:extLst>
                </a:hlinkClick>
              </a:rPr>
              <a:t>CAMERA DI CONFINAMENTO NIF </a:t>
            </a:r>
            <a:r>
              <a:rPr lang="it-IT" dirty="0">
                <a:solidFill>
                  <a:srgbClr val="066BB6"/>
                </a:solidFill>
                <a:hlinkClick r:id="rId3">
                  <a:extLst>
                    <a:ext uri="{A12FA001-AC4F-418D-AE19-62706E023703}">
                      <ahyp:hlinkClr xmlns:ahyp="http://schemas.microsoft.com/office/drawing/2018/hyperlinkcolor" val="tx"/>
                    </a:ext>
                  </a:extLst>
                </a:hlinkClick>
              </a:rPr>
              <a:t>https://lasers.llnl.gov/about/how-nif-works/target-chamber</a:t>
            </a:r>
            <a:endParaRPr lang="it-IT" dirty="0"/>
          </a:p>
          <a:p>
            <a:r>
              <a:rPr lang="it-IT" dirty="0">
                <a:hlinkClick r:id="rId4">
                  <a:extLst>
                    <a:ext uri="{A12FA001-AC4F-418D-AE19-62706E023703}">
                      <ahyp:hlinkClr xmlns:ahyp="http://schemas.microsoft.com/office/drawing/2018/hyperlinkcolor" val="tx"/>
                    </a:ext>
                  </a:extLst>
                </a:hlinkClick>
              </a:rPr>
              <a:t>HB11 </a:t>
            </a:r>
            <a:r>
              <a:rPr lang="it-IT" dirty="0">
                <a:solidFill>
                  <a:srgbClr val="066BB6"/>
                </a:solidFill>
                <a:hlinkClick r:id="rId4">
                  <a:extLst>
                    <a:ext uri="{A12FA001-AC4F-418D-AE19-62706E023703}">
                      <ahyp:hlinkClr xmlns:ahyp="http://schemas.microsoft.com/office/drawing/2018/hyperlinkcolor" val="tx"/>
                    </a:ext>
                  </a:extLst>
                </a:hlinkClick>
              </a:rPr>
              <a:t>https://www.futuroprossimo.it/2020/02/il-rivoluzionario-reattore-idrogeno-boro-supera-ogni-tipo-di-fusione-nucleare/#:~:text=%E2%80%9CLa%20fusione%20idrogeno%20%2F%20boro%20crea,e%20crea%20direttamente%20la%20corrente.%E2%80%9D</a:t>
            </a:r>
            <a:endParaRPr lang="it-IT" dirty="0">
              <a:solidFill>
                <a:srgbClr val="066BB6"/>
              </a:solidFill>
            </a:endParaRPr>
          </a:p>
          <a:p>
            <a:r>
              <a:rPr lang="it-IT" dirty="0"/>
              <a:t>TOKAMAK</a:t>
            </a:r>
            <a:r>
              <a:rPr lang="it-IT" dirty="0">
                <a:solidFill>
                  <a:srgbClr val="066BB6"/>
                </a:solidFill>
              </a:rPr>
              <a:t> </a:t>
            </a:r>
            <a:r>
              <a:rPr lang="it-IT" dirty="0">
                <a:solidFill>
                  <a:srgbClr val="066BB6"/>
                </a:solidFill>
                <a:hlinkClick r:id="rId5"/>
              </a:rPr>
              <a:t>https://www.igi.cnr.it/ricerca/magnetic-confinement-research-in-padova/la-fisica-del-tokamak-la-centrale-a-fusione/</a:t>
            </a:r>
            <a:endParaRPr lang="it-IT" dirty="0">
              <a:solidFill>
                <a:srgbClr val="066BB6"/>
              </a:solidFill>
            </a:endParaRPr>
          </a:p>
          <a:p>
            <a:pPr marL="0" indent="0">
              <a:buNone/>
            </a:pPr>
            <a:r>
              <a:rPr lang="de-DE" dirty="0"/>
              <a:t>Landolt-Bornstein New Series VIII/3B (</a:t>
            </a:r>
            <a:r>
              <a:rPr lang="de-DE" dirty="0" err="1"/>
              <a:t>chapter</a:t>
            </a:r>
            <a:r>
              <a:rPr lang="de-DE" dirty="0"/>
              <a:t> 6)</a:t>
            </a:r>
            <a:endParaRPr lang="it-IT" dirty="0"/>
          </a:p>
          <a:p>
            <a:pPr marL="0" indent="0">
              <a:buNone/>
            </a:pPr>
            <a:endParaRPr lang="it-IT" dirty="0">
              <a:solidFill>
                <a:srgbClr val="066BB6"/>
              </a:solidFill>
            </a:endParaRPr>
          </a:p>
          <a:p>
            <a:endParaRPr lang="it-IT" dirty="0"/>
          </a:p>
          <a:p>
            <a:endParaRPr lang="it-IT" dirty="0"/>
          </a:p>
        </p:txBody>
      </p:sp>
    </p:spTree>
    <p:extLst>
      <p:ext uri="{BB962C8B-B14F-4D97-AF65-F5344CB8AC3E}">
        <p14:creationId xmlns:p14="http://schemas.microsoft.com/office/powerpoint/2010/main" val="1106165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Shape 81">
            <a:extLst>
              <a:ext uri="{FF2B5EF4-FFF2-40B4-BE49-F238E27FC236}">
                <a16:creationId xmlns:a16="http://schemas.microsoft.com/office/drawing/2014/main" id="{E37FD100-AD6C-4FB9-B662-CC1C2F000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FC82389-EE2F-4BA0-B1E3-92A68CC58D1A}"/>
              </a:ext>
            </a:extLst>
          </p:cNvPr>
          <p:cNvSpPr>
            <a:spLocks noGrp="1"/>
          </p:cNvSpPr>
          <p:nvPr>
            <p:ph type="title"/>
          </p:nvPr>
        </p:nvSpPr>
        <p:spPr>
          <a:xfrm>
            <a:off x="624368" y="364821"/>
            <a:ext cx="8862060" cy="1360898"/>
          </a:xfrm>
        </p:spPr>
        <p:txBody>
          <a:bodyPr>
            <a:normAutofit/>
          </a:bodyPr>
          <a:lstStyle/>
          <a:p>
            <a:r>
              <a:rPr lang="it-IT" sz="3800" dirty="0"/>
              <a:t>DEFINIZIONI ESSENZIALI</a:t>
            </a:r>
          </a:p>
        </p:txBody>
      </p:sp>
      <p:sp>
        <p:nvSpPr>
          <p:cNvPr id="3" name="Segnaposto contenuto 2">
            <a:extLst>
              <a:ext uri="{FF2B5EF4-FFF2-40B4-BE49-F238E27FC236}">
                <a16:creationId xmlns:a16="http://schemas.microsoft.com/office/drawing/2014/main" id="{08C38A18-3D65-4E64-8457-4BD849977AD4}"/>
              </a:ext>
            </a:extLst>
          </p:cNvPr>
          <p:cNvSpPr>
            <a:spLocks noGrp="1"/>
          </p:cNvSpPr>
          <p:nvPr>
            <p:ph idx="1"/>
          </p:nvPr>
        </p:nvSpPr>
        <p:spPr>
          <a:xfrm>
            <a:off x="3067665" y="1460054"/>
            <a:ext cx="8965431" cy="4482982"/>
          </a:xfrm>
        </p:spPr>
        <p:txBody>
          <a:bodyPr>
            <a:noAutofit/>
          </a:bodyPr>
          <a:lstStyle/>
          <a:p>
            <a:pPr>
              <a:lnSpc>
                <a:spcPct val="110000"/>
              </a:lnSpc>
            </a:pPr>
            <a:r>
              <a:rPr lang="it-IT" sz="1800" dirty="0"/>
              <a:t>PLASMA: gas ad alta temperatura ionizzato composto da particelle cariche positivamente e negativamente che, nonostante sia globalmente neutro, interagisce fortemente coi campi magnetici. Viene prodotto in seguito all’interazione di un gas ( o di una miscela di gas) con radiazione elettromagnetica</a:t>
            </a:r>
          </a:p>
          <a:p>
            <a:pPr>
              <a:lnSpc>
                <a:spcPct val="110000"/>
              </a:lnSpc>
            </a:pPr>
            <a:r>
              <a:rPr lang="it-IT" sz="1800" dirty="0"/>
              <a:t>LASER: acronimo di «</a:t>
            </a:r>
            <a:r>
              <a:rPr lang="it-IT" sz="1800" i="1" dirty="0"/>
              <a:t>light </a:t>
            </a:r>
            <a:r>
              <a:rPr lang="it-IT" sz="1800" i="1" dirty="0" err="1"/>
              <a:t>amplification</a:t>
            </a:r>
            <a:r>
              <a:rPr lang="it-IT" sz="1800" i="1" dirty="0"/>
              <a:t> by </a:t>
            </a:r>
            <a:r>
              <a:rPr lang="it-IT" sz="1800" i="1" dirty="0" err="1"/>
              <a:t>simulated</a:t>
            </a:r>
            <a:r>
              <a:rPr lang="it-IT" sz="1800" i="1" dirty="0"/>
              <a:t> </a:t>
            </a:r>
            <a:r>
              <a:rPr lang="it-IT" sz="1800" i="1" dirty="0" err="1"/>
              <a:t>emition</a:t>
            </a:r>
            <a:r>
              <a:rPr lang="it-IT" sz="1800" i="1" dirty="0"/>
              <a:t> of </a:t>
            </a:r>
            <a:r>
              <a:rPr lang="it-IT" sz="1800" i="1" dirty="0" err="1"/>
              <a:t>radiation</a:t>
            </a:r>
            <a:r>
              <a:rPr lang="it-IT" sz="1800" i="1" dirty="0"/>
              <a:t>» . </a:t>
            </a:r>
            <a:r>
              <a:rPr lang="it-IT" sz="1800" dirty="0"/>
              <a:t>Quando una intensa sorgente luminosa interagisce con degli atomi ne aumenta l’energia portandoli ad un maggiore livello energetico. Alcuni di questi atomi emettono fotoni che a loro volta, scontrandosi con altri atomi e portandoli in uno stato eccitato, faranno emettere altri fotoni. Questo effetto a cascata porta all’emissione luminosa in un raggio concentrato con frequenza specifica. I laser sono generalmente composti da una lampada in un tubo in cui all’interno è contenuto del gas, generalmente Xenon.</a:t>
            </a:r>
          </a:p>
          <a:p>
            <a:pPr marL="0" indent="0">
              <a:lnSpc>
                <a:spcPct val="110000"/>
              </a:lnSpc>
              <a:buNone/>
            </a:pPr>
            <a:r>
              <a:rPr lang="it-IT" sz="1800" dirty="0"/>
              <a:t>         Un modo per interpretare un laser è definirlo come un oggetto possedente  energia</a:t>
            </a:r>
          </a:p>
          <a:p>
            <a:pPr marL="0" indent="0">
              <a:lnSpc>
                <a:spcPct val="110000"/>
              </a:lnSpc>
              <a:buNone/>
            </a:pPr>
            <a:r>
              <a:rPr lang="it-IT" sz="1800" dirty="0"/>
              <a:t>                     che auto-estrae rapidamente come luce coerente</a:t>
            </a:r>
          </a:p>
        </p:txBody>
      </p:sp>
      <p:cxnSp>
        <p:nvCxnSpPr>
          <p:cNvPr id="84" name="Straight Connector 83">
            <a:extLst>
              <a:ext uri="{FF2B5EF4-FFF2-40B4-BE49-F238E27FC236}">
                <a16:creationId xmlns:a16="http://schemas.microsoft.com/office/drawing/2014/main" id="{D0249902-6C42-4139-A46F-ADF022B8C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riangolo rettangolo 16">
            <a:extLst>
              <a:ext uri="{FF2B5EF4-FFF2-40B4-BE49-F238E27FC236}">
                <a16:creationId xmlns:a16="http://schemas.microsoft.com/office/drawing/2014/main" id="{5EC3E46F-58A3-4F52-AAAD-ECF99067A6C9}"/>
              </a:ext>
            </a:extLst>
          </p:cNvPr>
          <p:cNvSpPr/>
          <p:nvPr/>
        </p:nvSpPr>
        <p:spPr>
          <a:xfrm>
            <a:off x="8249" y="2381105"/>
            <a:ext cx="5056120" cy="4475807"/>
          </a:xfrm>
          <a:prstGeom prst="rtTriangle">
            <a:avLst/>
          </a:prstGeom>
          <a:blipFill>
            <a:blip r:embed="rId2">
              <a:extLst>
                <a:ext uri="{BEBA8EAE-BF5A-486C-A8C5-ECC9F3942E4B}">
                  <a14:imgProps xmlns:a14="http://schemas.microsoft.com/office/drawing/2010/main">
                    <a14:imgLayer r:embed="rId3">
                      <a14:imgEffect>
                        <a14:brightnessContrast contrast="19000"/>
                      </a14:imgEffect>
                    </a14:imgLayer>
                  </a14:imgProps>
                </a:ext>
              </a:extLst>
            </a:blip>
            <a:stretch>
              <a:fillRect l="-8900" t="7745" r="8900" b="-770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39288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37FD100-AD6C-4FB9-B662-CC1C2F000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5FD015E-1B53-43F4-B415-1E262B15E83F}"/>
              </a:ext>
            </a:extLst>
          </p:cNvPr>
          <p:cNvSpPr>
            <a:spLocks noGrp="1"/>
          </p:cNvSpPr>
          <p:nvPr>
            <p:ph type="title"/>
          </p:nvPr>
        </p:nvSpPr>
        <p:spPr>
          <a:xfrm>
            <a:off x="1233837" y="357950"/>
            <a:ext cx="8862060" cy="1360898"/>
          </a:xfrm>
        </p:spPr>
        <p:txBody>
          <a:bodyPr>
            <a:normAutofit/>
          </a:bodyPr>
          <a:lstStyle/>
          <a:p>
            <a:r>
              <a:rPr lang="it-IT" dirty="0"/>
              <a:t>FUSIONE A CONFINAMENTO INERZIALE</a:t>
            </a:r>
          </a:p>
        </p:txBody>
      </p:sp>
      <p:sp>
        <p:nvSpPr>
          <p:cNvPr id="13" name="Segnaposto contenuto 2">
            <a:extLst>
              <a:ext uri="{FF2B5EF4-FFF2-40B4-BE49-F238E27FC236}">
                <a16:creationId xmlns:a16="http://schemas.microsoft.com/office/drawing/2014/main" id="{9170878C-C3DD-49D2-9273-23ADBE3D0B1E}"/>
              </a:ext>
            </a:extLst>
          </p:cNvPr>
          <p:cNvSpPr>
            <a:spLocks noGrp="1"/>
          </p:cNvSpPr>
          <p:nvPr>
            <p:ph idx="1"/>
          </p:nvPr>
        </p:nvSpPr>
        <p:spPr>
          <a:xfrm>
            <a:off x="889017" y="1838912"/>
            <a:ext cx="6972301" cy="4004478"/>
          </a:xfrm>
        </p:spPr>
        <p:txBody>
          <a:bodyPr>
            <a:normAutofit/>
          </a:bodyPr>
          <a:lstStyle/>
          <a:p>
            <a:pPr>
              <a:lnSpc>
                <a:spcPct val="110000"/>
              </a:lnSpc>
            </a:pPr>
            <a:r>
              <a:rPr lang="it-IT" sz="1800" dirty="0"/>
              <a:t>L’idea: presa una piccola massa di combustibile di fusione (deuterio e trizio) si usa un laser o un fascio di particelle per comprimerla e scaldarla. </a:t>
            </a:r>
          </a:p>
          <a:p>
            <a:pPr>
              <a:lnSpc>
                <a:spcPct val="110000"/>
              </a:lnSpc>
            </a:pPr>
            <a:r>
              <a:rPr lang="it-IT" sz="1800" dirty="0"/>
              <a:t>La capsula sferica che contiene il combustibile si apre accartocciandosi esternamente mentre internamente tende a comprimersi fino ad una implosione</a:t>
            </a:r>
          </a:p>
          <a:p>
            <a:pPr>
              <a:lnSpc>
                <a:spcPct val="110000"/>
              </a:lnSpc>
            </a:pPr>
            <a:r>
              <a:rPr lang="it-IT" sz="1800" dirty="0"/>
              <a:t>L’implosione comprime e scalda il combustibile che viene forzato alla fusione. Il processo di implosione termina quando la pressione del nucleo della capsula è abbastanza alta da contrastare il fascio</a:t>
            </a:r>
          </a:p>
          <a:p>
            <a:pPr>
              <a:lnSpc>
                <a:spcPct val="110000"/>
              </a:lnSpc>
            </a:pPr>
            <a:r>
              <a:rPr lang="it-IT" sz="1800" dirty="0"/>
              <a:t>Viene interrotta la fusione forzata e il combustibile si espande raffreddandosi</a:t>
            </a:r>
          </a:p>
          <a:p>
            <a:pPr>
              <a:lnSpc>
                <a:spcPct val="110000"/>
              </a:lnSpc>
            </a:pPr>
            <a:endParaRPr lang="it-IT" sz="1800" dirty="0"/>
          </a:p>
        </p:txBody>
      </p:sp>
      <p:cxnSp>
        <p:nvCxnSpPr>
          <p:cNvPr id="12" name="Straight Connector 11">
            <a:extLst>
              <a:ext uri="{FF2B5EF4-FFF2-40B4-BE49-F238E27FC236}">
                <a16:creationId xmlns:a16="http://schemas.microsoft.com/office/drawing/2014/main" id="{D0249902-6C42-4139-A46F-ADF022B8C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ttangolo con due angoli in diagonale ritagliati 5">
            <a:extLst>
              <a:ext uri="{FF2B5EF4-FFF2-40B4-BE49-F238E27FC236}">
                <a16:creationId xmlns:a16="http://schemas.microsoft.com/office/drawing/2014/main" id="{E77164ED-D9A8-41F5-A75C-B0DCA2591DBB}"/>
              </a:ext>
            </a:extLst>
          </p:cNvPr>
          <p:cNvSpPr/>
          <p:nvPr/>
        </p:nvSpPr>
        <p:spPr>
          <a:xfrm flipH="1">
            <a:off x="7907104" y="1666288"/>
            <a:ext cx="3752812" cy="4004474"/>
          </a:xfrm>
          <a:prstGeom prst="snip2DiagRect">
            <a:avLst>
              <a:gd name="adj1" fmla="val 15272"/>
              <a:gd name="adj2" fmla="val 15481"/>
            </a:avLst>
          </a:prstGeom>
          <a:blipFill dpi="0" rotWithShape="0">
            <a:blip r:embed="rId2"/>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a:extLst>
              <a:ext uri="{FF2B5EF4-FFF2-40B4-BE49-F238E27FC236}">
                <a16:creationId xmlns:a16="http://schemas.microsoft.com/office/drawing/2014/main" id="{922EE73E-E2FB-4A1C-BDA9-222D40CF101A}"/>
              </a:ext>
            </a:extLst>
          </p:cNvPr>
          <p:cNvSpPr txBox="1"/>
          <p:nvPr/>
        </p:nvSpPr>
        <p:spPr>
          <a:xfrm>
            <a:off x="7652826" y="5954684"/>
            <a:ext cx="4007090" cy="461665"/>
          </a:xfrm>
          <a:prstGeom prst="rect">
            <a:avLst/>
          </a:prstGeom>
          <a:noFill/>
        </p:spPr>
        <p:txBody>
          <a:bodyPr wrap="square" rtlCol="0">
            <a:spAutoFit/>
          </a:bodyPr>
          <a:lstStyle/>
          <a:p>
            <a:r>
              <a:rPr lang="it-IT" sz="1200" dirty="0"/>
              <a:t>Immagine fornita da </a:t>
            </a:r>
            <a:r>
              <a:rPr lang="it-IT" sz="1200" dirty="0" err="1"/>
              <a:t>Laboratory</a:t>
            </a:r>
            <a:r>
              <a:rPr lang="it-IT" sz="1200" dirty="0"/>
              <a:t> fo Laser </a:t>
            </a:r>
            <a:r>
              <a:rPr lang="it-IT" sz="1200" dirty="0" err="1"/>
              <a:t>Enercetics</a:t>
            </a:r>
            <a:r>
              <a:rPr lang="it-IT" sz="1200" dirty="0"/>
              <a:t> LLE, Rochester</a:t>
            </a:r>
          </a:p>
        </p:txBody>
      </p:sp>
    </p:spTree>
    <p:extLst>
      <p:ext uri="{BB962C8B-B14F-4D97-AF65-F5344CB8AC3E}">
        <p14:creationId xmlns:p14="http://schemas.microsoft.com/office/powerpoint/2010/main" val="4016797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CF23DDA-0D09-4FE5-AE88-EBBE5E024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1099A456-C3EE-43B3-927C-1C11BA0F3E87}"/>
              </a:ext>
            </a:extLst>
          </p:cNvPr>
          <p:cNvSpPr>
            <a:spLocks noGrp="1"/>
          </p:cNvSpPr>
          <p:nvPr>
            <p:ph type="title"/>
          </p:nvPr>
        </p:nvSpPr>
        <p:spPr>
          <a:xfrm>
            <a:off x="1043708" y="537343"/>
            <a:ext cx="4409840" cy="1307154"/>
          </a:xfrm>
        </p:spPr>
        <p:txBody>
          <a:bodyPr anchor="t">
            <a:normAutofit/>
          </a:bodyPr>
          <a:lstStyle/>
          <a:p>
            <a:r>
              <a:rPr lang="it-IT" dirty="0"/>
              <a:t>I COMPONENTI</a:t>
            </a:r>
          </a:p>
        </p:txBody>
      </p:sp>
      <p:sp>
        <p:nvSpPr>
          <p:cNvPr id="3" name="Segnaposto contenuto 2">
            <a:extLst>
              <a:ext uri="{FF2B5EF4-FFF2-40B4-BE49-F238E27FC236}">
                <a16:creationId xmlns:a16="http://schemas.microsoft.com/office/drawing/2014/main" id="{33D59727-49BE-43DA-8252-8E0FFD97A9F7}"/>
              </a:ext>
            </a:extLst>
          </p:cNvPr>
          <p:cNvSpPr>
            <a:spLocks noGrp="1"/>
          </p:cNvSpPr>
          <p:nvPr>
            <p:ph idx="1"/>
          </p:nvPr>
        </p:nvSpPr>
        <p:spPr>
          <a:xfrm>
            <a:off x="5453548" y="1710525"/>
            <a:ext cx="5958884" cy="3775871"/>
          </a:xfrm>
        </p:spPr>
        <p:txBody>
          <a:bodyPr anchor="b">
            <a:normAutofit fontScale="92500" lnSpcReduction="20000"/>
          </a:bodyPr>
          <a:lstStyle/>
          <a:p>
            <a:pPr algn="just"/>
            <a:endParaRPr lang="it-IT" dirty="0"/>
          </a:p>
          <a:p>
            <a:pPr algn="just"/>
            <a:r>
              <a:rPr lang="it-IT" dirty="0"/>
              <a:t>CAPSULA: composta da plastica il cui spessore è di circa 5 micron. Ha un diametro di massimo 4 mm. Congelata per evitare l’agitazione D-T ha superficie ghiacciata di circa 100 micron. Sostenuta a mezzo di un sottile filo  </a:t>
            </a:r>
          </a:p>
          <a:p>
            <a:pPr algn="just"/>
            <a:r>
              <a:rPr lang="it-IT" dirty="0"/>
              <a:t>COMBUSTIBILE: massa nell’ordine dei milligrammi. Posto a densità 2-300 g/cm³. Portato a temperature di decine di milioni di gradi. Il contenuto di una capsula produce circa lo stesso quantitativo energetico di almeno 3 litri di benzina (107 MJ)  </a:t>
            </a:r>
          </a:p>
          <a:p>
            <a:pPr algn="r"/>
            <a:endParaRPr lang="it-IT" dirty="0"/>
          </a:p>
        </p:txBody>
      </p:sp>
      <p:cxnSp>
        <p:nvCxnSpPr>
          <p:cNvPr id="12" name="Straight Connector 11">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ttangolo con due angoli in diagonale ritagliati 10">
            <a:extLst>
              <a:ext uri="{FF2B5EF4-FFF2-40B4-BE49-F238E27FC236}">
                <a16:creationId xmlns:a16="http://schemas.microsoft.com/office/drawing/2014/main" id="{03ECF068-7A6D-4708-9F35-FB551B08D7CC}"/>
              </a:ext>
            </a:extLst>
          </p:cNvPr>
          <p:cNvSpPr/>
          <p:nvPr/>
        </p:nvSpPr>
        <p:spPr>
          <a:xfrm flipH="1">
            <a:off x="941270" y="1710526"/>
            <a:ext cx="3752812" cy="3775873"/>
          </a:xfrm>
          <a:prstGeom prst="snip2DiagRect">
            <a:avLst>
              <a:gd name="adj1" fmla="val 15272"/>
              <a:gd name="adj2" fmla="val 15481"/>
            </a:avLst>
          </a:prstGeom>
          <a:blipFill dpi="0" rotWithShape="0">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CasellaDiTesto 12">
            <a:extLst>
              <a:ext uri="{FF2B5EF4-FFF2-40B4-BE49-F238E27FC236}">
                <a16:creationId xmlns:a16="http://schemas.microsoft.com/office/drawing/2014/main" id="{471846CD-6754-418B-8186-AA42A3CB15D6}"/>
              </a:ext>
            </a:extLst>
          </p:cNvPr>
          <p:cNvSpPr txBox="1"/>
          <p:nvPr/>
        </p:nvSpPr>
        <p:spPr>
          <a:xfrm>
            <a:off x="1197525" y="5941367"/>
            <a:ext cx="4007090" cy="461665"/>
          </a:xfrm>
          <a:prstGeom prst="rect">
            <a:avLst/>
          </a:prstGeom>
          <a:noFill/>
        </p:spPr>
        <p:txBody>
          <a:bodyPr wrap="square" rtlCol="0">
            <a:spAutoFit/>
          </a:bodyPr>
          <a:lstStyle/>
          <a:p>
            <a:r>
              <a:rPr lang="it-IT" sz="1200" dirty="0"/>
              <a:t>Immagine fornita da </a:t>
            </a:r>
            <a:r>
              <a:rPr lang="it-IT" sz="1200" dirty="0" err="1"/>
              <a:t>Laboratory</a:t>
            </a:r>
            <a:r>
              <a:rPr lang="it-IT" sz="1200" dirty="0"/>
              <a:t> fo Laser </a:t>
            </a:r>
            <a:r>
              <a:rPr lang="it-IT" sz="1200" dirty="0" err="1"/>
              <a:t>Enercetics</a:t>
            </a:r>
            <a:r>
              <a:rPr lang="it-IT" sz="1200" dirty="0"/>
              <a:t> LLE, Rochester</a:t>
            </a:r>
          </a:p>
        </p:txBody>
      </p:sp>
    </p:spTree>
    <p:extLst>
      <p:ext uri="{BB962C8B-B14F-4D97-AF65-F5344CB8AC3E}">
        <p14:creationId xmlns:p14="http://schemas.microsoft.com/office/powerpoint/2010/main" val="1274330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E74E104-78A8-4DFA-9782-03C75DE1BF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747BCEA-D77E-4BD6-8954-C64996AB7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76D563F6-B8F0-406F-A032-1E478CA25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34482" y="-2"/>
            <a:ext cx="9957519" cy="6858002"/>
          </a:xfrm>
          <a:custGeom>
            <a:avLst/>
            <a:gdLst>
              <a:gd name="connsiteX0" fmla="*/ 6878624 w 9957519"/>
              <a:gd name="connsiteY0" fmla="*/ 0 h 6858000"/>
              <a:gd name="connsiteX1" fmla="*/ 9957519 w 9957519"/>
              <a:gd name="connsiteY1" fmla="*/ 0 h 6858000"/>
              <a:gd name="connsiteX2" fmla="*/ 9957519 w 9957519"/>
              <a:gd name="connsiteY2" fmla="*/ 1557082 h 6858000"/>
              <a:gd name="connsiteX3" fmla="*/ 9957518 w 9957519"/>
              <a:gd name="connsiteY3" fmla="*/ 1557083 h 6858000"/>
              <a:gd name="connsiteX4" fmla="*/ 9957518 w 9957519"/>
              <a:gd name="connsiteY4" fmla="*/ 6858000 h 6858000"/>
              <a:gd name="connsiteX5" fmla="*/ 8318421 w 9957519"/>
              <a:gd name="connsiteY5" fmla="*/ 6858000 h 6858000"/>
              <a:gd name="connsiteX6" fmla="*/ 6213394 w 9957519"/>
              <a:gd name="connsiteY6" fmla="*/ 6858000 h 6858000"/>
              <a:gd name="connsiteX7" fmla="*/ 5311608 w 9957519"/>
              <a:gd name="connsiteY7" fmla="*/ 6858000 h 6858000"/>
              <a:gd name="connsiteX8" fmla="*/ 4574297 w 9957519"/>
              <a:gd name="connsiteY8" fmla="*/ 6858000 h 6858000"/>
              <a:gd name="connsiteX9" fmla="*/ 868032 w 9957519"/>
              <a:gd name="connsiteY9" fmla="*/ 6858000 h 6858000"/>
              <a:gd name="connsiteX10" fmla="*/ 0 w 9957519"/>
              <a:gd name="connsiteY10" fmla="*/ 0 h 6858000"/>
              <a:gd name="connsiteX11" fmla="*/ 6878624 w 9957519"/>
              <a:gd name="connsiteY11" fmla="*/ 0 h 6858000"/>
              <a:gd name="connsiteX12" fmla="*/ 0 w 9957519"/>
              <a:gd name="connsiteY12"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57519" h="6858000">
                <a:moveTo>
                  <a:pt x="6878624" y="0"/>
                </a:moveTo>
                <a:lnTo>
                  <a:pt x="9957519" y="0"/>
                </a:lnTo>
                <a:lnTo>
                  <a:pt x="9957519" y="1557082"/>
                </a:lnTo>
                <a:lnTo>
                  <a:pt x="9957518" y="1557083"/>
                </a:lnTo>
                <a:lnTo>
                  <a:pt x="9957518" y="6858000"/>
                </a:lnTo>
                <a:lnTo>
                  <a:pt x="8318421" y="6858000"/>
                </a:lnTo>
                <a:lnTo>
                  <a:pt x="6213394" y="6858000"/>
                </a:lnTo>
                <a:lnTo>
                  <a:pt x="5311608" y="6858000"/>
                </a:lnTo>
                <a:lnTo>
                  <a:pt x="4574297" y="6858000"/>
                </a:lnTo>
                <a:lnTo>
                  <a:pt x="868032" y="6858000"/>
                </a:lnTo>
                <a:close/>
                <a:moveTo>
                  <a:pt x="0" y="0"/>
                </a:moveTo>
                <a:lnTo>
                  <a:pt x="6878624" y="0"/>
                </a:lnTo>
                <a:lnTo>
                  <a:pt x="0" y="1"/>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egnaposto testo 2">
            <a:extLst>
              <a:ext uri="{FF2B5EF4-FFF2-40B4-BE49-F238E27FC236}">
                <a16:creationId xmlns:a16="http://schemas.microsoft.com/office/drawing/2014/main" id="{148772D0-1E39-4AA7-B678-1CA47B127076}"/>
              </a:ext>
            </a:extLst>
          </p:cNvPr>
          <p:cNvSpPr>
            <a:spLocks noGrp="1"/>
          </p:cNvSpPr>
          <p:nvPr>
            <p:ph type="body" idx="1"/>
          </p:nvPr>
        </p:nvSpPr>
        <p:spPr>
          <a:xfrm>
            <a:off x="926693" y="2104663"/>
            <a:ext cx="4180824" cy="1944591"/>
          </a:xfrm>
        </p:spPr>
        <p:txBody>
          <a:bodyPr vert="horz" lIns="91440" tIns="45720" rIns="91440" bIns="45720" rtlCol="0" anchor="b">
            <a:normAutofit lnSpcReduction="10000"/>
          </a:bodyPr>
          <a:lstStyle/>
          <a:p>
            <a:pPr algn="just">
              <a:lnSpc>
                <a:spcPct val="90000"/>
              </a:lnSpc>
            </a:pPr>
            <a:r>
              <a:rPr lang="en-US" dirty="0" err="1"/>
              <a:t>Perché</a:t>
            </a:r>
            <a:r>
              <a:rPr lang="en-US" dirty="0"/>
              <a:t> </a:t>
            </a:r>
            <a:r>
              <a:rPr lang="en-US" dirty="0" err="1"/>
              <a:t>abbiamo</a:t>
            </a:r>
            <a:r>
              <a:rPr lang="en-US" dirty="0"/>
              <a:t> </a:t>
            </a:r>
            <a:r>
              <a:rPr lang="en-US" dirty="0" err="1"/>
              <a:t>introdotto</a:t>
            </a:r>
            <a:r>
              <a:rPr lang="en-US" dirty="0"/>
              <a:t> il plasma?</a:t>
            </a:r>
          </a:p>
          <a:p>
            <a:pPr algn="just">
              <a:lnSpc>
                <a:spcPct val="90000"/>
              </a:lnSpc>
            </a:pPr>
            <a:r>
              <a:rPr lang="en-US" dirty="0" err="1"/>
              <a:t>Perché</a:t>
            </a:r>
            <a:r>
              <a:rPr lang="en-US" dirty="0"/>
              <a:t> il laser </a:t>
            </a:r>
            <a:r>
              <a:rPr lang="en-US" dirty="0" err="1"/>
              <a:t>ionizza</a:t>
            </a:r>
            <a:r>
              <a:rPr lang="en-US" dirty="0"/>
              <a:t> </a:t>
            </a:r>
            <a:r>
              <a:rPr lang="en-US" dirty="0" err="1"/>
              <a:t>una</a:t>
            </a:r>
            <a:r>
              <a:rPr lang="en-US" dirty="0"/>
              <a:t> </a:t>
            </a:r>
            <a:r>
              <a:rPr lang="en-US" dirty="0" err="1"/>
              <a:t>parte</a:t>
            </a:r>
            <a:r>
              <a:rPr lang="en-US" dirty="0"/>
              <a:t> del </a:t>
            </a:r>
            <a:r>
              <a:rPr lang="en-US" dirty="0" err="1"/>
              <a:t>combustibile</a:t>
            </a:r>
            <a:r>
              <a:rPr lang="en-US" dirty="0"/>
              <a:t> </a:t>
            </a:r>
            <a:r>
              <a:rPr lang="en-US" dirty="0" err="1"/>
              <a:t>che</a:t>
            </a:r>
            <a:r>
              <a:rPr lang="en-US" dirty="0"/>
              <a:t> </a:t>
            </a:r>
            <a:r>
              <a:rPr lang="en-US" dirty="0" err="1"/>
              <a:t>si</a:t>
            </a:r>
            <a:r>
              <a:rPr lang="en-US" dirty="0"/>
              <a:t> </a:t>
            </a:r>
            <a:r>
              <a:rPr lang="en-US" dirty="0" err="1"/>
              <a:t>espande</a:t>
            </a:r>
            <a:r>
              <a:rPr lang="en-US" dirty="0"/>
              <a:t> ben </a:t>
            </a:r>
            <a:r>
              <a:rPr lang="en-US" dirty="0" err="1"/>
              <a:t>oltre</a:t>
            </a:r>
            <a:r>
              <a:rPr lang="en-US" dirty="0"/>
              <a:t> le </a:t>
            </a:r>
            <a:r>
              <a:rPr lang="en-US" dirty="0" err="1"/>
              <a:t>dimensioni</a:t>
            </a:r>
            <a:r>
              <a:rPr lang="en-US" dirty="0"/>
              <a:t> </a:t>
            </a:r>
            <a:r>
              <a:rPr lang="en-US" dirty="0" err="1"/>
              <a:t>della</a:t>
            </a:r>
            <a:r>
              <a:rPr lang="en-US" dirty="0"/>
              <a:t> </a:t>
            </a:r>
            <a:r>
              <a:rPr lang="en-US" dirty="0" err="1"/>
              <a:t>capsula</a:t>
            </a:r>
            <a:r>
              <a:rPr lang="en-US" dirty="0"/>
              <a:t>. Il plasma </a:t>
            </a:r>
            <a:r>
              <a:rPr lang="en-US" dirty="0" err="1"/>
              <a:t>espulso</a:t>
            </a:r>
            <a:r>
              <a:rPr lang="en-US" dirty="0"/>
              <a:t> non </a:t>
            </a:r>
            <a:r>
              <a:rPr lang="en-US" dirty="0" err="1"/>
              <a:t>partecipa</a:t>
            </a:r>
            <a:r>
              <a:rPr lang="en-US" dirty="0"/>
              <a:t> </a:t>
            </a:r>
            <a:r>
              <a:rPr lang="en-US" dirty="0" err="1"/>
              <a:t>attivamente</a:t>
            </a:r>
            <a:r>
              <a:rPr lang="en-US" dirty="0"/>
              <a:t> ma è un </a:t>
            </a:r>
            <a:r>
              <a:rPr lang="en-US" dirty="0" err="1"/>
              <a:t>prodotto</a:t>
            </a:r>
            <a:r>
              <a:rPr lang="en-US" dirty="0"/>
              <a:t> </a:t>
            </a:r>
            <a:r>
              <a:rPr lang="en-US" dirty="0" err="1"/>
              <a:t>secondario</a:t>
            </a:r>
            <a:r>
              <a:rPr lang="en-US" dirty="0"/>
              <a:t> </a:t>
            </a:r>
            <a:r>
              <a:rPr lang="en-US" dirty="0" err="1"/>
              <a:t>che</a:t>
            </a:r>
            <a:r>
              <a:rPr lang="en-US" dirty="0"/>
              <a:t> fa </a:t>
            </a:r>
            <a:r>
              <a:rPr lang="en-US" dirty="0" err="1"/>
              <a:t>scaturire</a:t>
            </a:r>
            <a:r>
              <a:rPr lang="en-US" dirty="0"/>
              <a:t> </a:t>
            </a:r>
            <a:r>
              <a:rPr lang="en-US" dirty="0" err="1"/>
              <a:t>una</a:t>
            </a:r>
            <a:r>
              <a:rPr lang="en-US" dirty="0"/>
              <a:t> </a:t>
            </a:r>
            <a:r>
              <a:rPr lang="en-US" dirty="0" err="1"/>
              <a:t>mancanza</a:t>
            </a:r>
            <a:r>
              <a:rPr lang="en-US" dirty="0"/>
              <a:t> </a:t>
            </a:r>
            <a:r>
              <a:rPr lang="en-US" dirty="0" err="1"/>
              <a:t>energetica</a:t>
            </a:r>
            <a:endParaRPr lang="en-US" dirty="0"/>
          </a:p>
        </p:txBody>
      </p:sp>
      <p:pic>
        <p:nvPicPr>
          <p:cNvPr id="5" name="Immagine 4">
            <a:extLst>
              <a:ext uri="{FF2B5EF4-FFF2-40B4-BE49-F238E27FC236}">
                <a16:creationId xmlns:a16="http://schemas.microsoft.com/office/drawing/2014/main" id="{08FAB9A5-514B-47B1-8EFA-35A09E4885AF}"/>
              </a:ext>
            </a:extLst>
          </p:cNvPr>
          <p:cNvPicPr>
            <a:picLocks noChangeAspect="1"/>
          </p:cNvPicPr>
          <p:nvPr/>
        </p:nvPicPr>
        <p:blipFill>
          <a:blip r:embed="rId2"/>
          <a:stretch>
            <a:fillRect/>
          </a:stretch>
        </p:blipFill>
        <p:spPr>
          <a:xfrm>
            <a:off x="6383012" y="1002249"/>
            <a:ext cx="5460188" cy="4853500"/>
          </a:xfrm>
          <a:prstGeom prst="rect">
            <a:avLst/>
          </a:prstGeom>
        </p:spPr>
      </p:pic>
      <p:sp>
        <p:nvSpPr>
          <p:cNvPr id="11" name="CasellaDiTesto 10">
            <a:extLst>
              <a:ext uri="{FF2B5EF4-FFF2-40B4-BE49-F238E27FC236}">
                <a16:creationId xmlns:a16="http://schemas.microsoft.com/office/drawing/2014/main" id="{438444F7-7C6F-4D87-8DB4-5ABB977BEAC1}"/>
              </a:ext>
            </a:extLst>
          </p:cNvPr>
          <p:cNvSpPr txBox="1"/>
          <p:nvPr/>
        </p:nvSpPr>
        <p:spPr>
          <a:xfrm>
            <a:off x="6841666" y="5963736"/>
            <a:ext cx="4007090" cy="461665"/>
          </a:xfrm>
          <a:prstGeom prst="rect">
            <a:avLst/>
          </a:prstGeom>
          <a:noFill/>
        </p:spPr>
        <p:txBody>
          <a:bodyPr wrap="square" rtlCol="0">
            <a:spAutoFit/>
          </a:bodyPr>
          <a:lstStyle/>
          <a:p>
            <a:r>
              <a:rPr lang="it-IT" sz="1200" dirty="0">
                <a:solidFill>
                  <a:schemeClr val="bg1"/>
                </a:solidFill>
              </a:rPr>
              <a:t>Immagine fornita da </a:t>
            </a:r>
            <a:r>
              <a:rPr lang="it-IT" sz="1200" dirty="0" err="1">
                <a:solidFill>
                  <a:schemeClr val="bg1"/>
                </a:solidFill>
              </a:rPr>
              <a:t>Laboratory</a:t>
            </a:r>
            <a:r>
              <a:rPr lang="it-IT" sz="1200" dirty="0">
                <a:solidFill>
                  <a:schemeClr val="bg1"/>
                </a:solidFill>
              </a:rPr>
              <a:t> fo Laser </a:t>
            </a:r>
            <a:r>
              <a:rPr lang="it-IT" sz="1200" dirty="0" err="1">
                <a:solidFill>
                  <a:schemeClr val="bg1"/>
                </a:solidFill>
              </a:rPr>
              <a:t>Enercetics</a:t>
            </a:r>
            <a:r>
              <a:rPr lang="it-IT" sz="1200" dirty="0">
                <a:solidFill>
                  <a:schemeClr val="bg1"/>
                </a:solidFill>
              </a:rPr>
              <a:t> LLE, Rochester</a:t>
            </a:r>
          </a:p>
        </p:txBody>
      </p:sp>
    </p:spTree>
    <p:extLst>
      <p:ext uri="{BB962C8B-B14F-4D97-AF65-F5344CB8AC3E}">
        <p14:creationId xmlns:p14="http://schemas.microsoft.com/office/powerpoint/2010/main" val="2814364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37FD100-AD6C-4FB9-B662-CC1C2F000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1E175FD1-928E-4668-B825-AD5A2B828994}"/>
              </a:ext>
            </a:extLst>
          </p:cNvPr>
          <p:cNvSpPr>
            <a:spLocks noGrp="1"/>
          </p:cNvSpPr>
          <p:nvPr>
            <p:ph type="title"/>
          </p:nvPr>
        </p:nvSpPr>
        <p:spPr>
          <a:xfrm>
            <a:off x="1142999" y="470236"/>
            <a:ext cx="8862060" cy="1360898"/>
          </a:xfrm>
        </p:spPr>
        <p:txBody>
          <a:bodyPr vert="horz" lIns="91440" tIns="45720" rIns="91440" bIns="45720" rtlCol="0" anchor="ctr">
            <a:normAutofit/>
          </a:bodyPr>
          <a:lstStyle/>
          <a:p>
            <a:r>
              <a:rPr lang="en-US" kern="1200" dirty="0">
                <a:solidFill>
                  <a:schemeClr val="tx1"/>
                </a:solidFill>
                <a:latin typeface="+mj-lt"/>
                <a:ea typeface="+mj-ea"/>
                <a:cs typeface="+mj-cs"/>
              </a:rPr>
              <a:t>COMPONENTI DEL LASER NIF</a:t>
            </a:r>
          </a:p>
        </p:txBody>
      </p:sp>
      <p:sp>
        <p:nvSpPr>
          <p:cNvPr id="4" name="Segnaposto contenuto 2">
            <a:extLst>
              <a:ext uri="{FF2B5EF4-FFF2-40B4-BE49-F238E27FC236}">
                <a16:creationId xmlns:a16="http://schemas.microsoft.com/office/drawing/2014/main" id="{AC3ADED3-A30D-4FBA-A589-85292660774B}"/>
              </a:ext>
            </a:extLst>
          </p:cNvPr>
          <p:cNvSpPr txBox="1">
            <a:spLocks/>
          </p:cNvSpPr>
          <p:nvPr/>
        </p:nvSpPr>
        <p:spPr>
          <a:xfrm>
            <a:off x="1142999" y="1961688"/>
            <a:ext cx="7779775" cy="396715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1800" dirty="0"/>
              <a:t>NIF: National Ignition Facility. Laser multi-megajoule del Lawrence Livermore National Laboratory</a:t>
            </a:r>
          </a:p>
          <a:p>
            <a:pPr>
              <a:lnSpc>
                <a:spcPct val="110000"/>
              </a:lnSpc>
            </a:pPr>
            <a:r>
              <a:rPr lang="en-US" sz="1800" dirty="0"/>
              <a:t>HOLHRAUM: in </a:t>
            </a:r>
            <a:r>
              <a:rPr lang="en-US" sz="1800" dirty="0" err="1"/>
              <a:t>radiazione</a:t>
            </a:r>
            <a:r>
              <a:rPr lang="en-US" sz="1800" dirty="0"/>
              <a:t> </a:t>
            </a:r>
            <a:r>
              <a:rPr lang="en-US" sz="1800" dirty="0" err="1"/>
              <a:t>termodinamica</a:t>
            </a:r>
            <a:r>
              <a:rPr lang="en-US" sz="1800" dirty="0"/>
              <a:t> è </a:t>
            </a:r>
            <a:r>
              <a:rPr lang="en-US" sz="1800" dirty="0" err="1"/>
              <a:t>una</a:t>
            </a:r>
            <a:r>
              <a:rPr lang="en-US" sz="1800" dirty="0"/>
              <a:t> </a:t>
            </a:r>
            <a:r>
              <a:rPr lang="en-US" sz="1800" dirty="0" err="1"/>
              <a:t>cavità</a:t>
            </a:r>
            <a:r>
              <a:rPr lang="en-US" sz="1800" dirty="0"/>
              <a:t> le cui </a:t>
            </a:r>
            <a:r>
              <a:rPr lang="en-US" sz="1800" dirty="0" err="1"/>
              <a:t>pareti</a:t>
            </a:r>
            <a:r>
              <a:rPr lang="en-US" sz="1800" dirty="0"/>
              <a:t> </a:t>
            </a:r>
            <a:r>
              <a:rPr lang="en-US" sz="1800" dirty="0" err="1"/>
              <a:t>sono</a:t>
            </a:r>
            <a:r>
              <a:rPr lang="en-US" sz="1800" dirty="0"/>
              <a:t> in </a:t>
            </a:r>
            <a:r>
              <a:rPr lang="en-US" sz="1800" dirty="0" err="1"/>
              <a:t>equilibrio</a:t>
            </a:r>
            <a:r>
              <a:rPr lang="en-US" sz="1800" dirty="0"/>
              <a:t> con </a:t>
            </a:r>
            <a:r>
              <a:rPr lang="en-US" sz="1800" dirty="0" err="1"/>
              <a:t>l’energia</a:t>
            </a:r>
            <a:r>
              <a:rPr lang="en-US" sz="1800" dirty="0"/>
              <a:t> di </a:t>
            </a:r>
            <a:r>
              <a:rPr lang="en-US" sz="1800" dirty="0" err="1"/>
              <a:t>radiazione</a:t>
            </a:r>
            <a:r>
              <a:rPr lang="en-US" sz="1800" dirty="0"/>
              <a:t>. I </a:t>
            </a:r>
            <a:r>
              <a:rPr lang="en-US" sz="1800" dirty="0" err="1"/>
              <a:t>raggi</a:t>
            </a:r>
            <a:r>
              <a:rPr lang="en-US" sz="1800" dirty="0"/>
              <a:t> X </a:t>
            </a:r>
            <a:r>
              <a:rPr lang="en-US" sz="1800" dirty="0" err="1"/>
              <a:t>prodotti</a:t>
            </a:r>
            <a:r>
              <a:rPr lang="en-US" sz="1800" dirty="0"/>
              <a:t> al </a:t>
            </a:r>
            <a:r>
              <a:rPr lang="en-US" sz="1800" dirty="0" err="1"/>
              <a:t>suo</a:t>
            </a:r>
            <a:r>
              <a:rPr lang="en-US" sz="1800" dirty="0"/>
              <a:t> </a:t>
            </a:r>
            <a:r>
              <a:rPr lang="en-US" sz="1800" dirty="0" err="1"/>
              <a:t>interno</a:t>
            </a:r>
            <a:r>
              <a:rPr lang="en-US" sz="1800" dirty="0"/>
              <a:t> </a:t>
            </a:r>
            <a:r>
              <a:rPr lang="en-US" sz="1800" dirty="0" err="1"/>
              <a:t>possono</a:t>
            </a:r>
            <a:r>
              <a:rPr lang="en-US" sz="1800" dirty="0"/>
              <a:t> </a:t>
            </a:r>
            <a:r>
              <a:rPr lang="en-US" sz="1800" dirty="0" err="1"/>
              <a:t>scaldare</a:t>
            </a:r>
            <a:r>
              <a:rPr lang="en-US" sz="1800" dirty="0"/>
              <a:t> e </a:t>
            </a:r>
            <a:r>
              <a:rPr lang="en-US" sz="1800" dirty="0" err="1"/>
              <a:t>comprimere</a:t>
            </a:r>
            <a:r>
              <a:rPr lang="en-US" sz="1800" dirty="0"/>
              <a:t> la </a:t>
            </a:r>
            <a:r>
              <a:rPr lang="en-US" sz="1800" dirty="0" err="1"/>
              <a:t>capsula</a:t>
            </a:r>
            <a:r>
              <a:rPr lang="en-US" sz="1800" dirty="0"/>
              <a:t>. </a:t>
            </a:r>
          </a:p>
          <a:p>
            <a:pPr>
              <a:lnSpc>
                <a:spcPct val="110000"/>
              </a:lnSpc>
            </a:pPr>
            <a:r>
              <a:rPr lang="en-US" sz="1800" dirty="0"/>
              <a:t>LASER Nd: Laser a </a:t>
            </a:r>
            <a:r>
              <a:rPr lang="en-US" sz="1800" dirty="0" err="1"/>
              <a:t>stato</a:t>
            </a:r>
            <a:r>
              <a:rPr lang="en-US" sz="1800" dirty="0"/>
              <a:t> </a:t>
            </a:r>
            <a:r>
              <a:rPr lang="en-US" sz="1800" dirty="0" err="1"/>
              <a:t>solido</a:t>
            </a:r>
            <a:r>
              <a:rPr lang="en-US" sz="1800" dirty="0"/>
              <a:t> </a:t>
            </a:r>
            <a:r>
              <a:rPr lang="en-US" sz="1800" dirty="0" err="1"/>
              <a:t>che</a:t>
            </a:r>
            <a:r>
              <a:rPr lang="en-US" sz="1800" dirty="0"/>
              <a:t> </a:t>
            </a:r>
            <a:r>
              <a:rPr lang="en-US" sz="1800" dirty="0" err="1"/>
              <a:t>usa</a:t>
            </a:r>
            <a:r>
              <a:rPr lang="en-US" sz="1800" dirty="0"/>
              <a:t> al </a:t>
            </a:r>
            <a:r>
              <a:rPr lang="en-US" sz="1800" dirty="0" err="1"/>
              <a:t>posto</a:t>
            </a:r>
            <a:r>
              <a:rPr lang="en-US" sz="1800" dirty="0"/>
              <a:t> di un gas </a:t>
            </a:r>
            <a:r>
              <a:rPr lang="en-US" sz="1800" dirty="0" err="1"/>
              <a:t>una</a:t>
            </a:r>
            <a:r>
              <a:rPr lang="en-US" sz="1800" dirty="0"/>
              <a:t> </a:t>
            </a:r>
            <a:r>
              <a:rPr lang="en-US" sz="1800" dirty="0" err="1"/>
              <a:t>lastra</a:t>
            </a:r>
            <a:r>
              <a:rPr lang="en-US" sz="1800" dirty="0"/>
              <a:t> </a:t>
            </a:r>
            <a:r>
              <a:rPr lang="en-US" sz="1800" dirty="0" err="1"/>
              <a:t>composta</a:t>
            </a:r>
            <a:r>
              <a:rPr lang="en-US" sz="1800" dirty="0"/>
              <a:t> da </a:t>
            </a:r>
            <a:r>
              <a:rPr lang="en-US" sz="1800" dirty="0" err="1"/>
              <a:t>cristallo</a:t>
            </a:r>
            <a:r>
              <a:rPr lang="en-US" sz="1800" dirty="0"/>
              <a:t> di </a:t>
            </a:r>
            <a:r>
              <a:rPr lang="en-US" sz="1800" dirty="0" err="1"/>
              <a:t>granato</a:t>
            </a:r>
            <a:r>
              <a:rPr lang="en-US" sz="1800" dirty="0"/>
              <a:t> e </a:t>
            </a:r>
            <a:r>
              <a:rPr lang="en-US" sz="1800" dirty="0" err="1"/>
              <a:t>ittirio</a:t>
            </a:r>
            <a:r>
              <a:rPr lang="en-US" sz="1800" dirty="0"/>
              <a:t> </a:t>
            </a:r>
            <a:r>
              <a:rPr lang="en-US" sz="1800" dirty="0" err="1"/>
              <a:t>drogati</a:t>
            </a:r>
            <a:r>
              <a:rPr lang="en-US" sz="1800" dirty="0"/>
              <a:t> con </a:t>
            </a:r>
            <a:r>
              <a:rPr lang="en-US" sz="1800" dirty="0" err="1"/>
              <a:t>neodimio</a:t>
            </a:r>
            <a:r>
              <a:rPr lang="en-US" sz="1800" dirty="0"/>
              <a:t>, </a:t>
            </a:r>
            <a:r>
              <a:rPr lang="en-US" sz="1800" dirty="0" err="1"/>
              <a:t>l’effetto</a:t>
            </a:r>
            <a:r>
              <a:rPr lang="en-US" sz="1800" dirty="0"/>
              <a:t> </a:t>
            </a:r>
            <a:r>
              <a:rPr lang="en-US" sz="1800" dirty="0" err="1"/>
              <a:t>concettualmente</a:t>
            </a:r>
            <a:r>
              <a:rPr lang="en-US" sz="1800" dirty="0"/>
              <a:t> è simile a </a:t>
            </a:r>
            <a:r>
              <a:rPr lang="en-US" sz="1800" dirty="0" err="1"/>
              <a:t>quello</a:t>
            </a:r>
            <a:r>
              <a:rPr lang="en-US" sz="1800" dirty="0"/>
              <a:t> del </a:t>
            </a:r>
            <a:r>
              <a:rPr lang="en-US" sz="1800" dirty="0" err="1"/>
              <a:t>diodo</a:t>
            </a:r>
            <a:r>
              <a:rPr lang="en-US" sz="1800" dirty="0"/>
              <a:t>. </a:t>
            </a:r>
            <a:r>
              <a:rPr lang="en-US" sz="1800" dirty="0" err="1"/>
              <a:t>Viene</a:t>
            </a:r>
            <a:r>
              <a:rPr lang="en-US" sz="1800" dirty="0"/>
              <a:t> </a:t>
            </a:r>
            <a:r>
              <a:rPr lang="en-US" sz="1800" dirty="0" err="1"/>
              <a:t>alimentato</a:t>
            </a:r>
            <a:r>
              <a:rPr lang="en-US" sz="1800" dirty="0"/>
              <a:t> da </a:t>
            </a:r>
            <a:r>
              <a:rPr lang="en-US" sz="1800" dirty="0" err="1"/>
              <a:t>una</a:t>
            </a:r>
            <a:r>
              <a:rPr lang="en-US" sz="1800" dirty="0"/>
              <a:t> flashlamp (</a:t>
            </a:r>
            <a:r>
              <a:rPr lang="en-US" sz="1800" dirty="0" err="1"/>
              <a:t>lampada</a:t>
            </a:r>
            <a:r>
              <a:rPr lang="en-US" sz="1800" dirty="0"/>
              <a:t> </a:t>
            </a:r>
            <a:r>
              <a:rPr lang="en-US" sz="1800" dirty="0" err="1"/>
              <a:t>stroboscopica</a:t>
            </a:r>
            <a:r>
              <a:rPr lang="en-US" sz="1800" dirty="0"/>
              <a:t>)</a:t>
            </a:r>
          </a:p>
          <a:p>
            <a:pPr>
              <a:lnSpc>
                <a:spcPct val="110000"/>
              </a:lnSpc>
            </a:pPr>
            <a:r>
              <a:rPr lang="en-US" sz="1800" dirty="0"/>
              <a:t>FLASHLAMP: </a:t>
            </a:r>
            <a:r>
              <a:rPr lang="en-US" sz="1800" dirty="0" err="1"/>
              <a:t>Lampada</a:t>
            </a:r>
            <a:r>
              <a:rPr lang="en-US" sz="1800" dirty="0"/>
              <a:t> </a:t>
            </a:r>
            <a:r>
              <a:rPr lang="en-US" sz="1800" dirty="0" err="1"/>
              <a:t>elettrica</a:t>
            </a:r>
            <a:r>
              <a:rPr lang="en-US" sz="1800" dirty="0"/>
              <a:t> </a:t>
            </a:r>
            <a:r>
              <a:rPr lang="en-US" sz="1800" dirty="0" err="1"/>
              <a:t>contenente</a:t>
            </a:r>
            <a:r>
              <a:rPr lang="en-US" sz="1800" dirty="0"/>
              <a:t> un gas </a:t>
            </a:r>
            <a:r>
              <a:rPr lang="en-US" sz="1800" dirty="0" err="1"/>
              <a:t>nobile</a:t>
            </a:r>
            <a:r>
              <a:rPr lang="en-US" sz="1800" dirty="0"/>
              <a:t> (</a:t>
            </a:r>
            <a:r>
              <a:rPr lang="en-US" sz="1800" dirty="0" err="1"/>
              <a:t>generalmente</a:t>
            </a:r>
            <a:r>
              <a:rPr lang="en-US" sz="1800" dirty="0"/>
              <a:t> krypton) </a:t>
            </a:r>
            <a:r>
              <a:rPr lang="en-US" sz="1800" dirty="0" err="1"/>
              <a:t>che</a:t>
            </a:r>
            <a:r>
              <a:rPr lang="en-US" sz="1800" dirty="0"/>
              <a:t> produce luce </a:t>
            </a:r>
            <a:r>
              <a:rPr lang="en-US" sz="1800" dirty="0" err="1"/>
              <a:t>bianca</a:t>
            </a:r>
            <a:r>
              <a:rPr lang="en-US" sz="1800" dirty="0"/>
              <a:t> </a:t>
            </a:r>
            <a:r>
              <a:rPr lang="en-US" sz="1800" dirty="0" err="1"/>
              <a:t>incoerente</a:t>
            </a:r>
            <a:r>
              <a:rPr lang="en-US" sz="1800" dirty="0"/>
              <a:t> per un breve </a:t>
            </a:r>
            <a:r>
              <a:rPr lang="en-US" sz="1800" dirty="0" err="1"/>
              <a:t>periodo</a:t>
            </a:r>
            <a:r>
              <a:rPr lang="en-US" sz="1800" dirty="0"/>
              <a:t> di tempo</a:t>
            </a:r>
          </a:p>
        </p:txBody>
      </p:sp>
      <p:cxnSp>
        <p:nvCxnSpPr>
          <p:cNvPr id="13" name="Straight Connector 12">
            <a:extLst>
              <a:ext uri="{FF2B5EF4-FFF2-40B4-BE49-F238E27FC236}">
                <a16:creationId xmlns:a16="http://schemas.microsoft.com/office/drawing/2014/main" id="{D0249902-6C42-4139-A46F-ADF022B8C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826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16FB4F93-8D39-4F27-AC16-85C493DC658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14000"/>
                    </a14:imgEffect>
                  </a14:imgLayer>
                </a14:imgProps>
              </a:ext>
              <a:ext uri="{28A0092B-C50C-407E-A947-70E740481C1C}">
                <a14:useLocalDpi xmlns:a14="http://schemas.microsoft.com/office/drawing/2010/main" val="0"/>
              </a:ext>
            </a:extLst>
          </a:blip>
          <a:stretch>
            <a:fillRect/>
          </a:stretch>
        </p:blipFill>
        <p:spPr>
          <a:xfrm>
            <a:off x="1398677" y="692834"/>
            <a:ext cx="5063057" cy="3995004"/>
          </a:xfrm>
          <a:prstGeom prst="rect">
            <a:avLst/>
          </a:prstGeom>
        </p:spPr>
      </p:pic>
      <p:pic>
        <p:nvPicPr>
          <p:cNvPr id="13" name="Immagine 12">
            <a:extLst>
              <a:ext uri="{FF2B5EF4-FFF2-40B4-BE49-F238E27FC236}">
                <a16:creationId xmlns:a16="http://schemas.microsoft.com/office/drawing/2014/main" id="{FC4DB235-5F82-4C38-ABD9-62AF011503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4245" y="692834"/>
            <a:ext cx="3699078" cy="3995004"/>
          </a:xfrm>
          <a:prstGeom prst="rect">
            <a:avLst/>
          </a:prstGeom>
        </p:spPr>
      </p:pic>
      <p:sp>
        <p:nvSpPr>
          <p:cNvPr id="15" name="CasellaDiTesto 14">
            <a:extLst>
              <a:ext uri="{FF2B5EF4-FFF2-40B4-BE49-F238E27FC236}">
                <a16:creationId xmlns:a16="http://schemas.microsoft.com/office/drawing/2014/main" id="{10B38410-5975-4DAF-8EA0-D4C3D0A6324C}"/>
              </a:ext>
            </a:extLst>
          </p:cNvPr>
          <p:cNvSpPr txBox="1"/>
          <p:nvPr/>
        </p:nvSpPr>
        <p:spPr>
          <a:xfrm>
            <a:off x="1145459" y="4916218"/>
            <a:ext cx="9901082" cy="1477328"/>
          </a:xfrm>
          <a:prstGeom prst="rect">
            <a:avLst/>
          </a:prstGeom>
          <a:noFill/>
        </p:spPr>
        <p:txBody>
          <a:bodyPr wrap="square" rtlCol="0">
            <a:spAutoFit/>
          </a:bodyPr>
          <a:lstStyle/>
          <a:p>
            <a:r>
              <a:rPr lang="it-IT" sz="1800" dirty="0"/>
              <a:t>AMPLIFICATORE: 8 lastre drogate Nd, attraversate da luce prodotta da </a:t>
            </a:r>
            <a:r>
              <a:rPr lang="it-IT" sz="1800" dirty="0" err="1"/>
              <a:t>flashlamp</a:t>
            </a:r>
            <a:r>
              <a:rPr lang="it-IT" sz="1800" dirty="0"/>
              <a:t> allo Xenon, producono fotoni con lunghezza </a:t>
            </a:r>
            <a:r>
              <a:rPr lang="en-US" sz="1800" dirty="0"/>
              <a:t>1.06 µm. </a:t>
            </a:r>
            <a:r>
              <a:rPr lang="en-US" sz="1800" dirty="0" err="1"/>
              <a:t>Viene</a:t>
            </a:r>
            <a:r>
              <a:rPr lang="en-US" sz="1800" dirty="0"/>
              <a:t> </a:t>
            </a:r>
            <a:r>
              <a:rPr lang="en-US" sz="1800" dirty="0" err="1"/>
              <a:t>prodotta</a:t>
            </a:r>
            <a:r>
              <a:rPr lang="en-US" sz="1800" dirty="0"/>
              <a:t> da </a:t>
            </a:r>
            <a:r>
              <a:rPr lang="en-US" sz="1800" dirty="0" err="1"/>
              <a:t>ciascuna</a:t>
            </a:r>
            <a:r>
              <a:rPr lang="en-US" sz="1800" dirty="0"/>
              <a:t> </a:t>
            </a:r>
            <a:r>
              <a:rPr lang="en-US" sz="1800" dirty="0" err="1"/>
              <a:t>lastra</a:t>
            </a:r>
            <a:r>
              <a:rPr lang="en-US" sz="1800" dirty="0"/>
              <a:t> un fascio laser  </a:t>
            </a:r>
            <a:r>
              <a:rPr lang="en-US" sz="1800" dirty="0" err="1"/>
              <a:t>quadrato</a:t>
            </a:r>
            <a:r>
              <a:rPr lang="en-US" sz="1800" dirty="0"/>
              <a:t> di </a:t>
            </a:r>
            <a:r>
              <a:rPr lang="en-US" sz="1800" dirty="0" err="1"/>
              <a:t>lato</a:t>
            </a:r>
            <a:r>
              <a:rPr lang="en-US" sz="1800" dirty="0"/>
              <a:t> 40 cm </a:t>
            </a:r>
            <a:r>
              <a:rPr lang="en-US" sz="1800" dirty="0" err="1"/>
              <a:t>fuoriscente</a:t>
            </a:r>
            <a:r>
              <a:rPr lang="en-US" sz="1800" dirty="0"/>
              <a:t> con </a:t>
            </a:r>
            <a:r>
              <a:rPr lang="en-US" sz="1800" dirty="0" err="1"/>
              <a:t>angolo</a:t>
            </a:r>
            <a:r>
              <a:rPr lang="en-US" sz="1800" dirty="0"/>
              <a:t> di Brewster. Per </a:t>
            </a:r>
            <a:r>
              <a:rPr lang="en-US" sz="1800" dirty="0" err="1"/>
              <a:t>raffreddare</a:t>
            </a:r>
            <a:r>
              <a:rPr lang="en-US" sz="1800" dirty="0"/>
              <a:t> le </a:t>
            </a:r>
            <a:r>
              <a:rPr lang="en-US" sz="1800" dirty="0" err="1"/>
              <a:t>lastre</a:t>
            </a:r>
            <a:r>
              <a:rPr lang="en-US" sz="1800" dirty="0"/>
              <a:t> e le flashlamp </a:t>
            </a:r>
            <a:r>
              <a:rPr lang="en-US" sz="1800" dirty="0" err="1"/>
              <a:t>viene</a:t>
            </a:r>
            <a:r>
              <a:rPr lang="en-US" sz="1800" dirty="0"/>
              <a:t> </a:t>
            </a:r>
            <a:r>
              <a:rPr lang="en-US" sz="1800" dirty="0" err="1"/>
              <a:t>usato</a:t>
            </a:r>
            <a:r>
              <a:rPr lang="en-US" sz="1800" dirty="0"/>
              <a:t> un gas </a:t>
            </a:r>
            <a:r>
              <a:rPr lang="en-US" sz="1800" dirty="0" err="1"/>
              <a:t>sulla</a:t>
            </a:r>
            <a:r>
              <a:rPr lang="en-US" sz="1800" dirty="0"/>
              <a:t> </a:t>
            </a:r>
            <a:r>
              <a:rPr lang="en-US" sz="1800" dirty="0" err="1"/>
              <a:t>sommità</a:t>
            </a:r>
            <a:endParaRPr lang="it-IT" sz="1800" dirty="0"/>
          </a:p>
          <a:p>
            <a:endParaRPr lang="it-IT" dirty="0"/>
          </a:p>
        </p:txBody>
      </p:sp>
    </p:spTree>
    <p:extLst>
      <p:ext uri="{BB962C8B-B14F-4D97-AF65-F5344CB8AC3E}">
        <p14:creationId xmlns:p14="http://schemas.microsoft.com/office/powerpoint/2010/main" val="2778412872"/>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2965</TotalTime>
  <Words>3167</Words>
  <Application>Microsoft Office PowerPoint</Application>
  <PresentationFormat>Widescreen</PresentationFormat>
  <Paragraphs>140</Paragraphs>
  <Slides>36</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36</vt:i4>
      </vt:variant>
    </vt:vector>
  </HeadingPairs>
  <TitlesOfParts>
    <vt:vector size="41" baseType="lpstr">
      <vt:lpstr>Arial</vt:lpstr>
      <vt:lpstr>Cambria Math</vt:lpstr>
      <vt:lpstr>TimesNewRoman</vt:lpstr>
      <vt:lpstr>Walbaum Display</vt:lpstr>
      <vt:lpstr>RegattaVTI</vt:lpstr>
      <vt:lpstr>REATTORE  A FUSIONE NUCLEARE</vt:lpstr>
      <vt:lpstr>INTRODUZIONE</vt:lpstr>
      <vt:lpstr>FUSIONE NUCLEARE</vt:lpstr>
      <vt:lpstr>DEFINIZIONI ESSENZIALI</vt:lpstr>
      <vt:lpstr>FUSIONE A CONFINAMENTO INERZIALE</vt:lpstr>
      <vt:lpstr>I COMPONENTI</vt:lpstr>
      <vt:lpstr>Presentazione standard di PowerPoint</vt:lpstr>
      <vt:lpstr>COMPONENTI DEL LASER NIF</vt:lpstr>
      <vt:lpstr>Presentazione standard di PowerPoint</vt:lpstr>
      <vt:lpstr>STRUTTURA BEAMLINE</vt:lpstr>
      <vt:lpstr>Presentazione standard di PowerPoint</vt:lpstr>
      <vt:lpstr>NIF</vt:lpstr>
      <vt:lpstr>PROBLEMI LASER</vt:lpstr>
      <vt:lpstr>CAMERA DI IGNIZIONE</vt:lpstr>
      <vt:lpstr>Presentazione standard di PowerPoint</vt:lpstr>
      <vt:lpstr>QUALE CONFIGURAZIONE SCEGLIERE</vt:lpstr>
      <vt:lpstr>CAMERA DI CONTENIMENTO NIF</vt:lpstr>
      <vt:lpstr>PAROLE CONCLUSIVE NIF</vt:lpstr>
      <vt:lpstr>ALTRI PROGETTI</vt:lpstr>
      <vt:lpstr>PAROLE CONCLUSIVE ICF </vt:lpstr>
      <vt:lpstr>FUSIONE A CONFINAMENTO MAGNETICO</vt:lpstr>
      <vt:lpstr> CAMPO MAGNETICO REATTORE TOKAMAK</vt:lpstr>
      <vt:lpstr>SEZIONE  TOKAMAK</vt:lpstr>
      <vt:lpstr>CONFIGURAZIONE TOKAMAK</vt:lpstr>
      <vt:lpstr>Presentazione standard di PowerPoint</vt:lpstr>
      <vt:lpstr>TEMPO DI CONFINAMENTO</vt:lpstr>
      <vt:lpstr>CORRENTE DI BOOSTRAP</vt:lpstr>
      <vt:lpstr>Presentazione standard di PowerPoint</vt:lpstr>
      <vt:lpstr>RISCALDAMENTO AUSILIARIO</vt:lpstr>
      <vt:lpstr>CONFRONTO DEI TEMPI</vt:lpstr>
      <vt:lpstr>PROBLEMI DEI TOKAMAK</vt:lpstr>
      <vt:lpstr>Presentazione standard di PowerPoint</vt:lpstr>
      <vt:lpstr>MIGLIORI RISULTATI E SVILUPPI</vt:lpstr>
      <vt:lpstr>GRAZIE PER L’ATTENZIONE</vt:lpstr>
      <vt:lpstr>APPENDICE</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REATTORE  A FUSIONE NUCLEARE</dc:title>
  <dc:creator>MATTEO RAFFAELE VACCA</dc:creator>
  <cp:lastModifiedBy>MATTEO RAFFAELE VACCA</cp:lastModifiedBy>
  <cp:revision>28</cp:revision>
  <dcterms:created xsi:type="dcterms:W3CDTF">2022-03-03T18:06:25Z</dcterms:created>
  <dcterms:modified xsi:type="dcterms:W3CDTF">2022-09-07T14:39:24Z</dcterms:modified>
</cp:coreProperties>
</file>