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5"/>
    <p:sldMasterId id="2147483679" r:id="rId6"/>
    <p:sldMasterId id="214748368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y="5143500" cx="9144000"/>
  <p:notesSz cx="6858000" cy="9144000"/>
  <p:embeddedFontLst>
    <p:embeddedFont>
      <p:font typeface="Century Goth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1286406-21B7-4D00-910B-476BD96F55A2}">
  <a:tblStyle styleId="{41286406-21B7-4D00-910B-476BD96F55A2}" styleName="Table_0">
    <a:wholeTbl>
      <a:tcTxStyle b="off" i="off">
        <a:font>
          <a:latin typeface="Century Gothic"/>
          <a:ea typeface="Century Gothic"/>
          <a:cs typeface="Century Gothic"/>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lastCol>
    <a:firstCol>
      <a:tcTxStyle b="on" i="off"/>
    </a:firstCol>
    <a:lastRow>
      <a:tcTxStyle b="on" i="off"/>
      <a:tcStyle>
        <a:tcBdr>
          <a:top>
            <a:ln cap="flat" cmpd="sng" w="12700">
              <a:solidFill>
                <a:schemeClr val="l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l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FCCA4CEE-EEEE-403F-8FF9-40561A6A7666}" styleName="Table_1">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E7E7"/>
          </a:solidFill>
        </a:fill>
      </a:tcStyle>
    </a:wholeTbl>
    <a:band1H>
      <a:tcTxStyle/>
      <a:tcStyle>
        <a:fill>
          <a:solidFill>
            <a:srgbClr val="F3CCCB"/>
          </a:solidFill>
        </a:fill>
      </a:tcStyle>
    </a:band1H>
    <a:band2H>
      <a:tcTxStyle/>
    </a:band2H>
    <a:band1V>
      <a:tcTxStyle/>
      <a:tcStyle>
        <a:fill>
          <a:solidFill>
            <a:srgbClr val="F3CCCB"/>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italic.fntdata"/><Relationship Id="rId20" Type="http://schemas.openxmlformats.org/officeDocument/2006/relationships/slide" Target="slides/slide12.xml"/><Relationship Id="rId41" Type="http://schemas.openxmlformats.org/officeDocument/2006/relationships/font" Target="fonts/CenturyGothic-bold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CenturyGothic-bold.fntdata"/><Relationship Id="rId16" Type="http://schemas.openxmlformats.org/officeDocument/2006/relationships/slide" Target="slides/slide8.xml"/><Relationship Id="rId38" Type="http://schemas.openxmlformats.org/officeDocument/2006/relationships/font" Target="fonts/CenturyGothic-regular.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f9cc6a5fb_1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3f9cc6a5fb_1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3f9cc6a5fb_1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3f9cc6a5fb_1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3f9cc6a5fb_1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3f9cc6a5fb_1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3f9cc6a5fb_1_2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3f9cc6a5fb_1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As we seen earlier we tried many different types of data transformations. MFCC was consistently the best performer for us. Librosa did not have great documentation on how exactly they get their MFCCs, and I came across some resources which went through this process. For this project, I just implemented the MFCC to see if it would help being able to tweak things as we liked.</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3f9cc6a5fb_1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3f9cc6a5fb_1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Before we start working with our data, we first normalize it!</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3f9cc6a5fb_1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3f9cc6a5fb_1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Arial"/>
                <a:ea typeface="Arial"/>
                <a:cs typeface="Arial"/>
                <a:sym typeface="Arial"/>
              </a:rPr>
              <a:t>Because audio is a non stationary process, the FFT (Fast fourier transform) will produce distortions. To overcome this we can assume that the audio is a stationary process for a short periods of time. Because of that we divide the signal into short frames. Each audio frame will be the same size as the FFT. Also we want the frames to overlap. We do that so that the frames will have some correlation between them and because we lose the information on the edges of each frame after applying a window function.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3f9cc6a5fb_1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3f9cc6a5fb_1_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This is to show how the framed audio looks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3f9cc6a5fb_1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3f9cc6a5fb_1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3f9cc6a5fb_1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3f9cc6a5fb_1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3f9cc6a5fb_1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3f9cc6a5fb_1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3f9cc6a5fb_1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3f9cc6a5fb_1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After the data has been framed, we do a N-point FFT to get the frequency spectrum and then compute the power spectrum. Following this, we compute filter banks on the mel-scale and then apply the filter banks to the power spectrum! This is how we get our melspectrograms. This was a late idea so I didnt get to play with parameters much at all, but it did not seem to give any significant improvements on our results unfortunately, but I think it certainly would be useful to have for future work if we had a good understanding of processing signals and knew what to look for and such. It could help us achieve better MFCCs and other coefficients.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f9cc6a5fb_1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f9cc6a5fb_1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3f9cc6a5fb_1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3f9cc6a5fb_1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3f9cc6a5fb_1_3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3f9cc6a5fb_1_3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3f9eea2a72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3f9eea2a72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3f9eea2a7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3f9eea2a7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3f9cc6a5fb_1_3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3f9cc6a5fb_1_3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3f9cc6a5fb_1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3f9cc6a5fb_1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3f9cc6a5fb_1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3f9cc6a5fb_1_3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3f9cc6a5fb_1_3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3f9cc6a5fb_1_3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3f9cc6a5fb_1_4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3f9cc6a5fb_1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3f9cc6a5fb_1_4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3f9cc6a5fb_1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f9cc6a5fb_1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3f9cc6a5fb_1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f9cc6a5fb_1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3f9cc6a5fb_1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f9cc6a5fb_1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3f9cc6a5fb_1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f9cc6a5fb_1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3f9cc6a5fb_1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3f9cc6a5fb_1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3f9cc6a5fb_1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f9cc6a5fb_1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3f9cc6a5fb_1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3f9cc6a5fb_1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3f9cc6a5fb_1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pic>
        <p:nvPicPr>
          <p:cNvPr descr="C0-HD-BTM.png" id="58" name="Google Shape;58;p14"/>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59" name="Google Shape;59;p14"/>
          <p:cNvSpPr txBox="1"/>
          <p:nvPr>
            <p:ph type="ctrTitle"/>
          </p:nvPr>
        </p:nvSpPr>
        <p:spPr>
          <a:xfrm>
            <a:off x="1028700" y="1352554"/>
            <a:ext cx="7086600" cy="1368822"/>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4500"/>
              <a:buFont typeface="Century Gothic"/>
              <a:buNone/>
              <a:defRPr b="0" i="0" sz="45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4"/>
          <p:cNvSpPr txBox="1"/>
          <p:nvPr>
            <p:ph idx="1" type="subTitle"/>
          </p:nvPr>
        </p:nvSpPr>
        <p:spPr>
          <a:xfrm>
            <a:off x="1028700" y="2724151"/>
            <a:ext cx="7086600" cy="514350"/>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1pPr>
            <a:lvl2pPr lvl="1" marR="0" rtl="0" algn="ctr">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2pPr>
            <a:lvl3pPr lvl="2" marR="0" rtl="0" algn="ctr">
              <a:lnSpc>
                <a:spcPct val="90000"/>
              </a:lnSpc>
              <a:spcBef>
                <a:spcPts val="375"/>
              </a:spcBef>
              <a:spcAft>
                <a:spcPts val="0"/>
              </a:spcAft>
              <a:buClr>
                <a:schemeClr val="lt1"/>
              </a:buClr>
              <a:buSzPts val="1350"/>
              <a:buFont typeface="Arial"/>
              <a:buNone/>
              <a:defRPr b="0" i="0" sz="1350" u="none" cap="none" strike="noStrike">
                <a:solidFill>
                  <a:schemeClr val="lt1"/>
                </a:solidFill>
                <a:latin typeface="Century Gothic"/>
                <a:ea typeface="Century Gothic"/>
                <a:cs typeface="Century Gothic"/>
                <a:sym typeface="Century Gothic"/>
              </a:defRPr>
            </a:lvl3pPr>
            <a:lvl4pPr lvl="3"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4pPr>
            <a:lvl5pPr lvl="4"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5pPr>
            <a:lvl6pPr lvl="5"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6pPr>
            <a:lvl7pPr lvl="6"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7pPr>
            <a:lvl8pPr lvl="7"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8pPr>
            <a:lvl9pPr lvl="8" marR="0" rtl="0" algn="ctr">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9pPr>
          </a:lstStyle>
          <a:p/>
        </p:txBody>
      </p:sp>
      <p:sp>
        <p:nvSpPr>
          <p:cNvPr id="61" name="Google Shape;61;p14"/>
          <p:cNvSpPr txBox="1"/>
          <p:nvPr>
            <p:ph idx="10" type="dt"/>
          </p:nvPr>
        </p:nvSpPr>
        <p:spPr>
          <a:xfrm>
            <a:off x="5932171" y="3235746"/>
            <a:ext cx="2183130" cy="280982"/>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788"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2" name="Google Shape;62;p14"/>
          <p:cNvSpPr txBox="1"/>
          <p:nvPr>
            <p:ph idx="11" type="ftr"/>
          </p:nvPr>
        </p:nvSpPr>
        <p:spPr>
          <a:xfrm>
            <a:off x="1028700" y="3242884"/>
            <a:ext cx="4800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788"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3" name="Google Shape;63;p14"/>
          <p:cNvSpPr txBox="1"/>
          <p:nvPr>
            <p:ph idx="12" type="sldNum"/>
          </p:nvPr>
        </p:nvSpPr>
        <p:spPr>
          <a:xfrm>
            <a:off x="6057900" y="10731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r">
              <a:lnSpc>
                <a:spcPct val="90000"/>
              </a:lnSpc>
              <a:spcBef>
                <a:spcPts val="0"/>
              </a:spcBef>
              <a:spcAft>
                <a:spcPts val="0"/>
              </a:spcAft>
              <a:buClr>
                <a:schemeClr val="lt1"/>
              </a:buClr>
              <a:buSzPts val="28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2800"/>
              <a:buFont typeface="Arial"/>
              <a:buNone/>
              <a:defRPr sz="1800"/>
            </a:lvl2pPr>
            <a:lvl3pPr lvl="2">
              <a:spcBef>
                <a:spcPts val="0"/>
              </a:spcBef>
              <a:spcAft>
                <a:spcPts val="0"/>
              </a:spcAft>
              <a:buSzPts val="2800"/>
              <a:buFont typeface="Arial"/>
              <a:buNone/>
              <a:defRPr sz="1800"/>
            </a:lvl3pPr>
            <a:lvl4pPr lvl="3">
              <a:spcBef>
                <a:spcPts val="0"/>
              </a:spcBef>
              <a:spcAft>
                <a:spcPts val="0"/>
              </a:spcAft>
              <a:buSzPts val="2800"/>
              <a:buFont typeface="Arial"/>
              <a:buNone/>
              <a:defRPr sz="1800"/>
            </a:lvl4pPr>
            <a:lvl5pPr lvl="4">
              <a:spcBef>
                <a:spcPts val="0"/>
              </a:spcBef>
              <a:spcAft>
                <a:spcPts val="0"/>
              </a:spcAft>
              <a:buSzPts val="2800"/>
              <a:buFont typeface="Arial"/>
              <a:buNone/>
              <a:defRPr sz="1800"/>
            </a:lvl5pPr>
            <a:lvl6pPr lvl="5">
              <a:spcBef>
                <a:spcPts val="0"/>
              </a:spcBef>
              <a:spcAft>
                <a:spcPts val="0"/>
              </a:spcAft>
              <a:buSzPts val="2800"/>
              <a:buFont typeface="Arial"/>
              <a:buNone/>
              <a:defRPr sz="1800"/>
            </a:lvl6pPr>
            <a:lvl7pPr lvl="6">
              <a:spcBef>
                <a:spcPts val="0"/>
              </a:spcBef>
              <a:spcAft>
                <a:spcPts val="0"/>
              </a:spcAft>
              <a:buSzPts val="2800"/>
              <a:buFont typeface="Arial"/>
              <a:buNone/>
              <a:defRPr sz="1800"/>
            </a:lvl7pPr>
            <a:lvl8pPr lvl="7">
              <a:spcBef>
                <a:spcPts val="0"/>
              </a:spcBef>
              <a:spcAft>
                <a:spcPts val="0"/>
              </a:spcAft>
              <a:buSzPts val="2800"/>
              <a:buFont typeface="Arial"/>
              <a:buNone/>
              <a:defRPr sz="1800"/>
            </a:lvl8pPr>
            <a:lvl9pPr lvl="8">
              <a:spcBef>
                <a:spcPts val="0"/>
              </a:spcBef>
              <a:spcAft>
                <a:spcPts val="0"/>
              </a:spcAft>
              <a:buSzPts val="2800"/>
              <a:buFont typeface="Arial"/>
              <a:buNone/>
              <a:defRPr sz="1800"/>
            </a:lvl9pPr>
          </a:lstStyle>
          <a:p/>
        </p:txBody>
      </p:sp>
      <p:sp>
        <p:nvSpPr>
          <p:cNvPr id="66" name="Google Shape;6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0"/>
              </a:spcBef>
              <a:spcAft>
                <a:spcPts val="0"/>
              </a:spcAft>
              <a:buClr>
                <a:schemeClr val="lt1"/>
              </a:buClr>
              <a:buSzPts val="1800"/>
              <a:buFont typeface="Arial"/>
              <a:buChar char="●"/>
              <a:defRPr b="0" i="0" sz="1650" u="none" cap="none" strike="noStrike">
                <a:solidFill>
                  <a:schemeClr val="lt1"/>
                </a:solidFill>
                <a:latin typeface="Century Gothic"/>
                <a:ea typeface="Century Gothic"/>
                <a:cs typeface="Century Gothic"/>
                <a:sym typeface="Century Gothic"/>
              </a:defRPr>
            </a:lvl1pPr>
            <a:lvl2pPr indent="-317500" lvl="1" marL="914400" marR="0" rtl="0" algn="l">
              <a:lnSpc>
                <a:spcPct val="90000"/>
              </a:lnSpc>
              <a:spcBef>
                <a:spcPts val="1600"/>
              </a:spcBef>
              <a:spcAft>
                <a:spcPts val="0"/>
              </a:spcAft>
              <a:buClr>
                <a:schemeClr val="lt1"/>
              </a:buClr>
              <a:buSzPts val="1400"/>
              <a:buFont typeface="Arial"/>
              <a:buChar char="○"/>
              <a:defRPr b="0" i="0" sz="1500" u="none" cap="none" strike="noStrike">
                <a:solidFill>
                  <a:schemeClr val="lt1"/>
                </a:solidFill>
                <a:latin typeface="Century Gothic"/>
                <a:ea typeface="Century Gothic"/>
                <a:cs typeface="Century Gothic"/>
                <a:sym typeface="Century Gothic"/>
              </a:defRPr>
            </a:lvl2pPr>
            <a:lvl3pPr indent="-317500" lvl="2" marL="1371600" marR="0" rtl="0" algn="l">
              <a:lnSpc>
                <a:spcPct val="90000"/>
              </a:lnSpc>
              <a:spcBef>
                <a:spcPts val="1600"/>
              </a:spcBef>
              <a:spcAft>
                <a:spcPts val="0"/>
              </a:spcAft>
              <a:buClr>
                <a:schemeClr val="lt1"/>
              </a:buClr>
              <a:buSzPts val="1400"/>
              <a:buFont typeface="Arial"/>
              <a:buChar char="■"/>
              <a:defRPr b="0" i="0" sz="1350" u="none" cap="none" strike="noStrike">
                <a:solidFill>
                  <a:schemeClr val="lt1"/>
                </a:solidFill>
                <a:latin typeface="Century Gothic"/>
                <a:ea typeface="Century Gothic"/>
                <a:cs typeface="Century Gothic"/>
                <a:sym typeface="Century Gothic"/>
              </a:defRPr>
            </a:lvl3pPr>
            <a:lvl4pPr indent="-317500" lvl="3" marL="1828800" marR="0" rtl="0" algn="l">
              <a:lnSpc>
                <a:spcPct val="90000"/>
              </a:lnSpc>
              <a:spcBef>
                <a:spcPts val="1600"/>
              </a:spcBef>
              <a:spcAft>
                <a:spcPts val="0"/>
              </a:spcAft>
              <a:buClr>
                <a:schemeClr val="lt1"/>
              </a:buClr>
              <a:buSzPts val="1400"/>
              <a:buFont typeface="Arial"/>
              <a:buChar char="●"/>
              <a:defRPr b="0" i="0" sz="1200" u="none" cap="none" strike="noStrike">
                <a:solidFill>
                  <a:schemeClr val="lt1"/>
                </a:solidFill>
                <a:latin typeface="Century Gothic"/>
                <a:ea typeface="Century Gothic"/>
                <a:cs typeface="Century Gothic"/>
                <a:sym typeface="Century Gothic"/>
              </a:defRPr>
            </a:lvl4pPr>
            <a:lvl5pPr indent="-317500" lvl="4" marL="2286000" marR="0" rtl="0" algn="l">
              <a:lnSpc>
                <a:spcPct val="90000"/>
              </a:lnSpc>
              <a:spcBef>
                <a:spcPts val="1600"/>
              </a:spcBef>
              <a:spcAft>
                <a:spcPts val="0"/>
              </a:spcAft>
              <a:buClr>
                <a:schemeClr val="lt1"/>
              </a:buClr>
              <a:buSzPts val="1400"/>
              <a:buFont typeface="Arial"/>
              <a:buChar char="○"/>
              <a:defRPr b="0" i="0" sz="1200" u="none" cap="none" strike="noStrike">
                <a:solidFill>
                  <a:schemeClr val="lt1"/>
                </a:solidFill>
                <a:latin typeface="Century Gothic"/>
                <a:ea typeface="Century Gothic"/>
                <a:cs typeface="Century Gothic"/>
                <a:sym typeface="Century Gothic"/>
              </a:defRPr>
            </a:lvl5pPr>
            <a:lvl6pPr indent="-317500" lvl="5" marL="2743200" marR="0" rtl="0" algn="l">
              <a:lnSpc>
                <a:spcPct val="90000"/>
              </a:lnSpc>
              <a:spcBef>
                <a:spcPts val="1600"/>
              </a:spcBef>
              <a:spcAft>
                <a:spcPts val="0"/>
              </a:spcAft>
              <a:buClr>
                <a:schemeClr val="lt1"/>
              </a:buClr>
              <a:buSzPts val="1400"/>
              <a:buFont typeface="Arial"/>
              <a:buChar char="■"/>
              <a:defRPr b="0" i="0" sz="1200" u="none" cap="none" strike="noStrike">
                <a:solidFill>
                  <a:schemeClr val="lt1"/>
                </a:solidFill>
                <a:latin typeface="Century Gothic"/>
                <a:ea typeface="Century Gothic"/>
                <a:cs typeface="Century Gothic"/>
                <a:sym typeface="Century Gothic"/>
              </a:defRPr>
            </a:lvl6pPr>
            <a:lvl7pPr indent="-317500" lvl="6" marL="3200400" marR="0" rtl="0" algn="l">
              <a:lnSpc>
                <a:spcPct val="90000"/>
              </a:lnSpc>
              <a:spcBef>
                <a:spcPts val="1600"/>
              </a:spcBef>
              <a:spcAft>
                <a:spcPts val="0"/>
              </a:spcAft>
              <a:buClr>
                <a:schemeClr val="lt1"/>
              </a:buClr>
              <a:buSzPts val="1400"/>
              <a:buFont typeface="Arial"/>
              <a:buChar char="●"/>
              <a:defRPr b="0" i="0" sz="1200" u="none" cap="none" strike="noStrike">
                <a:solidFill>
                  <a:schemeClr val="lt1"/>
                </a:solidFill>
                <a:latin typeface="Century Gothic"/>
                <a:ea typeface="Century Gothic"/>
                <a:cs typeface="Century Gothic"/>
                <a:sym typeface="Century Gothic"/>
              </a:defRPr>
            </a:lvl7pPr>
            <a:lvl8pPr indent="-317500" lvl="7" marL="3657600" marR="0" rtl="0" algn="l">
              <a:lnSpc>
                <a:spcPct val="90000"/>
              </a:lnSpc>
              <a:spcBef>
                <a:spcPts val="1600"/>
              </a:spcBef>
              <a:spcAft>
                <a:spcPts val="0"/>
              </a:spcAft>
              <a:buClr>
                <a:schemeClr val="lt1"/>
              </a:buClr>
              <a:buSzPts val="1400"/>
              <a:buFont typeface="Arial"/>
              <a:buChar char="○"/>
              <a:defRPr b="0" i="0" sz="1200" u="none" cap="none" strike="noStrike">
                <a:solidFill>
                  <a:schemeClr val="lt1"/>
                </a:solidFill>
                <a:latin typeface="Century Gothic"/>
                <a:ea typeface="Century Gothic"/>
                <a:cs typeface="Century Gothic"/>
                <a:sym typeface="Century Gothic"/>
              </a:defRPr>
            </a:lvl8pPr>
            <a:lvl9pPr indent="-317500" lvl="8" marL="4114800" marR="0" rtl="0" algn="l">
              <a:lnSpc>
                <a:spcPct val="90000"/>
              </a:lnSpc>
              <a:spcBef>
                <a:spcPts val="1600"/>
              </a:spcBef>
              <a:spcAft>
                <a:spcPts val="1600"/>
              </a:spcAft>
              <a:buClr>
                <a:schemeClr val="lt1"/>
              </a:buClr>
              <a:buSzPts val="14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67" name="Google Shape;6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6"/>
          <p:cNvSpPr txBox="1"/>
          <p:nvPr>
            <p:ph idx="1" type="body"/>
          </p:nvPr>
        </p:nvSpPr>
        <p:spPr>
          <a:xfrm>
            <a:off x="514350" y="1645920"/>
            <a:ext cx="8115300" cy="3018094"/>
          </a:xfrm>
          <a:prstGeom prst="rect">
            <a:avLst/>
          </a:prstGeom>
          <a:noFill/>
          <a:ln>
            <a:noFill/>
          </a:ln>
        </p:spPr>
        <p:txBody>
          <a:bodyPr anchorCtr="0" anchor="t" bIns="45700" lIns="91425" spcFirstLastPara="1" rIns="91425" wrap="square" tIns="45700"/>
          <a:lstStyle>
            <a:lvl1pPr indent="-333375" lvl="0" marL="457200" marR="0" rtl="0" algn="l">
              <a:lnSpc>
                <a:spcPct val="90000"/>
              </a:lnSpc>
              <a:spcBef>
                <a:spcPts val="750"/>
              </a:spcBef>
              <a:spcAft>
                <a:spcPts val="0"/>
              </a:spcAft>
              <a:buClr>
                <a:schemeClr val="lt1"/>
              </a:buClr>
              <a:buSzPts val="1650"/>
              <a:buFont typeface="Arial"/>
              <a:buChar char="•"/>
              <a:defRPr b="0" i="0" sz="165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1" name="Google Shape;71;p16"/>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2" name="Google Shape;72;p16"/>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3" name="Google Shape;73;p16"/>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74" name="Shape 74"/>
        <p:cNvGrpSpPr/>
        <p:nvPr/>
      </p:nvGrpSpPr>
      <p:grpSpPr>
        <a:xfrm>
          <a:off x="0" y="0"/>
          <a:ext cx="0" cy="0"/>
          <a:chOff x="0" y="0"/>
          <a:chExt cx="0" cy="0"/>
        </a:xfrm>
      </p:grpSpPr>
      <p:pic>
        <p:nvPicPr>
          <p:cNvPr descr="C0-HD-BTM.png" id="75" name="Google Shape;75;p17"/>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76" name="Google Shape;76;p17"/>
          <p:cNvSpPr txBox="1"/>
          <p:nvPr>
            <p:ph type="title"/>
          </p:nvPr>
        </p:nvSpPr>
        <p:spPr>
          <a:xfrm>
            <a:off x="514351" y="565150"/>
            <a:ext cx="8115299" cy="2101451"/>
          </a:xfrm>
          <a:prstGeom prst="rect">
            <a:avLst/>
          </a:prstGeom>
          <a:noFill/>
          <a:ln>
            <a:noFill/>
          </a:ln>
        </p:spPr>
        <p:txBody>
          <a:bodyPr anchorCtr="0" anchor="b" bIns="45700" lIns="91425" spcFirstLastPara="1" rIns="91425" wrap="square" tIns="45700"/>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7"/>
          <p:cNvSpPr txBox="1"/>
          <p:nvPr>
            <p:ph idx="1" type="body"/>
          </p:nvPr>
        </p:nvSpPr>
        <p:spPr>
          <a:xfrm>
            <a:off x="768350" y="2731294"/>
            <a:ext cx="7867650" cy="716756"/>
          </a:xfrm>
          <a:prstGeom prst="rect">
            <a:avLst/>
          </a:prstGeom>
          <a:noFill/>
          <a:ln>
            <a:noFill/>
          </a:ln>
        </p:spPr>
        <p:txBody>
          <a:bodyPr anchorCtr="0" anchor="t" bIns="45700" lIns="91425" spcFirstLastPara="1" rIns="91425" wrap="square" tIns="45700"/>
          <a:lstStyle>
            <a:lvl1pPr indent="-228600" lvl="0" marL="457200" marR="0" rtl="0" algn="r">
              <a:lnSpc>
                <a:spcPct val="90000"/>
              </a:lnSpc>
              <a:spcBef>
                <a:spcPts val="750"/>
              </a:spcBef>
              <a:spcAft>
                <a:spcPts val="0"/>
              </a:spcAft>
              <a:buClr>
                <a:schemeClr val="lt1"/>
              </a:buClr>
              <a:buSzPts val="1650"/>
              <a:buFont typeface="Arial"/>
              <a:buNone/>
              <a:defRPr b="0" i="0" sz="165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1350"/>
              <a:buFont typeface="Arial"/>
              <a:buNone/>
              <a:defRPr b="0" i="0" sz="13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9pPr>
          </a:lstStyle>
          <a:p/>
        </p:txBody>
      </p:sp>
      <p:sp>
        <p:nvSpPr>
          <p:cNvPr id="78" name="Google Shape;78;p17"/>
          <p:cNvSpPr txBox="1"/>
          <p:nvPr>
            <p:ph idx="10" type="dt"/>
          </p:nvPr>
        </p:nvSpPr>
        <p:spPr>
          <a:xfrm>
            <a:off x="5860839" y="285750"/>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9" name="Google Shape;79;p17"/>
          <p:cNvSpPr txBox="1"/>
          <p:nvPr>
            <p:ph idx="11" type="ftr"/>
          </p:nvPr>
        </p:nvSpPr>
        <p:spPr>
          <a:xfrm>
            <a:off x="514350" y="285751"/>
            <a:ext cx="5243619" cy="273049"/>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0" name="Google Shape;80;p17"/>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1" name="Shape 81"/>
        <p:cNvGrpSpPr/>
        <p:nvPr/>
      </p:nvGrpSpPr>
      <p:grpSpPr>
        <a:xfrm>
          <a:off x="0" y="0"/>
          <a:ext cx="0" cy="0"/>
          <a:chOff x="0" y="0"/>
          <a:chExt cx="0" cy="0"/>
        </a:xfrm>
      </p:grpSpPr>
      <p:sp>
        <p:nvSpPr>
          <p:cNvPr id="82" name="Google Shape;82;p18"/>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8"/>
          <p:cNvSpPr txBox="1"/>
          <p:nvPr>
            <p:ph idx="1" type="body"/>
          </p:nvPr>
        </p:nvSpPr>
        <p:spPr>
          <a:xfrm>
            <a:off x="514350" y="1645920"/>
            <a:ext cx="4000500" cy="3018094"/>
          </a:xfrm>
          <a:prstGeom prst="rect">
            <a:avLst/>
          </a:prstGeom>
          <a:noFill/>
          <a:ln>
            <a:noFill/>
          </a:ln>
        </p:spPr>
        <p:txBody>
          <a:bodyPr anchorCtr="0" anchor="t" bIns="45700" lIns="91425" spcFirstLastPara="1" rIns="91425" wrap="square" tIns="45700"/>
          <a:lstStyle>
            <a:lvl1pPr indent="-333375" lvl="0" marL="457200" marR="0" rtl="0" algn="l">
              <a:lnSpc>
                <a:spcPct val="90000"/>
              </a:lnSpc>
              <a:spcBef>
                <a:spcPts val="750"/>
              </a:spcBef>
              <a:spcAft>
                <a:spcPts val="0"/>
              </a:spcAft>
              <a:buClr>
                <a:schemeClr val="lt1"/>
              </a:buClr>
              <a:buSzPts val="1650"/>
              <a:buFont typeface="Arial"/>
              <a:buChar char="•"/>
              <a:defRPr b="0" i="0" sz="165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4" name="Google Shape;84;p18"/>
          <p:cNvSpPr txBox="1"/>
          <p:nvPr>
            <p:ph idx="2" type="body"/>
          </p:nvPr>
        </p:nvSpPr>
        <p:spPr>
          <a:xfrm>
            <a:off x="4629150" y="1645920"/>
            <a:ext cx="4000500" cy="3018094"/>
          </a:xfrm>
          <a:prstGeom prst="rect">
            <a:avLst/>
          </a:prstGeom>
          <a:noFill/>
          <a:ln>
            <a:noFill/>
          </a:ln>
        </p:spPr>
        <p:txBody>
          <a:bodyPr anchorCtr="0" anchor="t" bIns="45700" lIns="91425" spcFirstLastPara="1" rIns="91425" wrap="square" tIns="45700"/>
          <a:lstStyle>
            <a:lvl1pPr indent="-333375" lvl="0" marL="457200" marR="0" rtl="0" algn="l">
              <a:lnSpc>
                <a:spcPct val="90000"/>
              </a:lnSpc>
              <a:spcBef>
                <a:spcPts val="750"/>
              </a:spcBef>
              <a:spcAft>
                <a:spcPts val="0"/>
              </a:spcAft>
              <a:buClr>
                <a:schemeClr val="lt1"/>
              </a:buClr>
              <a:buSzPts val="1650"/>
              <a:buFont typeface="Arial"/>
              <a:buChar char="•"/>
              <a:defRPr b="0" i="0" sz="165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5" name="Google Shape;85;p18"/>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6" name="Google Shape;86;p18"/>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7" name="Google Shape;87;p18"/>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8" name="Shape 88"/>
        <p:cNvGrpSpPr/>
        <p:nvPr/>
      </p:nvGrpSpPr>
      <p:grpSpPr>
        <a:xfrm>
          <a:off x="0" y="0"/>
          <a:ext cx="0" cy="0"/>
          <a:chOff x="0" y="0"/>
          <a:chExt cx="0" cy="0"/>
        </a:xfrm>
      </p:grpSpPr>
      <p:sp>
        <p:nvSpPr>
          <p:cNvPr id="89" name="Google Shape;89;p19"/>
          <p:cNvSpPr txBox="1"/>
          <p:nvPr>
            <p:ph type="title"/>
          </p:nvPr>
        </p:nvSpPr>
        <p:spPr>
          <a:xfrm>
            <a:off x="2171700" y="571500"/>
            <a:ext cx="6457950" cy="971550"/>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9"/>
          <p:cNvSpPr txBox="1"/>
          <p:nvPr>
            <p:ph idx="1" type="body"/>
          </p:nvPr>
        </p:nvSpPr>
        <p:spPr>
          <a:xfrm>
            <a:off x="685807" y="1637852"/>
            <a:ext cx="3809993" cy="617934"/>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lt1"/>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500"/>
              <a:buFont typeface="Arial"/>
              <a:buNone/>
              <a:defRPr b="1" i="0" sz="15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1350"/>
              <a:buFont typeface="Arial"/>
              <a:buNone/>
              <a:defRPr b="1" i="0" sz="13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9pPr>
          </a:lstStyle>
          <a:p/>
        </p:txBody>
      </p:sp>
      <p:sp>
        <p:nvSpPr>
          <p:cNvPr id="91" name="Google Shape;91;p19"/>
          <p:cNvSpPr txBox="1"/>
          <p:nvPr>
            <p:ph idx="2" type="body"/>
          </p:nvPr>
        </p:nvSpPr>
        <p:spPr>
          <a:xfrm>
            <a:off x="514351" y="2349500"/>
            <a:ext cx="3983831" cy="2314514"/>
          </a:xfrm>
          <a:prstGeom prst="rect">
            <a:avLst/>
          </a:prstGeom>
          <a:noFill/>
          <a:ln>
            <a:noFill/>
          </a:ln>
        </p:spPr>
        <p:txBody>
          <a:bodyPr anchorCtr="0" anchor="t" bIns="45700" lIns="91425" spcFirstLastPara="1" rIns="91425" wrap="square" tIns="45700"/>
          <a:lstStyle>
            <a:lvl1pPr indent="-333375" lvl="0" marL="457200" marR="0" rtl="0" algn="l">
              <a:lnSpc>
                <a:spcPct val="90000"/>
              </a:lnSpc>
              <a:spcBef>
                <a:spcPts val="750"/>
              </a:spcBef>
              <a:spcAft>
                <a:spcPts val="0"/>
              </a:spcAft>
              <a:buClr>
                <a:schemeClr val="lt1"/>
              </a:buClr>
              <a:buSzPts val="1650"/>
              <a:buFont typeface="Arial"/>
              <a:buChar char="•"/>
              <a:defRPr b="0" i="0" sz="165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2" name="Google Shape;92;p19"/>
          <p:cNvSpPr txBox="1"/>
          <p:nvPr>
            <p:ph idx="3" type="body"/>
          </p:nvPr>
        </p:nvSpPr>
        <p:spPr>
          <a:xfrm>
            <a:off x="4800600" y="1637852"/>
            <a:ext cx="3829050" cy="617934"/>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lt1"/>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500"/>
              <a:buFont typeface="Arial"/>
              <a:buNone/>
              <a:defRPr b="1" i="0" sz="15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1350"/>
              <a:buFont typeface="Arial"/>
              <a:buNone/>
              <a:defRPr b="1" i="0" sz="13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9pPr>
          </a:lstStyle>
          <a:p/>
        </p:txBody>
      </p:sp>
      <p:sp>
        <p:nvSpPr>
          <p:cNvPr id="93" name="Google Shape;93;p19"/>
          <p:cNvSpPr txBox="1"/>
          <p:nvPr>
            <p:ph idx="4" type="body"/>
          </p:nvPr>
        </p:nvSpPr>
        <p:spPr>
          <a:xfrm>
            <a:off x="4629150" y="2349500"/>
            <a:ext cx="4000500" cy="2314514"/>
          </a:xfrm>
          <a:prstGeom prst="rect">
            <a:avLst/>
          </a:prstGeom>
          <a:noFill/>
          <a:ln>
            <a:noFill/>
          </a:ln>
        </p:spPr>
        <p:txBody>
          <a:bodyPr anchorCtr="0" anchor="t" bIns="45700" lIns="91425" spcFirstLastPara="1" rIns="91425" wrap="square" tIns="45700"/>
          <a:lstStyle>
            <a:lvl1pPr indent="-333375" lvl="0" marL="457200" marR="0" rtl="0" algn="l">
              <a:lnSpc>
                <a:spcPct val="90000"/>
              </a:lnSpc>
              <a:spcBef>
                <a:spcPts val="750"/>
              </a:spcBef>
              <a:spcAft>
                <a:spcPts val="0"/>
              </a:spcAft>
              <a:buClr>
                <a:schemeClr val="lt1"/>
              </a:buClr>
              <a:buSzPts val="1650"/>
              <a:buFont typeface="Arial"/>
              <a:buChar char="•"/>
              <a:defRPr b="0" i="0" sz="165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4" name="Google Shape;94;p19"/>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5" name="Google Shape;95;p19"/>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6" name="Google Shape;96;p19"/>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7" name="Shape 97"/>
        <p:cNvGrpSpPr/>
        <p:nvPr/>
      </p:nvGrpSpPr>
      <p:grpSpPr>
        <a:xfrm>
          <a:off x="0" y="0"/>
          <a:ext cx="0" cy="0"/>
          <a:chOff x="0" y="0"/>
          <a:chExt cx="0" cy="0"/>
        </a:xfrm>
      </p:grpSpPr>
      <p:sp>
        <p:nvSpPr>
          <p:cNvPr id="98" name="Google Shape;98;p20"/>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9" name="Google Shape;99;p20"/>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0" name="Google Shape;100;p20"/>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1" name="Google Shape;101;p20"/>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2" name="Shape 102"/>
        <p:cNvGrpSpPr/>
        <p:nvPr/>
      </p:nvGrpSpPr>
      <p:grpSpPr>
        <a:xfrm>
          <a:off x="0" y="0"/>
          <a:ext cx="0" cy="0"/>
          <a:chOff x="0" y="0"/>
          <a:chExt cx="0" cy="0"/>
        </a:xfrm>
      </p:grpSpPr>
      <p:sp>
        <p:nvSpPr>
          <p:cNvPr id="103" name="Google Shape;103;p21"/>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4" name="Google Shape;104;p21"/>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5" name="Google Shape;105;p21"/>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514350" y="1143000"/>
            <a:ext cx="3086100" cy="120015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22"/>
          <p:cNvSpPr txBox="1"/>
          <p:nvPr>
            <p:ph idx="1" type="body"/>
          </p:nvPr>
        </p:nvSpPr>
        <p:spPr>
          <a:xfrm>
            <a:off x="3746686" y="560070"/>
            <a:ext cx="4882964" cy="4103944"/>
          </a:xfrm>
          <a:prstGeom prst="rect">
            <a:avLst/>
          </a:prstGeom>
          <a:noFill/>
          <a:ln>
            <a:noFill/>
          </a:ln>
        </p:spPr>
        <p:txBody>
          <a:bodyPr anchorCtr="0" anchor="ctr" bIns="45700" lIns="91425" spcFirstLastPara="1" rIns="91425" wrap="square" tIns="45700"/>
          <a:lstStyle>
            <a:lvl1pPr indent="-333375" lvl="0" marL="457200" marR="0" rtl="0" algn="l">
              <a:lnSpc>
                <a:spcPct val="90000"/>
              </a:lnSpc>
              <a:spcBef>
                <a:spcPts val="750"/>
              </a:spcBef>
              <a:spcAft>
                <a:spcPts val="0"/>
              </a:spcAft>
              <a:buClr>
                <a:schemeClr val="lt1"/>
              </a:buClr>
              <a:buSzPts val="1650"/>
              <a:buFont typeface="Arial"/>
              <a:buChar char="•"/>
              <a:defRPr b="0" i="0" sz="165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09" name="Google Shape;109;p22"/>
          <p:cNvSpPr txBox="1"/>
          <p:nvPr>
            <p:ph idx="2" type="body"/>
          </p:nvPr>
        </p:nvSpPr>
        <p:spPr>
          <a:xfrm>
            <a:off x="514350" y="2343150"/>
            <a:ext cx="3086100" cy="2320864"/>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9pPr>
          </a:lstStyle>
          <a:p/>
        </p:txBody>
      </p:sp>
      <p:sp>
        <p:nvSpPr>
          <p:cNvPr id="110" name="Google Shape;110;p22"/>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1" name="Google Shape;111;p22"/>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2" name="Google Shape;112;p22"/>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3"/>
          <p:cNvSpPr txBox="1"/>
          <p:nvPr>
            <p:ph type="title"/>
          </p:nvPr>
        </p:nvSpPr>
        <p:spPr>
          <a:xfrm>
            <a:off x="514350" y="1143000"/>
            <a:ext cx="5154930" cy="120015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5" name="Google Shape;115;p23"/>
          <p:cNvSpPr/>
          <p:nvPr>
            <p:ph idx="2" type="pic"/>
          </p:nvPr>
        </p:nvSpPr>
        <p:spPr>
          <a:xfrm>
            <a:off x="5895928" y="563431"/>
            <a:ext cx="2733722" cy="4100582"/>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375"/>
              </a:spcBef>
              <a:spcAft>
                <a:spcPts val="0"/>
              </a:spcAft>
              <a:buClr>
                <a:schemeClr val="lt1"/>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375"/>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9pPr>
          </a:lstStyle>
          <a:p/>
        </p:txBody>
      </p:sp>
      <p:sp>
        <p:nvSpPr>
          <p:cNvPr id="116" name="Google Shape;116;p23"/>
          <p:cNvSpPr txBox="1"/>
          <p:nvPr>
            <p:ph idx="1" type="body"/>
          </p:nvPr>
        </p:nvSpPr>
        <p:spPr>
          <a:xfrm>
            <a:off x="514350" y="2343150"/>
            <a:ext cx="5154930" cy="2320864"/>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9pPr>
          </a:lstStyle>
          <a:p/>
        </p:txBody>
      </p:sp>
      <p:sp>
        <p:nvSpPr>
          <p:cNvPr id="117" name="Google Shape;117;p23"/>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8" name="Google Shape;118;p23"/>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9" name="Google Shape;119;p23"/>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20" name="Shape 120"/>
        <p:cNvGrpSpPr/>
        <p:nvPr/>
      </p:nvGrpSpPr>
      <p:grpSpPr>
        <a:xfrm>
          <a:off x="0" y="0"/>
          <a:ext cx="0" cy="0"/>
          <a:chOff x="0" y="0"/>
          <a:chExt cx="0" cy="0"/>
        </a:xfrm>
      </p:grpSpPr>
      <p:sp>
        <p:nvSpPr>
          <p:cNvPr id="121" name="Google Shape;121;p24"/>
          <p:cNvSpPr txBox="1"/>
          <p:nvPr>
            <p:ph type="title"/>
          </p:nvPr>
        </p:nvSpPr>
        <p:spPr>
          <a:xfrm>
            <a:off x="514333" y="3523021"/>
            <a:ext cx="8116526" cy="614516"/>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2" name="Google Shape;122;p24"/>
          <p:cNvSpPr/>
          <p:nvPr>
            <p:ph idx="2" type="pic"/>
          </p:nvPr>
        </p:nvSpPr>
        <p:spPr>
          <a:xfrm>
            <a:off x="511295" y="706080"/>
            <a:ext cx="8116380" cy="2608621"/>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375"/>
              </a:spcBef>
              <a:spcAft>
                <a:spcPts val="0"/>
              </a:spcAft>
              <a:buClr>
                <a:schemeClr val="lt1"/>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375"/>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375"/>
              </a:spcBef>
              <a:spcAft>
                <a:spcPts val="0"/>
              </a:spcAft>
              <a:buClr>
                <a:schemeClr val="lt1"/>
              </a:buClr>
              <a:buSzPts val="1500"/>
              <a:buFont typeface="Arial"/>
              <a:buNone/>
              <a:defRPr b="0" i="0" sz="1500" u="none" cap="none" strike="noStrike">
                <a:solidFill>
                  <a:schemeClr val="lt1"/>
                </a:solidFill>
                <a:latin typeface="Century Gothic"/>
                <a:ea typeface="Century Gothic"/>
                <a:cs typeface="Century Gothic"/>
                <a:sym typeface="Century Gothic"/>
              </a:defRPr>
            </a:lvl9pPr>
          </a:lstStyle>
          <a:p/>
        </p:txBody>
      </p:sp>
      <p:sp>
        <p:nvSpPr>
          <p:cNvPr id="123" name="Google Shape;123;p24"/>
          <p:cNvSpPr txBox="1"/>
          <p:nvPr>
            <p:ph idx="1" type="body"/>
          </p:nvPr>
        </p:nvSpPr>
        <p:spPr>
          <a:xfrm>
            <a:off x="514350" y="4137537"/>
            <a:ext cx="8115300" cy="52647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9pPr>
          </a:lstStyle>
          <a:p/>
        </p:txBody>
      </p:sp>
      <p:sp>
        <p:nvSpPr>
          <p:cNvPr id="124" name="Google Shape;124;p24"/>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5" name="Google Shape;125;p24"/>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6" name="Google Shape;126;p24"/>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127" name="Shape 127"/>
        <p:cNvGrpSpPr/>
        <p:nvPr/>
      </p:nvGrpSpPr>
      <p:grpSpPr>
        <a:xfrm>
          <a:off x="0" y="0"/>
          <a:ext cx="0" cy="0"/>
          <a:chOff x="0" y="0"/>
          <a:chExt cx="0" cy="0"/>
        </a:xfrm>
      </p:grpSpPr>
      <p:pic>
        <p:nvPicPr>
          <p:cNvPr descr="C0-HD-BTM.png" id="128" name="Google Shape;128;p25"/>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129" name="Google Shape;129;p25"/>
          <p:cNvSpPr txBox="1"/>
          <p:nvPr>
            <p:ph type="title"/>
          </p:nvPr>
        </p:nvSpPr>
        <p:spPr>
          <a:xfrm>
            <a:off x="514350" y="565150"/>
            <a:ext cx="8115300" cy="210185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0" name="Google Shape;130;p25"/>
          <p:cNvSpPr txBox="1"/>
          <p:nvPr>
            <p:ph idx="1" type="body"/>
          </p:nvPr>
        </p:nvSpPr>
        <p:spPr>
          <a:xfrm>
            <a:off x="768350" y="2736850"/>
            <a:ext cx="7597887" cy="74930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75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9pPr>
          </a:lstStyle>
          <a:p/>
        </p:txBody>
      </p:sp>
      <p:sp>
        <p:nvSpPr>
          <p:cNvPr id="131" name="Google Shape;131;p25"/>
          <p:cNvSpPr txBox="1"/>
          <p:nvPr>
            <p:ph idx="10" type="dt"/>
          </p:nvPr>
        </p:nvSpPr>
        <p:spPr>
          <a:xfrm>
            <a:off x="5860839" y="285750"/>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2" name="Google Shape;132;p25"/>
          <p:cNvSpPr txBox="1"/>
          <p:nvPr>
            <p:ph idx="11" type="ftr"/>
          </p:nvPr>
        </p:nvSpPr>
        <p:spPr>
          <a:xfrm>
            <a:off x="514350" y="284956"/>
            <a:ext cx="5243619"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3" name="Google Shape;133;p25"/>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134" name="Shape 134"/>
        <p:cNvGrpSpPr/>
        <p:nvPr/>
      </p:nvGrpSpPr>
      <p:grpSpPr>
        <a:xfrm>
          <a:off x="0" y="0"/>
          <a:ext cx="0" cy="0"/>
          <a:chOff x="0" y="0"/>
          <a:chExt cx="0" cy="0"/>
        </a:xfrm>
      </p:grpSpPr>
      <p:pic>
        <p:nvPicPr>
          <p:cNvPr descr="C0-HD-BTM.png" id="135" name="Google Shape;135;p26"/>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136" name="Google Shape;136;p26"/>
          <p:cNvSpPr txBox="1"/>
          <p:nvPr>
            <p:ph type="title"/>
          </p:nvPr>
        </p:nvSpPr>
        <p:spPr>
          <a:xfrm>
            <a:off x="768351" y="565150"/>
            <a:ext cx="7613650" cy="1953371"/>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7" name="Google Shape;137;p26"/>
          <p:cNvSpPr txBox="1"/>
          <p:nvPr>
            <p:ph idx="1" type="body"/>
          </p:nvPr>
        </p:nvSpPr>
        <p:spPr>
          <a:xfrm>
            <a:off x="977899" y="2524168"/>
            <a:ext cx="7194552" cy="333332"/>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9pPr>
          </a:lstStyle>
          <a:p/>
        </p:txBody>
      </p:sp>
      <p:sp>
        <p:nvSpPr>
          <p:cNvPr id="138" name="Google Shape;138;p26"/>
          <p:cNvSpPr txBox="1"/>
          <p:nvPr>
            <p:ph idx="2" type="body"/>
          </p:nvPr>
        </p:nvSpPr>
        <p:spPr>
          <a:xfrm>
            <a:off x="768351" y="2969897"/>
            <a:ext cx="7613650" cy="509903"/>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75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9pPr>
          </a:lstStyle>
          <a:p/>
        </p:txBody>
      </p:sp>
      <p:sp>
        <p:nvSpPr>
          <p:cNvPr id="139" name="Google Shape;139;p26"/>
          <p:cNvSpPr txBox="1"/>
          <p:nvPr>
            <p:ph idx="10" type="dt"/>
          </p:nvPr>
        </p:nvSpPr>
        <p:spPr>
          <a:xfrm>
            <a:off x="5860839" y="285750"/>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0" name="Google Shape;140;p26"/>
          <p:cNvSpPr txBox="1"/>
          <p:nvPr>
            <p:ph idx="11" type="ftr"/>
          </p:nvPr>
        </p:nvSpPr>
        <p:spPr>
          <a:xfrm>
            <a:off x="514350" y="284956"/>
            <a:ext cx="5243619"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1" name="Google Shape;141;p26"/>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
        <p:nvSpPr>
          <p:cNvPr id="142" name="Google Shape;142;p26"/>
          <p:cNvSpPr txBox="1"/>
          <p:nvPr/>
        </p:nvSpPr>
        <p:spPr>
          <a:xfrm>
            <a:off x="357188" y="700088"/>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Century Gothic"/>
              <a:buNone/>
            </a:pPr>
            <a:r>
              <a:rPr b="0" lang="en" sz="6000" cap="none">
                <a:solidFill>
                  <a:schemeClr val="lt1"/>
                </a:solidFill>
                <a:latin typeface="Century Gothic"/>
                <a:ea typeface="Century Gothic"/>
                <a:cs typeface="Century Gothic"/>
                <a:sym typeface="Century Gothic"/>
              </a:rPr>
              <a:t>“</a:t>
            </a:r>
            <a:endParaRPr/>
          </a:p>
        </p:txBody>
      </p:sp>
      <p:sp>
        <p:nvSpPr>
          <p:cNvPr id="143" name="Google Shape;143;p26"/>
          <p:cNvSpPr txBox="1"/>
          <p:nvPr/>
        </p:nvSpPr>
        <p:spPr>
          <a:xfrm>
            <a:off x="8238173" y="2025968"/>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entury Gothic"/>
              <a:buNone/>
            </a:pPr>
            <a:r>
              <a:rPr b="0" lang="en" sz="60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144" name="Shape 144"/>
        <p:cNvGrpSpPr/>
        <p:nvPr/>
      </p:nvGrpSpPr>
      <p:grpSpPr>
        <a:xfrm>
          <a:off x="0" y="0"/>
          <a:ext cx="0" cy="0"/>
          <a:chOff x="0" y="0"/>
          <a:chExt cx="0" cy="0"/>
        </a:xfrm>
      </p:grpSpPr>
      <p:pic>
        <p:nvPicPr>
          <p:cNvPr descr="C0-HD-BTM.png" id="145" name="Google Shape;145;p27"/>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146" name="Google Shape;146;p27"/>
          <p:cNvSpPr txBox="1"/>
          <p:nvPr>
            <p:ph type="title"/>
          </p:nvPr>
        </p:nvSpPr>
        <p:spPr>
          <a:xfrm>
            <a:off x="768371" y="843526"/>
            <a:ext cx="7609640" cy="1883876"/>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27"/>
          <p:cNvSpPr txBox="1"/>
          <p:nvPr>
            <p:ph idx="1" type="body"/>
          </p:nvPr>
        </p:nvSpPr>
        <p:spPr>
          <a:xfrm>
            <a:off x="768350" y="2736237"/>
            <a:ext cx="7608491" cy="749914"/>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9pPr>
          </a:lstStyle>
          <a:p/>
        </p:txBody>
      </p:sp>
      <p:sp>
        <p:nvSpPr>
          <p:cNvPr id="148" name="Google Shape;148;p27"/>
          <p:cNvSpPr txBox="1"/>
          <p:nvPr>
            <p:ph idx="10" type="dt"/>
          </p:nvPr>
        </p:nvSpPr>
        <p:spPr>
          <a:xfrm>
            <a:off x="5860839" y="2841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9" name="Google Shape;149;p27"/>
          <p:cNvSpPr txBox="1"/>
          <p:nvPr>
            <p:ph idx="11" type="ftr"/>
          </p:nvPr>
        </p:nvSpPr>
        <p:spPr>
          <a:xfrm>
            <a:off x="514350" y="284163"/>
            <a:ext cx="5243619"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0" name="Google Shape;150;p27"/>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51" name="Shape 151"/>
        <p:cNvGrpSpPr/>
        <p:nvPr/>
      </p:nvGrpSpPr>
      <p:grpSpPr>
        <a:xfrm>
          <a:off x="0" y="0"/>
          <a:ext cx="0" cy="0"/>
          <a:chOff x="0" y="0"/>
          <a:chExt cx="0" cy="0"/>
        </a:xfrm>
      </p:grpSpPr>
      <p:sp>
        <p:nvSpPr>
          <p:cNvPr id="152" name="Google Shape;152;p28"/>
          <p:cNvSpPr txBox="1"/>
          <p:nvPr>
            <p:ph type="title"/>
          </p:nvPr>
        </p:nvSpPr>
        <p:spPr>
          <a:xfrm>
            <a:off x="2171701" y="571500"/>
            <a:ext cx="6457949" cy="977900"/>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3" name="Google Shape;153;p28"/>
          <p:cNvSpPr txBox="1"/>
          <p:nvPr>
            <p:ph idx="1" type="body"/>
          </p:nvPr>
        </p:nvSpPr>
        <p:spPr>
          <a:xfrm>
            <a:off x="514350" y="1651560"/>
            <a:ext cx="2592324" cy="462990"/>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500"/>
              <a:buFont typeface="Arial"/>
              <a:buNone/>
              <a:defRPr b="1" i="0" sz="15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1350"/>
              <a:buFont typeface="Arial"/>
              <a:buNone/>
              <a:defRPr b="1" i="0" sz="13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9pPr>
          </a:lstStyle>
          <a:p/>
        </p:txBody>
      </p:sp>
      <p:sp>
        <p:nvSpPr>
          <p:cNvPr id="154" name="Google Shape;154;p28"/>
          <p:cNvSpPr txBox="1"/>
          <p:nvPr>
            <p:ph idx="2" type="body"/>
          </p:nvPr>
        </p:nvSpPr>
        <p:spPr>
          <a:xfrm>
            <a:off x="514349" y="2178424"/>
            <a:ext cx="2592324" cy="2485599"/>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9pPr>
          </a:lstStyle>
          <a:p/>
        </p:txBody>
      </p:sp>
      <p:sp>
        <p:nvSpPr>
          <p:cNvPr id="155" name="Google Shape;155;p28"/>
          <p:cNvSpPr txBox="1"/>
          <p:nvPr>
            <p:ph idx="3" type="body"/>
          </p:nvPr>
        </p:nvSpPr>
        <p:spPr>
          <a:xfrm>
            <a:off x="3276600" y="1650999"/>
            <a:ext cx="2592324" cy="469901"/>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500"/>
              <a:buFont typeface="Arial"/>
              <a:buNone/>
              <a:defRPr b="1" i="0" sz="15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1350"/>
              <a:buFont typeface="Arial"/>
              <a:buNone/>
              <a:defRPr b="1" i="0" sz="13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9pPr>
          </a:lstStyle>
          <a:p/>
        </p:txBody>
      </p:sp>
      <p:sp>
        <p:nvSpPr>
          <p:cNvPr id="156" name="Google Shape;156;p28"/>
          <p:cNvSpPr txBox="1"/>
          <p:nvPr>
            <p:ph idx="4" type="body"/>
          </p:nvPr>
        </p:nvSpPr>
        <p:spPr>
          <a:xfrm>
            <a:off x="3275144" y="2178050"/>
            <a:ext cx="2592324" cy="2485964"/>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9pPr>
          </a:lstStyle>
          <a:p/>
        </p:txBody>
      </p:sp>
      <p:sp>
        <p:nvSpPr>
          <p:cNvPr id="157" name="Google Shape;157;p28"/>
          <p:cNvSpPr txBox="1"/>
          <p:nvPr>
            <p:ph idx="5" type="body"/>
          </p:nvPr>
        </p:nvSpPr>
        <p:spPr>
          <a:xfrm>
            <a:off x="6038850" y="1644649"/>
            <a:ext cx="2592324" cy="469901"/>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500"/>
              <a:buFont typeface="Arial"/>
              <a:buNone/>
              <a:defRPr b="1" i="0" sz="15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1350"/>
              <a:buFont typeface="Arial"/>
              <a:buNone/>
              <a:defRPr b="1" i="0" sz="13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9pPr>
          </a:lstStyle>
          <a:p/>
        </p:txBody>
      </p:sp>
      <p:sp>
        <p:nvSpPr>
          <p:cNvPr id="158" name="Google Shape;158;p28"/>
          <p:cNvSpPr txBox="1"/>
          <p:nvPr>
            <p:ph idx="6" type="body"/>
          </p:nvPr>
        </p:nvSpPr>
        <p:spPr>
          <a:xfrm>
            <a:off x="6038851" y="2178424"/>
            <a:ext cx="2592324" cy="2485599"/>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9pPr>
          </a:lstStyle>
          <a:p/>
        </p:txBody>
      </p:sp>
      <p:sp>
        <p:nvSpPr>
          <p:cNvPr id="159" name="Google Shape;159;p28"/>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0" name="Google Shape;160;p28"/>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1" name="Google Shape;161;p28"/>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62" name="Shape 162"/>
        <p:cNvGrpSpPr/>
        <p:nvPr/>
      </p:nvGrpSpPr>
      <p:grpSpPr>
        <a:xfrm>
          <a:off x="0" y="0"/>
          <a:ext cx="0" cy="0"/>
          <a:chOff x="0" y="0"/>
          <a:chExt cx="0" cy="0"/>
        </a:xfrm>
      </p:grpSpPr>
      <p:sp>
        <p:nvSpPr>
          <p:cNvPr id="163" name="Google Shape;163;p29"/>
          <p:cNvSpPr txBox="1"/>
          <p:nvPr>
            <p:ph type="title"/>
          </p:nvPr>
        </p:nvSpPr>
        <p:spPr>
          <a:xfrm>
            <a:off x="2171701" y="571500"/>
            <a:ext cx="6457949" cy="971550"/>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4" name="Google Shape;164;p29"/>
          <p:cNvSpPr txBox="1"/>
          <p:nvPr>
            <p:ph idx="1" type="body"/>
          </p:nvPr>
        </p:nvSpPr>
        <p:spPr>
          <a:xfrm>
            <a:off x="516463" y="3143250"/>
            <a:ext cx="2588687" cy="512074"/>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500"/>
              <a:buFont typeface="Arial"/>
              <a:buNone/>
              <a:defRPr b="1" i="0" sz="15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1350"/>
              <a:buFont typeface="Arial"/>
              <a:buNone/>
              <a:defRPr b="1" i="0" sz="13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9pPr>
          </a:lstStyle>
          <a:p/>
        </p:txBody>
      </p:sp>
      <p:sp>
        <p:nvSpPr>
          <p:cNvPr id="165" name="Google Shape;165;p29"/>
          <p:cNvSpPr/>
          <p:nvPr>
            <p:ph idx="2" type="pic"/>
          </p:nvPr>
        </p:nvSpPr>
        <p:spPr>
          <a:xfrm>
            <a:off x="516463" y="1771650"/>
            <a:ext cx="2588687"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lnSpc>
                <a:spcPct val="90000"/>
              </a:lnSpc>
              <a:spcBef>
                <a:spcPts val="75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9pPr>
          </a:lstStyle>
          <a:p/>
        </p:txBody>
      </p:sp>
      <p:sp>
        <p:nvSpPr>
          <p:cNvPr id="166" name="Google Shape;166;p29"/>
          <p:cNvSpPr txBox="1"/>
          <p:nvPr>
            <p:ph idx="3" type="body"/>
          </p:nvPr>
        </p:nvSpPr>
        <p:spPr>
          <a:xfrm>
            <a:off x="516463" y="3655323"/>
            <a:ext cx="2588687" cy="1008691"/>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9pPr>
          </a:lstStyle>
          <a:p/>
        </p:txBody>
      </p:sp>
      <p:sp>
        <p:nvSpPr>
          <p:cNvPr id="167" name="Google Shape;167;p29"/>
          <p:cNvSpPr txBox="1"/>
          <p:nvPr>
            <p:ph idx="4" type="body"/>
          </p:nvPr>
        </p:nvSpPr>
        <p:spPr>
          <a:xfrm>
            <a:off x="3280698" y="3143250"/>
            <a:ext cx="2586701" cy="512074"/>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500"/>
              <a:buFont typeface="Arial"/>
              <a:buNone/>
              <a:defRPr b="1" i="0" sz="15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1350"/>
              <a:buFont typeface="Arial"/>
              <a:buNone/>
              <a:defRPr b="1" i="0" sz="13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9pPr>
          </a:lstStyle>
          <a:p/>
        </p:txBody>
      </p:sp>
      <p:sp>
        <p:nvSpPr>
          <p:cNvPr id="168" name="Google Shape;168;p29"/>
          <p:cNvSpPr/>
          <p:nvPr>
            <p:ph idx="5" type="pic"/>
          </p:nvPr>
        </p:nvSpPr>
        <p:spPr>
          <a:xfrm>
            <a:off x="3280697" y="1771650"/>
            <a:ext cx="2586702"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lnSpc>
                <a:spcPct val="90000"/>
              </a:lnSpc>
              <a:spcBef>
                <a:spcPts val="75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9pPr>
          </a:lstStyle>
          <a:p/>
        </p:txBody>
      </p:sp>
      <p:sp>
        <p:nvSpPr>
          <p:cNvPr id="169" name="Google Shape;169;p29"/>
          <p:cNvSpPr txBox="1"/>
          <p:nvPr>
            <p:ph idx="6" type="body"/>
          </p:nvPr>
        </p:nvSpPr>
        <p:spPr>
          <a:xfrm>
            <a:off x="3280699" y="3655323"/>
            <a:ext cx="2586701" cy="1008691"/>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9pPr>
          </a:lstStyle>
          <a:p/>
        </p:txBody>
      </p:sp>
      <p:sp>
        <p:nvSpPr>
          <p:cNvPr id="170" name="Google Shape;170;p29"/>
          <p:cNvSpPr txBox="1"/>
          <p:nvPr>
            <p:ph idx="7" type="body"/>
          </p:nvPr>
        </p:nvSpPr>
        <p:spPr>
          <a:xfrm>
            <a:off x="6037299" y="3143250"/>
            <a:ext cx="2592352" cy="512074"/>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1500"/>
              <a:buFont typeface="Arial"/>
              <a:buNone/>
              <a:defRPr b="1" i="0" sz="15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1350"/>
              <a:buFont typeface="Arial"/>
              <a:buNone/>
              <a:defRPr b="1" i="0" sz="13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1200"/>
              <a:buFont typeface="Arial"/>
              <a:buNone/>
              <a:defRPr b="1" i="0" sz="1200" u="none" cap="none" strike="noStrike">
                <a:solidFill>
                  <a:schemeClr val="lt1"/>
                </a:solidFill>
                <a:latin typeface="Century Gothic"/>
                <a:ea typeface="Century Gothic"/>
                <a:cs typeface="Century Gothic"/>
                <a:sym typeface="Century Gothic"/>
              </a:defRPr>
            </a:lvl9pPr>
          </a:lstStyle>
          <a:p/>
        </p:txBody>
      </p:sp>
      <p:sp>
        <p:nvSpPr>
          <p:cNvPr id="171" name="Google Shape;171;p29"/>
          <p:cNvSpPr/>
          <p:nvPr>
            <p:ph idx="8" type="pic"/>
          </p:nvPr>
        </p:nvSpPr>
        <p:spPr>
          <a:xfrm>
            <a:off x="6037391" y="1771650"/>
            <a:ext cx="2585909"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lnSpc>
                <a:spcPct val="90000"/>
              </a:lnSpc>
              <a:spcBef>
                <a:spcPts val="750"/>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375"/>
              </a:spcBef>
              <a:spcAft>
                <a:spcPts val="0"/>
              </a:spcAft>
              <a:buClr>
                <a:schemeClr val="lt1"/>
              </a:buClr>
              <a:buSzPts val="1200"/>
              <a:buFont typeface="Arial"/>
              <a:buNone/>
              <a:defRPr b="0" i="0" sz="1200" u="none" cap="none" strike="noStrike">
                <a:solidFill>
                  <a:schemeClr val="lt1"/>
                </a:solidFill>
                <a:latin typeface="Century Gothic"/>
                <a:ea typeface="Century Gothic"/>
                <a:cs typeface="Century Gothic"/>
                <a:sym typeface="Century Gothic"/>
              </a:defRPr>
            </a:lvl9pPr>
          </a:lstStyle>
          <a:p/>
        </p:txBody>
      </p:sp>
      <p:sp>
        <p:nvSpPr>
          <p:cNvPr id="172" name="Google Shape;172;p29"/>
          <p:cNvSpPr txBox="1"/>
          <p:nvPr>
            <p:ph idx="9" type="body"/>
          </p:nvPr>
        </p:nvSpPr>
        <p:spPr>
          <a:xfrm>
            <a:off x="6037299" y="3655321"/>
            <a:ext cx="2589334" cy="1008691"/>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lt1"/>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lt1"/>
              </a:buClr>
              <a:buSzPts val="900"/>
              <a:buFont typeface="Arial"/>
              <a:buNone/>
              <a:defRPr b="0" i="0" sz="9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375"/>
              </a:spcBef>
              <a:spcAft>
                <a:spcPts val="0"/>
              </a:spcAft>
              <a:buClr>
                <a:schemeClr val="lt1"/>
              </a:buClr>
              <a:buSzPts val="750"/>
              <a:buFont typeface="Arial"/>
              <a:buNone/>
              <a:defRPr b="0" i="0" sz="75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375"/>
              </a:spcBef>
              <a:spcAft>
                <a:spcPts val="0"/>
              </a:spcAft>
              <a:buClr>
                <a:schemeClr val="lt1"/>
              </a:buClr>
              <a:buSzPts val="675"/>
              <a:buFont typeface="Arial"/>
              <a:buNone/>
              <a:defRPr b="0" i="0" sz="675" u="none" cap="none" strike="noStrike">
                <a:solidFill>
                  <a:schemeClr val="lt1"/>
                </a:solidFill>
                <a:latin typeface="Century Gothic"/>
                <a:ea typeface="Century Gothic"/>
                <a:cs typeface="Century Gothic"/>
                <a:sym typeface="Century Gothic"/>
              </a:defRPr>
            </a:lvl9pPr>
          </a:lstStyle>
          <a:p/>
        </p:txBody>
      </p:sp>
      <p:sp>
        <p:nvSpPr>
          <p:cNvPr id="173" name="Google Shape;173;p29"/>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74" name="Google Shape;174;p29"/>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75" name="Google Shape;175;p29"/>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76" name="Shape 176"/>
        <p:cNvGrpSpPr/>
        <p:nvPr/>
      </p:nvGrpSpPr>
      <p:grpSpPr>
        <a:xfrm>
          <a:off x="0" y="0"/>
          <a:ext cx="0" cy="0"/>
          <a:chOff x="0" y="0"/>
          <a:chExt cx="0" cy="0"/>
        </a:xfrm>
      </p:grpSpPr>
      <p:sp>
        <p:nvSpPr>
          <p:cNvPr id="177" name="Google Shape;177;p30"/>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8" name="Google Shape;178;p30"/>
          <p:cNvSpPr txBox="1"/>
          <p:nvPr>
            <p:ph idx="1" type="body"/>
          </p:nvPr>
        </p:nvSpPr>
        <p:spPr>
          <a:xfrm rot="5400000">
            <a:off x="3062953" y="-902683"/>
            <a:ext cx="3018094" cy="8115300"/>
          </a:xfrm>
          <a:prstGeom prst="rect">
            <a:avLst/>
          </a:prstGeom>
          <a:noFill/>
          <a:ln>
            <a:noFill/>
          </a:ln>
        </p:spPr>
        <p:txBody>
          <a:bodyPr anchorCtr="0" anchor="t" bIns="45700" lIns="91425" spcFirstLastPara="1" rIns="91425" wrap="square" tIns="45700"/>
          <a:lstStyle>
            <a:lvl1pPr indent="-333375" lvl="0" marL="457200" marR="0" rtl="0" algn="l">
              <a:lnSpc>
                <a:spcPct val="90000"/>
              </a:lnSpc>
              <a:spcBef>
                <a:spcPts val="750"/>
              </a:spcBef>
              <a:spcAft>
                <a:spcPts val="0"/>
              </a:spcAft>
              <a:buClr>
                <a:schemeClr val="lt1"/>
              </a:buClr>
              <a:buSzPts val="1650"/>
              <a:buFont typeface="Arial"/>
              <a:buChar char="•"/>
              <a:defRPr b="0" i="0" sz="165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79" name="Google Shape;179;p30"/>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80" name="Google Shape;180;p30"/>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81" name="Google Shape;181;p30"/>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82" name="Shape 182"/>
        <p:cNvGrpSpPr/>
        <p:nvPr/>
      </p:nvGrpSpPr>
      <p:grpSpPr>
        <a:xfrm>
          <a:off x="0" y="0"/>
          <a:ext cx="0" cy="0"/>
          <a:chOff x="0" y="0"/>
          <a:chExt cx="0" cy="0"/>
        </a:xfrm>
      </p:grpSpPr>
      <p:pic>
        <p:nvPicPr>
          <p:cNvPr descr="C0-HD-BTM.png" id="183" name="Google Shape;183;p31"/>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184" name="Google Shape;184;p31"/>
          <p:cNvSpPr txBox="1"/>
          <p:nvPr>
            <p:ph type="title"/>
          </p:nvPr>
        </p:nvSpPr>
        <p:spPr>
          <a:xfrm rot="5400000">
            <a:off x="6394450" y="1250950"/>
            <a:ext cx="2927350" cy="154305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5" name="Google Shape;185;p31"/>
          <p:cNvSpPr txBox="1"/>
          <p:nvPr>
            <p:ph idx="1" type="body"/>
          </p:nvPr>
        </p:nvSpPr>
        <p:spPr>
          <a:xfrm rot="5400000">
            <a:off x="2381250" y="-1054101"/>
            <a:ext cx="2927350" cy="6153151"/>
          </a:xfrm>
          <a:prstGeom prst="rect">
            <a:avLst/>
          </a:prstGeom>
          <a:noFill/>
          <a:ln>
            <a:noFill/>
          </a:ln>
        </p:spPr>
        <p:txBody>
          <a:bodyPr anchorCtr="0" anchor="t" bIns="45700" lIns="91425" spcFirstLastPara="1" rIns="91425" wrap="square" tIns="45700"/>
          <a:lstStyle>
            <a:lvl1pPr indent="-333375" lvl="0" marL="457200" marR="0" rtl="0" algn="l">
              <a:lnSpc>
                <a:spcPct val="90000"/>
              </a:lnSpc>
              <a:spcBef>
                <a:spcPts val="750"/>
              </a:spcBef>
              <a:spcAft>
                <a:spcPts val="0"/>
              </a:spcAft>
              <a:buClr>
                <a:schemeClr val="lt1"/>
              </a:buClr>
              <a:buSzPts val="1650"/>
              <a:buFont typeface="Arial"/>
              <a:buChar char="•"/>
              <a:defRPr b="0" i="0" sz="165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86" name="Google Shape;186;p31"/>
          <p:cNvSpPr txBox="1"/>
          <p:nvPr>
            <p:ph idx="10" type="dt"/>
          </p:nvPr>
        </p:nvSpPr>
        <p:spPr>
          <a:xfrm>
            <a:off x="5860839" y="284956"/>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87" name="Google Shape;187;p31"/>
          <p:cNvSpPr txBox="1"/>
          <p:nvPr>
            <p:ph idx="11" type="ftr"/>
          </p:nvPr>
        </p:nvSpPr>
        <p:spPr>
          <a:xfrm>
            <a:off x="514350" y="285750"/>
            <a:ext cx="5243619"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788">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88" name="Google Shape;188;p31"/>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r">
              <a:lnSpc>
                <a:spcPct val="90000"/>
              </a:lnSpc>
              <a:spcBef>
                <a:spcPts val="0"/>
              </a:spcBef>
              <a:spcAft>
                <a:spcPts val="0"/>
              </a:spcAft>
              <a:buClr>
                <a:schemeClr val="dk1"/>
              </a:buClr>
              <a:buSzPts val="2800"/>
              <a:buFont typeface="Century Gothic"/>
              <a:buNone/>
              <a:defRPr b="0" i="0" sz="3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2800"/>
              <a:buFont typeface="Arial"/>
              <a:buNone/>
              <a:defRPr sz="1800"/>
            </a:lvl2pPr>
            <a:lvl3pPr lvl="2">
              <a:spcBef>
                <a:spcPts val="0"/>
              </a:spcBef>
              <a:spcAft>
                <a:spcPts val="0"/>
              </a:spcAft>
              <a:buSzPts val="2800"/>
              <a:buFont typeface="Arial"/>
              <a:buNone/>
              <a:defRPr sz="1800"/>
            </a:lvl3pPr>
            <a:lvl4pPr lvl="3">
              <a:spcBef>
                <a:spcPts val="0"/>
              </a:spcBef>
              <a:spcAft>
                <a:spcPts val="0"/>
              </a:spcAft>
              <a:buSzPts val="2800"/>
              <a:buFont typeface="Arial"/>
              <a:buNone/>
              <a:defRPr sz="1800"/>
            </a:lvl4pPr>
            <a:lvl5pPr lvl="4">
              <a:spcBef>
                <a:spcPts val="0"/>
              </a:spcBef>
              <a:spcAft>
                <a:spcPts val="0"/>
              </a:spcAft>
              <a:buSzPts val="2800"/>
              <a:buFont typeface="Arial"/>
              <a:buNone/>
              <a:defRPr sz="1800"/>
            </a:lvl5pPr>
            <a:lvl6pPr lvl="5">
              <a:spcBef>
                <a:spcPts val="0"/>
              </a:spcBef>
              <a:spcAft>
                <a:spcPts val="0"/>
              </a:spcAft>
              <a:buSzPts val="2800"/>
              <a:buFont typeface="Arial"/>
              <a:buNone/>
              <a:defRPr sz="1800"/>
            </a:lvl6pPr>
            <a:lvl7pPr lvl="6">
              <a:spcBef>
                <a:spcPts val="0"/>
              </a:spcBef>
              <a:spcAft>
                <a:spcPts val="0"/>
              </a:spcAft>
              <a:buSzPts val="2800"/>
              <a:buFont typeface="Arial"/>
              <a:buNone/>
              <a:defRPr sz="1800"/>
            </a:lvl7pPr>
            <a:lvl8pPr lvl="7">
              <a:spcBef>
                <a:spcPts val="0"/>
              </a:spcBef>
              <a:spcAft>
                <a:spcPts val="0"/>
              </a:spcAft>
              <a:buSzPts val="2800"/>
              <a:buFont typeface="Arial"/>
              <a:buNone/>
              <a:defRPr sz="1800"/>
            </a:lvl8pPr>
            <a:lvl9pPr lvl="8">
              <a:spcBef>
                <a:spcPts val="0"/>
              </a:spcBef>
              <a:spcAft>
                <a:spcPts val="0"/>
              </a:spcAft>
              <a:buSzPts val="2800"/>
              <a:buFont typeface="Arial"/>
              <a:buNone/>
              <a:defRPr sz="1800"/>
            </a:lvl9pPr>
          </a:lstStyle>
          <a:p/>
        </p:txBody>
      </p:sp>
      <p:sp>
        <p:nvSpPr>
          <p:cNvPr id="198" name="Google Shape;19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0"/>
              </a:spcBef>
              <a:spcAft>
                <a:spcPts val="0"/>
              </a:spcAft>
              <a:buClr>
                <a:schemeClr val="dk1"/>
              </a:buClr>
              <a:buSzPts val="1800"/>
              <a:buFont typeface="Arial"/>
              <a:buChar char="●"/>
              <a:defRPr b="0" i="0" sz="1650" u="none" cap="none" strike="noStrike">
                <a:solidFill>
                  <a:schemeClr val="dk1"/>
                </a:solidFill>
                <a:latin typeface="Century Gothic"/>
                <a:ea typeface="Century Gothic"/>
                <a:cs typeface="Century Gothic"/>
                <a:sym typeface="Century Gothic"/>
              </a:defRPr>
            </a:lvl1pPr>
            <a:lvl2pPr indent="-317500" lvl="1" marL="914400" marR="0" rtl="0" algn="l">
              <a:lnSpc>
                <a:spcPct val="90000"/>
              </a:lnSpc>
              <a:spcBef>
                <a:spcPts val="1600"/>
              </a:spcBef>
              <a:spcAft>
                <a:spcPts val="0"/>
              </a:spcAft>
              <a:buClr>
                <a:schemeClr val="dk1"/>
              </a:buClr>
              <a:buSzPts val="1400"/>
              <a:buFont typeface="Arial"/>
              <a:buChar char="○"/>
              <a:defRPr b="0" i="0" sz="1500" u="none" cap="none" strike="noStrike">
                <a:solidFill>
                  <a:schemeClr val="dk1"/>
                </a:solidFill>
                <a:latin typeface="Century Gothic"/>
                <a:ea typeface="Century Gothic"/>
                <a:cs typeface="Century Gothic"/>
                <a:sym typeface="Century Gothic"/>
              </a:defRPr>
            </a:lvl2pPr>
            <a:lvl3pPr indent="-317500" lvl="2" marL="1371600" marR="0" rtl="0" algn="l">
              <a:lnSpc>
                <a:spcPct val="90000"/>
              </a:lnSpc>
              <a:spcBef>
                <a:spcPts val="1600"/>
              </a:spcBef>
              <a:spcAft>
                <a:spcPts val="0"/>
              </a:spcAft>
              <a:buClr>
                <a:schemeClr val="dk1"/>
              </a:buClr>
              <a:buSzPts val="1400"/>
              <a:buFont typeface="Arial"/>
              <a:buChar char="■"/>
              <a:defRPr b="0" i="0" sz="1350" u="none" cap="none" strike="noStrike">
                <a:solidFill>
                  <a:schemeClr val="dk1"/>
                </a:solidFill>
                <a:latin typeface="Century Gothic"/>
                <a:ea typeface="Century Gothic"/>
                <a:cs typeface="Century Gothic"/>
                <a:sym typeface="Century Gothic"/>
              </a:defRPr>
            </a:lvl3pPr>
            <a:lvl4pPr indent="-317500" lvl="3" marL="1828800" marR="0" rtl="0" algn="l">
              <a:lnSpc>
                <a:spcPct val="90000"/>
              </a:lnSpc>
              <a:spcBef>
                <a:spcPts val="1600"/>
              </a:spcBef>
              <a:spcAft>
                <a:spcPts val="0"/>
              </a:spcAft>
              <a:buClr>
                <a:schemeClr val="dk1"/>
              </a:buClr>
              <a:buSzPts val="1400"/>
              <a:buFont typeface="Arial"/>
              <a:buChar char="●"/>
              <a:defRPr b="0" i="0" sz="1200" u="none" cap="none" strike="noStrike">
                <a:solidFill>
                  <a:schemeClr val="dk1"/>
                </a:solidFill>
                <a:latin typeface="Century Gothic"/>
                <a:ea typeface="Century Gothic"/>
                <a:cs typeface="Century Gothic"/>
                <a:sym typeface="Century Gothic"/>
              </a:defRPr>
            </a:lvl4pPr>
            <a:lvl5pPr indent="-317500" lvl="4" marL="2286000" marR="0" rtl="0" algn="l">
              <a:lnSpc>
                <a:spcPct val="90000"/>
              </a:lnSpc>
              <a:spcBef>
                <a:spcPts val="1600"/>
              </a:spcBef>
              <a:spcAft>
                <a:spcPts val="0"/>
              </a:spcAft>
              <a:buClr>
                <a:schemeClr val="dk1"/>
              </a:buClr>
              <a:buSzPts val="1400"/>
              <a:buFont typeface="Arial"/>
              <a:buChar char="○"/>
              <a:defRPr b="0" i="0" sz="1200" u="none" cap="none" strike="noStrike">
                <a:solidFill>
                  <a:schemeClr val="dk1"/>
                </a:solidFill>
                <a:latin typeface="Century Gothic"/>
                <a:ea typeface="Century Gothic"/>
                <a:cs typeface="Century Gothic"/>
                <a:sym typeface="Century Gothic"/>
              </a:defRPr>
            </a:lvl5pPr>
            <a:lvl6pPr indent="-317500" lvl="5" marL="2743200" marR="0" rtl="0" algn="l">
              <a:lnSpc>
                <a:spcPct val="90000"/>
              </a:lnSpc>
              <a:spcBef>
                <a:spcPts val="1600"/>
              </a:spcBef>
              <a:spcAft>
                <a:spcPts val="0"/>
              </a:spcAft>
              <a:buClr>
                <a:schemeClr val="dk1"/>
              </a:buClr>
              <a:buSzPts val="1400"/>
              <a:buFont typeface="Arial"/>
              <a:buChar char="■"/>
              <a:defRPr b="0" i="0" sz="12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1600"/>
              </a:spcBef>
              <a:spcAft>
                <a:spcPts val="0"/>
              </a:spcAft>
              <a:buClr>
                <a:schemeClr val="dk1"/>
              </a:buClr>
              <a:buSzPts val="1400"/>
              <a:buFont typeface="Arial"/>
              <a:buChar char="●"/>
              <a:defRPr b="0" i="0" sz="12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1600"/>
              </a:spcBef>
              <a:spcAft>
                <a:spcPts val="0"/>
              </a:spcAft>
              <a:buClr>
                <a:schemeClr val="dk1"/>
              </a:buClr>
              <a:buSzPts val="1400"/>
              <a:buFont typeface="Arial"/>
              <a:buChar char="○"/>
              <a:defRPr b="0" i="0" sz="12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1600"/>
              </a:spcBef>
              <a:spcAft>
                <a:spcPts val="1600"/>
              </a:spcAft>
              <a:buClr>
                <a:schemeClr val="dk1"/>
              </a:buClr>
              <a:buSzPts val="1400"/>
              <a:buFont typeface="Arial"/>
              <a:buChar char="■"/>
              <a:defRPr b="0" i="0" sz="1200" u="none" cap="none" strike="noStrike">
                <a:solidFill>
                  <a:schemeClr val="dk1"/>
                </a:solidFill>
                <a:latin typeface="Century Gothic"/>
                <a:ea typeface="Century Gothic"/>
                <a:cs typeface="Century Gothic"/>
                <a:sym typeface="Century Gothic"/>
              </a:defRPr>
            </a:lvl9pPr>
          </a:lstStyle>
          <a:p/>
        </p:txBody>
      </p:sp>
      <p:sp>
        <p:nvSpPr>
          <p:cNvPr id="199" name="Google Shape;19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1pPr>
            <a:lvl2pPr indent="0" lvl="1"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2pPr>
            <a:lvl3pPr indent="0" lvl="2"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3pPr>
            <a:lvl4pPr indent="0" lvl="3"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4pPr>
            <a:lvl5pPr indent="0" lvl="4"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5pPr>
            <a:lvl6pPr indent="0" lvl="5"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6pPr>
            <a:lvl7pPr indent="0" lvl="6"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7pPr>
            <a:lvl8pPr indent="0" lvl="7"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8pPr>
            <a:lvl9pPr indent="0" lvl="8"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0.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 name="Shape 50"/>
        <p:cNvGrpSpPr/>
        <p:nvPr/>
      </p:nvGrpSpPr>
      <p:grpSpPr>
        <a:xfrm>
          <a:off x="0" y="0"/>
          <a:ext cx="0" cy="0"/>
          <a:chOff x="0" y="0"/>
          <a:chExt cx="0" cy="0"/>
        </a:xfrm>
      </p:grpSpPr>
      <p:pic>
        <p:nvPicPr>
          <p:cNvPr descr="C0-HD-TOP.png" id="51" name="Google Shape;51;p13"/>
          <p:cNvPicPr preferRelativeResize="0"/>
          <p:nvPr/>
        </p:nvPicPr>
        <p:blipFill rotWithShape="1">
          <a:blip r:embed="rId1">
            <a:alphaModFix/>
          </a:blip>
          <a:srcRect b="0" l="0" r="0" t="0"/>
          <a:stretch/>
        </p:blipFill>
        <p:spPr>
          <a:xfrm>
            <a:off x="0" y="0"/>
            <a:ext cx="9144000" cy="1081088"/>
          </a:xfrm>
          <a:prstGeom prst="rect">
            <a:avLst/>
          </a:prstGeom>
          <a:noFill/>
          <a:ln>
            <a:noFill/>
          </a:ln>
        </p:spPr>
      </p:pic>
      <p:sp>
        <p:nvSpPr>
          <p:cNvPr id="52" name="Google Shape;52;p13"/>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3"/>
          <p:cNvSpPr txBox="1"/>
          <p:nvPr>
            <p:ph idx="1" type="body"/>
          </p:nvPr>
        </p:nvSpPr>
        <p:spPr>
          <a:xfrm>
            <a:off x="514350" y="1645920"/>
            <a:ext cx="8115300" cy="3018094"/>
          </a:xfrm>
          <a:prstGeom prst="rect">
            <a:avLst/>
          </a:prstGeom>
          <a:noFill/>
          <a:ln>
            <a:noFill/>
          </a:ln>
        </p:spPr>
        <p:txBody>
          <a:bodyPr anchorCtr="0" anchor="t" bIns="45700" lIns="91425" spcFirstLastPara="1" rIns="91425" wrap="square" tIns="45700"/>
          <a:lstStyle>
            <a:lvl1pPr indent="-333375" lvl="0" marL="457200" marR="0" rtl="0" algn="l">
              <a:lnSpc>
                <a:spcPct val="90000"/>
              </a:lnSpc>
              <a:spcBef>
                <a:spcPts val="750"/>
              </a:spcBef>
              <a:spcAft>
                <a:spcPts val="0"/>
              </a:spcAft>
              <a:buClr>
                <a:schemeClr val="lt1"/>
              </a:buClr>
              <a:buSzPts val="1650"/>
              <a:buFont typeface="Arial"/>
              <a:buChar char="•"/>
              <a:defRPr b="0" i="0" sz="165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54" name="Google Shape;54;p13"/>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788"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5" name="Google Shape;55;p13"/>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788"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6" name="Google Shape;56;p13"/>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9" name="Shape 189"/>
        <p:cNvGrpSpPr/>
        <p:nvPr/>
      </p:nvGrpSpPr>
      <p:grpSpPr>
        <a:xfrm>
          <a:off x="0" y="0"/>
          <a:ext cx="0" cy="0"/>
          <a:chOff x="0" y="0"/>
          <a:chExt cx="0" cy="0"/>
        </a:xfrm>
      </p:grpSpPr>
      <p:pic>
        <p:nvPicPr>
          <p:cNvPr descr="C0-HD-TOP.png" id="190" name="Google Shape;190;p32"/>
          <p:cNvPicPr preferRelativeResize="0"/>
          <p:nvPr/>
        </p:nvPicPr>
        <p:blipFill rotWithShape="1">
          <a:blip r:embed="rId1">
            <a:alphaModFix/>
          </a:blip>
          <a:srcRect b="0" l="0" r="0" t="0"/>
          <a:stretch/>
        </p:blipFill>
        <p:spPr>
          <a:xfrm>
            <a:off x="0" y="0"/>
            <a:ext cx="9144000" cy="1081088"/>
          </a:xfrm>
          <a:prstGeom prst="rect">
            <a:avLst/>
          </a:prstGeom>
          <a:noFill/>
          <a:ln>
            <a:noFill/>
          </a:ln>
        </p:spPr>
      </p:pic>
      <p:sp>
        <p:nvSpPr>
          <p:cNvPr id="191" name="Google Shape;191;p32"/>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chemeClr val="dk1"/>
              </a:buClr>
              <a:buSzPts val="3000"/>
              <a:buFont typeface="Century Gothic"/>
              <a:buNone/>
              <a:defRPr b="0" i="0" sz="3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2" name="Google Shape;192;p32"/>
          <p:cNvSpPr txBox="1"/>
          <p:nvPr>
            <p:ph idx="1" type="body"/>
          </p:nvPr>
        </p:nvSpPr>
        <p:spPr>
          <a:xfrm>
            <a:off x="514350" y="1645920"/>
            <a:ext cx="8115300" cy="3018094"/>
          </a:xfrm>
          <a:prstGeom prst="rect">
            <a:avLst/>
          </a:prstGeom>
          <a:noFill/>
          <a:ln>
            <a:noFill/>
          </a:ln>
        </p:spPr>
        <p:txBody>
          <a:bodyPr anchorCtr="0" anchor="t" bIns="45700" lIns="91425" spcFirstLastPara="1" rIns="91425" wrap="square" tIns="45700"/>
          <a:lstStyle>
            <a:lvl1pPr indent="-333375" lvl="0" marL="457200" marR="0" rtl="0" algn="l">
              <a:lnSpc>
                <a:spcPct val="90000"/>
              </a:lnSpc>
              <a:spcBef>
                <a:spcPts val="750"/>
              </a:spcBef>
              <a:spcAft>
                <a:spcPts val="0"/>
              </a:spcAft>
              <a:buClr>
                <a:schemeClr val="dk1"/>
              </a:buClr>
              <a:buSzPts val="1650"/>
              <a:buFont typeface="Arial"/>
              <a:buChar char="•"/>
              <a:defRPr b="0" i="0" sz="1650" u="none" cap="none" strike="noStrike">
                <a:solidFill>
                  <a:schemeClr val="dk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9pPr>
          </a:lstStyle>
          <a:p/>
        </p:txBody>
      </p:sp>
      <p:sp>
        <p:nvSpPr>
          <p:cNvPr id="193" name="Google Shape;193;p32"/>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788"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4" name="Google Shape;194;p32"/>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788"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5" name="Google Shape;195;p32"/>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1pPr>
            <a:lvl2pPr indent="0" lvl="1"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2pPr>
            <a:lvl3pPr indent="0" lvl="2"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3pPr>
            <a:lvl4pPr indent="0" lvl="3"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4pPr>
            <a:lvl5pPr indent="0" lvl="4"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5pPr>
            <a:lvl6pPr indent="0" lvl="5"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6pPr>
            <a:lvl7pPr indent="0" lvl="6"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7pPr>
            <a:lvl8pPr indent="0" lvl="7"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8pPr>
            <a:lvl9pPr indent="0" lvl="8" marL="0" marR="0" rtl="0" algn="r">
              <a:spcBef>
                <a:spcPts val="0"/>
              </a:spcBef>
              <a:spcAft>
                <a:spcPts val="0"/>
              </a:spcAft>
              <a:buClr>
                <a:srgbClr val="888888"/>
              </a:buClr>
              <a:buSzPts val="788"/>
              <a:buFont typeface="Century Gothic"/>
              <a:buNone/>
              <a:defRPr b="0" i="0" sz="788" u="none" cap="none" strike="noStrike">
                <a:solidFill>
                  <a:srgbClr val="888888"/>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hyperlink" Target="https://haythamfayek.com/2016/04/21/speech-processing-for-machine-learn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dcase.community/challenge2018/task-general-purpose-audio-tagg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2.jp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3.jpg"/><Relationship Id="rId7" Type="http://schemas.openxmlformats.org/officeDocument/2006/relationships/image" Target="../media/image20.png"/></Relationships>
</file>

<file path=ppt/slides/_rels/slide7.xml.rels><?xml version="1.0" encoding="UTF-8" standalone="yes"?><Relationships xmlns="http://schemas.openxmlformats.org/package/2006/relationships"><Relationship Id="rId10"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9"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3.jpg"/><Relationship Id="rId7" Type="http://schemas.openxmlformats.org/officeDocument/2006/relationships/image" Target="../media/image12.jp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03" name="Shape 203"/>
        <p:cNvGrpSpPr/>
        <p:nvPr/>
      </p:nvGrpSpPr>
      <p:grpSpPr>
        <a:xfrm>
          <a:off x="0" y="0"/>
          <a:ext cx="0" cy="0"/>
          <a:chOff x="0" y="0"/>
          <a:chExt cx="0" cy="0"/>
        </a:xfrm>
      </p:grpSpPr>
      <p:sp>
        <p:nvSpPr>
          <p:cNvPr id="204" name="Google Shape;204;p34"/>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205" name="Google Shape;205;p34"/>
          <p:cNvPicPr preferRelativeResize="0"/>
          <p:nvPr/>
        </p:nvPicPr>
        <p:blipFill rotWithShape="1">
          <a:blip r:embed="rId3">
            <a:alphaModFix/>
          </a:blip>
          <a:srcRect b="0" l="0" r="0" t="0"/>
          <a:stretch/>
        </p:blipFill>
        <p:spPr>
          <a:xfrm>
            <a:off x="0" y="3281362"/>
            <a:ext cx="9144000" cy="1862138"/>
          </a:xfrm>
          <a:prstGeom prst="rect">
            <a:avLst/>
          </a:prstGeom>
          <a:noFill/>
          <a:ln>
            <a:noFill/>
          </a:ln>
        </p:spPr>
      </p:pic>
      <p:sp>
        <p:nvSpPr>
          <p:cNvPr id="206" name="Google Shape;206;p34"/>
          <p:cNvSpPr txBox="1"/>
          <p:nvPr>
            <p:ph type="ctrTitle"/>
          </p:nvPr>
        </p:nvSpPr>
        <p:spPr>
          <a:xfrm>
            <a:off x="3732021" y="723900"/>
            <a:ext cx="4628207" cy="324723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100"/>
              <a:buFont typeface="Century Gothic"/>
              <a:buNone/>
            </a:pPr>
            <a:r>
              <a:rPr b="0" i="0" lang="en" sz="4100" u="none" cap="none" strike="noStrike">
                <a:solidFill>
                  <a:schemeClr val="lt1"/>
                </a:solidFill>
                <a:latin typeface="Century Gothic"/>
                <a:ea typeface="Century Gothic"/>
                <a:cs typeface="Century Gothic"/>
                <a:sym typeface="Century Gothic"/>
              </a:rPr>
              <a:t>PROJECT REVIEW</a:t>
            </a:r>
            <a:endParaRPr/>
          </a:p>
        </p:txBody>
      </p:sp>
      <p:sp>
        <p:nvSpPr>
          <p:cNvPr id="207" name="Google Shape;207;p34"/>
          <p:cNvSpPr txBox="1"/>
          <p:nvPr>
            <p:ph idx="1" type="subTitle"/>
          </p:nvPr>
        </p:nvSpPr>
        <p:spPr>
          <a:xfrm>
            <a:off x="723900" y="723900"/>
            <a:ext cx="2525520" cy="3247230"/>
          </a:xfrm>
          <a:prstGeom prst="rect">
            <a:avLst/>
          </a:prstGeom>
          <a:noFill/>
          <a:ln>
            <a:noFill/>
          </a:ln>
        </p:spPr>
        <p:txBody>
          <a:bodyPr anchorCtr="0" anchor="ctr" bIns="91425" lIns="91425" spcFirstLastPara="1" rIns="91425" wrap="square" tIns="91425">
            <a:noAutofit/>
          </a:bodyPr>
          <a:lstStyle/>
          <a:p>
            <a:pPr indent="0" lvl="0" marL="0" marR="0" rtl="0" algn="r">
              <a:lnSpc>
                <a:spcPct val="90000"/>
              </a:lnSpc>
              <a:spcBef>
                <a:spcPts val="0"/>
              </a:spcBef>
              <a:spcAft>
                <a:spcPts val="0"/>
              </a:spcAft>
              <a:buClr>
                <a:schemeClr val="lt1"/>
              </a:buClr>
              <a:buSzPts val="1500"/>
              <a:buFont typeface="Arial"/>
              <a:buNone/>
            </a:pPr>
            <a:r>
              <a:rPr b="0" i="0" lang="en" sz="1500" u="none" cap="none" strike="noStrike">
                <a:solidFill>
                  <a:schemeClr val="lt1"/>
                </a:solidFill>
                <a:latin typeface="Century Gothic"/>
                <a:ea typeface="Century Gothic"/>
                <a:cs typeface="Century Gothic"/>
                <a:sym typeface="Century Gothic"/>
              </a:rPr>
              <a:t>Kenny Power</a:t>
            </a:r>
            <a:endParaRPr/>
          </a:p>
          <a:p>
            <a:pPr indent="0" lvl="0" marL="0" marR="0" rtl="0" algn="r">
              <a:lnSpc>
                <a:spcPct val="90000"/>
              </a:lnSpc>
              <a:spcBef>
                <a:spcPts val="600"/>
              </a:spcBef>
              <a:spcAft>
                <a:spcPts val="0"/>
              </a:spcAft>
              <a:buClr>
                <a:schemeClr val="lt1"/>
              </a:buClr>
              <a:buSzPts val="1500"/>
              <a:buFont typeface="Arial"/>
              <a:buNone/>
            </a:pPr>
            <a:r>
              <a:rPr b="0" i="0" lang="en" sz="1500" u="none" cap="none" strike="noStrike">
                <a:solidFill>
                  <a:schemeClr val="lt1"/>
                </a:solidFill>
                <a:latin typeface="Century Gothic"/>
                <a:ea typeface="Century Gothic"/>
                <a:cs typeface="Century Gothic"/>
                <a:sym typeface="Century Gothic"/>
              </a:rPr>
              <a:t>Matthew Brousseau</a:t>
            </a:r>
            <a:endParaRPr/>
          </a:p>
          <a:p>
            <a:pPr indent="0" lvl="0" marL="0" marR="0" rtl="0" algn="r">
              <a:lnSpc>
                <a:spcPct val="90000"/>
              </a:lnSpc>
              <a:spcBef>
                <a:spcPts val="600"/>
              </a:spcBef>
              <a:spcAft>
                <a:spcPts val="600"/>
              </a:spcAft>
              <a:buClr>
                <a:schemeClr val="lt1"/>
              </a:buClr>
              <a:buSzPts val="1500"/>
              <a:buFont typeface="Arial"/>
              <a:buNone/>
            </a:pPr>
            <a:r>
              <a:rPr b="0" i="0" lang="en" sz="1500" u="none" cap="none" strike="noStrike">
                <a:solidFill>
                  <a:schemeClr val="lt1"/>
                </a:solidFill>
                <a:latin typeface="Century Gothic"/>
                <a:ea typeface="Century Gothic"/>
                <a:cs typeface="Century Gothic"/>
                <a:sym typeface="Century Gothic"/>
              </a:rPr>
              <a:t>Miria Rafante</a:t>
            </a:r>
            <a:endParaRPr b="0" i="0" sz="1500" u="none" cap="none" strike="noStrike">
              <a:solidFill>
                <a:schemeClr val="lt1"/>
              </a:solidFill>
              <a:latin typeface="Century Gothic"/>
              <a:ea typeface="Century Gothic"/>
              <a:cs typeface="Century Gothic"/>
              <a:sym typeface="Century Gothic"/>
            </a:endParaRPr>
          </a:p>
        </p:txBody>
      </p:sp>
      <p:cxnSp>
        <p:nvCxnSpPr>
          <p:cNvPr id="208" name="Google Shape;208;p34"/>
          <p:cNvCxnSpPr/>
          <p:nvPr/>
        </p:nvCxnSpPr>
        <p:spPr>
          <a:xfrm>
            <a:off x="3490721" y="1215945"/>
            <a:ext cx="0" cy="2263140"/>
          </a:xfrm>
          <a:prstGeom prst="straightConnector1">
            <a:avLst/>
          </a:prstGeom>
          <a:noFill/>
          <a:ln cap="flat" cmpd="sng" w="158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2800"/>
              <a:buFont typeface="Century Gothic"/>
              <a:buNone/>
            </a:pPr>
            <a:r>
              <a:rPr b="0" i="0" lang="en" sz="3000" u="none" cap="none" strike="noStrike">
                <a:solidFill>
                  <a:schemeClr val="lt1"/>
                </a:solidFill>
                <a:latin typeface="Century Gothic"/>
                <a:ea typeface="Century Gothic"/>
                <a:cs typeface="Century Gothic"/>
                <a:sym typeface="Century Gothic"/>
              </a:rPr>
              <a:t>EXTRACTING FEATURES: MEL-SPECTOGRAM</a:t>
            </a:r>
            <a:br>
              <a:rPr b="0" i="0" lang="en" sz="3000" u="none" cap="none" strike="noStrike">
                <a:solidFill>
                  <a:schemeClr val="lt1"/>
                </a:solidFill>
                <a:latin typeface="Century Gothic"/>
                <a:ea typeface="Century Gothic"/>
                <a:cs typeface="Century Gothic"/>
                <a:sym typeface="Century Gothic"/>
              </a:rPr>
            </a:br>
            <a:endParaRPr b="0" i="0" sz="3000" u="none" cap="none" strike="noStrike">
              <a:solidFill>
                <a:schemeClr val="lt1"/>
              </a:solidFill>
              <a:latin typeface="Century Gothic"/>
              <a:ea typeface="Century Gothic"/>
              <a:cs typeface="Century Gothic"/>
              <a:sym typeface="Century Gothic"/>
            </a:endParaRPr>
          </a:p>
        </p:txBody>
      </p:sp>
      <p:sp>
        <p:nvSpPr>
          <p:cNvPr id="340" name="Google Shape;340;p43"/>
          <p:cNvSpPr txBox="1"/>
          <p:nvPr/>
        </p:nvSpPr>
        <p:spPr>
          <a:xfrm>
            <a:off x="174945" y="1203400"/>
            <a:ext cx="508184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lt1"/>
                </a:solidFill>
                <a:latin typeface="Century Gothic"/>
                <a:ea typeface="Century Gothic"/>
                <a:cs typeface="Century Gothic"/>
                <a:sym typeface="Century Gothic"/>
              </a:rPr>
              <a:t>Knock       			                                  Oboe</a:t>
            </a:r>
            <a:endParaRPr/>
          </a:p>
        </p:txBody>
      </p:sp>
      <p:grpSp>
        <p:nvGrpSpPr>
          <p:cNvPr id="341" name="Google Shape;341;p43"/>
          <p:cNvGrpSpPr/>
          <p:nvPr/>
        </p:nvGrpSpPr>
        <p:grpSpPr>
          <a:xfrm>
            <a:off x="109641" y="1522890"/>
            <a:ext cx="8924717" cy="2834621"/>
            <a:chOff x="-889717" y="0"/>
            <a:chExt cx="7955865" cy="2435524"/>
          </a:xfrm>
        </p:grpSpPr>
        <p:grpSp>
          <p:nvGrpSpPr>
            <p:cNvPr id="342" name="Google Shape;342;p43"/>
            <p:cNvGrpSpPr/>
            <p:nvPr/>
          </p:nvGrpSpPr>
          <p:grpSpPr>
            <a:xfrm>
              <a:off x="-889717" y="0"/>
              <a:ext cx="7955865" cy="2306314"/>
              <a:chOff x="-891061" y="725518"/>
              <a:chExt cx="7967819" cy="1671200"/>
            </a:xfrm>
          </p:grpSpPr>
          <p:pic>
            <p:nvPicPr>
              <p:cNvPr descr="C:\Users\miria\AppData\Local\Microsoft\Windows\INetCache\Content.MSO\168439FD.tmp" id="343" name="Google Shape;343;p43"/>
              <p:cNvPicPr preferRelativeResize="0"/>
              <p:nvPr/>
            </p:nvPicPr>
            <p:blipFill rotWithShape="1">
              <a:blip r:embed="rId3">
                <a:alphaModFix/>
              </a:blip>
              <a:srcRect b="0" l="0" r="0" t="0"/>
              <a:stretch/>
            </p:blipFill>
            <p:spPr>
              <a:xfrm>
                <a:off x="-891061" y="725518"/>
                <a:ext cx="3956448" cy="1670503"/>
              </a:xfrm>
              <a:prstGeom prst="rect">
                <a:avLst/>
              </a:prstGeom>
              <a:noFill/>
              <a:ln>
                <a:noFill/>
              </a:ln>
            </p:spPr>
          </p:pic>
          <p:pic>
            <p:nvPicPr>
              <p:cNvPr descr="C:\Users\miria\AppData\Local\Microsoft\Windows\INetCache\Content.MSO\CC929A13.tmp" id="344" name="Google Shape;344;p43"/>
              <p:cNvPicPr preferRelativeResize="0"/>
              <p:nvPr/>
            </p:nvPicPr>
            <p:blipFill rotWithShape="1">
              <a:blip r:embed="rId4">
                <a:alphaModFix/>
              </a:blip>
              <a:srcRect b="0" l="0" r="0" t="0"/>
              <a:stretch/>
            </p:blipFill>
            <p:spPr>
              <a:xfrm>
                <a:off x="3120310" y="726215"/>
                <a:ext cx="3956448" cy="1670503"/>
              </a:xfrm>
              <a:prstGeom prst="rect">
                <a:avLst/>
              </a:prstGeom>
              <a:noFill/>
              <a:ln>
                <a:noFill/>
              </a:ln>
            </p:spPr>
          </p:pic>
        </p:grpSp>
        <p:sp>
          <p:nvSpPr>
            <p:cNvPr id="345" name="Google Shape;345;p43"/>
            <p:cNvSpPr txBox="1"/>
            <p:nvPr/>
          </p:nvSpPr>
          <p:spPr>
            <a:xfrm>
              <a:off x="0" y="2318832"/>
              <a:ext cx="6227445" cy="116692"/>
            </a:xfrm>
            <a:prstGeom prst="rect">
              <a:avLst/>
            </a:prstGeom>
            <a:solidFill>
              <a:srgbClr val="FFFFFF"/>
            </a:solidFill>
            <a:ln>
              <a:noFill/>
            </a:ln>
          </p:spPr>
          <p:txBody>
            <a:bodyPr anchorCtr="0" anchor="t" bIns="0" lIns="0" spcFirstLastPara="1" rIns="0" wrap="square" tIns="0">
              <a:noAutofit/>
            </a:bodyPr>
            <a:lstStyle/>
            <a:p>
              <a:pPr indent="0" lvl="0" marL="0" marR="0" rtl="0" algn="just">
                <a:spcBef>
                  <a:spcPts val="0"/>
                </a:spcBef>
                <a:spcAft>
                  <a:spcPts val="0"/>
                </a:spcAft>
                <a:buNone/>
              </a:pPr>
              <a:r>
                <a:rPr i="1" lang="en" sz="900">
                  <a:solidFill>
                    <a:srgbClr val="44546A"/>
                  </a:solidFill>
                  <a:latin typeface="Calibri"/>
                  <a:ea typeface="Calibri"/>
                  <a:cs typeface="Calibri"/>
                  <a:sym typeface="Calibri"/>
                </a:rPr>
                <a:t>Mel spectrograms of a Knock and an Oboe sound samples, respectively. Dimensions: 128 frequencies x time x intensity at each time-frequency point.</a:t>
              </a:r>
              <a:endParaRPr/>
            </a:p>
            <a:p>
              <a:pPr indent="0" lvl="0" marL="0" marR="0" rtl="0" algn="just">
                <a:spcBef>
                  <a:spcPts val="1000"/>
                </a:spcBef>
                <a:spcAft>
                  <a:spcPts val="0"/>
                </a:spcAft>
                <a:buNone/>
              </a:pPr>
              <a:r>
                <a:rPr i="1" lang="en" sz="1200">
                  <a:solidFill>
                    <a:srgbClr val="44546A"/>
                  </a:solidFill>
                  <a:latin typeface="Calibri"/>
                  <a:ea typeface="Calibri"/>
                  <a:cs typeface="Calibri"/>
                  <a:sym typeface="Calibri"/>
                </a:rPr>
                <a:t> </a:t>
              </a:r>
              <a:endParaRPr i="1" sz="900">
                <a:solidFill>
                  <a:srgbClr val="44546A"/>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49" name="Shape 349"/>
        <p:cNvGrpSpPr/>
        <p:nvPr/>
      </p:nvGrpSpPr>
      <p:grpSpPr>
        <a:xfrm>
          <a:off x="0" y="0"/>
          <a:ext cx="0" cy="0"/>
          <a:chOff x="0" y="0"/>
          <a:chExt cx="0" cy="0"/>
        </a:xfrm>
      </p:grpSpPr>
      <p:pic>
        <p:nvPicPr>
          <p:cNvPr id="350" name="Google Shape;350;p44"/>
          <p:cNvPicPr preferRelativeResize="0"/>
          <p:nvPr/>
        </p:nvPicPr>
        <p:blipFill rotWithShape="1">
          <a:blip r:embed="rId3">
            <a:alphaModFix/>
          </a:blip>
          <a:srcRect b="0" l="0" r="0" t="0"/>
          <a:stretch/>
        </p:blipFill>
        <p:spPr>
          <a:xfrm>
            <a:off x="0" y="0"/>
            <a:ext cx="9144000" cy="1081087"/>
          </a:xfrm>
          <a:prstGeom prst="rect">
            <a:avLst/>
          </a:prstGeom>
          <a:noFill/>
          <a:ln>
            <a:noFill/>
          </a:ln>
        </p:spPr>
      </p:pic>
      <p:pic>
        <p:nvPicPr>
          <p:cNvPr id="351" name="Google Shape;351;p44"/>
          <p:cNvPicPr preferRelativeResize="0"/>
          <p:nvPr/>
        </p:nvPicPr>
        <p:blipFill rotWithShape="1">
          <a:blip r:embed="rId4">
            <a:alphaModFix/>
          </a:blip>
          <a:srcRect b="0" l="0" r="0" t="0"/>
          <a:stretch/>
        </p:blipFill>
        <p:spPr>
          <a:xfrm>
            <a:off x="0" y="3281362"/>
            <a:ext cx="9144000" cy="1862138"/>
          </a:xfrm>
          <a:prstGeom prst="rect">
            <a:avLst/>
          </a:prstGeom>
          <a:noFill/>
          <a:ln>
            <a:noFill/>
          </a:ln>
        </p:spPr>
      </p:pic>
      <p:sp>
        <p:nvSpPr>
          <p:cNvPr id="352" name="Google Shape;352;p44"/>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353" name="Google Shape;353;p44"/>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354" name="Google Shape;354;p44"/>
          <p:cNvSpPr txBox="1"/>
          <p:nvPr>
            <p:ph type="title"/>
          </p:nvPr>
        </p:nvSpPr>
        <p:spPr>
          <a:xfrm>
            <a:off x="477522" y="482598"/>
            <a:ext cx="2821473" cy="2454795"/>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2500" u="none" cap="none" strike="noStrike">
                <a:solidFill>
                  <a:schemeClr val="lt1"/>
                </a:solidFill>
                <a:latin typeface="Century Gothic"/>
                <a:ea typeface="Century Gothic"/>
                <a:cs typeface="Century Gothic"/>
                <a:sym typeface="Century Gothic"/>
              </a:rPr>
              <a:t>COMPARING FEATURE EXTRACTED FOR CLASSIFICATION:</a:t>
            </a:r>
            <a:br>
              <a:rPr b="0" i="0" lang="en" sz="2500" u="none" cap="none" strike="noStrike">
                <a:solidFill>
                  <a:schemeClr val="lt1"/>
                </a:solidFill>
                <a:latin typeface="Century Gothic"/>
                <a:ea typeface="Century Gothic"/>
                <a:cs typeface="Century Gothic"/>
                <a:sym typeface="Century Gothic"/>
              </a:rPr>
            </a:br>
            <a:endParaRPr b="0" i="0" sz="2500" u="none" cap="none" strike="noStrike">
              <a:solidFill>
                <a:schemeClr val="lt1"/>
              </a:solidFill>
              <a:latin typeface="Century Gothic"/>
              <a:ea typeface="Century Gothic"/>
              <a:cs typeface="Century Gothic"/>
              <a:sym typeface="Century Gothic"/>
            </a:endParaRPr>
          </a:p>
        </p:txBody>
      </p:sp>
      <p:graphicFrame>
        <p:nvGraphicFramePr>
          <p:cNvPr id="355" name="Google Shape;355;p44"/>
          <p:cNvGraphicFramePr/>
          <p:nvPr/>
        </p:nvGraphicFramePr>
        <p:xfrm>
          <a:off x="3784989" y="1082292"/>
          <a:ext cx="3000000" cy="3000000"/>
        </p:xfrm>
        <a:graphic>
          <a:graphicData uri="http://schemas.openxmlformats.org/drawingml/2006/table">
            <a:tbl>
              <a:tblPr bandRow="1" firstCol="1" firstRow="1">
                <a:noFill/>
                <a:tableStyleId>{41286406-21B7-4D00-910B-476BD96F55A2}</a:tableStyleId>
              </a:tblPr>
              <a:tblGrid>
                <a:gridCol w="1064375"/>
                <a:gridCol w="818025"/>
                <a:gridCol w="2751050"/>
              </a:tblGrid>
              <a:tr h="399675">
                <a:tc>
                  <a:txBody>
                    <a:bodyPr>
                      <a:noAutofit/>
                    </a:bodyPr>
                    <a:lstStyle/>
                    <a:p>
                      <a:pPr indent="0" lvl="0" marL="0" marR="0" rtl="0" algn="just">
                        <a:lnSpc>
                          <a:spcPct val="107000"/>
                        </a:lnSpc>
                        <a:spcBef>
                          <a:spcPts val="0"/>
                        </a:spcBef>
                        <a:spcAft>
                          <a:spcPts val="0"/>
                        </a:spcAft>
                        <a:buNone/>
                      </a:pPr>
                      <a:r>
                        <a:rPr lang="en" sz="1100"/>
                        <a:t>Data description</a:t>
                      </a:r>
                      <a:endParaRPr sz="1300">
                        <a:latin typeface="Calibri"/>
                        <a:ea typeface="Calibri"/>
                        <a:cs typeface="Calibri"/>
                        <a:sym typeface="Calibri"/>
                      </a:endParaRPr>
                    </a:p>
                  </a:txBody>
                  <a:tcPr marT="0" marB="0" marR="79550" marL="79550"/>
                </a:tc>
                <a:tc>
                  <a:txBody>
                    <a:bodyPr>
                      <a:noAutofit/>
                    </a:bodyPr>
                    <a:lstStyle/>
                    <a:p>
                      <a:pPr indent="0" lvl="0" marL="0" marR="0" rtl="0" algn="just">
                        <a:lnSpc>
                          <a:spcPct val="107000"/>
                        </a:lnSpc>
                        <a:spcBef>
                          <a:spcPts val="0"/>
                        </a:spcBef>
                        <a:spcAft>
                          <a:spcPts val="0"/>
                        </a:spcAft>
                        <a:buNone/>
                      </a:pPr>
                      <a:r>
                        <a:rPr lang="en" sz="1100"/>
                        <a:t>MaxSize</a:t>
                      </a:r>
                      <a:endParaRPr sz="1300">
                        <a:latin typeface="Calibri"/>
                        <a:ea typeface="Calibri"/>
                        <a:cs typeface="Calibri"/>
                        <a:sym typeface="Calibri"/>
                      </a:endParaRPr>
                    </a:p>
                  </a:txBody>
                  <a:tcPr marT="0" marB="0" marR="79550" marL="79550"/>
                </a:tc>
                <a:tc>
                  <a:txBody>
                    <a:bodyPr>
                      <a:noAutofit/>
                    </a:bodyPr>
                    <a:lstStyle/>
                    <a:p>
                      <a:pPr indent="0" lvl="0" marL="0" marR="0" rtl="0" algn="just">
                        <a:lnSpc>
                          <a:spcPct val="107000"/>
                        </a:lnSpc>
                        <a:spcBef>
                          <a:spcPts val="0"/>
                        </a:spcBef>
                        <a:spcAft>
                          <a:spcPts val="0"/>
                        </a:spcAft>
                        <a:buNone/>
                      </a:pPr>
                      <a:r>
                        <a:rPr lang="en" sz="1100"/>
                        <a:t>RF – 10-fold</a:t>
                      </a:r>
                      <a:endParaRPr sz="1300">
                        <a:latin typeface="Calibri"/>
                        <a:ea typeface="Calibri"/>
                        <a:cs typeface="Calibri"/>
                        <a:sym typeface="Calibri"/>
                      </a:endParaRPr>
                    </a:p>
                  </a:txBody>
                  <a:tcPr marT="0" marB="0" marR="79550" marL="79550"/>
                </a:tc>
              </a:tr>
              <a:tr h="1142025">
                <a:tc>
                  <a:txBody>
                    <a:bodyPr>
                      <a:noAutofit/>
                    </a:bodyPr>
                    <a:lstStyle/>
                    <a:p>
                      <a:pPr indent="0" lvl="0" marL="0" marR="0" rtl="0" algn="just">
                        <a:lnSpc>
                          <a:spcPct val="107000"/>
                        </a:lnSpc>
                        <a:spcBef>
                          <a:spcPts val="0"/>
                        </a:spcBef>
                        <a:spcAft>
                          <a:spcPts val="0"/>
                        </a:spcAft>
                        <a:buNone/>
                      </a:pPr>
                      <a:r>
                        <a:rPr lang="en" sz="1100"/>
                        <a:t>MFCC</a:t>
                      </a:r>
                      <a:endParaRPr sz="1300">
                        <a:latin typeface="Calibri"/>
                        <a:ea typeface="Calibri"/>
                        <a:cs typeface="Calibri"/>
                        <a:sym typeface="Calibri"/>
                      </a:endParaRPr>
                    </a:p>
                  </a:txBody>
                  <a:tcPr marT="0" marB="0" marR="79550" marL="79550"/>
                </a:tc>
                <a:tc>
                  <a:txBody>
                    <a:bodyPr>
                      <a:noAutofit/>
                    </a:bodyPr>
                    <a:lstStyle/>
                    <a:p>
                      <a:pPr indent="0" lvl="0" marL="0" marR="0" rtl="0" algn="just">
                        <a:lnSpc>
                          <a:spcPct val="107000"/>
                        </a:lnSpc>
                        <a:spcBef>
                          <a:spcPts val="0"/>
                        </a:spcBef>
                        <a:spcAft>
                          <a:spcPts val="0"/>
                        </a:spcAft>
                        <a:buNone/>
                      </a:pPr>
                      <a:r>
                        <a:rPr lang="en" sz="1100"/>
                        <a:t>1000</a:t>
                      </a:r>
                      <a:endParaRPr sz="1100">
                        <a:latin typeface="Calibri"/>
                        <a:ea typeface="Calibri"/>
                        <a:cs typeface="Calibri"/>
                        <a:sym typeface="Calibri"/>
                      </a:endParaRPr>
                    </a:p>
                  </a:txBody>
                  <a:tcPr marT="0" marB="0" marR="79550" marL="79550"/>
                </a:tc>
                <a:tc>
                  <a:txBody>
                    <a:bodyPr>
                      <a:noAutofit/>
                    </a:bodyPr>
                    <a:lstStyle/>
                    <a:p>
                      <a:pPr indent="0" lvl="0" marL="0" marR="0" rtl="0" algn="just">
                        <a:lnSpc>
                          <a:spcPct val="107000"/>
                        </a:lnSpc>
                        <a:spcBef>
                          <a:spcPts val="0"/>
                        </a:spcBef>
                        <a:spcAft>
                          <a:spcPts val="0"/>
                        </a:spcAft>
                        <a:buNone/>
                      </a:pPr>
                      <a:r>
                        <a:rPr lang="en" sz="1100"/>
                        <a:t>Scores: [0.67792208, 0.66318538, 0.67810026, 0.63852243, 0.7037037, 0.67204301, 0.67847411, 0.66111111, 0.64145658, 0.69714286]</a:t>
                      </a:r>
                      <a:endParaRPr/>
                    </a:p>
                    <a:p>
                      <a:pPr indent="0" lvl="0" marL="0" marR="0" rtl="0" algn="just">
                        <a:lnSpc>
                          <a:spcPct val="107000"/>
                        </a:lnSpc>
                        <a:spcBef>
                          <a:spcPts val="0"/>
                        </a:spcBef>
                        <a:spcAft>
                          <a:spcPts val="0"/>
                        </a:spcAft>
                        <a:buNone/>
                      </a:pPr>
                      <a:r>
                        <a:rPr lang="en" sz="1100"/>
                        <a:t>Mean: 0. 67116615275898628</a:t>
                      </a:r>
                      <a:endParaRPr/>
                    </a:p>
                    <a:p>
                      <a:pPr indent="0" lvl="0" marL="0" marR="0" rtl="0" algn="just">
                        <a:lnSpc>
                          <a:spcPct val="107000"/>
                        </a:lnSpc>
                        <a:spcBef>
                          <a:spcPts val="0"/>
                        </a:spcBef>
                        <a:spcAft>
                          <a:spcPts val="0"/>
                        </a:spcAft>
                        <a:buNone/>
                      </a:pPr>
                      <a:r>
                        <a:rPr lang="en" sz="1100"/>
                        <a:t>Std: 0. 019986117622205764</a:t>
                      </a:r>
                      <a:endParaRPr sz="1100">
                        <a:latin typeface="Calibri"/>
                        <a:ea typeface="Calibri"/>
                        <a:cs typeface="Calibri"/>
                        <a:sym typeface="Calibri"/>
                      </a:endParaRPr>
                    </a:p>
                  </a:txBody>
                  <a:tcPr marT="0" marB="0" marR="79550" marL="79550"/>
                </a:tc>
              </a:tr>
              <a:tr h="399675">
                <a:tc>
                  <a:txBody>
                    <a:bodyPr>
                      <a:noAutofit/>
                    </a:bodyPr>
                    <a:lstStyle/>
                    <a:p>
                      <a:pPr indent="0" lvl="0" marL="0" marR="0" rtl="0" algn="just">
                        <a:lnSpc>
                          <a:spcPct val="107000"/>
                        </a:lnSpc>
                        <a:spcBef>
                          <a:spcPts val="0"/>
                        </a:spcBef>
                        <a:spcAft>
                          <a:spcPts val="0"/>
                        </a:spcAft>
                        <a:buNone/>
                      </a:pPr>
                      <a:r>
                        <a:rPr lang="en" sz="1100"/>
                        <a:t>SFTF</a:t>
                      </a:r>
                      <a:endParaRPr sz="1300">
                        <a:latin typeface="Calibri"/>
                        <a:ea typeface="Calibri"/>
                        <a:cs typeface="Calibri"/>
                        <a:sym typeface="Calibri"/>
                      </a:endParaRPr>
                    </a:p>
                  </a:txBody>
                  <a:tcPr marT="0" marB="0" marR="79550" marL="79550"/>
                </a:tc>
                <a:tc>
                  <a:txBody>
                    <a:bodyPr>
                      <a:noAutofit/>
                    </a:bodyPr>
                    <a:lstStyle/>
                    <a:p>
                      <a:pPr indent="0" lvl="0" marL="0" marR="0" rtl="0" algn="just">
                        <a:lnSpc>
                          <a:spcPct val="107000"/>
                        </a:lnSpc>
                        <a:spcBef>
                          <a:spcPts val="0"/>
                        </a:spcBef>
                        <a:spcAft>
                          <a:spcPts val="0"/>
                        </a:spcAft>
                        <a:buNone/>
                      </a:pPr>
                      <a:r>
                        <a:rPr lang="en" sz="1100"/>
                        <a:t>1000</a:t>
                      </a:r>
                      <a:endParaRPr sz="1100">
                        <a:latin typeface="Calibri"/>
                        <a:ea typeface="Calibri"/>
                        <a:cs typeface="Calibri"/>
                        <a:sym typeface="Calibri"/>
                      </a:endParaRPr>
                    </a:p>
                  </a:txBody>
                  <a:tcPr marT="0" marB="0" marR="79550" marL="79550"/>
                </a:tc>
                <a:tc>
                  <a:txBody>
                    <a:bodyPr>
                      <a:noAutofit/>
                    </a:bodyPr>
                    <a:lstStyle/>
                    <a:p>
                      <a:pPr indent="0" lvl="0" marL="0" marR="0" rtl="0" algn="just">
                        <a:lnSpc>
                          <a:spcPct val="107000"/>
                        </a:lnSpc>
                        <a:spcBef>
                          <a:spcPts val="0"/>
                        </a:spcBef>
                        <a:spcAft>
                          <a:spcPts val="0"/>
                        </a:spcAft>
                        <a:buNone/>
                      </a:pPr>
                      <a:r>
                        <a:rPr lang="en" sz="1100"/>
                        <a:t>Too many dimensions caused the computers to crash.</a:t>
                      </a:r>
                      <a:endParaRPr sz="1100">
                        <a:latin typeface="Calibri"/>
                        <a:ea typeface="Calibri"/>
                        <a:cs typeface="Calibri"/>
                        <a:sym typeface="Calibri"/>
                      </a:endParaRPr>
                    </a:p>
                  </a:txBody>
                  <a:tcPr marT="0" marB="0" marR="79550" marL="79550"/>
                </a:tc>
              </a:tr>
              <a:tr h="1142025">
                <a:tc>
                  <a:txBody>
                    <a:bodyPr>
                      <a:noAutofit/>
                    </a:bodyPr>
                    <a:lstStyle/>
                    <a:p>
                      <a:pPr indent="0" lvl="0" marL="0" marR="0" rtl="0" algn="just">
                        <a:lnSpc>
                          <a:spcPct val="107000"/>
                        </a:lnSpc>
                        <a:spcBef>
                          <a:spcPts val="0"/>
                        </a:spcBef>
                        <a:spcAft>
                          <a:spcPts val="0"/>
                        </a:spcAft>
                        <a:buNone/>
                      </a:pPr>
                      <a:r>
                        <a:rPr lang="en" sz="1100"/>
                        <a:t>Mel-spectrogram</a:t>
                      </a:r>
                      <a:endParaRPr sz="1300">
                        <a:latin typeface="Calibri"/>
                        <a:ea typeface="Calibri"/>
                        <a:cs typeface="Calibri"/>
                        <a:sym typeface="Calibri"/>
                      </a:endParaRPr>
                    </a:p>
                  </a:txBody>
                  <a:tcPr marT="0" marB="0" marR="79550" marL="79550"/>
                </a:tc>
                <a:tc>
                  <a:txBody>
                    <a:bodyPr>
                      <a:noAutofit/>
                    </a:bodyPr>
                    <a:lstStyle/>
                    <a:p>
                      <a:pPr indent="0" lvl="0" marL="0" marR="0" rtl="0" algn="just">
                        <a:lnSpc>
                          <a:spcPct val="107000"/>
                        </a:lnSpc>
                        <a:spcBef>
                          <a:spcPts val="0"/>
                        </a:spcBef>
                        <a:spcAft>
                          <a:spcPts val="0"/>
                        </a:spcAft>
                        <a:buNone/>
                      </a:pPr>
                      <a:r>
                        <a:rPr lang="en" sz="1100"/>
                        <a:t>1000</a:t>
                      </a:r>
                      <a:endParaRPr sz="1100">
                        <a:latin typeface="Calibri"/>
                        <a:ea typeface="Calibri"/>
                        <a:cs typeface="Calibri"/>
                        <a:sym typeface="Calibri"/>
                      </a:endParaRPr>
                    </a:p>
                  </a:txBody>
                  <a:tcPr marT="0" marB="0" marR="79550" marL="79550"/>
                </a:tc>
                <a:tc>
                  <a:txBody>
                    <a:bodyPr>
                      <a:noAutofit/>
                    </a:bodyPr>
                    <a:lstStyle/>
                    <a:p>
                      <a:pPr indent="0" lvl="0" marL="0" marR="0" rtl="0" algn="just">
                        <a:lnSpc>
                          <a:spcPct val="107000"/>
                        </a:lnSpc>
                        <a:spcBef>
                          <a:spcPts val="0"/>
                        </a:spcBef>
                        <a:spcAft>
                          <a:spcPts val="0"/>
                        </a:spcAft>
                        <a:buNone/>
                      </a:pPr>
                      <a:r>
                        <a:rPr lang="en" sz="1100"/>
                        <a:t>Scores: [ 0.65454545,  0.64490862,  0.6701847 ,  0.63060686,  0.67195767,        0.64516129,  0.63760218,  0.63333333,  0.60784314,  0.68285714]</a:t>
                      </a:r>
                      <a:endParaRPr/>
                    </a:p>
                    <a:p>
                      <a:pPr indent="0" lvl="0" marL="0" marR="0" rtl="0" algn="just">
                        <a:lnSpc>
                          <a:spcPct val="107000"/>
                        </a:lnSpc>
                        <a:spcBef>
                          <a:spcPts val="0"/>
                        </a:spcBef>
                        <a:spcAft>
                          <a:spcPts val="0"/>
                        </a:spcAft>
                        <a:buNone/>
                      </a:pPr>
                      <a:r>
                        <a:rPr lang="en" sz="1100"/>
                        <a:t>Mean: 0.64790003830238196</a:t>
                      </a:r>
                      <a:endParaRPr/>
                    </a:p>
                    <a:p>
                      <a:pPr indent="0" lvl="0" marL="0" marR="0" rtl="0" algn="just">
                        <a:lnSpc>
                          <a:spcPct val="107000"/>
                        </a:lnSpc>
                        <a:spcBef>
                          <a:spcPts val="0"/>
                        </a:spcBef>
                        <a:spcAft>
                          <a:spcPts val="0"/>
                        </a:spcAft>
                        <a:buNone/>
                      </a:pPr>
                      <a:r>
                        <a:rPr lang="en" sz="1100"/>
                        <a:t>Std: 0.021400537162279857</a:t>
                      </a:r>
                      <a:endParaRPr sz="1100">
                        <a:latin typeface="Calibri"/>
                        <a:ea typeface="Calibri"/>
                        <a:cs typeface="Calibri"/>
                        <a:sym typeface="Calibri"/>
                      </a:endParaRPr>
                    </a:p>
                  </a:txBody>
                  <a:tcPr marT="0" marB="0" marR="79550" marL="795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59" name="Shape 359"/>
        <p:cNvGrpSpPr/>
        <p:nvPr/>
      </p:nvGrpSpPr>
      <p:grpSpPr>
        <a:xfrm>
          <a:off x="0" y="0"/>
          <a:ext cx="0" cy="0"/>
          <a:chOff x="0" y="0"/>
          <a:chExt cx="0" cy="0"/>
        </a:xfrm>
      </p:grpSpPr>
      <p:pic>
        <p:nvPicPr>
          <p:cNvPr id="360" name="Google Shape;360;p45"/>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361" name="Google Shape;361;p45"/>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362" name="Google Shape;362;p45"/>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363" name="Google Shape;363;p45"/>
          <p:cNvSpPr txBox="1"/>
          <p:nvPr>
            <p:ph type="title"/>
          </p:nvPr>
        </p:nvSpPr>
        <p:spPr>
          <a:xfrm>
            <a:off x="514350" y="799622"/>
            <a:ext cx="2480058" cy="386127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2400" u="none" cap="none" strike="noStrike">
                <a:solidFill>
                  <a:schemeClr val="lt1"/>
                </a:solidFill>
                <a:latin typeface="Century Gothic"/>
                <a:ea typeface="Century Gothic"/>
                <a:cs typeface="Century Gothic"/>
                <a:sym typeface="Century Gothic"/>
              </a:rPr>
              <a:t>SIGNAL PROCESSING</a:t>
            </a:r>
            <a:endParaRPr/>
          </a:p>
        </p:txBody>
      </p:sp>
      <p:grpSp>
        <p:nvGrpSpPr>
          <p:cNvPr id="364" name="Google Shape;364;p45"/>
          <p:cNvGrpSpPr/>
          <p:nvPr/>
        </p:nvGrpSpPr>
        <p:grpSpPr>
          <a:xfrm>
            <a:off x="3508758" y="1465371"/>
            <a:ext cx="4802995" cy="2575500"/>
            <a:chOff x="0" y="620028"/>
            <a:chExt cx="4802995" cy="2575500"/>
          </a:xfrm>
        </p:grpSpPr>
        <p:sp>
          <p:nvSpPr>
            <p:cNvPr id="365" name="Google Shape;365;p45"/>
            <p:cNvSpPr/>
            <p:nvPr/>
          </p:nvSpPr>
          <p:spPr>
            <a:xfrm>
              <a:off x="0" y="620028"/>
              <a:ext cx="4802995" cy="1144667"/>
            </a:xfrm>
            <a:prstGeom prst="roundRect">
              <a:avLst>
                <a:gd fmla="val 10000" name="adj"/>
              </a:avLst>
            </a:prstGeom>
            <a:solidFill>
              <a:srgbClr val="30C6A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Google Shape;366;p45"/>
            <p:cNvSpPr/>
            <p:nvPr/>
          </p:nvSpPr>
          <p:spPr>
            <a:xfrm>
              <a:off x="346261" y="877578"/>
              <a:ext cx="629566" cy="62956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Google Shape;367;p45"/>
            <p:cNvSpPr/>
            <p:nvPr/>
          </p:nvSpPr>
          <p:spPr>
            <a:xfrm>
              <a:off x="1322090" y="620028"/>
              <a:ext cx="3480904" cy="1144667"/>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Google Shape;368;p45"/>
            <p:cNvSpPr txBox="1"/>
            <p:nvPr/>
          </p:nvSpPr>
          <p:spPr>
            <a:xfrm>
              <a:off x="1322090" y="620028"/>
              <a:ext cx="3480904" cy="1144667"/>
            </a:xfrm>
            <a:prstGeom prst="rect">
              <a:avLst/>
            </a:prstGeom>
            <a:noFill/>
            <a:ln>
              <a:noFill/>
            </a:ln>
          </p:spPr>
          <p:txBody>
            <a:bodyPr anchorCtr="0" anchor="ctr" bIns="121125" lIns="121125" spcFirstLastPara="1" rIns="121125" wrap="square" tIns="121125">
              <a:noAutofit/>
            </a:bodyPr>
            <a:lstStyle/>
            <a:p>
              <a:pPr indent="0" lvl="0" marL="0" marR="0" rtl="0" algn="l">
                <a:lnSpc>
                  <a:spcPct val="90000"/>
                </a:lnSpc>
                <a:spcBef>
                  <a:spcPts val="0"/>
                </a:spcBef>
                <a:spcAft>
                  <a:spcPts val="0"/>
                </a:spcAft>
                <a:buClr>
                  <a:schemeClr val="lt1"/>
                </a:buClr>
                <a:buSzPts val="2100"/>
                <a:buFont typeface="Century Gothic"/>
                <a:buNone/>
              </a:pPr>
              <a:r>
                <a:rPr lang="en" sz="2100">
                  <a:solidFill>
                    <a:schemeClr val="lt1"/>
                  </a:solidFill>
                  <a:latin typeface="Century Gothic"/>
                  <a:ea typeface="Century Gothic"/>
                  <a:cs typeface="Century Gothic"/>
                  <a:sym typeface="Century Gothic"/>
                </a:rPr>
                <a:t>Before feeding the data into the model, we need to make it useful!</a:t>
              </a:r>
              <a:endParaRPr/>
            </a:p>
          </p:txBody>
        </p:sp>
        <p:sp>
          <p:nvSpPr>
            <p:cNvPr id="369" name="Google Shape;369;p45"/>
            <p:cNvSpPr/>
            <p:nvPr/>
          </p:nvSpPr>
          <p:spPr>
            <a:xfrm>
              <a:off x="0" y="2050861"/>
              <a:ext cx="4802995" cy="1144667"/>
            </a:xfrm>
            <a:prstGeom prst="roundRect">
              <a:avLst>
                <a:gd fmla="val 10000" name="adj"/>
              </a:avLst>
            </a:prstGeom>
            <a:solidFill>
              <a:srgbClr val="479AD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Google Shape;370;p45"/>
            <p:cNvSpPr/>
            <p:nvPr/>
          </p:nvSpPr>
          <p:spPr>
            <a:xfrm>
              <a:off x="346261" y="2308411"/>
              <a:ext cx="629566" cy="62956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Google Shape;371;p45"/>
            <p:cNvSpPr/>
            <p:nvPr/>
          </p:nvSpPr>
          <p:spPr>
            <a:xfrm>
              <a:off x="1322090" y="2050861"/>
              <a:ext cx="3480904" cy="1144667"/>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Google Shape;372;p45"/>
            <p:cNvSpPr txBox="1"/>
            <p:nvPr/>
          </p:nvSpPr>
          <p:spPr>
            <a:xfrm>
              <a:off x="1322090" y="2050861"/>
              <a:ext cx="3480904" cy="1144667"/>
            </a:xfrm>
            <a:prstGeom prst="rect">
              <a:avLst/>
            </a:prstGeom>
            <a:noFill/>
            <a:ln>
              <a:noFill/>
            </a:ln>
          </p:spPr>
          <p:txBody>
            <a:bodyPr anchorCtr="0" anchor="ctr" bIns="121125" lIns="121125" spcFirstLastPara="1" rIns="121125" wrap="square" tIns="121125">
              <a:noAutofit/>
            </a:bodyPr>
            <a:lstStyle/>
            <a:p>
              <a:pPr indent="0" lvl="0" marL="0" marR="0" rtl="0" algn="l">
                <a:lnSpc>
                  <a:spcPct val="90000"/>
                </a:lnSpc>
                <a:spcBef>
                  <a:spcPts val="0"/>
                </a:spcBef>
                <a:spcAft>
                  <a:spcPts val="0"/>
                </a:spcAft>
                <a:buClr>
                  <a:schemeClr val="lt1"/>
                </a:buClr>
                <a:buSzPts val="2100"/>
                <a:buFont typeface="Century Gothic"/>
                <a:buNone/>
              </a:pPr>
              <a:r>
                <a:rPr lang="en" sz="2100">
                  <a:solidFill>
                    <a:schemeClr val="lt1"/>
                  </a:solidFill>
                  <a:latin typeface="Century Gothic"/>
                  <a:ea typeface="Century Gothic"/>
                  <a:cs typeface="Century Gothic"/>
                  <a:sym typeface="Century Gothic"/>
                </a:rPr>
                <a:t>We only do MFCC by hand as it was our best performer</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2800"/>
              <a:buFont typeface="Century Gothic"/>
              <a:buNone/>
            </a:pPr>
            <a:r>
              <a:rPr b="0" i="0" lang="en" sz="3000" u="none" cap="none" strike="noStrike">
                <a:solidFill>
                  <a:schemeClr val="lt1"/>
                </a:solidFill>
                <a:latin typeface="Century Gothic"/>
                <a:ea typeface="Century Gothic"/>
                <a:cs typeface="Century Gothic"/>
                <a:sym typeface="Century Gothic"/>
              </a:rPr>
              <a:t>SIGNAL PROCESSING - (NORMALIZED) WAVES</a:t>
            </a:r>
            <a:endParaRPr b="0" i="0" sz="3000" u="none" cap="none" strike="noStrike">
              <a:solidFill>
                <a:schemeClr val="lt1"/>
              </a:solidFill>
              <a:latin typeface="Century Gothic"/>
              <a:ea typeface="Century Gothic"/>
              <a:cs typeface="Century Gothic"/>
              <a:sym typeface="Century Gothic"/>
            </a:endParaRPr>
          </a:p>
        </p:txBody>
      </p:sp>
      <p:sp>
        <p:nvSpPr>
          <p:cNvPr id="378" name="Google Shape;378;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p:txBody>
      </p:sp>
      <p:pic>
        <p:nvPicPr>
          <p:cNvPr id="379" name="Google Shape;379;p46"/>
          <p:cNvPicPr preferRelativeResize="0"/>
          <p:nvPr/>
        </p:nvPicPr>
        <p:blipFill rotWithShape="1">
          <a:blip r:embed="rId3">
            <a:alphaModFix/>
          </a:blip>
          <a:srcRect b="0" l="0" r="0" t="0"/>
          <a:stretch/>
        </p:blipFill>
        <p:spPr>
          <a:xfrm>
            <a:off x="311688" y="1152463"/>
            <a:ext cx="3705225" cy="2447925"/>
          </a:xfrm>
          <a:prstGeom prst="rect">
            <a:avLst/>
          </a:prstGeom>
          <a:noFill/>
          <a:ln>
            <a:noFill/>
          </a:ln>
        </p:spPr>
      </p:pic>
      <p:pic>
        <p:nvPicPr>
          <p:cNvPr id="380" name="Google Shape;380;p46"/>
          <p:cNvPicPr preferRelativeResize="0"/>
          <p:nvPr/>
        </p:nvPicPr>
        <p:blipFill rotWithShape="1">
          <a:blip r:embed="rId4">
            <a:alphaModFix/>
          </a:blip>
          <a:srcRect b="0" l="0" r="0" t="0"/>
          <a:stretch/>
        </p:blipFill>
        <p:spPr>
          <a:xfrm>
            <a:off x="5184213" y="1133413"/>
            <a:ext cx="3648075" cy="248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84" name="Shape 384"/>
        <p:cNvGrpSpPr/>
        <p:nvPr/>
      </p:nvGrpSpPr>
      <p:grpSpPr>
        <a:xfrm>
          <a:off x="0" y="0"/>
          <a:ext cx="0" cy="0"/>
          <a:chOff x="0" y="0"/>
          <a:chExt cx="0" cy="0"/>
        </a:xfrm>
      </p:grpSpPr>
      <p:pic>
        <p:nvPicPr>
          <p:cNvPr id="385" name="Google Shape;385;p47"/>
          <p:cNvPicPr preferRelativeResize="0"/>
          <p:nvPr/>
        </p:nvPicPr>
        <p:blipFill rotWithShape="1">
          <a:blip r:embed="rId3">
            <a:alphaModFix/>
          </a:blip>
          <a:srcRect b="0" l="0" r="0" t="0"/>
          <a:stretch/>
        </p:blipFill>
        <p:spPr>
          <a:xfrm>
            <a:off x="0" y="0"/>
            <a:ext cx="9144000" cy="1081087"/>
          </a:xfrm>
          <a:prstGeom prst="rect">
            <a:avLst/>
          </a:prstGeom>
          <a:noFill/>
          <a:ln>
            <a:noFill/>
          </a:ln>
        </p:spPr>
      </p:pic>
      <p:pic>
        <p:nvPicPr>
          <p:cNvPr id="386" name="Google Shape;386;p47"/>
          <p:cNvPicPr preferRelativeResize="0"/>
          <p:nvPr/>
        </p:nvPicPr>
        <p:blipFill rotWithShape="1">
          <a:blip r:embed="rId4">
            <a:alphaModFix/>
          </a:blip>
          <a:srcRect b="0" l="0" r="0" t="0"/>
          <a:stretch/>
        </p:blipFill>
        <p:spPr>
          <a:xfrm>
            <a:off x="0" y="3281362"/>
            <a:ext cx="9144000" cy="1862138"/>
          </a:xfrm>
          <a:prstGeom prst="rect">
            <a:avLst/>
          </a:prstGeom>
          <a:noFill/>
          <a:ln>
            <a:noFill/>
          </a:ln>
        </p:spPr>
      </p:pic>
      <p:sp>
        <p:nvSpPr>
          <p:cNvPr id="387" name="Google Shape;387;p47"/>
          <p:cNvSpPr txBox="1"/>
          <p:nvPr>
            <p:ph type="title"/>
          </p:nvPr>
        </p:nvSpPr>
        <p:spPr>
          <a:xfrm>
            <a:off x="6402207" y="504930"/>
            <a:ext cx="2273643" cy="2584779"/>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2500" u="none" cap="none" strike="noStrike">
                <a:solidFill>
                  <a:schemeClr val="lt1"/>
                </a:solidFill>
                <a:latin typeface="Century Gothic"/>
                <a:ea typeface="Century Gothic"/>
                <a:cs typeface="Century Gothic"/>
                <a:sym typeface="Century Gothic"/>
              </a:rPr>
              <a:t>SIGNAL PROCESSING - AUDIO FRAMING</a:t>
            </a:r>
            <a:endParaRPr/>
          </a:p>
        </p:txBody>
      </p:sp>
      <p:pic>
        <p:nvPicPr>
          <p:cNvPr id="388" name="Google Shape;388;p47"/>
          <p:cNvPicPr preferRelativeResize="0"/>
          <p:nvPr/>
        </p:nvPicPr>
        <p:blipFill rotWithShape="1">
          <a:blip r:embed="rId5">
            <a:alphaModFix/>
          </a:blip>
          <a:srcRect b="2" l="23232" r="3316" t="0"/>
          <a:stretch/>
        </p:blipFill>
        <p:spPr>
          <a:xfrm>
            <a:off x="1803" y="10"/>
            <a:ext cx="5845684" cy="5143490"/>
          </a:xfrm>
          <a:prstGeom prst="rect">
            <a:avLst/>
          </a:prstGeom>
          <a:noFill/>
          <a:ln>
            <a:noFill/>
          </a:ln>
        </p:spPr>
      </p:pic>
      <p:sp>
        <p:nvSpPr>
          <p:cNvPr id="389" name="Google Shape;389;p47"/>
          <p:cNvSpPr/>
          <p:nvPr/>
        </p:nvSpPr>
        <p:spPr>
          <a:xfrm>
            <a:off x="5960086" y="0"/>
            <a:ext cx="3183914" cy="40253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0" name="Google Shape;390;p47"/>
          <p:cNvSpPr/>
          <p:nvPr/>
        </p:nvSpPr>
        <p:spPr>
          <a:xfrm>
            <a:off x="5847488" y="0"/>
            <a:ext cx="123444"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8"/>
          <p:cNvSpPr txBox="1"/>
          <p:nvPr>
            <p:ph type="title"/>
          </p:nvPr>
        </p:nvSpPr>
        <p:spPr>
          <a:xfrm>
            <a:off x="311700" y="77625"/>
            <a:ext cx="8520600" cy="5727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2800"/>
              <a:buFont typeface="Century Gothic"/>
              <a:buNone/>
            </a:pPr>
            <a:r>
              <a:rPr b="0" i="0" lang="en" sz="3000" u="none" cap="none" strike="noStrike">
                <a:solidFill>
                  <a:schemeClr val="lt1"/>
                </a:solidFill>
                <a:latin typeface="Century Gothic"/>
                <a:ea typeface="Century Gothic"/>
                <a:cs typeface="Century Gothic"/>
                <a:sym typeface="Century Gothic"/>
              </a:rPr>
              <a:t>SIGNAL PROCESSING - FRAMED AUDIO IN FREQUENCY DOMAIN</a:t>
            </a:r>
            <a:endParaRPr b="0" i="0" sz="3000" u="none" cap="none" strike="noStrike">
              <a:solidFill>
                <a:schemeClr val="lt1"/>
              </a:solidFill>
              <a:latin typeface="Century Gothic"/>
              <a:ea typeface="Century Gothic"/>
              <a:cs typeface="Century Gothic"/>
              <a:sym typeface="Century Gothic"/>
            </a:endParaRPr>
          </a:p>
        </p:txBody>
      </p:sp>
      <p:sp>
        <p:nvSpPr>
          <p:cNvPr id="396" name="Google Shape;39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p:txBody>
      </p:sp>
      <p:pic>
        <p:nvPicPr>
          <p:cNvPr id="397" name="Google Shape;397;p48"/>
          <p:cNvPicPr preferRelativeResize="0"/>
          <p:nvPr/>
        </p:nvPicPr>
        <p:blipFill rotWithShape="1">
          <a:blip r:embed="rId3">
            <a:alphaModFix/>
          </a:blip>
          <a:srcRect b="0" l="0" r="0" t="0"/>
          <a:stretch/>
        </p:blipFill>
        <p:spPr>
          <a:xfrm>
            <a:off x="28633" y="998646"/>
            <a:ext cx="9144000" cy="41448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p:txBody>
      </p:sp>
      <p:pic>
        <p:nvPicPr>
          <p:cNvPr id="403" name="Google Shape;403;p49"/>
          <p:cNvPicPr preferRelativeResize="0"/>
          <p:nvPr/>
        </p:nvPicPr>
        <p:blipFill rotWithShape="1">
          <a:blip r:embed="rId3">
            <a:alphaModFix/>
          </a:blip>
          <a:srcRect b="0" l="0" r="0" t="0"/>
          <a:stretch/>
        </p:blipFill>
        <p:spPr>
          <a:xfrm>
            <a:off x="0" y="1017725"/>
            <a:ext cx="9144000" cy="41448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p:txBody>
      </p:sp>
      <p:pic>
        <p:nvPicPr>
          <p:cNvPr id="409" name="Google Shape;409;p50"/>
          <p:cNvPicPr preferRelativeResize="0"/>
          <p:nvPr/>
        </p:nvPicPr>
        <p:blipFill rotWithShape="1">
          <a:blip r:embed="rId3">
            <a:alphaModFix/>
          </a:blip>
          <a:srcRect b="0" l="0" r="0" t="0"/>
          <a:stretch/>
        </p:blipFill>
        <p:spPr>
          <a:xfrm>
            <a:off x="0" y="1038984"/>
            <a:ext cx="9144000" cy="41448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2800"/>
              <a:buFont typeface="Century Gothic"/>
              <a:buNone/>
            </a:pPr>
            <a:r>
              <a:rPr b="0" i="0" lang="en" sz="3000" u="none" cap="none" strike="noStrike">
                <a:solidFill>
                  <a:schemeClr val="lt1"/>
                </a:solidFill>
                <a:latin typeface="Century Gothic"/>
                <a:ea typeface="Century Gothic"/>
                <a:cs typeface="Century Gothic"/>
                <a:sym typeface="Century Gothic"/>
              </a:rPr>
              <a:t>SIGNAL PROCESSING - AFTER ‘WINDOWING’</a:t>
            </a:r>
            <a:endParaRPr b="0" i="0" sz="3000" u="none" cap="none" strike="noStrike">
              <a:solidFill>
                <a:schemeClr val="lt1"/>
              </a:solidFill>
              <a:latin typeface="Century Gothic"/>
              <a:ea typeface="Century Gothic"/>
              <a:cs typeface="Century Gothic"/>
              <a:sym typeface="Century Gothic"/>
            </a:endParaRPr>
          </a:p>
        </p:txBody>
      </p:sp>
      <p:pic>
        <p:nvPicPr>
          <p:cNvPr id="415" name="Google Shape;415;p51"/>
          <p:cNvPicPr preferRelativeResize="0"/>
          <p:nvPr/>
        </p:nvPicPr>
        <p:blipFill rotWithShape="1">
          <a:blip r:embed="rId3">
            <a:alphaModFix/>
          </a:blip>
          <a:srcRect b="0" l="0" r="0" t="0"/>
          <a:stretch/>
        </p:blipFill>
        <p:spPr>
          <a:xfrm>
            <a:off x="576250" y="1152475"/>
            <a:ext cx="7991475" cy="3638550"/>
          </a:xfrm>
          <a:prstGeom prst="rect">
            <a:avLst/>
          </a:prstGeom>
          <a:noFill/>
          <a:ln>
            <a:noFill/>
          </a:ln>
        </p:spPr>
      </p:pic>
      <p:sp>
        <p:nvSpPr>
          <p:cNvPr id="416" name="Google Shape;416;p51"/>
          <p:cNvSpPr txBox="1"/>
          <p:nvPr/>
        </p:nvSpPr>
        <p:spPr>
          <a:xfrm>
            <a:off x="576250" y="4791025"/>
            <a:ext cx="6274925" cy="3048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lt1"/>
              </a:buClr>
              <a:buSzPts val="1000"/>
              <a:buFont typeface="Century Gothic"/>
              <a:buNone/>
            </a:pPr>
            <a:r>
              <a:rPr lang="en" sz="1000">
                <a:solidFill>
                  <a:schemeClr val="lt1"/>
                </a:solidFill>
                <a:latin typeface="Century Gothic"/>
                <a:ea typeface="Century Gothic"/>
                <a:cs typeface="Century Gothic"/>
                <a:sym typeface="Century Gothic"/>
              </a:rPr>
              <a:t>(Image from https://www.kaggle.com/ilyamich/mfcc-implementation-and-tutorial)</a:t>
            </a:r>
            <a:endParaRPr sz="1000">
              <a:solidFill>
                <a:schemeClr val="l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2800"/>
              <a:buFont typeface="Century Gothic"/>
              <a:buNone/>
            </a:pPr>
            <a:r>
              <a:rPr b="0" i="0" lang="en" sz="3000" u="none" cap="none" strike="noStrike">
                <a:solidFill>
                  <a:schemeClr val="lt1"/>
                </a:solidFill>
                <a:latin typeface="Century Gothic"/>
                <a:ea typeface="Century Gothic"/>
                <a:cs typeface="Century Gothic"/>
                <a:sym typeface="Century Gothic"/>
              </a:rPr>
              <a:t>SIGNAL PROCESSING - FILTER BANKS</a:t>
            </a:r>
            <a:endParaRPr b="0" i="0" sz="3000" u="none" cap="none" strike="noStrike">
              <a:solidFill>
                <a:schemeClr val="lt1"/>
              </a:solidFill>
              <a:latin typeface="Century Gothic"/>
              <a:ea typeface="Century Gothic"/>
              <a:cs typeface="Century Gothic"/>
              <a:sym typeface="Century Gothic"/>
            </a:endParaRPr>
          </a:p>
        </p:txBody>
      </p:sp>
      <p:pic>
        <p:nvPicPr>
          <p:cNvPr id="422" name="Google Shape;422;p52"/>
          <p:cNvPicPr preferRelativeResize="0"/>
          <p:nvPr/>
        </p:nvPicPr>
        <p:blipFill rotWithShape="1">
          <a:blip r:embed="rId3">
            <a:alphaModFix/>
          </a:blip>
          <a:srcRect b="0" l="0" r="0" t="0"/>
          <a:stretch/>
        </p:blipFill>
        <p:spPr>
          <a:xfrm>
            <a:off x="871538" y="1557338"/>
            <a:ext cx="7400925" cy="2028825"/>
          </a:xfrm>
          <a:prstGeom prst="rect">
            <a:avLst/>
          </a:prstGeom>
          <a:noFill/>
          <a:ln>
            <a:noFill/>
          </a:ln>
        </p:spPr>
      </p:pic>
      <p:sp>
        <p:nvSpPr>
          <p:cNvPr id="423" name="Google Shape;423;p52"/>
          <p:cNvSpPr txBox="1"/>
          <p:nvPr/>
        </p:nvSpPr>
        <p:spPr>
          <a:xfrm>
            <a:off x="2047875" y="3694350"/>
            <a:ext cx="5633400" cy="457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lt1"/>
              </a:buClr>
              <a:buSzPts val="1000"/>
              <a:buFont typeface="Century Gothic"/>
              <a:buNone/>
            </a:pPr>
            <a:r>
              <a:rPr lang="en" sz="1000">
                <a:solidFill>
                  <a:schemeClr val="lt1"/>
                </a:solidFill>
                <a:latin typeface="Century Gothic"/>
                <a:ea typeface="Century Gothic"/>
                <a:cs typeface="Century Gothic"/>
                <a:sym typeface="Century Gothic"/>
              </a:rPr>
              <a:t>(From </a:t>
            </a:r>
            <a:r>
              <a:rPr lang="en" sz="1000" u="sng">
                <a:solidFill>
                  <a:schemeClr val="hlink"/>
                </a:solidFill>
                <a:latin typeface="Century Gothic"/>
                <a:ea typeface="Century Gothic"/>
                <a:cs typeface="Century Gothic"/>
                <a:sym typeface="Century Gothic"/>
                <a:hlinkClick r:id="rId4"/>
              </a:rPr>
              <a:t>https://haythamfayek.com/2016/04/21/speech-processing-for-machine-learning.html</a:t>
            </a:r>
            <a:r>
              <a:rPr lang="en" sz="1000">
                <a:solidFill>
                  <a:schemeClr val="lt1"/>
                </a:solidFill>
                <a:latin typeface="Century Gothic"/>
                <a:ea typeface="Century Gothic"/>
                <a:cs typeface="Century Gothic"/>
                <a:sym typeface="Century Gothic"/>
              </a:rPr>
              <a:t> )</a:t>
            </a:r>
            <a:endParaRPr sz="10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2" name="Shape 212"/>
        <p:cNvGrpSpPr/>
        <p:nvPr/>
      </p:nvGrpSpPr>
      <p:grpSpPr>
        <a:xfrm>
          <a:off x="0" y="0"/>
          <a:ext cx="0" cy="0"/>
          <a:chOff x="0" y="0"/>
          <a:chExt cx="0" cy="0"/>
        </a:xfrm>
      </p:grpSpPr>
      <p:pic>
        <p:nvPicPr>
          <p:cNvPr id="213" name="Google Shape;213;p35"/>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214" name="Google Shape;214;p35"/>
          <p:cNvSpPr/>
          <p:nvPr/>
        </p:nvSpPr>
        <p:spPr>
          <a:xfrm>
            <a:off x="3477006" y="0"/>
            <a:ext cx="5666994" cy="5143500"/>
          </a:xfrm>
          <a:prstGeom prst="roundRect">
            <a:avLst>
              <a:gd fmla="val 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5" name="Google Shape;215;p35"/>
          <p:cNvSpPr/>
          <p:nvPr/>
        </p:nvSpPr>
        <p:spPr>
          <a:xfrm>
            <a:off x="0" y="0"/>
            <a:ext cx="3477006" cy="5143500"/>
          </a:xfrm>
          <a:prstGeom prst="rect">
            <a:avLst/>
          </a:prstGeom>
          <a:solidFill>
            <a:schemeClr val="dk1"/>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216" name="Google Shape;216;p35"/>
          <p:cNvPicPr preferRelativeResize="0"/>
          <p:nvPr/>
        </p:nvPicPr>
        <p:blipFill rotWithShape="1">
          <a:blip r:embed="rId3">
            <a:alphaModFix/>
          </a:blip>
          <a:srcRect b="0" l="0" r="61974" t="0"/>
          <a:stretch/>
        </p:blipFill>
        <p:spPr>
          <a:xfrm>
            <a:off x="0" y="0"/>
            <a:ext cx="3477006" cy="1081087"/>
          </a:xfrm>
          <a:prstGeom prst="rect">
            <a:avLst/>
          </a:prstGeom>
          <a:noFill/>
          <a:ln>
            <a:noFill/>
          </a:ln>
        </p:spPr>
      </p:pic>
      <p:pic>
        <p:nvPicPr>
          <p:cNvPr id="217" name="Google Shape;217;p35"/>
          <p:cNvPicPr preferRelativeResize="0"/>
          <p:nvPr/>
        </p:nvPicPr>
        <p:blipFill rotWithShape="1">
          <a:blip r:embed="rId4">
            <a:alphaModFix/>
          </a:blip>
          <a:srcRect b="0" l="0" r="61974" t="0"/>
          <a:stretch/>
        </p:blipFill>
        <p:spPr>
          <a:xfrm>
            <a:off x="0" y="3281362"/>
            <a:ext cx="3477006" cy="1862138"/>
          </a:xfrm>
          <a:prstGeom prst="rect">
            <a:avLst/>
          </a:prstGeom>
          <a:noFill/>
          <a:ln>
            <a:noFill/>
          </a:ln>
        </p:spPr>
      </p:pic>
      <p:sp>
        <p:nvSpPr>
          <p:cNvPr id="218" name="Google Shape;218;p35"/>
          <p:cNvSpPr txBox="1"/>
          <p:nvPr>
            <p:ph type="title"/>
          </p:nvPr>
        </p:nvSpPr>
        <p:spPr>
          <a:xfrm>
            <a:off x="514350" y="799622"/>
            <a:ext cx="2480058" cy="386127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4000" u="none" cap="none" strike="noStrike">
                <a:solidFill>
                  <a:schemeClr val="lt1"/>
                </a:solidFill>
                <a:latin typeface="Century Gothic"/>
                <a:ea typeface="Century Gothic"/>
                <a:cs typeface="Century Gothic"/>
                <a:sym typeface="Century Gothic"/>
              </a:rPr>
              <a:t>PROJECT</a:t>
            </a:r>
            <a:endParaRPr/>
          </a:p>
        </p:txBody>
      </p:sp>
      <p:grpSp>
        <p:nvGrpSpPr>
          <p:cNvPr id="219" name="Google Shape;219;p35"/>
          <p:cNvGrpSpPr/>
          <p:nvPr/>
        </p:nvGrpSpPr>
        <p:grpSpPr>
          <a:xfrm>
            <a:off x="3959604" y="559593"/>
            <a:ext cx="4717669" cy="4085808"/>
            <a:chOff x="0" y="0"/>
            <a:chExt cx="4717669" cy="4085808"/>
          </a:xfrm>
        </p:grpSpPr>
        <p:cxnSp>
          <p:nvCxnSpPr>
            <p:cNvPr id="220" name="Google Shape;220;p35"/>
            <p:cNvCxnSpPr/>
            <p:nvPr/>
          </p:nvCxnSpPr>
          <p:spPr>
            <a:xfrm>
              <a:off x="0" y="0"/>
              <a:ext cx="4717669" cy="0"/>
            </a:xfrm>
            <a:prstGeom prst="straightConnector1">
              <a:avLst/>
            </a:prstGeom>
            <a:solidFill>
              <a:schemeClr val="accent3"/>
            </a:solidFill>
            <a:ln cap="flat" cmpd="sng" w="12700">
              <a:solidFill>
                <a:schemeClr val="accent3"/>
              </a:solidFill>
              <a:prstDash val="solid"/>
              <a:round/>
              <a:headEnd len="sm" w="sm" type="none"/>
              <a:tailEnd len="sm" w="sm" type="none"/>
            </a:ln>
          </p:spPr>
        </p:cxnSp>
        <p:sp>
          <p:nvSpPr>
            <p:cNvPr id="221" name="Google Shape;221;p35"/>
            <p:cNvSpPr/>
            <p:nvPr/>
          </p:nvSpPr>
          <p:spPr>
            <a:xfrm>
              <a:off x="0" y="0"/>
              <a:ext cx="4717669" cy="2042904"/>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35"/>
            <p:cNvSpPr txBox="1"/>
            <p:nvPr/>
          </p:nvSpPr>
          <p:spPr>
            <a:xfrm>
              <a:off x="0" y="0"/>
              <a:ext cx="4717669" cy="204290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entury Gothic"/>
                <a:buNone/>
              </a:pPr>
              <a:r>
                <a:rPr b="0" i="0" lang="en" sz="1600" u="none" cap="none" strike="noStrike">
                  <a:solidFill>
                    <a:schemeClr val="dk1"/>
                  </a:solidFill>
                  <a:latin typeface="Century Gothic"/>
                  <a:ea typeface="Century Gothic"/>
                  <a:cs typeface="Century Gothic"/>
                  <a:sym typeface="Century Gothic"/>
                </a:rPr>
                <a:t>We chose to do the sound classification task from Kaggle [1] (offered to the class as an option)</a:t>
              </a:r>
              <a:endParaRPr/>
            </a:p>
          </p:txBody>
        </p:sp>
        <p:cxnSp>
          <p:nvCxnSpPr>
            <p:cNvPr id="223" name="Google Shape;223;p35"/>
            <p:cNvCxnSpPr/>
            <p:nvPr/>
          </p:nvCxnSpPr>
          <p:spPr>
            <a:xfrm>
              <a:off x="0" y="2042904"/>
              <a:ext cx="4717669" cy="0"/>
            </a:xfrm>
            <a:prstGeom prst="straightConnector1">
              <a:avLst/>
            </a:prstGeom>
            <a:solidFill>
              <a:schemeClr val="accent3"/>
            </a:solidFill>
            <a:ln cap="flat" cmpd="sng" w="12700">
              <a:solidFill>
                <a:schemeClr val="accent3"/>
              </a:solidFill>
              <a:prstDash val="solid"/>
              <a:round/>
              <a:headEnd len="sm" w="sm" type="none"/>
              <a:tailEnd len="sm" w="sm" type="none"/>
            </a:ln>
          </p:spPr>
        </p:cxnSp>
        <p:sp>
          <p:nvSpPr>
            <p:cNvPr id="224" name="Google Shape;224;p35"/>
            <p:cNvSpPr/>
            <p:nvPr/>
          </p:nvSpPr>
          <p:spPr>
            <a:xfrm>
              <a:off x="0" y="2042904"/>
              <a:ext cx="4717669" cy="2042904"/>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35"/>
            <p:cNvSpPr txBox="1"/>
            <p:nvPr/>
          </p:nvSpPr>
          <p:spPr>
            <a:xfrm>
              <a:off x="0" y="2042904"/>
              <a:ext cx="4717669" cy="204290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entury Gothic"/>
                <a:buNone/>
              </a:pPr>
              <a:r>
                <a:rPr b="0" i="0" lang="en" sz="1600" u="none" cap="none" strike="noStrike">
                  <a:solidFill>
                    <a:schemeClr val="dk1"/>
                  </a:solidFill>
                  <a:latin typeface="Century Gothic"/>
                  <a:ea typeface="Century Gothic"/>
                  <a:cs typeface="Century Gothic"/>
                  <a:sym typeface="Century Gothic"/>
                </a:rPr>
                <a:t>[1] General-purpose Audio Tagging of Freesound Content with AudioSet Labels - DCASE. (n.d.). Retrieved July 19, 2018, from </a:t>
              </a:r>
              <a:r>
                <a:rPr b="0" i="0" lang="en" sz="1600" u="sng" cap="none" strike="noStrike">
                  <a:solidFill>
                    <a:schemeClr val="hlink"/>
                  </a:solidFill>
                  <a:latin typeface="Century Gothic"/>
                  <a:ea typeface="Century Gothic"/>
                  <a:cs typeface="Century Gothic"/>
                  <a:sym typeface="Century Gothic"/>
                  <a:hlinkClick r:id="rId5"/>
                </a:rPr>
                <a:t>http://dcase.community/challenge2018/task-general-purpose-audio-tagging</a:t>
              </a:r>
              <a:endParaRPr b="0" i="0" sz="1600" u="none" cap="none" strike="noStrike">
                <a:solidFill>
                  <a:schemeClr val="dk1"/>
                </a:solidFill>
                <a:latin typeface="Century Gothic"/>
                <a:ea typeface="Century Gothic"/>
                <a:cs typeface="Century Gothic"/>
                <a:sym typeface="Century Gothic"/>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27" name="Shape 427"/>
        <p:cNvGrpSpPr/>
        <p:nvPr/>
      </p:nvGrpSpPr>
      <p:grpSpPr>
        <a:xfrm>
          <a:off x="0" y="0"/>
          <a:ext cx="0" cy="0"/>
          <a:chOff x="0" y="0"/>
          <a:chExt cx="0" cy="0"/>
        </a:xfrm>
      </p:grpSpPr>
      <p:pic>
        <p:nvPicPr>
          <p:cNvPr id="428" name="Google Shape;428;p53"/>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429" name="Google Shape;429;p53"/>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430" name="Google Shape;430;p53"/>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431" name="Google Shape;431;p53"/>
          <p:cNvSpPr txBox="1"/>
          <p:nvPr>
            <p:ph type="title"/>
          </p:nvPr>
        </p:nvSpPr>
        <p:spPr>
          <a:xfrm>
            <a:off x="514350" y="799622"/>
            <a:ext cx="2480058" cy="386127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2400" u="none" cap="none" strike="noStrike">
                <a:solidFill>
                  <a:schemeClr val="lt1"/>
                </a:solidFill>
                <a:latin typeface="Century Gothic"/>
                <a:ea typeface="Century Gothic"/>
                <a:cs typeface="Century Gothic"/>
                <a:sym typeface="Century Gothic"/>
              </a:rPr>
              <a:t>HOW TO FEED THIS INTO A NETWORK?</a:t>
            </a:r>
            <a:endParaRPr/>
          </a:p>
        </p:txBody>
      </p:sp>
      <p:grpSp>
        <p:nvGrpSpPr>
          <p:cNvPr id="432" name="Google Shape;432;p53"/>
          <p:cNvGrpSpPr/>
          <p:nvPr/>
        </p:nvGrpSpPr>
        <p:grpSpPr>
          <a:xfrm>
            <a:off x="4578174" y="848246"/>
            <a:ext cx="2664161" cy="3809750"/>
            <a:chOff x="1069416" y="2903"/>
            <a:chExt cx="2664161" cy="3809750"/>
          </a:xfrm>
        </p:grpSpPr>
        <p:sp>
          <p:nvSpPr>
            <p:cNvPr id="433" name="Google Shape;433;p53"/>
            <p:cNvSpPr/>
            <p:nvPr/>
          </p:nvSpPr>
          <p:spPr>
            <a:xfrm>
              <a:off x="2355777" y="1599599"/>
              <a:ext cx="91440" cy="582157"/>
            </a:xfrm>
            <a:custGeom>
              <a:rect b="b" l="l" r="r" t="t"/>
              <a:pathLst>
                <a:path extrusionOk="0" h="120000" w="120000">
                  <a:moveTo>
                    <a:pt x="60000" y="0"/>
                  </a:moveTo>
                  <a:lnTo>
                    <a:pt x="60000" y="120000"/>
                  </a:lnTo>
                </a:path>
              </a:pathLst>
            </a:custGeom>
            <a:noFill/>
            <a:ln cap="flat" cmpd="sng" w="9525">
              <a:solidFill>
                <a:srgbClr val="DF2D27"/>
              </a:solidFill>
              <a:prstDash val="solid"/>
              <a:round/>
              <a:headEnd len="sm" w="sm" type="none"/>
              <a:tailEnd len="med" w="med" type="stealth"/>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Google Shape;434;p53"/>
            <p:cNvSpPr txBox="1"/>
            <p:nvPr/>
          </p:nvSpPr>
          <p:spPr>
            <a:xfrm>
              <a:off x="2386178" y="1887614"/>
              <a:ext cx="30637" cy="612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Gothic"/>
                <a:buNone/>
              </a:pPr>
              <a:r>
                <a:t/>
              </a:r>
              <a:endParaRPr sz="500">
                <a:solidFill>
                  <a:schemeClr val="lt1"/>
                </a:solidFill>
                <a:latin typeface="Century Gothic"/>
                <a:ea typeface="Century Gothic"/>
                <a:cs typeface="Century Gothic"/>
                <a:sym typeface="Century Gothic"/>
              </a:endParaRPr>
            </a:p>
          </p:txBody>
        </p:sp>
        <p:sp>
          <p:nvSpPr>
            <p:cNvPr id="435" name="Google Shape;435;p53"/>
            <p:cNvSpPr/>
            <p:nvPr/>
          </p:nvSpPr>
          <p:spPr>
            <a:xfrm>
              <a:off x="1069416" y="2903"/>
              <a:ext cx="2664161" cy="1598496"/>
            </a:xfrm>
            <a:prstGeom prst="rect">
              <a:avLst/>
            </a:prstGeom>
            <a:solidFill>
              <a:srgbClr val="DF2D27"/>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Google Shape;436;p53"/>
            <p:cNvSpPr txBox="1"/>
            <p:nvPr/>
          </p:nvSpPr>
          <p:spPr>
            <a:xfrm>
              <a:off x="1069416" y="2903"/>
              <a:ext cx="2664161" cy="1598496"/>
            </a:xfrm>
            <a:prstGeom prst="rect">
              <a:avLst/>
            </a:prstGeom>
            <a:noFill/>
            <a:ln>
              <a:noFill/>
            </a:ln>
          </p:spPr>
          <p:txBody>
            <a:bodyPr anchorCtr="0" anchor="ctr" bIns="137025" lIns="130525" spcFirstLastPara="1" rIns="130525" wrap="square" tIns="137025">
              <a:noAutofit/>
            </a:bodyPr>
            <a:lstStyle/>
            <a:p>
              <a:pPr indent="0" lvl="0" marL="0" marR="0" rtl="0" algn="ctr">
                <a:lnSpc>
                  <a:spcPct val="90000"/>
                </a:lnSpc>
                <a:spcBef>
                  <a:spcPts val="0"/>
                </a:spcBef>
                <a:spcAft>
                  <a:spcPts val="0"/>
                </a:spcAft>
                <a:buClr>
                  <a:schemeClr val="lt1"/>
                </a:buClr>
                <a:buSzPts val="1300"/>
                <a:buFont typeface="Century Gothic"/>
                <a:buNone/>
              </a:pPr>
              <a:r>
                <a:rPr lang="en" sz="1300">
                  <a:solidFill>
                    <a:schemeClr val="lt1"/>
                  </a:solidFill>
                  <a:latin typeface="Century Gothic"/>
                  <a:ea typeface="Century Gothic"/>
                  <a:cs typeface="Century Gothic"/>
                  <a:sym typeface="Century Gothic"/>
                </a:rPr>
                <a:t>One hot encoded labels</a:t>
              </a:r>
              <a:endParaRPr/>
            </a:p>
          </p:txBody>
        </p:sp>
        <p:sp>
          <p:nvSpPr>
            <p:cNvPr id="437" name="Google Shape;437;p53"/>
            <p:cNvSpPr/>
            <p:nvPr/>
          </p:nvSpPr>
          <p:spPr>
            <a:xfrm>
              <a:off x="1069416" y="2214157"/>
              <a:ext cx="2664161" cy="1598496"/>
            </a:xfrm>
            <a:prstGeom prst="rect">
              <a:avLst/>
            </a:prstGeom>
            <a:solidFill>
              <a:srgbClr val="DF2D27"/>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Google Shape;438;p53"/>
            <p:cNvSpPr txBox="1"/>
            <p:nvPr/>
          </p:nvSpPr>
          <p:spPr>
            <a:xfrm>
              <a:off x="1069416" y="2214157"/>
              <a:ext cx="2664161" cy="1598496"/>
            </a:xfrm>
            <a:prstGeom prst="rect">
              <a:avLst/>
            </a:prstGeom>
            <a:noFill/>
            <a:ln>
              <a:noFill/>
            </a:ln>
          </p:spPr>
          <p:txBody>
            <a:bodyPr anchorCtr="0" anchor="ctr" bIns="137025" lIns="130525" spcFirstLastPara="1" rIns="130525" wrap="square" tIns="137025">
              <a:noAutofit/>
            </a:bodyPr>
            <a:lstStyle/>
            <a:p>
              <a:pPr indent="0" lvl="0" marL="0" marR="0" rtl="0" algn="ctr">
                <a:lnSpc>
                  <a:spcPct val="90000"/>
                </a:lnSpc>
                <a:spcBef>
                  <a:spcPts val="0"/>
                </a:spcBef>
                <a:spcAft>
                  <a:spcPts val="0"/>
                </a:spcAft>
                <a:buClr>
                  <a:schemeClr val="lt1"/>
                </a:buClr>
                <a:buSzPts val="1300"/>
                <a:buFont typeface="Century Gothic"/>
                <a:buNone/>
              </a:pPr>
              <a:r>
                <a:rPr lang="en" sz="1300">
                  <a:solidFill>
                    <a:schemeClr val="lt1"/>
                  </a:solidFill>
                  <a:latin typeface="Century Gothic"/>
                  <a:ea typeface="Century Gothic"/>
                  <a:cs typeface="Century Gothic"/>
                  <a:sym typeface="Century Gothic"/>
                </a:rPr>
                <a:t>For the input values, we selected a vector length that would serve as a cut off point, or the point which tells us how many 0s are needed to pad on to the signal</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42" name="Shape 442"/>
        <p:cNvGrpSpPr/>
        <p:nvPr/>
      </p:nvGrpSpPr>
      <p:grpSpPr>
        <a:xfrm>
          <a:off x="0" y="0"/>
          <a:ext cx="0" cy="0"/>
          <a:chOff x="0" y="0"/>
          <a:chExt cx="0" cy="0"/>
        </a:xfrm>
      </p:grpSpPr>
      <p:pic>
        <p:nvPicPr>
          <p:cNvPr id="443" name="Google Shape;443;p54"/>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444" name="Google Shape;444;p54"/>
          <p:cNvSpPr txBox="1"/>
          <p:nvPr>
            <p:ph type="title"/>
          </p:nvPr>
        </p:nvSpPr>
        <p:spPr>
          <a:xfrm>
            <a:off x="2171700" y="573279"/>
            <a:ext cx="6457950" cy="969771"/>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4000" u="none" cap="none" strike="noStrike">
                <a:solidFill>
                  <a:schemeClr val="lt1"/>
                </a:solidFill>
                <a:latin typeface="Century Gothic"/>
                <a:ea typeface="Century Gothic"/>
                <a:cs typeface="Century Gothic"/>
                <a:sym typeface="Century Gothic"/>
              </a:rPr>
              <a:t>MODELS USED</a:t>
            </a:r>
            <a:endParaRPr/>
          </a:p>
        </p:txBody>
      </p:sp>
      <p:pic>
        <p:nvPicPr>
          <p:cNvPr descr="Presentation with Checklist" id="445" name="Google Shape;445;p54"/>
          <p:cNvPicPr preferRelativeResize="0"/>
          <p:nvPr/>
        </p:nvPicPr>
        <p:blipFill rotWithShape="1">
          <a:blip r:embed="rId4">
            <a:alphaModFix/>
          </a:blip>
          <a:srcRect b="0" l="0" r="0" t="0"/>
          <a:stretch/>
        </p:blipFill>
        <p:spPr>
          <a:xfrm>
            <a:off x="5569449" y="1704561"/>
            <a:ext cx="2729502" cy="2729502"/>
          </a:xfrm>
          <a:prstGeom prst="rect">
            <a:avLst/>
          </a:prstGeom>
          <a:noFill/>
          <a:ln>
            <a:noFill/>
          </a:ln>
        </p:spPr>
      </p:pic>
      <p:pic>
        <p:nvPicPr>
          <p:cNvPr id="446" name="Google Shape;446;p54"/>
          <p:cNvPicPr preferRelativeResize="0"/>
          <p:nvPr/>
        </p:nvPicPr>
        <p:blipFill>
          <a:blip r:embed="rId5">
            <a:alphaModFix/>
          </a:blip>
          <a:stretch>
            <a:fillRect/>
          </a:stretch>
        </p:blipFill>
        <p:spPr>
          <a:xfrm>
            <a:off x="831225" y="1941088"/>
            <a:ext cx="3533775" cy="188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50" name="Shape 450"/>
        <p:cNvGrpSpPr/>
        <p:nvPr/>
      </p:nvGrpSpPr>
      <p:grpSpPr>
        <a:xfrm>
          <a:off x="0" y="0"/>
          <a:ext cx="0" cy="0"/>
          <a:chOff x="0" y="0"/>
          <a:chExt cx="0" cy="0"/>
        </a:xfrm>
      </p:grpSpPr>
      <p:pic>
        <p:nvPicPr>
          <p:cNvPr id="451" name="Google Shape;451;p55"/>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452" name="Google Shape;452;p55"/>
          <p:cNvSpPr txBox="1"/>
          <p:nvPr>
            <p:ph type="title"/>
          </p:nvPr>
        </p:nvSpPr>
        <p:spPr>
          <a:xfrm>
            <a:off x="2171700" y="573279"/>
            <a:ext cx="6457950" cy="969771"/>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4000" u="none" cap="none" strike="noStrike">
                <a:solidFill>
                  <a:schemeClr val="lt1"/>
                </a:solidFill>
                <a:latin typeface="Century Gothic"/>
                <a:ea typeface="Century Gothic"/>
                <a:cs typeface="Century Gothic"/>
                <a:sym typeface="Century Gothic"/>
              </a:rPr>
              <a:t>MODELS USED</a:t>
            </a:r>
            <a:endParaRPr/>
          </a:p>
        </p:txBody>
      </p:sp>
      <p:graphicFrame>
        <p:nvGraphicFramePr>
          <p:cNvPr id="453" name="Google Shape;453;p55"/>
          <p:cNvGraphicFramePr/>
          <p:nvPr/>
        </p:nvGraphicFramePr>
        <p:xfrm>
          <a:off x="802662" y="1646238"/>
          <a:ext cx="3000000" cy="3000000"/>
        </p:xfrm>
        <a:graphic>
          <a:graphicData uri="http://schemas.openxmlformats.org/drawingml/2006/table">
            <a:tbl>
              <a:tblPr>
                <a:noFill/>
                <a:tableStyleId>{FCCA4CEE-EEEE-403F-8FF9-40561A6A7666}</a:tableStyleId>
              </a:tblPr>
              <a:tblGrid>
                <a:gridCol w="733175"/>
                <a:gridCol w="1761975"/>
                <a:gridCol w="437550"/>
                <a:gridCol w="310425"/>
                <a:gridCol w="567625"/>
                <a:gridCol w="461200"/>
                <a:gridCol w="1232800"/>
                <a:gridCol w="2033975"/>
              </a:tblGrid>
              <a:tr h="355050">
                <a:tc>
                  <a:txBody>
                    <a:bodyPr>
                      <a:noAutofit/>
                    </a:bodyPr>
                    <a:lstStyle/>
                    <a:p>
                      <a:pPr indent="0" lvl="0" marL="0" marR="0" rtl="0" algn="ctr">
                        <a:spcBef>
                          <a:spcPts val="0"/>
                        </a:spcBef>
                        <a:spcAft>
                          <a:spcPts val="0"/>
                        </a:spcAft>
                        <a:buNone/>
                      </a:pPr>
                      <a:r>
                        <a:rPr lang="en" sz="800" u="none" strike="noStrike"/>
                        <a:t>Main author</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Data description</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CNN</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RNN</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Poolins</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Hidden layers</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Activation function</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Others</a:t>
                      </a:r>
                      <a:endParaRPr b="0" i="0" sz="800" u="none" strike="noStrike">
                        <a:solidFill>
                          <a:srgbClr val="000000"/>
                        </a:solidFill>
                        <a:latin typeface="Calibri"/>
                        <a:ea typeface="Calibri"/>
                        <a:cs typeface="Calibri"/>
                        <a:sym typeface="Calibri"/>
                      </a:endParaRPr>
                    </a:p>
                  </a:txBody>
                  <a:tcPr marT="8875" marB="0" marR="8875" marL="8875" anchor="ctr"/>
                </a:tc>
              </a:tr>
              <a:tr h="177525">
                <a:tc>
                  <a:txBody>
                    <a:bodyPr>
                      <a:noAutofit/>
                    </a:bodyPr>
                    <a:lstStyle/>
                    <a:p>
                      <a:pPr indent="0" lvl="0" marL="0" marR="0" rtl="0" algn="l">
                        <a:spcBef>
                          <a:spcPts val="0"/>
                        </a:spcBef>
                        <a:spcAft>
                          <a:spcPts val="0"/>
                        </a:spcAft>
                        <a:buNone/>
                      </a:pPr>
                      <a:r>
                        <a:rPr lang="en" sz="800" u="none" strike="noStrike"/>
                        <a:t>Hamel</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Mel-spectrum</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yes</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no</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yes</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yes</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8875" marB="0" marR="8875" marL="8875" anchor="ctr"/>
                </a:tc>
              </a:tr>
              <a:tr h="355050">
                <a:tc>
                  <a:txBody>
                    <a:bodyPr>
                      <a:noAutofit/>
                    </a:bodyPr>
                    <a:lstStyle/>
                    <a:p>
                      <a:pPr indent="0" lvl="0" marL="0" marR="0" rtl="0" algn="l">
                        <a:spcBef>
                          <a:spcPts val="0"/>
                        </a:spcBef>
                        <a:spcAft>
                          <a:spcPts val="0"/>
                        </a:spcAft>
                        <a:buNone/>
                      </a:pPr>
                      <a:r>
                        <a:rPr lang="en" sz="800" u="none" strike="noStrike"/>
                        <a:t>Choi</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Mel-spectrum</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3-7</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no</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yes</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no</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Sigmoid for the output</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8875" marB="0" marR="8875" marL="8875" anchor="ctr"/>
                </a:tc>
              </a:tr>
              <a:tr h="1242650">
                <a:tc>
                  <a:txBody>
                    <a:bodyPr>
                      <a:noAutofit/>
                    </a:bodyPr>
                    <a:lstStyle/>
                    <a:p>
                      <a:pPr indent="0" lvl="0" marL="0" marR="0" rtl="0" algn="l">
                        <a:spcBef>
                          <a:spcPts val="0"/>
                        </a:spcBef>
                        <a:spcAft>
                          <a:spcPts val="0"/>
                        </a:spcAft>
                        <a:buNone/>
                      </a:pPr>
                      <a:r>
                        <a:rPr lang="en" sz="800" u="none" strike="noStrike"/>
                        <a:t>Lee</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Mel-spectrum normalized</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6</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no</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Max-pooling function</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ReLU activations and a sigmoid for the output</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 Batch normalization, . Cost function is cross-entropy and in the last convolution layer's output, they applied dropout of 0.5, stochastic gradient descent and a momentum of 0.9. Learning rate decay.</a:t>
                      </a:r>
                      <a:endParaRPr b="0" i="0" sz="800" u="none" strike="noStrike">
                        <a:solidFill>
                          <a:srgbClr val="000000"/>
                        </a:solidFill>
                        <a:latin typeface="Calibri"/>
                        <a:ea typeface="Calibri"/>
                        <a:cs typeface="Calibri"/>
                        <a:sym typeface="Calibri"/>
                      </a:endParaRPr>
                    </a:p>
                  </a:txBody>
                  <a:tcPr marT="8875" marB="0" marR="8875" marL="8875" anchor="ctr"/>
                </a:tc>
              </a:tr>
              <a:tr h="887600">
                <a:tc>
                  <a:txBody>
                    <a:bodyPr>
                      <a:noAutofit/>
                    </a:bodyPr>
                    <a:lstStyle/>
                    <a:p>
                      <a:pPr indent="0" lvl="0" marL="0" marR="0" rtl="0" algn="l">
                        <a:spcBef>
                          <a:spcPts val="0"/>
                        </a:spcBef>
                        <a:spcAft>
                          <a:spcPts val="0"/>
                        </a:spcAft>
                        <a:buNone/>
                      </a:pPr>
                      <a:r>
                        <a:rPr lang="en" sz="800" u="none" strike="noStrike"/>
                        <a:t>Xu</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Spectrogram, raw data and MFB (Mel filter banks feature) with IMD (interaural magnitude differences). Segmenting window.</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2, with 128 filters.</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3</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no</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rPr lang="en" sz="800" u="none" strike="noStrike"/>
                        <a:t>500 ReLU units connected with seven sigmoid output units, one for each class</a:t>
                      </a:r>
                      <a:endParaRPr b="0" i="0" sz="800" u="none" strike="noStrike">
                        <a:solidFill>
                          <a:srgbClr val="000000"/>
                        </a:solidFill>
                        <a:latin typeface="Calibri"/>
                        <a:ea typeface="Calibri"/>
                        <a:cs typeface="Calibri"/>
                        <a:sym typeface="Calibri"/>
                      </a:endParaRPr>
                    </a:p>
                  </a:txBody>
                  <a:tcPr marT="8875" marB="0" marR="8875" marL="8875" anchor="ctr"/>
                </a:tc>
                <a:tc>
                  <a:txBody>
                    <a:bodyPr>
                      <a:noAutofit/>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8875" marB="0" marR="8875" marL="8875"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57" name="Shape 457"/>
        <p:cNvGrpSpPr/>
        <p:nvPr/>
      </p:nvGrpSpPr>
      <p:grpSpPr>
        <a:xfrm>
          <a:off x="0" y="0"/>
          <a:ext cx="0" cy="0"/>
          <a:chOff x="0" y="0"/>
          <a:chExt cx="0" cy="0"/>
        </a:xfrm>
      </p:grpSpPr>
      <p:pic>
        <p:nvPicPr>
          <p:cNvPr id="458" name="Google Shape;458;p56"/>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459" name="Google Shape;459;p56"/>
          <p:cNvSpPr txBox="1"/>
          <p:nvPr>
            <p:ph type="title"/>
          </p:nvPr>
        </p:nvSpPr>
        <p:spPr>
          <a:xfrm>
            <a:off x="2171700" y="573279"/>
            <a:ext cx="6458100" cy="9699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4000" u="none" cap="none" strike="noStrike">
                <a:solidFill>
                  <a:schemeClr val="lt1"/>
                </a:solidFill>
                <a:latin typeface="Century Gothic"/>
                <a:ea typeface="Century Gothic"/>
                <a:cs typeface="Century Gothic"/>
                <a:sym typeface="Century Gothic"/>
              </a:rPr>
              <a:t>MODELS USED</a:t>
            </a:r>
            <a:endParaRPr/>
          </a:p>
        </p:txBody>
      </p:sp>
      <p:sp>
        <p:nvSpPr>
          <p:cNvPr id="460" name="Google Shape;460;p56"/>
          <p:cNvSpPr txBox="1"/>
          <p:nvPr>
            <p:ph idx="1" type="body"/>
          </p:nvPr>
        </p:nvSpPr>
        <p:spPr>
          <a:xfrm>
            <a:off x="507999" y="1645920"/>
            <a:ext cx="4362300" cy="301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Arial"/>
              <a:buChar char="•"/>
            </a:pPr>
            <a:r>
              <a:rPr b="0" i="0" lang="en" sz="1650" u="none" cap="none" strike="noStrike">
                <a:solidFill>
                  <a:schemeClr val="lt1"/>
                </a:solidFill>
                <a:latin typeface="Century Gothic"/>
                <a:ea typeface="Century Gothic"/>
                <a:cs typeface="Century Gothic"/>
                <a:sym typeface="Century Gothic"/>
              </a:rPr>
              <a:t>Model implemented from the paper -- performed poorly </a:t>
            </a:r>
            <a:endParaRPr/>
          </a:p>
          <a:p>
            <a:pPr indent="114300" lvl="0" marL="0" marR="0" rtl="0" algn="l">
              <a:lnSpc>
                <a:spcPct val="90000"/>
              </a:lnSpc>
              <a:spcBef>
                <a:spcPts val="0"/>
              </a:spcBef>
              <a:spcAft>
                <a:spcPts val="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a:p>
            <a:pPr indent="114300" lvl="0" marL="0" marR="0" rtl="0" algn="l">
              <a:lnSpc>
                <a:spcPct val="90000"/>
              </a:lnSpc>
              <a:spcBef>
                <a:spcPts val="0"/>
              </a:spcBef>
              <a:spcAft>
                <a:spcPts val="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a:p>
            <a:pPr indent="0" lvl="0" marL="0" marR="0" rtl="0" algn="l">
              <a:lnSpc>
                <a:spcPct val="90000"/>
              </a:lnSpc>
              <a:spcBef>
                <a:spcPts val="1600"/>
              </a:spcBef>
              <a:spcAft>
                <a:spcPts val="0"/>
              </a:spcAft>
              <a:buClr>
                <a:schemeClr val="lt1"/>
              </a:buClr>
              <a:buSzPts val="1800"/>
              <a:buFont typeface="Arial"/>
              <a:buChar char="•"/>
            </a:pPr>
            <a:r>
              <a:rPr b="0" i="0" lang="en" sz="1650" u="none" cap="none" strike="noStrike">
                <a:solidFill>
                  <a:schemeClr val="lt1"/>
                </a:solidFill>
                <a:latin typeface="Century Gothic"/>
                <a:ea typeface="Century Gothic"/>
                <a:cs typeface="Century Gothic"/>
                <a:sym typeface="Century Gothic"/>
              </a:rPr>
              <a:t>Another Model: Accuracy: 3%. Structure: DNN, 3 fully connected layers with 2560, 1024 and 41 hidden units, and activation functions being relu, relu and softmax, respectively. Adam optimizer, categorical cross-entropy and MFCC for data.</a:t>
            </a:r>
            <a:endParaRPr/>
          </a:p>
        </p:txBody>
      </p:sp>
      <p:pic>
        <p:nvPicPr>
          <p:cNvPr descr="Presentation with Checklist" id="461" name="Google Shape;461;p56"/>
          <p:cNvPicPr preferRelativeResize="0"/>
          <p:nvPr/>
        </p:nvPicPr>
        <p:blipFill rotWithShape="1">
          <a:blip r:embed="rId4">
            <a:alphaModFix/>
          </a:blip>
          <a:srcRect b="0" l="0" r="0" t="0"/>
          <a:stretch/>
        </p:blipFill>
        <p:spPr>
          <a:xfrm>
            <a:off x="5569449" y="1704561"/>
            <a:ext cx="2729502" cy="27295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65" name="Shape 465"/>
        <p:cNvGrpSpPr/>
        <p:nvPr/>
      </p:nvGrpSpPr>
      <p:grpSpPr>
        <a:xfrm>
          <a:off x="0" y="0"/>
          <a:ext cx="0" cy="0"/>
          <a:chOff x="0" y="0"/>
          <a:chExt cx="0" cy="0"/>
        </a:xfrm>
      </p:grpSpPr>
      <p:pic>
        <p:nvPicPr>
          <p:cNvPr id="466" name="Google Shape;466;p57"/>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467" name="Google Shape;467;p57"/>
          <p:cNvSpPr txBox="1"/>
          <p:nvPr>
            <p:ph type="title"/>
          </p:nvPr>
        </p:nvSpPr>
        <p:spPr>
          <a:xfrm>
            <a:off x="2171700" y="573279"/>
            <a:ext cx="6457950" cy="969771"/>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3400" u="none" cap="none" strike="noStrike">
                <a:solidFill>
                  <a:schemeClr val="lt1"/>
                </a:solidFill>
                <a:latin typeface="Century Gothic"/>
                <a:ea typeface="Century Gothic"/>
                <a:cs typeface="Century Gothic"/>
                <a:sym typeface="Century Gothic"/>
              </a:rPr>
              <a:t>MODELS USED - BEST MODEL</a:t>
            </a:r>
            <a:endParaRPr/>
          </a:p>
        </p:txBody>
      </p:sp>
      <p:sp>
        <p:nvSpPr>
          <p:cNvPr id="468" name="Google Shape;468;p57"/>
          <p:cNvSpPr txBox="1"/>
          <p:nvPr>
            <p:ph idx="1" type="body"/>
          </p:nvPr>
        </p:nvSpPr>
        <p:spPr>
          <a:xfrm>
            <a:off x="527574" y="1443570"/>
            <a:ext cx="4362300" cy="301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Arial"/>
              <a:buChar char="•"/>
            </a:pPr>
            <a:r>
              <a:rPr b="0" i="0" lang="en" sz="1650" u="none" cap="none" strike="noStrike">
                <a:solidFill>
                  <a:schemeClr val="lt1"/>
                </a:solidFill>
                <a:latin typeface="Century Gothic"/>
                <a:ea typeface="Century Gothic"/>
                <a:cs typeface="Century Gothic"/>
                <a:sym typeface="Century Gothic"/>
              </a:rPr>
              <a:t>We used Keras rather than Tensorflow.</a:t>
            </a:r>
            <a:endParaRPr/>
          </a:p>
          <a:p>
            <a:pPr indent="-228600" lvl="0" marL="457200" marR="0" rtl="0" algn="l">
              <a:lnSpc>
                <a:spcPct val="90000"/>
              </a:lnSpc>
              <a:spcBef>
                <a:spcPts val="1600"/>
              </a:spcBef>
              <a:spcAft>
                <a:spcPts val="0"/>
              </a:spcAft>
              <a:buClr>
                <a:schemeClr val="lt1"/>
              </a:buClr>
              <a:buSzPts val="1800"/>
              <a:buFont typeface="Arial"/>
              <a:buChar char="•"/>
            </a:pPr>
            <a:r>
              <a:rPr b="0" i="0" lang="en" sz="1650" u="none" cap="none" strike="noStrike">
                <a:solidFill>
                  <a:schemeClr val="lt1"/>
                </a:solidFill>
                <a:latin typeface="Century Gothic"/>
                <a:ea typeface="Century Gothic"/>
                <a:cs typeface="Century Gothic"/>
                <a:sym typeface="Century Gothic"/>
              </a:rPr>
              <a:t>1d Convolution</a:t>
            </a:r>
            <a:endParaRPr/>
          </a:p>
          <a:p>
            <a:pPr indent="-228600" lvl="1" marL="914400" marR="0" rtl="0" algn="l">
              <a:lnSpc>
                <a:spcPct val="90000"/>
              </a:lnSpc>
              <a:spcBef>
                <a:spcPts val="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256 Filters</a:t>
            </a:r>
            <a:endParaRPr/>
          </a:p>
          <a:p>
            <a:pPr indent="-228600" lvl="1" marL="914400" marR="0" rtl="0" algn="l">
              <a:lnSpc>
                <a:spcPct val="90000"/>
              </a:lnSpc>
              <a:spcBef>
                <a:spcPts val="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Kernel size of 20</a:t>
            </a:r>
            <a:endParaRPr/>
          </a:p>
          <a:p>
            <a:pPr indent="-228600" lvl="1" marL="914400" marR="0" rtl="0" algn="l">
              <a:lnSpc>
                <a:spcPct val="90000"/>
              </a:lnSpc>
              <a:spcBef>
                <a:spcPts val="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relu activation</a:t>
            </a:r>
            <a:endParaRPr/>
          </a:p>
          <a:p>
            <a:pPr indent="-228600" lvl="1" marL="914400" marR="0" rtl="0" algn="l">
              <a:lnSpc>
                <a:spcPct val="90000"/>
              </a:lnSpc>
              <a:spcBef>
                <a:spcPts val="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stride of 1</a:t>
            </a:r>
            <a:endParaRPr/>
          </a:p>
          <a:p>
            <a:pPr indent="-228600" lvl="0" marL="457200" marR="0" rtl="0" algn="l">
              <a:lnSpc>
                <a:spcPct val="90000"/>
              </a:lnSpc>
              <a:spcBef>
                <a:spcPts val="0"/>
              </a:spcBef>
              <a:spcAft>
                <a:spcPts val="0"/>
              </a:spcAft>
              <a:buClr>
                <a:schemeClr val="lt1"/>
              </a:buClr>
              <a:buSzPts val="1800"/>
              <a:buFont typeface="Arial"/>
              <a:buChar char="•"/>
            </a:pPr>
            <a:r>
              <a:rPr b="0" i="0" lang="en" sz="1650" u="none" cap="none" strike="noStrike">
                <a:solidFill>
                  <a:schemeClr val="lt1"/>
                </a:solidFill>
                <a:latin typeface="Century Gothic"/>
                <a:ea typeface="Century Gothic"/>
                <a:cs typeface="Century Gothic"/>
                <a:sym typeface="Century Gothic"/>
              </a:rPr>
              <a:t>Batch Normalization</a:t>
            </a:r>
            <a:endParaRPr/>
          </a:p>
          <a:p>
            <a:pPr indent="-228600" lvl="0" marL="457200" marR="0" rtl="0" algn="l">
              <a:lnSpc>
                <a:spcPct val="90000"/>
              </a:lnSpc>
              <a:spcBef>
                <a:spcPts val="0"/>
              </a:spcBef>
              <a:spcAft>
                <a:spcPts val="0"/>
              </a:spcAft>
              <a:buClr>
                <a:schemeClr val="lt1"/>
              </a:buClr>
              <a:buSzPts val="1800"/>
              <a:buFont typeface="Arial"/>
              <a:buChar char="•"/>
            </a:pPr>
            <a:r>
              <a:rPr b="0" i="0" lang="en" sz="1650" u="none" cap="none" strike="noStrike">
                <a:solidFill>
                  <a:schemeClr val="lt1"/>
                </a:solidFill>
                <a:latin typeface="Century Gothic"/>
                <a:ea typeface="Century Gothic"/>
                <a:cs typeface="Century Gothic"/>
                <a:sym typeface="Century Gothic"/>
              </a:rPr>
              <a:t>Max Pooling of 3</a:t>
            </a:r>
            <a:endParaRPr/>
          </a:p>
          <a:p>
            <a:pPr indent="0" lvl="0" marL="0" marR="0" rtl="0" algn="l">
              <a:lnSpc>
                <a:spcPct val="90000"/>
              </a:lnSpc>
              <a:spcBef>
                <a:spcPts val="1600"/>
              </a:spcBef>
              <a:spcAft>
                <a:spcPts val="1600"/>
              </a:spcAft>
              <a:buClr>
                <a:schemeClr val="lt1"/>
              </a:buClr>
              <a:buSzPts val="1800"/>
              <a:buFont typeface="Arial"/>
              <a:buChar char="•"/>
            </a:pPr>
            <a:r>
              <a:rPr b="0" i="0" lang="en" sz="1650" u="none" cap="none" strike="noStrike">
                <a:solidFill>
                  <a:schemeClr val="lt1"/>
                </a:solidFill>
                <a:latin typeface="Century Gothic"/>
                <a:ea typeface="Century Gothic"/>
                <a:cs typeface="Century Gothic"/>
                <a:sym typeface="Century Gothic"/>
              </a:rPr>
              <a:t>Then fed into another 1d Convolution that was the same but for a stride of 3</a:t>
            </a:r>
            <a:endParaRPr/>
          </a:p>
        </p:txBody>
      </p:sp>
      <p:pic>
        <p:nvPicPr>
          <p:cNvPr descr="Checkmark" id="469" name="Google Shape;469;p57"/>
          <p:cNvPicPr preferRelativeResize="0"/>
          <p:nvPr/>
        </p:nvPicPr>
        <p:blipFill rotWithShape="1">
          <a:blip r:embed="rId4">
            <a:alphaModFix/>
          </a:blip>
          <a:srcRect b="0" l="0" r="0" t="0"/>
          <a:stretch/>
        </p:blipFill>
        <p:spPr>
          <a:xfrm>
            <a:off x="5569449" y="1704561"/>
            <a:ext cx="2729502" cy="27295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73" name="Shape 473"/>
        <p:cNvGrpSpPr/>
        <p:nvPr/>
      </p:nvGrpSpPr>
      <p:grpSpPr>
        <a:xfrm>
          <a:off x="0" y="0"/>
          <a:ext cx="0" cy="0"/>
          <a:chOff x="0" y="0"/>
          <a:chExt cx="0" cy="0"/>
        </a:xfrm>
      </p:grpSpPr>
      <p:pic>
        <p:nvPicPr>
          <p:cNvPr id="474" name="Google Shape;474;p58"/>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475" name="Google Shape;475;p58"/>
          <p:cNvSpPr txBox="1"/>
          <p:nvPr>
            <p:ph type="title"/>
          </p:nvPr>
        </p:nvSpPr>
        <p:spPr>
          <a:xfrm>
            <a:off x="2171700" y="573279"/>
            <a:ext cx="6457950" cy="969771"/>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dk1"/>
              </a:buClr>
              <a:buSzPts val="1100"/>
              <a:buFont typeface="Century Gothic"/>
              <a:buNone/>
            </a:pPr>
            <a:r>
              <a:rPr b="0" i="0" lang="en" sz="3400" u="none" cap="none" strike="noStrike">
                <a:solidFill>
                  <a:schemeClr val="lt1"/>
                </a:solidFill>
                <a:latin typeface="Century Gothic"/>
                <a:ea typeface="Century Gothic"/>
                <a:cs typeface="Century Gothic"/>
                <a:sym typeface="Century Gothic"/>
              </a:rPr>
              <a:t>MODELS USED - BEST MODEL</a:t>
            </a:r>
            <a:endParaRPr/>
          </a:p>
          <a:p>
            <a:pPr indent="0" lvl="0" marL="0" marR="0" rtl="0" algn="r">
              <a:lnSpc>
                <a:spcPct val="90000"/>
              </a:lnSpc>
              <a:spcBef>
                <a:spcPts val="0"/>
              </a:spcBef>
              <a:spcAft>
                <a:spcPts val="0"/>
              </a:spcAft>
              <a:buClr>
                <a:schemeClr val="lt1"/>
              </a:buClr>
              <a:buSzPts val="2800"/>
              <a:buFont typeface="Century Gothic"/>
              <a:buNone/>
            </a:pPr>
            <a:r>
              <a:t/>
            </a:r>
            <a:endParaRPr b="0" i="0" sz="3400" u="none" cap="none" strike="noStrike">
              <a:solidFill>
                <a:schemeClr val="lt1"/>
              </a:solidFill>
              <a:latin typeface="Century Gothic"/>
              <a:ea typeface="Century Gothic"/>
              <a:cs typeface="Century Gothic"/>
              <a:sym typeface="Century Gothic"/>
            </a:endParaRPr>
          </a:p>
        </p:txBody>
      </p:sp>
      <p:sp>
        <p:nvSpPr>
          <p:cNvPr id="476" name="Google Shape;476;p58"/>
          <p:cNvSpPr txBox="1"/>
          <p:nvPr>
            <p:ph idx="1" type="body"/>
          </p:nvPr>
        </p:nvSpPr>
        <p:spPr>
          <a:xfrm>
            <a:off x="507999" y="1415970"/>
            <a:ext cx="4362300" cy="30180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80000"/>
              </a:lnSpc>
              <a:spcBef>
                <a:spcPts val="0"/>
              </a:spcBef>
              <a:spcAft>
                <a:spcPts val="0"/>
              </a:spcAft>
              <a:buClr>
                <a:schemeClr val="lt1"/>
              </a:buClr>
              <a:buSzPts val="1800"/>
              <a:buFont typeface="Arial"/>
              <a:buChar char="•"/>
            </a:pPr>
            <a:r>
              <a:rPr b="0" i="0" lang="en" sz="1500" u="none" cap="none" strike="noStrike">
                <a:solidFill>
                  <a:schemeClr val="lt1"/>
                </a:solidFill>
                <a:latin typeface="Century Gothic"/>
                <a:ea typeface="Century Gothic"/>
                <a:cs typeface="Century Gothic"/>
                <a:sym typeface="Century Gothic"/>
              </a:rPr>
              <a:t>Bidirectional LSTM</a:t>
            </a:r>
            <a:endParaRPr/>
          </a:p>
          <a:p>
            <a:pPr indent="-228600" lvl="1" marL="914400" marR="0" rtl="0" algn="l">
              <a:lnSpc>
                <a:spcPct val="80000"/>
              </a:lnSpc>
              <a:spcBef>
                <a:spcPts val="60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256 Units</a:t>
            </a:r>
            <a:endParaRPr/>
          </a:p>
          <a:p>
            <a:pPr indent="-228600" lvl="1" marL="914400" marR="0" rtl="0" algn="l">
              <a:lnSpc>
                <a:spcPct val="80000"/>
              </a:lnSpc>
              <a:spcBef>
                <a:spcPts val="60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tanh activation</a:t>
            </a:r>
            <a:endParaRPr/>
          </a:p>
          <a:p>
            <a:pPr indent="-228600" lvl="0" marL="457200" marR="0" rtl="0" algn="l">
              <a:lnSpc>
                <a:spcPct val="80000"/>
              </a:lnSpc>
              <a:spcBef>
                <a:spcPts val="600"/>
              </a:spcBef>
              <a:spcAft>
                <a:spcPts val="0"/>
              </a:spcAft>
              <a:buClr>
                <a:schemeClr val="lt1"/>
              </a:buClr>
              <a:buSzPts val="1800"/>
              <a:buFont typeface="Arial"/>
              <a:buChar char="•"/>
            </a:pPr>
            <a:r>
              <a:rPr b="0" i="0" lang="en" sz="1500" u="none" cap="none" strike="noStrike">
                <a:solidFill>
                  <a:schemeClr val="lt1"/>
                </a:solidFill>
                <a:latin typeface="Century Gothic"/>
                <a:ea typeface="Century Gothic"/>
                <a:cs typeface="Century Gothic"/>
                <a:sym typeface="Century Gothic"/>
              </a:rPr>
              <a:t>Fully Connected layer</a:t>
            </a:r>
            <a:endParaRPr/>
          </a:p>
          <a:p>
            <a:pPr indent="-228600" lvl="1" marL="914400" marR="0" rtl="0" algn="l">
              <a:lnSpc>
                <a:spcPct val="80000"/>
              </a:lnSpc>
              <a:spcBef>
                <a:spcPts val="60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173 nodes</a:t>
            </a:r>
            <a:endParaRPr/>
          </a:p>
          <a:p>
            <a:pPr indent="-228600" lvl="1" marL="914400" marR="0" rtl="0" algn="l">
              <a:lnSpc>
                <a:spcPct val="80000"/>
              </a:lnSpc>
              <a:spcBef>
                <a:spcPts val="60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relu activation</a:t>
            </a:r>
            <a:endParaRPr/>
          </a:p>
          <a:p>
            <a:pPr indent="-228600" lvl="0" marL="457200" marR="0" rtl="0" algn="l">
              <a:lnSpc>
                <a:spcPct val="80000"/>
              </a:lnSpc>
              <a:spcBef>
                <a:spcPts val="600"/>
              </a:spcBef>
              <a:spcAft>
                <a:spcPts val="0"/>
              </a:spcAft>
              <a:buClr>
                <a:schemeClr val="lt1"/>
              </a:buClr>
              <a:buSzPts val="1800"/>
              <a:buFont typeface="Arial"/>
              <a:buChar char="•"/>
            </a:pPr>
            <a:r>
              <a:rPr b="0" i="0" lang="en" sz="1500" u="none" cap="none" strike="noStrike">
                <a:solidFill>
                  <a:schemeClr val="lt1"/>
                </a:solidFill>
                <a:latin typeface="Century Gothic"/>
                <a:ea typeface="Century Gothic"/>
                <a:cs typeface="Century Gothic"/>
                <a:sym typeface="Century Gothic"/>
              </a:rPr>
              <a:t>Batch Normalization</a:t>
            </a:r>
            <a:endParaRPr/>
          </a:p>
          <a:p>
            <a:pPr indent="-228600" lvl="0" marL="457200" marR="0" rtl="0" algn="l">
              <a:lnSpc>
                <a:spcPct val="80000"/>
              </a:lnSpc>
              <a:spcBef>
                <a:spcPts val="600"/>
              </a:spcBef>
              <a:spcAft>
                <a:spcPts val="0"/>
              </a:spcAft>
              <a:buClr>
                <a:schemeClr val="lt1"/>
              </a:buClr>
              <a:buSzPts val="1800"/>
              <a:buFont typeface="Arial"/>
              <a:buChar char="•"/>
            </a:pPr>
            <a:r>
              <a:rPr b="0" i="0" lang="en" sz="1500" u="none" cap="none" strike="noStrike">
                <a:solidFill>
                  <a:schemeClr val="lt1"/>
                </a:solidFill>
                <a:latin typeface="Century Gothic"/>
                <a:ea typeface="Century Gothic"/>
                <a:cs typeface="Century Gothic"/>
                <a:sym typeface="Century Gothic"/>
              </a:rPr>
              <a:t>1d Convolution</a:t>
            </a:r>
            <a:endParaRPr/>
          </a:p>
          <a:p>
            <a:pPr indent="-228600" lvl="1" marL="914400" marR="0" rtl="0" algn="l">
              <a:lnSpc>
                <a:spcPct val="80000"/>
              </a:lnSpc>
              <a:spcBef>
                <a:spcPts val="60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128 filters</a:t>
            </a:r>
            <a:endParaRPr/>
          </a:p>
          <a:p>
            <a:pPr indent="-228600" lvl="1" marL="914400" marR="0" rtl="0" algn="l">
              <a:lnSpc>
                <a:spcPct val="80000"/>
              </a:lnSpc>
              <a:spcBef>
                <a:spcPts val="60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kernel size of 20</a:t>
            </a:r>
            <a:endParaRPr/>
          </a:p>
          <a:p>
            <a:pPr indent="-228600" lvl="1" marL="914400" marR="0" rtl="0" algn="l">
              <a:lnSpc>
                <a:spcPct val="80000"/>
              </a:lnSpc>
              <a:spcBef>
                <a:spcPts val="600"/>
              </a:spcBef>
              <a:spcAft>
                <a:spcPts val="60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stride of 3</a:t>
            </a:r>
            <a:endParaRPr/>
          </a:p>
        </p:txBody>
      </p:sp>
      <p:pic>
        <p:nvPicPr>
          <p:cNvPr descr="Checkmark" id="477" name="Google Shape;477;p58"/>
          <p:cNvPicPr preferRelativeResize="0"/>
          <p:nvPr/>
        </p:nvPicPr>
        <p:blipFill rotWithShape="1">
          <a:blip r:embed="rId4">
            <a:alphaModFix/>
          </a:blip>
          <a:srcRect b="0" l="0" r="0" t="0"/>
          <a:stretch/>
        </p:blipFill>
        <p:spPr>
          <a:xfrm>
            <a:off x="5569449" y="1704561"/>
            <a:ext cx="2729502" cy="272950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81" name="Shape 481"/>
        <p:cNvGrpSpPr/>
        <p:nvPr/>
      </p:nvGrpSpPr>
      <p:grpSpPr>
        <a:xfrm>
          <a:off x="0" y="0"/>
          <a:ext cx="0" cy="0"/>
          <a:chOff x="0" y="0"/>
          <a:chExt cx="0" cy="0"/>
        </a:xfrm>
      </p:grpSpPr>
      <p:pic>
        <p:nvPicPr>
          <p:cNvPr id="482" name="Google Shape;482;p59"/>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483" name="Google Shape;483;p59"/>
          <p:cNvSpPr txBox="1"/>
          <p:nvPr>
            <p:ph type="title"/>
          </p:nvPr>
        </p:nvSpPr>
        <p:spPr>
          <a:xfrm>
            <a:off x="2171700" y="573279"/>
            <a:ext cx="6457950" cy="969771"/>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dk1"/>
              </a:buClr>
              <a:buSzPts val="1100"/>
              <a:buFont typeface="Century Gothic"/>
              <a:buNone/>
            </a:pPr>
            <a:r>
              <a:rPr b="0" i="0" lang="en" sz="3400" u="none" cap="none" strike="noStrike">
                <a:solidFill>
                  <a:schemeClr val="lt1"/>
                </a:solidFill>
                <a:latin typeface="Century Gothic"/>
                <a:ea typeface="Century Gothic"/>
                <a:cs typeface="Century Gothic"/>
                <a:sym typeface="Century Gothic"/>
              </a:rPr>
              <a:t>MODELS USED - BEST MODEL</a:t>
            </a:r>
            <a:endParaRPr/>
          </a:p>
          <a:p>
            <a:pPr indent="0" lvl="0" marL="0" marR="0" rtl="0" algn="r">
              <a:lnSpc>
                <a:spcPct val="90000"/>
              </a:lnSpc>
              <a:spcBef>
                <a:spcPts val="0"/>
              </a:spcBef>
              <a:spcAft>
                <a:spcPts val="0"/>
              </a:spcAft>
              <a:buClr>
                <a:schemeClr val="dk1"/>
              </a:buClr>
              <a:buSzPts val="1100"/>
              <a:buFont typeface="Century Gothic"/>
              <a:buNone/>
            </a:pPr>
            <a:r>
              <a:t/>
            </a:r>
            <a:endParaRPr b="0" i="0" sz="3400" u="none" cap="none" strike="noStrike">
              <a:solidFill>
                <a:schemeClr val="lt1"/>
              </a:solidFill>
              <a:latin typeface="Century Gothic"/>
              <a:ea typeface="Century Gothic"/>
              <a:cs typeface="Century Gothic"/>
              <a:sym typeface="Century Gothic"/>
            </a:endParaRPr>
          </a:p>
          <a:p>
            <a:pPr indent="0" lvl="0" marL="0" marR="0" rtl="0" algn="r">
              <a:lnSpc>
                <a:spcPct val="90000"/>
              </a:lnSpc>
              <a:spcBef>
                <a:spcPts val="0"/>
              </a:spcBef>
              <a:spcAft>
                <a:spcPts val="0"/>
              </a:spcAft>
              <a:buClr>
                <a:schemeClr val="lt1"/>
              </a:buClr>
              <a:buSzPts val="2800"/>
              <a:buFont typeface="Century Gothic"/>
              <a:buNone/>
            </a:pPr>
            <a:r>
              <a:t/>
            </a:r>
            <a:endParaRPr b="0" i="0" sz="3400" u="none" cap="none" strike="noStrike">
              <a:solidFill>
                <a:schemeClr val="lt1"/>
              </a:solidFill>
              <a:latin typeface="Century Gothic"/>
              <a:ea typeface="Century Gothic"/>
              <a:cs typeface="Century Gothic"/>
              <a:sym typeface="Century Gothic"/>
            </a:endParaRPr>
          </a:p>
        </p:txBody>
      </p:sp>
      <p:sp>
        <p:nvSpPr>
          <p:cNvPr id="484" name="Google Shape;484;p59"/>
          <p:cNvSpPr txBox="1"/>
          <p:nvPr>
            <p:ph idx="1" type="body"/>
          </p:nvPr>
        </p:nvSpPr>
        <p:spPr>
          <a:xfrm>
            <a:off x="507999" y="1645920"/>
            <a:ext cx="4362450" cy="3018093"/>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0"/>
              </a:spcBef>
              <a:spcAft>
                <a:spcPts val="0"/>
              </a:spcAft>
              <a:buClr>
                <a:schemeClr val="lt1"/>
              </a:buClr>
              <a:buSzPts val="1800"/>
              <a:buFont typeface="Arial"/>
              <a:buChar char="•"/>
            </a:pPr>
            <a:r>
              <a:rPr b="0" i="0" lang="en" sz="1650" u="none" cap="none" strike="noStrike">
                <a:solidFill>
                  <a:schemeClr val="lt1"/>
                </a:solidFill>
                <a:latin typeface="Century Gothic"/>
                <a:ea typeface="Century Gothic"/>
                <a:cs typeface="Century Gothic"/>
                <a:sym typeface="Century Gothic"/>
              </a:rPr>
              <a:t>Global Average Pooling</a:t>
            </a:r>
            <a:endParaRPr/>
          </a:p>
          <a:p>
            <a:pPr indent="-228600" lvl="0" marL="457200" marR="0" rtl="0" algn="l">
              <a:lnSpc>
                <a:spcPct val="90000"/>
              </a:lnSpc>
              <a:spcBef>
                <a:spcPts val="600"/>
              </a:spcBef>
              <a:spcAft>
                <a:spcPts val="0"/>
              </a:spcAft>
              <a:buClr>
                <a:schemeClr val="lt1"/>
              </a:buClr>
              <a:buSzPts val="1800"/>
              <a:buFont typeface="Arial"/>
              <a:buChar char="•"/>
            </a:pPr>
            <a:r>
              <a:rPr b="0" i="0" lang="en" sz="1650" u="none" cap="none" strike="noStrike">
                <a:solidFill>
                  <a:schemeClr val="lt1"/>
                </a:solidFill>
                <a:latin typeface="Century Gothic"/>
                <a:ea typeface="Century Gothic"/>
                <a:cs typeface="Century Gothic"/>
                <a:sym typeface="Century Gothic"/>
              </a:rPr>
              <a:t>Fully connected layer</a:t>
            </a:r>
            <a:endParaRPr/>
          </a:p>
          <a:p>
            <a:pPr indent="-228600" lvl="1" marL="914400" marR="0" rtl="0" algn="l">
              <a:lnSpc>
                <a:spcPct val="90000"/>
              </a:lnSpc>
              <a:spcBef>
                <a:spcPts val="60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41 nodes</a:t>
            </a:r>
            <a:endParaRPr/>
          </a:p>
          <a:p>
            <a:pPr indent="-228600" lvl="1" marL="914400" marR="0" rtl="0" algn="l">
              <a:lnSpc>
                <a:spcPct val="90000"/>
              </a:lnSpc>
              <a:spcBef>
                <a:spcPts val="600"/>
              </a:spcBef>
              <a:spcAft>
                <a:spcPts val="0"/>
              </a:spcAft>
              <a:buClr>
                <a:schemeClr val="lt1"/>
              </a:buClr>
              <a:buSzPts val="1400"/>
              <a:buFont typeface="Arial"/>
              <a:buChar char="•"/>
            </a:pPr>
            <a:r>
              <a:rPr b="0" i="0" lang="en" sz="1500" u="none" cap="none" strike="noStrike">
                <a:solidFill>
                  <a:schemeClr val="lt1"/>
                </a:solidFill>
                <a:latin typeface="Century Gothic"/>
                <a:ea typeface="Century Gothic"/>
                <a:cs typeface="Century Gothic"/>
                <a:sym typeface="Century Gothic"/>
              </a:rPr>
              <a:t>softmax activation</a:t>
            </a:r>
            <a:endParaRPr/>
          </a:p>
          <a:p>
            <a:pPr indent="-228600" lvl="0" marL="457200" marR="0" rtl="0" algn="l">
              <a:lnSpc>
                <a:spcPct val="90000"/>
              </a:lnSpc>
              <a:spcBef>
                <a:spcPts val="600"/>
              </a:spcBef>
              <a:spcAft>
                <a:spcPts val="600"/>
              </a:spcAft>
              <a:buClr>
                <a:schemeClr val="lt1"/>
              </a:buClr>
              <a:buSzPts val="1800"/>
              <a:buFont typeface="Arial"/>
              <a:buChar char="•"/>
            </a:pPr>
            <a:r>
              <a:rPr b="0" i="0" lang="en" sz="1650" u="none" cap="none" strike="noStrike">
                <a:solidFill>
                  <a:schemeClr val="lt1"/>
                </a:solidFill>
                <a:latin typeface="Century Gothic"/>
                <a:ea typeface="Century Gothic"/>
                <a:cs typeface="Century Gothic"/>
                <a:sym typeface="Century Gothic"/>
              </a:rPr>
              <a:t>In total, almost 3.8 million trainable parameters</a:t>
            </a:r>
            <a:endParaRPr/>
          </a:p>
        </p:txBody>
      </p:sp>
      <p:pic>
        <p:nvPicPr>
          <p:cNvPr descr="Checkmark" id="485" name="Google Shape;485;p59"/>
          <p:cNvPicPr preferRelativeResize="0"/>
          <p:nvPr/>
        </p:nvPicPr>
        <p:blipFill rotWithShape="1">
          <a:blip r:embed="rId4">
            <a:alphaModFix/>
          </a:blip>
          <a:srcRect b="0" l="0" r="0" t="0"/>
          <a:stretch/>
        </p:blipFill>
        <p:spPr>
          <a:xfrm>
            <a:off x="5569449" y="1704561"/>
            <a:ext cx="2729502" cy="27295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9" name="Shape 489"/>
        <p:cNvGrpSpPr/>
        <p:nvPr/>
      </p:nvGrpSpPr>
      <p:grpSpPr>
        <a:xfrm>
          <a:off x="0" y="0"/>
          <a:ext cx="0" cy="0"/>
          <a:chOff x="0" y="0"/>
          <a:chExt cx="0" cy="0"/>
        </a:xfrm>
      </p:grpSpPr>
      <p:pic>
        <p:nvPicPr>
          <p:cNvPr id="490" name="Google Shape;490;p60"/>
          <p:cNvPicPr preferRelativeResize="0"/>
          <p:nvPr/>
        </p:nvPicPr>
        <p:blipFill rotWithShape="1">
          <a:blip r:embed="rId3">
            <a:alphaModFix/>
          </a:blip>
          <a:srcRect b="0" l="0" r="0" t="0"/>
          <a:stretch/>
        </p:blipFill>
        <p:spPr>
          <a:xfrm>
            <a:off x="0" y="0"/>
            <a:ext cx="9144000" cy="1081087"/>
          </a:xfrm>
          <a:prstGeom prst="rect">
            <a:avLst/>
          </a:prstGeom>
          <a:noFill/>
          <a:ln>
            <a:noFill/>
          </a:ln>
        </p:spPr>
      </p:pic>
      <p:pic>
        <p:nvPicPr>
          <p:cNvPr id="491" name="Google Shape;491;p60"/>
          <p:cNvPicPr preferRelativeResize="0"/>
          <p:nvPr/>
        </p:nvPicPr>
        <p:blipFill rotWithShape="1">
          <a:blip r:embed="rId4">
            <a:alphaModFix/>
          </a:blip>
          <a:srcRect b="0" l="0" r="0" t="0"/>
          <a:stretch/>
        </p:blipFill>
        <p:spPr>
          <a:xfrm>
            <a:off x="0" y="3281362"/>
            <a:ext cx="9144000" cy="1862138"/>
          </a:xfrm>
          <a:prstGeom prst="rect">
            <a:avLst/>
          </a:prstGeom>
          <a:noFill/>
          <a:ln>
            <a:noFill/>
          </a:ln>
        </p:spPr>
      </p:pic>
      <p:sp>
        <p:nvSpPr>
          <p:cNvPr id="492" name="Google Shape;492;p60"/>
          <p:cNvSpPr/>
          <p:nvPr/>
        </p:nvSpPr>
        <p:spPr>
          <a:xfrm>
            <a:off x="5059577" y="0"/>
            <a:ext cx="4084423"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93" name="Google Shape;493;p60"/>
          <p:cNvSpPr txBox="1"/>
          <p:nvPr/>
        </p:nvSpPr>
        <p:spPr>
          <a:xfrm>
            <a:off x="5292606" y="504930"/>
            <a:ext cx="3383245" cy="2584779"/>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None/>
            </a:pPr>
            <a:r>
              <a:rPr lang="en" sz="3600" cap="none">
                <a:solidFill>
                  <a:schemeClr val="lt1"/>
                </a:solidFill>
                <a:latin typeface="Century Gothic"/>
                <a:ea typeface="Century Gothic"/>
                <a:cs typeface="Century Gothic"/>
                <a:sym typeface="Century Gothic"/>
              </a:rPr>
              <a:t>STRUCTURE</a:t>
            </a:r>
            <a:endParaRPr/>
          </a:p>
        </p:txBody>
      </p:sp>
      <p:pic>
        <p:nvPicPr>
          <p:cNvPr id="494" name="Google Shape;494;p60"/>
          <p:cNvPicPr preferRelativeResize="0"/>
          <p:nvPr/>
        </p:nvPicPr>
        <p:blipFill rotWithShape="1">
          <a:blip r:embed="rId4">
            <a:alphaModFix/>
          </a:blip>
          <a:srcRect b="0" l="0" r="0" t="0"/>
          <a:stretch/>
        </p:blipFill>
        <p:spPr>
          <a:xfrm>
            <a:off x="0" y="3281362"/>
            <a:ext cx="9144000" cy="1862138"/>
          </a:xfrm>
          <a:prstGeom prst="rect">
            <a:avLst/>
          </a:prstGeom>
          <a:noFill/>
          <a:ln>
            <a:noFill/>
          </a:ln>
        </p:spPr>
      </p:pic>
      <p:sp>
        <p:nvSpPr>
          <p:cNvPr id="495" name="Google Shape;495;p60"/>
          <p:cNvSpPr/>
          <p:nvPr/>
        </p:nvSpPr>
        <p:spPr>
          <a:xfrm>
            <a:off x="0" y="0"/>
            <a:ext cx="5059674"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96" name="Google Shape;496;p60"/>
          <p:cNvSpPr/>
          <p:nvPr/>
        </p:nvSpPr>
        <p:spPr>
          <a:xfrm>
            <a:off x="482502" y="482598"/>
            <a:ext cx="4094572" cy="4178304"/>
          </a:xfrm>
          <a:prstGeom prst="roundRect">
            <a:avLst>
              <a:gd fmla="val 2403"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497" name="Google Shape;497;p60"/>
          <p:cNvPicPr preferRelativeResize="0"/>
          <p:nvPr/>
        </p:nvPicPr>
        <p:blipFill rotWithShape="1">
          <a:blip r:embed="rId5">
            <a:alphaModFix/>
          </a:blip>
          <a:srcRect b="0" l="0" r="0" t="0"/>
          <a:stretch/>
        </p:blipFill>
        <p:spPr>
          <a:xfrm>
            <a:off x="989048" y="965196"/>
            <a:ext cx="3086129" cy="321310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1" name="Shape 501"/>
        <p:cNvGrpSpPr/>
        <p:nvPr/>
      </p:nvGrpSpPr>
      <p:grpSpPr>
        <a:xfrm>
          <a:off x="0" y="0"/>
          <a:ext cx="0" cy="0"/>
          <a:chOff x="0" y="0"/>
          <a:chExt cx="0" cy="0"/>
        </a:xfrm>
      </p:grpSpPr>
      <p:pic>
        <p:nvPicPr>
          <p:cNvPr id="502" name="Google Shape;502;p61"/>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503" name="Google Shape;503;p61"/>
          <p:cNvSpPr txBox="1"/>
          <p:nvPr>
            <p:ph type="title"/>
          </p:nvPr>
        </p:nvSpPr>
        <p:spPr>
          <a:xfrm>
            <a:off x="2171700" y="573279"/>
            <a:ext cx="6457950" cy="969771"/>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4000" u="none" cap="none" strike="noStrike">
                <a:solidFill>
                  <a:schemeClr val="lt1"/>
                </a:solidFill>
                <a:latin typeface="Century Gothic"/>
                <a:ea typeface="Century Gothic"/>
                <a:cs typeface="Century Gothic"/>
                <a:sym typeface="Century Gothic"/>
              </a:rPr>
              <a:t>RESULTS</a:t>
            </a:r>
            <a:endParaRPr/>
          </a:p>
        </p:txBody>
      </p:sp>
      <p:sp>
        <p:nvSpPr>
          <p:cNvPr id="504" name="Google Shape;504;p61"/>
          <p:cNvSpPr txBox="1"/>
          <p:nvPr>
            <p:ph idx="1" type="body"/>
          </p:nvPr>
        </p:nvSpPr>
        <p:spPr>
          <a:xfrm>
            <a:off x="507999" y="1645920"/>
            <a:ext cx="4362450" cy="30180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
              <a:t>After training for </a:t>
            </a:r>
            <a:r>
              <a:rPr b="0" i="0" lang="en" sz="1650" u="none" cap="none" strike="noStrike">
                <a:solidFill>
                  <a:schemeClr val="lt1"/>
                </a:solidFill>
                <a:latin typeface="Century Gothic"/>
                <a:ea typeface="Century Gothic"/>
                <a:cs typeface="Century Gothic"/>
                <a:sym typeface="Century Gothic"/>
              </a:rPr>
              <a:t>87 Epochs, with </a:t>
            </a:r>
            <a:r>
              <a:rPr lang="en"/>
              <a:t>b</a:t>
            </a:r>
            <a:r>
              <a:rPr b="0" i="0" lang="en" sz="1650" u="none" cap="none" strike="noStrike">
                <a:solidFill>
                  <a:schemeClr val="lt1"/>
                </a:solidFill>
                <a:latin typeface="Century Gothic"/>
                <a:ea typeface="Century Gothic"/>
                <a:cs typeface="Century Gothic"/>
                <a:sym typeface="Century Gothic"/>
              </a:rPr>
              <a:t>atch Size of 75:</a:t>
            </a:r>
            <a:endParaRPr/>
          </a:p>
          <a:p>
            <a:pPr indent="0" lvl="0" marL="0" marR="0" rtl="0" algn="l">
              <a:lnSpc>
                <a:spcPct val="90000"/>
              </a:lnSpc>
              <a:spcBef>
                <a:spcPts val="1600"/>
              </a:spcBef>
              <a:spcAft>
                <a:spcPts val="0"/>
              </a:spcAft>
              <a:buClr>
                <a:schemeClr val="lt1"/>
              </a:buClr>
              <a:buSzPts val="1800"/>
              <a:buFont typeface="Arial"/>
              <a:buChar char="•"/>
            </a:pPr>
            <a:r>
              <a:rPr b="0" i="0" lang="en" sz="1650" u="none" cap="none" strike="noStrike">
                <a:solidFill>
                  <a:schemeClr val="lt1"/>
                </a:solidFill>
                <a:latin typeface="Century Gothic"/>
                <a:ea typeface="Century Gothic"/>
                <a:cs typeface="Century Gothic"/>
                <a:sym typeface="Century Gothic"/>
              </a:rPr>
              <a:t>Accuracy of 71.4% (considering only top 1 prediction)</a:t>
            </a:r>
            <a:endParaRPr/>
          </a:p>
          <a:p>
            <a:pPr indent="0" lvl="0" marL="0" marR="0" rtl="0" algn="l">
              <a:lnSpc>
                <a:spcPct val="90000"/>
              </a:lnSpc>
              <a:spcBef>
                <a:spcPts val="1600"/>
              </a:spcBef>
              <a:spcAft>
                <a:spcPts val="0"/>
              </a:spcAft>
              <a:buClr>
                <a:schemeClr val="lt1"/>
              </a:buClr>
              <a:buSzPts val="1800"/>
              <a:buFont typeface="Arial"/>
              <a:buChar char="•"/>
            </a:pPr>
            <a:r>
              <a:rPr lang="en"/>
              <a:t>Accuracy of 83% (considering top 3 predictions)</a:t>
            </a:r>
            <a:endParaRPr/>
          </a:p>
        </p:txBody>
      </p:sp>
      <p:pic>
        <p:nvPicPr>
          <p:cNvPr descr="Checkmark" id="505" name="Google Shape;505;p61"/>
          <p:cNvPicPr preferRelativeResize="0"/>
          <p:nvPr/>
        </p:nvPicPr>
        <p:blipFill rotWithShape="1">
          <a:blip r:embed="rId4">
            <a:alphaModFix/>
          </a:blip>
          <a:srcRect b="0" l="0" r="0" t="0"/>
          <a:stretch/>
        </p:blipFill>
        <p:spPr>
          <a:xfrm>
            <a:off x="5569449" y="1704561"/>
            <a:ext cx="2729502" cy="27295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509" name="Shape 509"/>
        <p:cNvGrpSpPr/>
        <p:nvPr/>
      </p:nvGrpSpPr>
      <p:grpSpPr>
        <a:xfrm>
          <a:off x="0" y="0"/>
          <a:ext cx="0" cy="0"/>
          <a:chOff x="0" y="0"/>
          <a:chExt cx="0" cy="0"/>
        </a:xfrm>
      </p:grpSpPr>
      <p:pic>
        <p:nvPicPr>
          <p:cNvPr id="510" name="Google Shape;510;p62"/>
          <p:cNvPicPr preferRelativeResize="0"/>
          <p:nvPr/>
        </p:nvPicPr>
        <p:blipFill rotWithShape="1">
          <a:blip r:embed="rId3">
            <a:alphaModFix/>
          </a:blip>
          <a:srcRect b="0" l="0" r="0" t="0"/>
          <a:stretch/>
        </p:blipFill>
        <p:spPr>
          <a:xfrm>
            <a:off x="0" y="0"/>
            <a:ext cx="9144000" cy="1081087"/>
          </a:xfrm>
          <a:prstGeom prst="rect">
            <a:avLst/>
          </a:prstGeom>
          <a:noFill/>
          <a:ln>
            <a:noFill/>
          </a:ln>
        </p:spPr>
      </p:pic>
      <p:pic>
        <p:nvPicPr>
          <p:cNvPr id="511" name="Google Shape;511;p62"/>
          <p:cNvPicPr preferRelativeResize="0"/>
          <p:nvPr/>
        </p:nvPicPr>
        <p:blipFill rotWithShape="1">
          <a:blip r:embed="rId4">
            <a:alphaModFix/>
          </a:blip>
          <a:srcRect b="0" l="0" r="0" t="0"/>
          <a:stretch/>
        </p:blipFill>
        <p:spPr>
          <a:xfrm>
            <a:off x="0" y="3281362"/>
            <a:ext cx="9144000" cy="1862138"/>
          </a:xfrm>
          <a:prstGeom prst="rect">
            <a:avLst/>
          </a:prstGeom>
          <a:noFill/>
          <a:ln>
            <a:noFill/>
          </a:ln>
        </p:spPr>
      </p:pic>
      <p:sp>
        <p:nvSpPr>
          <p:cNvPr id="512" name="Google Shape;512;p62"/>
          <p:cNvSpPr/>
          <p:nvPr/>
        </p:nvSpPr>
        <p:spPr>
          <a:xfrm>
            <a:off x="0" y="0"/>
            <a:ext cx="9144000" cy="5143501"/>
          </a:xfrm>
          <a:prstGeom prst="rect">
            <a:avLst/>
          </a:prstGeom>
          <a:solidFill>
            <a:srgbClr val="414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13" name="Google Shape;513;p62"/>
          <p:cNvSpPr/>
          <p:nvPr/>
        </p:nvSpPr>
        <p:spPr>
          <a:xfrm>
            <a:off x="0" y="0"/>
            <a:ext cx="9144000" cy="3428998"/>
          </a:xfrm>
          <a:prstGeom prst="rect">
            <a:avLst/>
          </a:prstGeom>
          <a:gradFill>
            <a:gsLst>
              <a:gs pos="0">
                <a:srgbClr val="CB241E"/>
              </a:gs>
              <a:gs pos="23000">
                <a:srgbClr val="CB241E"/>
              </a:gs>
              <a:gs pos="69000">
                <a:srgbClr val="AB1E19"/>
              </a:gs>
              <a:gs pos="97000">
                <a:srgbClr val="A01C17"/>
              </a:gs>
              <a:gs pos="100000">
                <a:srgbClr val="A01C17"/>
              </a:gs>
            </a:gsLst>
            <a:path path="circle">
              <a:fillToRect b="50%" l="50%" r="50%" t="50%"/>
            </a:path>
            <a:tileRect/>
          </a:gradFill>
          <a:ln>
            <a:noFill/>
          </a:ln>
          <a:effectLst>
            <a:outerShdw blurRad="635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514" name="Google Shape;514;p62"/>
          <p:cNvPicPr preferRelativeResize="0"/>
          <p:nvPr/>
        </p:nvPicPr>
        <p:blipFill rotWithShape="1">
          <a:blip r:embed="rId4">
            <a:alphaModFix amt="75000"/>
          </a:blip>
          <a:srcRect b="15805" l="0" r="62946" t="0"/>
          <a:stretch/>
        </p:blipFill>
        <p:spPr>
          <a:xfrm rot="5400000">
            <a:off x="-924219" y="939536"/>
            <a:ext cx="3440474" cy="1592035"/>
          </a:xfrm>
          <a:prstGeom prst="rect">
            <a:avLst/>
          </a:prstGeom>
          <a:noFill/>
          <a:ln>
            <a:noFill/>
          </a:ln>
        </p:spPr>
      </p:pic>
      <p:pic>
        <p:nvPicPr>
          <p:cNvPr id="515" name="Google Shape;515;p62"/>
          <p:cNvPicPr preferRelativeResize="0"/>
          <p:nvPr/>
        </p:nvPicPr>
        <p:blipFill rotWithShape="1">
          <a:blip r:embed="rId4">
            <a:alphaModFix amt="75000"/>
          </a:blip>
          <a:srcRect b="15805" l="0" r="62946" t="0"/>
          <a:stretch/>
        </p:blipFill>
        <p:spPr>
          <a:xfrm rot="-5400000">
            <a:off x="6627747" y="912742"/>
            <a:ext cx="3440475" cy="1592036"/>
          </a:xfrm>
          <a:prstGeom prst="rect">
            <a:avLst/>
          </a:prstGeom>
          <a:noFill/>
          <a:ln>
            <a:noFill/>
          </a:ln>
        </p:spPr>
      </p:pic>
      <p:sp>
        <p:nvSpPr>
          <p:cNvPr id="516" name="Google Shape;516;p62"/>
          <p:cNvSpPr txBox="1"/>
          <p:nvPr>
            <p:ph type="title"/>
          </p:nvPr>
        </p:nvSpPr>
        <p:spPr>
          <a:xfrm>
            <a:off x="1028700" y="849086"/>
            <a:ext cx="7086600" cy="23386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2800"/>
              <a:buFont typeface="Century Gothic"/>
              <a:buNone/>
            </a:pPr>
            <a:r>
              <a:rPr b="0" i="0" lang="en" sz="6000" u="none" cap="none" strike="noStrike">
                <a:solidFill>
                  <a:schemeClr val="lt1"/>
                </a:solidFill>
                <a:latin typeface="Century Gothic"/>
                <a:ea typeface="Century Gothic"/>
                <a:cs typeface="Century Gothic"/>
                <a:sym typeface="Century Gothic"/>
              </a:rPr>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C4C4C"/>
            </a:gs>
            <a:gs pos="50000">
              <a:srgbClr val="292929"/>
            </a:gs>
            <a:gs pos="100000">
              <a:schemeClr val="dk1"/>
            </a:gs>
          </a:gsLst>
          <a:lin ang="5400000" scaled="0"/>
        </a:gradFill>
      </p:bgPr>
    </p:bg>
    <p:spTree>
      <p:nvGrpSpPr>
        <p:cNvPr id="229" name="Shape 229"/>
        <p:cNvGrpSpPr/>
        <p:nvPr/>
      </p:nvGrpSpPr>
      <p:grpSpPr>
        <a:xfrm>
          <a:off x="0" y="0"/>
          <a:ext cx="0" cy="0"/>
          <a:chOff x="0" y="0"/>
          <a:chExt cx="0" cy="0"/>
        </a:xfrm>
      </p:grpSpPr>
      <p:pic>
        <p:nvPicPr>
          <p:cNvPr id="230" name="Google Shape;230;p36"/>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231" name="Google Shape;231;p36"/>
          <p:cNvSpPr/>
          <p:nvPr/>
        </p:nvSpPr>
        <p:spPr>
          <a:xfrm>
            <a:off x="0" y="0"/>
            <a:ext cx="9144000" cy="5143500"/>
          </a:xfrm>
          <a:prstGeom prst="rect">
            <a:avLst/>
          </a:prstGeom>
          <a:gradFill>
            <a:gsLst>
              <a:gs pos="0">
                <a:srgbClr val="4C4C4C"/>
              </a:gs>
              <a:gs pos="50000">
                <a:srgbClr val="292929"/>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232" name="Google Shape;232;p36"/>
          <p:cNvSpPr txBox="1"/>
          <p:nvPr>
            <p:ph type="title"/>
          </p:nvPr>
        </p:nvSpPr>
        <p:spPr>
          <a:xfrm>
            <a:off x="512706" y="573279"/>
            <a:ext cx="2380266" cy="3912009"/>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1" i="0" lang="en" sz="3100" u="none" cap="none" strike="noStrike">
                <a:solidFill>
                  <a:schemeClr val="lt1"/>
                </a:solidFill>
                <a:latin typeface="Century Gothic"/>
                <a:ea typeface="Century Gothic"/>
                <a:cs typeface="Century Gothic"/>
                <a:sym typeface="Century Gothic"/>
              </a:rPr>
              <a:t>SOUND PROPERTIES</a:t>
            </a:r>
            <a:endParaRPr b="0" i="0" sz="3100" u="none" cap="none" strike="noStrike">
              <a:solidFill>
                <a:schemeClr val="lt1"/>
              </a:solidFill>
              <a:latin typeface="Century Gothic"/>
              <a:ea typeface="Century Gothic"/>
              <a:cs typeface="Century Gothic"/>
              <a:sym typeface="Century Gothic"/>
            </a:endParaRPr>
          </a:p>
        </p:txBody>
      </p:sp>
      <p:cxnSp>
        <p:nvCxnSpPr>
          <p:cNvPr id="233" name="Google Shape;233;p36"/>
          <p:cNvCxnSpPr/>
          <p:nvPr/>
        </p:nvCxnSpPr>
        <p:spPr>
          <a:xfrm>
            <a:off x="3095397" y="1442672"/>
            <a:ext cx="0" cy="2263140"/>
          </a:xfrm>
          <a:prstGeom prst="straightConnector1">
            <a:avLst/>
          </a:prstGeom>
          <a:noFill/>
          <a:ln cap="flat" cmpd="sng" w="19050">
            <a:solidFill>
              <a:schemeClr val="accent1"/>
            </a:solidFill>
            <a:prstDash val="solid"/>
            <a:round/>
            <a:headEnd len="sm" w="sm" type="none"/>
            <a:tailEnd len="sm" w="sm" type="none"/>
          </a:ln>
        </p:spPr>
      </p:cxnSp>
      <p:sp>
        <p:nvSpPr>
          <p:cNvPr id="234" name="Google Shape;234;p36"/>
          <p:cNvSpPr txBox="1"/>
          <p:nvPr>
            <p:ph idx="1" type="body"/>
          </p:nvPr>
        </p:nvSpPr>
        <p:spPr>
          <a:xfrm>
            <a:off x="3277603" y="573279"/>
            <a:ext cx="5314950" cy="391200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b="0" i="0" lang="en" sz="1500" u="none" cap="none" strike="noStrike">
                <a:solidFill>
                  <a:schemeClr val="lt1"/>
                </a:solidFill>
                <a:latin typeface="Century Gothic"/>
                <a:ea typeface="Century Gothic"/>
                <a:cs typeface="Century Gothic"/>
                <a:sym typeface="Century Gothic"/>
              </a:rPr>
              <a:t>What causes the different sounds?</a:t>
            </a:r>
            <a:endParaRPr/>
          </a:p>
          <a:p>
            <a:pPr indent="0" lvl="0" marL="0" marR="0" rtl="0" algn="l">
              <a:lnSpc>
                <a:spcPct val="90000"/>
              </a:lnSpc>
              <a:spcBef>
                <a:spcPts val="1600"/>
              </a:spcBef>
              <a:spcAft>
                <a:spcPts val="0"/>
              </a:spcAft>
              <a:buClr>
                <a:schemeClr val="dk1"/>
              </a:buClr>
              <a:buSzPts val="1100"/>
              <a:buFont typeface="Arial"/>
              <a:buChar char="•"/>
            </a:pPr>
            <a:r>
              <a:rPr b="0" i="0" lang="en" sz="1500" u="none" cap="none" strike="noStrike">
                <a:solidFill>
                  <a:schemeClr val="lt1"/>
                </a:solidFill>
                <a:latin typeface="Century Gothic"/>
                <a:ea typeface="Century Gothic"/>
                <a:cs typeface="Century Gothic"/>
                <a:sym typeface="Century Gothic"/>
              </a:rPr>
              <a:t>	The differences are caused between intensity, pitch, tone [1]</a:t>
            </a:r>
            <a:endParaRPr/>
          </a:p>
          <a:p>
            <a:pPr indent="0" lvl="0" marL="0" marR="0" rtl="0" algn="l">
              <a:lnSpc>
                <a:spcPct val="90000"/>
              </a:lnSpc>
              <a:spcBef>
                <a:spcPts val="1600"/>
              </a:spcBef>
              <a:spcAft>
                <a:spcPts val="0"/>
              </a:spcAft>
              <a:buClr>
                <a:schemeClr val="dk1"/>
              </a:buClr>
              <a:buSzPts val="1100"/>
              <a:buFont typeface="Arial"/>
              <a:buChar char="•"/>
            </a:pPr>
            <a:r>
              <a:rPr b="0" i="0" lang="en" sz="1500" u="none" cap="none" strike="noStrike">
                <a:solidFill>
                  <a:schemeClr val="lt1"/>
                </a:solidFill>
                <a:latin typeface="Century Gothic"/>
                <a:ea typeface="Century Gothic"/>
                <a:cs typeface="Century Gothic"/>
                <a:sym typeface="Century Gothic"/>
              </a:rPr>
              <a:t>	Librosa package has several functions that extract sounds properties that </a:t>
            </a:r>
            <a:r>
              <a:rPr lang="en" sz="1500"/>
              <a:t>includes in the baselines </a:t>
            </a:r>
            <a:r>
              <a:rPr b="0" i="0" lang="en" sz="1500" u="none" cap="none" strike="noStrike">
                <a:solidFill>
                  <a:schemeClr val="lt1"/>
                </a:solidFill>
                <a:latin typeface="Century Gothic"/>
                <a:ea typeface="Century Gothic"/>
                <a:cs typeface="Century Gothic"/>
                <a:sym typeface="Century Gothic"/>
              </a:rPr>
              <a:t>the properties above</a:t>
            </a:r>
            <a:endParaRPr/>
          </a:p>
          <a:p>
            <a:pPr indent="69850" lvl="0" marL="0" marR="0" rtl="0" algn="l">
              <a:lnSpc>
                <a:spcPct val="90000"/>
              </a:lnSpc>
              <a:spcBef>
                <a:spcPts val="1600"/>
              </a:spcBef>
              <a:spcAft>
                <a:spcPts val="0"/>
              </a:spcAft>
              <a:buClr>
                <a:schemeClr val="dk1"/>
              </a:buClr>
              <a:buSzPts val="1100"/>
              <a:buFont typeface="Arial"/>
              <a:buNone/>
            </a:pPr>
            <a:r>
              <a:t/>
            </a:r>
            <a:endParaRPr b="0" i="0" sz="1500" u="none" cap="none" strike="noStrike">
              <a:solidFill>
                <a:schemeClr val="lt1"/>
              </a:solidFill>
              <a:latin typeface="Century Gothic"/>
              <a:ea typeface="Century Gothic"/>
              <a:cs typeface="Century Gothic"/>
              <a:sym typeface="Century Gothic"/>
            </a:endParaRPr>
          </a:p>
          <a:p>
            <a:pPr indent="69850" lvl="0" marL="0" marR="0" rtl="0" algn="l">
              <a:lnSpc>
                <a:spcPct val="90000"/>
              </a:lnSpc>
              <a:spcBef>
                <a:spcPts val="1600"/>
              </a:spcBef>
              <a:spcAft>
                <a:spcPts val="0"/>
              </a:spcAft>
              <a:buClr>
                <a:schemeClr val="dk1"/>
              </a:buClr>
              <a:buSzPts val="1100"/>
              <a:buFont typeface="Arial"/>
              <a:buNone/>
            </a:pPr>
            <a:r>
              <a:t/>
            </a:r>
            <a:endParaRPr b="0" i="0" sz="1500" u="none" cap="none" strike="noStrike">
              <a:solidFill>
                <a:schemeClr val="lt1"/>
              </a:solidFill>
              <a:latin typeface="Century Gothic"/>
              <a:ea typeface="Century Gothic"/>
              <a:cs typeface="Century Gothic"/>
              <a:sym typeface="Century Gothic"/>
            </a:endParaRPr>
          </a:p>
          <a:p>
            <a:pPr indent="69850" lvl="0" marL="0" marR="0" rtl="0" algn="l">
              <a:lnSpc>
                <a:spcPct val="90000"/>
              </a:lnSpc>
              <a:spcBef>
                <a:spcPts val="1600"/>
              </a:spcBef>
              <a:spcAft>
                <a:spcPts val="0"/>
              </a:spcAft>
              <a:buClr>
                <a:schemeClr val="dk1"/>
              </a:buClr>
              <a:buSzPts val="1100"/>
              <a:buFont typeface="Arial"/>
              <a:buNone/>
            </a:pPr>
            <a:r>
              <a:t/>
            </a:r>
            <a:endParaRPr b="0" i="0" sz="1500" u="none" cap="none" strike="noStrike">
              <a:solidFill>
                <a:schemeClr val="lt1"/>
              </a:solidFill>
              <a:latin typeface="Century Gothic"/>
              <a:ea typeface="Century Gothic"/>
              <a:cs typeface="Century Gothic"/>
              <a:sym typeface="Century Gothic"/>
            </a:endParaRPr>
          </a:p>
          <a:p>
            <a:pPr indent="0" lvl="0" marL="0" marR="0" rtl="0" algn="l">
              <a:lnSpc>
                <a:spcPct val="90000"/>
              </a:lnSpc>
              <a:spcBef>
                <a:spcPts val="1600"/>
              </a:spcBef>
              <a:spcAft>
                <a:spcPts val="0"/>
              </a:spcAft>
              <a:buClr>
                <a:schemeClr val="dk1"/>
              </a:buClr>
              <a:buSzPts val="1100"/>
              <a:buFont typeface="Arial"/>
              <a:buNone/>
            </a:pPr>
            <a:r>
              <a:rPr b="0" i="0" lang="en" sz="1000" u="none" cap="none" strike="noStrike">
                <a:solidFill>
                  <a:schemeClr val="lt1"/>
                </a:solidFill>
                <a:latin typeface="Century Gothic"/>
                <a:ea typeface="Century Gothic"/>
                <a:cs typeface="Century Gothic"/>
                <a:sym typeface="Century Gothic"/>
              </a:rPr>
              <a:t>Source: https://www.nde-ed.org/EducationResources/HighSchool/Sound/components.htm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50000">
              <a:srgbClr val="FAFAFA"/>
            </a:gs>
            <a:gs pos="100000">
              <a:srgbClr val="CECECE"/>
            </a:gs>
          </a:gsLst>
          <a:lin ang="5400000" scaled="0"/>
        </a:gradFill>
      </p:bgPr>
    </p:bg>
    <p:spTree>
      <p:nvGrpSpPr>
        <p:cNvPr id="238" name="Shape 238"/>
        <p:cNvGrpSpPr/>
        <p:nvPr/>
      </p:nvGrpSpPr>
      <p:grpSpPr>
        <a:xfrm>
          <a:off x="0" y="0"/>
          <a:ext cx="0" cy="0"/>
          <a:chOff x="0" y="0"/>
          <a:chExt cx="0" cy="0"/>
        </a:xfrm>
      </p:grpSpPr>
      <p:pic>
        <p:nvPicPr>
          <p:cNvPr id="239" name="Google Shape;239;p37"/>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240" name="Google Shape;240;p37"/>
          <p:cNvSpPr/>
          <p:nvPr/>
        </p:nvSpPr>
        <p:spPr>
          <a:xfrm>
            <a:off x="0" y="1714500"/>
            <a:ext cx="9144000" cy="3429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41" name="Google Shape;241;p37"/>
          <p:cNvSpPr/>
          <p:nvPr/>
        </p:nvSpPr>
        <p:spPr>
          <a:xfrm>
            <a:off x="0" y="0"/>
            <a:ext cx="9144000" cy="1714500"/>
          </a:xfrm>
          <a:prstGeom prst="rect">
            <a:avLst/>
          </a:prstGeom>
          <a:solidFill>
            <a:schemeClr val="dk1"/>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242" name="Google Shape;242;p37"/>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243" name="Google Shape;243;p37"/>
          <p:cNvSpPr txBox="1"/>
          <p:nvPr>
            <p:ph type="title"/>
          </p:nvPr>
        </p:nvSpPr>
        <p:spPr>
          <a:xfrm>
            <a:off x="1639614" y="573279"/>
            <a:ext cx="6990036" cy="969771"/>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4000" u="none" cap="none" strike="noStrike">
                <a:solidFill>
                  <a:schemeClr val="lt1"/>
                </a:solidFill>
                <a:latin typeface="Century Gothic"/>
                <a:ea typeface="Century Gothic"/>
                <a:cs typeface="Century Gothic"/>
                <a:sym typeface="Century Gothic"/>
              </a:rPr>
              <a:t>EXTRACTING FEATURES:</a:t>
            </a:r>
            <a:endParaRPr/>
          </a:p>
        </p:txBody>
      </p:sp>
      <p:sp>
        <p:nvSpPr>
          <p:cNvPr id="244" name="Google Shape;244;p37"/>
          <p:cNvSpPr txBox="1"/>
          <p:nvPr>
            <p:ph idx="1" type="body"/>
          </p:nvPr>
        </p:nvSpPr>
        <p:spPr>
          <a:xfrm>
            <a:off x="514350" y="2057400"/>
            <a:ext cx="8115300" cy="2606613"/>
          </a:xfrm>
          <a:prstGeom prst="rect">
            <a:avLst/>
          </a:prstGeom>
          <a:noFill/>
          <a:ln>
            <a:noFill/>
          </a:ln>
        </p:spPr>
        <p:txBody>
          <a:bodyPr anchorCtr="0" anchor="t" bIns="45700" lIns="91425" spcFirstLastPara="1" rIns="91425" wrap="square" tIns="45700">
            <a:noAutofit/>
          </a:bodyPr>
          <a:lstStyle/>
          <a:p>
            <a:pPr indent="114300" lvl="0" marL="0" marR="0" rtl="0" algn="l">
              <a:lnSpc>
                <a:spcPct val="90000"/>
              </a:lnSpc>
              <a:spcBef>
                <a:spcPts val="0"/>
              </a:spcBef>
              <a:spcAft>
                <a:spcPts val="0"/>
              </a:spcAft>
              <a:buClr>
                <a:schemeClr val="dk1"/>
              </a:buClr>
              <a:buSzPts val="1800"/>
              <a:buFont typeface="Arial"/>
              <a:buNone/>
            </a:pPr>
            <a:r>
              <a:t/>
            </a:r>
            <a:endParaRPr b="0" i="0" sz="1650" u="none" cap="none" strike="noStrike">
              <a:solidFill>
                <a:schemeClr val="dk1"/>
              </a:solidFill>
              <a:latin typeface="Century Gothic"/>
              <a:ea typeface="Century Gothic"/>
              <a:cs typeface="Century Gothic"/>
              <a:sym typeface="Century Gothic"/>
            </a:endParaRPr>
          </a:p>
          <a:p>
            <a:pPr indent="114300" lvl="0" marL="0" marR="0" rtl="0" algn="l">
              <a:lnSpc>
                <a:spcPct val="90000"/>
              </a:lnSpc>
              <a:spcBef>
                <a:spcPts val="1600"/>
              </a:spcBef>
              <a:spcAft>
                <a:spcPts val="1600"/>
              </a:spcAft>
              <a:buClr>
                <a:schemeClr val="dk1"/>
              </a:buClr>
              <a:buSzPts val="1800"/>
              <a:buFont typeface="Arial"/>
              <a:buNone/>
            </a:pPr>
            <a:r>
              <a:t/>
            </a:r>
            <a:endParaRPr b="0" i="0" sz="1650" u="none" cap="none" strike="noStrike">
              <a:solidFill>
                <a:schemeClr val="dk1"/>
              </a:solidFill>
              <a:latin typeface="Century Gothic"/>
              <a:ea typeface="Century Gothic"/>
              <a:cs typeface="Century Gothic"/>
              <a:sym typeface="Century Gothic"/>
            </a:endParaRPr>
          </a:p>
        </p:txBody>
      </p:sp>
      <p:grpSp>
        <p:nvGrpSpPr>
          <p:cNvPr id="245" name="Google Shape;245;p37"/>
          <p:cNvGrpSpPr/>
          <p:nvPr/>
        </p:nvGrpSpPr>
        <p:grpSpPr>
          <a:xfrm>
            <a:off x="311700" y="1824672"/>
            <a:ext cx="3883573" cy="2803557"/>
            <a:chOff x="0" y="48754"/>
            <a:chExt cx="4262969" cy="2917750"/>
          </a:xfrm>
        </p:grpSpPr>
        <p:pic>
          <p:nvPicPr>
            <p:cNvPr id="246" name="Google Shape;246;p37"/>
            <p:cNvPicPr preferRelativeResize="0"/>
            <p:nvPr/>
          </p:nvPicPr>
          <p:blipFill rotWithShape="1">
            <a:blip r:embed="rId4">
              <a:alphaModFix/>
            </a:blip>
            <a:srcRect b="0" l="0" r="0" t="0"/>
            <a:stretch/>
          </p:blipFill>
          <p:spPr>
            <a:xfrm>
              <a:off x="0" y="48754"/>
              <a:ext cx="4252595" cy="2692046"/>
            </a:xfrm>
            <a:prstGeom prst="rect">
              <a:avLst/>
            </a:prstGeom>
            <a:noFill/>
            <a:ln>
              <a:noFill/>
            </a:ln>
          </p:spPr>
        </p:pic>
        <p:sp>
          <p:nvSpPr>
            <p:cNvPr id="247" name="Google Shape;247;p37"/>
            <p:cNvSpPr txBox="1"/>
            <p:nvPr/>
          </p:nvSpPr>
          <p:spPr>
            <a:xfrm>
              <a:off x="10469" y="2774804"/>
              <a:ext cx="4252500" cy="191700"/>
            </a:xfrm>
            <a:prstGeom prst="rect">
              <a:avLst/>
            </a:prstGeom>
            <a:solidFill>
              <a:srgbClr val="FFFFFF"/>
            </a:solidFill>
            <a:ln>
              <a:noFill/>
            </a:ln>
          </p:spPr>
          <p:txBody>
            <a:bodyPr anchorCtr="0" anchor="t" bIns="0" lIns="0" spcFirstLastPara="1" rIns="0" wrap="square" tIns="0">
              <a:noAutofit/>
            </a:bodyPr>
            <a:lstStyle/>
            <a:p>
              <a:pPr indent="0" lvl="0" marL="0" marR="0" rtl="0" algn="just">
                <a:spcBef>
                  <a:spcPts val="0"/>
                </a:spcBef>
                <a:spcAft>
                  <a:spcPts val="0"/>
                </a:spcAft>
                <a:buNone/>
              </a:pPr>
              <a:r>
                <a:rPr b="0" i="1" lang="en" sz="900" u="none" cap="none" strike="noStrike">
                  <a:solidFill>
                    <a:srgbClr val="44546A"/>
                  </a:solidFill>
                  <a:latin typeface="Calibri"/>
                  <a:ea typeface="Calibri"/>
                  <a:cs typeface="Calibri"/>
                  <a:sym typeface="Calibri"/>
                </a:rPr>
                <a:t>Plotting a Knock sound sample. The x-axis is time in ms.</a:t>
              </a:r>
              <a:endParaRPr b="0" i="1" sz="900" u="none" cap="none" strike="noStrike">
                <a:solidFill>
                  <a:srgbClr val="44546A"/>
                </a:solidFill>
                <a:latin typeface="Calibri"/>
                <a:ea typeface="Calibri"/>
                <a:cs typeface="Calibri"/>
                <a:sym typeface="Calibri"/>
              </a:endParaRPr>
            </a:p>
          </p:txBody>
        </p:sp>
      </p:grpSp>
      <p:grpSp>
        <p:nvGrpSpPr>
          <p:cNvPr id="248" name="Google Shape;248;p37"/>
          <p:cNvGrpSpPr/>
          <p:nvPr/>
        </p:nvGrpSpPr>
        <p:grpSpPr>
          <a:xfrm>
            <a:off x="4609524" y="1795462"/>
            <a:ext cx="3939517" cy="2813215"/>
            <a:chOff x="0" y="63579"/>
            <a:chExt cx="4272565" cy="2882901"/>
          </a:xfrm>
        </p:grpSpPr>
        <p:pic>
          <p:nvPicPr>
            <p:cNvPr id="249" name="Google Shape;249;p37"/>
            <p:cNvPicPr preferRelativeResize="0"/>
            <p:nvPr/>
          </p:nvPicPr>
          <p:blipFill rotWithShape="1">
            <a:blip r:embed="rId5">
              <a:alphaModFix/>
            </a:blip>
            <a:srcRect b="0" l="0" r="0" t="0"/>
            <a:stretch/>
          </p:blipFill>
          <p:spPr>
            <a:xfrm>
              <a:off x="0" y="63579"/>
              <a:ext cx="4251325" cy="2690337"/>
            </a:xfrm>
            <a:prstGeom prst="rect">
              <a:avLst/>
            </a:prstGeom>
            <a:noFill/>
            <a:ln>
              <a:noFill/>
            </a:ln>
          </p:spPr>
        </p:pic>
        <p:sp>
          <p:nvSpPr>
            <p:cNvPr id="250" name="Google Shape;250;p37"/>
            <p:cNvSpPr txBox="1"/>
            <p:nvPr/>
          </p:nvSpPr>
          <p:spPr>
            <a:xfrm>
              <a:off x="21265" y="2786580"/>
              <a:ext cx="4251300" cy="159900"/>
            </a:xfrm>
            <a:prstGeom prst="rect">
              <a:avLst/>
            </a:prstGeom>
            <a:solidFill>
              <a:srgbClr val="FFFFFF"/>
            </a:solidFill>
            <a:ln>
              <a:noFill/>
            </a:ln>
          </p:spPr>
          <p:txBody>
            <a:bodyPr anchorCtr="0" anchor="t" bIns="0" lIns="0" spcFirstLastPara="1" rIns="0" wrap="square" tIns="0">
              <a:noAutofit/>
            </a:bodyPr>
            <a:lstStyle/>
            <a:p>
              <a:pPr indent="0" lvl="0" marL="0" marR="0" rtl="0" algn="just">
                <a:spcBef>
                  <a:spcPts val="0"/>
                </a:spcBef>
                <a:spcAft>
                  <a:spcPts val="0"/>
                </a:spcAft>
                <a:buNone/>
              </a:pPr>
              <a:r>
                <a:rPr b="0" i="1" lang="en" sz="900" u="none" cap="none" strike="noStrike">
                  <a:solidFill>
                    <a:srgbClr val="44546A"/>
                  </a:solidFill>
                  <a:latin typeface="Calibri"/>
                  <a:ea typeface="Calibri"/>
                  <a:cs typeface="Calibri"/>
                  <a:sym typeface="Calibri"/>
                </a:rPr>
                <a:t> Plotting a Oboe sound sample. The x-axis is time in ms.</a:t>
              </a:r>
              <a:endParaRPr b="0" i="1" sz="900" u="none" cap="none" strike="noStrike">
                <a:solidFill>
                  <a:srgbClr val="44546A"/>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2800"/>
              <a:buFont typeface="Century Gothic"/>
              <a:buNone/>
            </a:pPr>
            <a:r>
              <a:rPr b="0" i="0" lang="en" sz="3000" u="none" cap="none" strike="noStrike">
                <a:solidFill>
                  <a:schemeClr val="lt1"/>
                </a:solidFill>
                <a:latin typeface="Century Gothic"/>
                <a:ea typeface="Century Gothic"/>
                <a:cs typeface="Century Gothic"/>
                <a:sym typeface="Century Gothic"/>
              </a:rPr>
              <a:t>EXTRACTING FEATURES:</a:t>
            </a:r>
            <a:endParaRPr b="0" i="0" sz="3000" u="none" cap="none" strike="noStrike">
              <a:solidFill>
                <a:schemeClr val="lt1"/>
              </a:solidFill>
              <a:latin typeface="Century Gothic"/>
              <a:ea typeface="Century Gothic"/>
              <a:cs typeface="Century Gothic"/>
              <a:sym typeface="Century Gothic"/>
            </a:endParaRPr>
          </a:p>
        </p:txBody>
      </p:sp>
      <p:sp>
        <p:nvSpPr>
          <p:cNvPr id="256" name="Google Shape;256;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a:p>
            <a:pPr indent="0" lvl="0" marL="0" marR="0" rtl="0" algn="l">
              <a:lnSpc>
                <a:spcPct val="90000"/>
              </a:lnSpc>
              <a:spcBef>
                <a:spcPts val="1600"/>
              </a:spcBef>
              <a:spcAft>
                <a:spcPts val="160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p:txBody>
      </p:sp>
      <p:grpSp>
        <p:nvGrpSpPr>
          <p:cNvPr id="257" name="Google Shape;257;p38"/>
          <p:cNvGrpSpPr/>
          <p:nvPr/>
        </p:nvGrpSpPr>
        <p:grpSpPr>
          <a:xfrm>
            <a:off x="253060" y="1206789"/>
            <a:ext cx="1592731" cy="1654988"/>
            <a:chOff x="-3629" y="48754"/>
            <a:chExt cx="4256224" cy="3341646"/>
          </a:xfrm>
        </p:grpSpPr>
        <p:pic>
          <p:nvPicPr>
            <p:cNvPr id="258" name="Google Shape;258;p38"/>
            <p:cNvPicPr preferRelativeResize="0"/>
            <p:nvPr/>
          </p:nvPicPr>
          <p:blipFill rotWithShape="1">
            <a:blip r:embed="rId3">
              <a:alphaModFix/>
            </a:blip>
            <a:srcRect b="0" l="0" r="0" t="0"/>
            <a:stretch/>
          </p:blipFill>
          <p:spPr>
            <a:xfrm>
              <a:off x="0" y="48754"/>
              <a:ext cx="4252595" cy="2692046"/>
            </a:xfrm>
            <a:prstGeom prst="rect">
              <a:avLst/>
            </a:prstGeom>
            <a:noFill/>
            <a:ln>
              <a:noFill/>
            </a:ln>
          </p:spPr>
        </p:pic>
        <p:sp>
          <p:nvSpPr>
            <p:cNvPr id="259" name="Google Shape;259;p38"/>
            <p:cNvSpPr txBox="1"/>
            <p:nvPr/>
          </p:nvSpPr>
          <p:spPr>
            <a:xfrm>
              <a:off x="-3629" y="2774804"/>
              <a:ext cx="4252596" cy="615596"/>
            </a:xfrm>
            <a:prstGeom prst="rect">
              <a:avLst/>
            </a:prstGeom>
            <a:solidFill>
              <a:srgbClr val="FFFFFF"/>
            </a:solidFill>
            <a:ln>
              <a:noFill/>
            </a:ln>
          </p:spPr>
          <p:txBody>
            <a:bodyPr anchorCtr="0" anchor="t" bIns="0" lIns="0" spcFirstLastPara="1" rIns="0" wrap="square" tIns="0">
              <a:noAutofit/>
            </a:bodyPr>
            <a:lstStyle/>
            <a:p>
              <a:pPr indent="0" lvl="0" marL="0" marR="0" rtl="0" algn="just">
                <a:spcBef>
                  <a:spcPts val="0"/>
                </a:spcBef>
                <a:spcAft>
                  <a:spcPts val="0"/>
                </a:spcAft>
                <a:buNone/>
              </a:pPr>
              <a:r>
                <a:rPr b="0" i="1" lang="en" sz="900" u="none" cap="none" strike="noStrike">
                  <a:solidFill>
                    <a:srgbClr val="44546A"/>
                  </a:solidFill>
                  <a:latin typeface="Calibri"/>
                  <a:ea typeface="Calibri"/>
                  <a:cs typeface="Calibri"/>
                  <a:sym typeface="Calibri"/>
                </a:rPr>
                <a:t>Plotting a Knock sound sample. The x-axis is time in ms.</a:t>
              </a:r>
              <a:endParaRPr b="0" i="1" sz="900" u="none" cap="none" strike="noStrike">
                <a:solidFill>
                  <a:srgbClr val="44546A"/>
                </a:solidFill>
                <a:latin typeface="Calibri"/>
                <a:ea typeface="Calibri"/>
                <a:cs typeface="Calibri"/>
                <a:sym typeface="Calibri"/>
              </a:endParaRPr>
            </a:p>
          </p:txBody>
        </p:sp>
      </p:grpSp>
      <p:grpSp>
        <p:nvGrpSpPr>
          <p:cNvPr id="260" name="Google Shape;260;p38"/>
          <p:cNvGrpSpPr/>
          <p:nvPr/>
        </p:nvGrpSpPr>
        <p:grpSpPr>
          <a:xfrm>
            <a:off x="1925612" y="1133643"/>
            <a:ext cx="6906695" cy="3647215"/>
            <a:chOff x="1288967" y="-49878"/>
            <a:chExt cx="4319314" cy="2486927"/>
          </a:xfrm>
        </p:grpSpPr>
        <p:grpSp>
          <p:nvGrpSpPr>
            <p:cNvPr id="261" name="Google Shape;261;p38"/>
            <p:cNvGrpSpPr/>
            <p:nvPr/>
          </p:nvGrpSpPr>
          <p:grpSpPr>
            <a:xfrm>
              <a:off x="1288967" y="-49878"/>
              <a:ext cx="4319314" cy="2286347"/>
              <a:chOff x="1068314" y="-138931"/>
              <a:chExt cx="4320680" cy="2287941"/>
            </a:xfrm>
          </p:grpSpPr>
          <p:grpSp>
            <p:nvGrpSpPr>
              <p:cNvPr id="262" name="Google Shape;262;p38"/>
              <p:cNvGrpSpPr/>
              <p:nvPr/>
            </p:nvGrpSpPr>
            <p:grpSpPr>
              <a:xfrm>
                <a:off x="1639738" y="-138931"/>
                <a:ext cx="3749256" cy="1132971"/>
                <a:chOff x="1635595" y="-186453"/>
                <a:chExt cx="3749256" cy="1133075"/>
              </a:xfrm>
            </p:grpSpPr>
            <p:pic>
              <p:nvPicPr>
                <p:cNvPr id="263" name="Google Shape;263;p38"/>
                <p:cNvPicPr preferRelativeResize="0"/>
                <p:nvPr/>
              </p:nvPicPr>
              <p:blipFill rotWithShape="1">
                <a:blip r:embed="rId4">
                  <a:alphaModFix/>
                </a:blip>
                <a:srcRect b="0" l="0" r="0" t="0"/>
                <a:stretch/>
              </p:blipFill>
              <p:spPr>
                <a:xfrm>
                  <a:off x="1635595" y="-186453"/>
                  <a:ext cx="1648763" cy="1129376"/>
                </a:xfrm>
                <a:prstGeom prst="rect">
                  <a:avLst/>
                </a:prstGeom>
                <a:noFill/>
                <a:ln>
                  <a:noFill/>
                </a:ln>
              </p:spPr>
            </p:pic>
            <p:pic>
              <p:nvPicPr>
                <p:cNvPr id="264" name="Google Shape;264;p38"/>
                <p:cNvPicPr preferRelativeResize="0"/>
                <p:nvPr/>
              </p:nvPicPr>
              <p:blipFill rotWithShape="1">
                <a:blip r:embed="rId5">
                  <a:alphaModFix/>
                </a:blip>
                <a:srcRect b="0" l="0" r="0" t="0"/>
                <a:stretch/>
              </p:blipFill>
              <p:spPr>
                <a:xfrm>
                  <a:off x="3702401" y="-75160"/>
                  <a:ext cx="1682450" cy="1021782"/>
                </a:xfrm>
                <a:prstGeom prst="rect">
                  <a:avLst/>
                </a:prstGeom>
                <a:noFill/>
                <a:ln>
                  <a:noFill/>
                </a:ln>
              </p:spPr>
            </p:pic>
          </p:grpSp>
          <p:grpSp>
            <p:nvGrpSpPr>
              <p:cNvPr id="265" name="Google Shape;265;p38"/>
              <p:cNvGrpSpPr/>
              <p:nvPr/>
            </p:nvGrpSpPr>
            <p:grpSpPr>
              <a:xfrm>
                <a:off x="1068314" y="1010020"/>
                <a:ext cx="4320680" cy="1138990"/>
                <a:chOff x="-1782538" y="1010106"/>
                <a:chExt cx="4322553" cy="1139088"/>
              </a:xfrm>
            </p:grpSpPr>
            <p:pic>
              <p:nvPicPr>
                <p:cNvPr id="266" name="Google Shape;266;p38"/>
                <p:cNvPicPr preferRelativeResize="0"/>
                <p:nvPr/>
              </p:nvPicPr>
              <p:blipFill rotWithShape="1">
                <a:blip r:embed="rId6">
                  <a:alphaModFix/>
                </a:blip>
                <a:srcRect b="0" l="0" r="0" t="0"/>
                <a:stretch/>
              </p:blipFill>
              <p:spPr>
                <a:xfrm>
                  <a:off x="854960" y="1010106"/>
                  <a:ext cx="1685055" cy="1036247"/>
                </a:xfrm>
                <a:prstGeom prst="rect">
                  <a:avLst/>
                </a:prstGeom>
                <a:noFill/>
                <a:ln>
                  <a:noFill/>
                </a:ln>
              </p:spPr>
            </p:pic>
            <p:pic>
              <p:nvPicPr>
                <p:cNvPr id="267" name="Google Shape;267;p38"/>
                <p:cNvPicPr preferRelativeResize="0"/>
                <p:nvPr/>
              </p:nvPicPr>
              <p:blipFill rotWithShape="1">
                <a:blip r:embed="rId7">
                  <a:alphaModFix/>
                </a:blip>
                <a:srcRect b="0" l="0" r="0" t="0"/>
                <a:stretch/>
              </p:blipFill>
              <p:spPr>
                <a:xfrm>
                  <a:off x="-1782538" y="1018234"/>
                  <a:ext cx="2617227" cy="1130960"/>
                </a:xfrm>
                <a:prstGeom prst="rect">
                  <a:avLst/>
                </a:prstGeom>
                <a:noFill/>
                <a:ln>
                  <a:noFill/>
                </a:ln>
              </p:spPr>
            </p:pic>
          </p:grpSp>
        </p:grpSp>
        <p:sp>
          <p:nvSpPr>
            <p:cNvPr id="268" name="Google Shape;268;p38"/>
            <p:cNvSpPr txBox="1"/>
            <p:nvPr/>
          </p:nvSpPr>
          <p:spPr>
            <a:xfrm>
              <a:off x="1502458" y="2292351"/>
              <a:ext cx="4105820" cy="144698"/>
            </a:xfrm>
            <a:prstGeom prst="rect">
              <a:avLst/>
            </a:prstGeom>
            <a:solidFill>
              <a:srgbClr val="FFFFFF"/>
            </a:solidFill>
            <a:ln>
              <a:noFill/>
            </a:ln>
          </p:spPr>
          <p:txBody>
            <a:bodyPr anchorCtr="0" anchor="t" bIns="0" lIns="0" spcFirstLastPara="1" rIns="0" wrap="square" tIns="0">
              <a:noAutofit/>
            </a:bodyPr>
            <a:lstStyle/>
            <a:p>
              <a:pPr indent="0" lvl="0" marL="0" marR="0" rtl="0" algn="just">
                <a:spcBef>
                  <a:spcPts val="0"/>
                </a:spcBef>
                <a:spcAft>
                  <a:spcPts val="0"/>
                </a:spcAft>
                <a:buNone/>
              </a:pPr>
              <a:r>
                <a:rPr b="0" i="1" lang="en" sz="900" u="none" cap="none" strike="noStrike">
                  <a:solidFill>
                    <a:srgbClr val="44546A"/>
                  </a:solidFill>
                  <a:latin typeface="Calibri"/>
                  <a:ea typeface="Calibri"/>
                  <a:cs typeface="Calibri"/>
                  <a:sym typeface="Calibri"/>
                </a:rPr>
                <a:t>Feature extracted: (top-left) Tonnetz, (top-right) Spectral centroid, (bottom-left) MFCC and (bottom right) Spectral bandwidth.</a:t>
              </a:r>
              <a:endParaRPr/>
            </a:p>
          </p:txBody>
        </p:sp>
      </p:grpSp>
      <p:sp>
        <p:nvSpPr>
          <p:cNvPr id="269" name="Google Shape;269;p38"/>
          <p:cNvSpPr/>
          <p:nvPr/>
        </p:nvSpPr>
        <p:spPr>
          <a:xfrm rot="5400000">
            <a:off x="829056" y="3069774"/>
            <a:ext cx="902208" cy="804672"/>
          </a:xfrm>
          <a:prstGeom prst="bentUpArrow">
            <a:avLst>
              <a:gd fmla="val 25000" name="adj1"/>
              <a:gd fmla="val 25000" name="adj2"/>
              <a:gd fmla="val 25000" name="adj3"/>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2800"/>
              <a:buFont typeface="Century Gothic"/>
              <a:buNone/>
            </a:pPr>
            <a:r>
              <a:rPr b="0" i="0" lang="en" sz="3000" u="none" cap="none" strike="noStrike">
                <a:solidFill>
                  <a:schemeClr val="lt1"/>
                </a:solidFill>
                <a:latin typeface="Century Gothic"/>
                <a:ea typeface="Century Gothic"/>
                <a:cs typeface="Century Gothic"/>
                <a:sym typeface="Century Gothic"/>
              </a:rPr>
              <a:t>EXTRACTING FEATURES:</a:t>
            </a:r>
            <a:endParaRPr b="0" i="0" sz="3000" u="none" cap="none" strike="noStrike">
              <a:solidFill>
                <a:schemeClr val="lt1"/>
              </a:solidFill>
              <a:latin typeface="Century Gothic"/>
              <a:ea typeface="Century Gothic"/>
              <a:cs typeface="Century Gothic"/>
              <a:sym typeface="Century Gothic"/>
            </a:endParaRPr>
          </a:p>
        </p:txBody>
      </p:sp>
      <p:sp>
        <p:nvSpPr>
          <p:cNvPr id="275" name="Google Shape;275;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a:p>
            <a:pPr indent="0" lvl="0" marL="0" marR="0" rtl="0" algn="l">
              <a:lnSpc>
                <a:spcPct val="90000"/>
              </a:lnSpc>
              <a:spcBef>
                <a:spcPts val="1600"/>
              </a:spcBef>
              <a:spcAft>
                <a:spcPts val="160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p:txBody>
      </p:sp>
      <p:grpSp>
        <p:nvGrpSpPr>
          <p:cNvPr id="276" name="Google Shape;276;p39"/>
          <p:cNvGrpSpPr/>
          <p:nvPr/>
        </p:nvGrpSpPr>
        <p:grpSpPr>
          <a:xfrm>
            <a:off x="2025800" y="1144190"/>
            <a:ext cx="6643264" cy="3749711"/>
            <a:chOff x="0" y="-40980"/>
            <a:chExt cx="4834201" cy="2520904"/>
          </a:xfrm>
        </p:grpSpPr>
        <p:grpSp>
          <p:nvGrpSpPr>
            <p:cNvPr id="277" name="Google Shape;277;p39"/>
            <p:cNvGrpSpPr/>
            <p:nvPr/>
          </p:nvGrpSpPr>
          <p:grpSpPr>
            <a:xfrm>
              <a:off x="316504" y="-40980"/>
              <a:ext cx="4517697" cy="2277453"/>
              <a:chOff x="95527" y="-130027"/>
              <a:chExt cx="4519140" cy="2279041"/>
            </a:xfrm>
          </p:grpSpPr>
          <p:grpSp>
            <p:nvGrpSpPr>
              <p:cNvPr id="278" name="Google Shape;278;p39"/>
              <p:cNvGrpSpPr/>
              <p:nvPr/>
            </p:nvGrpSpPr>
            <p:grpSpPr>
              <a:xfrm>
                <a:off x="535743" y="-130027"/>
                <a:ext cx="4078924" cy="1135770"/>
                <a:chOff x="531600" y="-177548"/>
                <a:chExt cx="4078924" cy="1135875"/>
              </a:xfrm>
            </p:grpSpPr>
            <p:pic>
              <p:nvPicPr>
                <p:cNvPr id="279" name="Google Shape;279;p39"/>
                <p:cNvPicPr preferRelativeResize="0"/>
                <p:nvPr/>
              </p:nvPicPr>
              <p:blipFill rotWithShape="1">
                <a:blip r:embed="rId3">
                  <a:alphaModFix/>
                </a:blip>
                <a:srcRect b="0" l="0" r="0" t="0"/>
                <a:stretch/>
              </p:blipFill>
              <p:spPr>
                <a:xfrm>
                  <a:off x="531600" y="-177548"/>
                  <a:ext cx="1628238" cy="1129376"/>
                </a:xfrm>
                <a:prstGeom prst="rect">
                  <a:avLst/>
                </a:prstGeom>
                <a:noFill/>
                <a:ln>
                  <a:noFill/>
                </a:ln>
              </p:spPr>
            </p:pic>
            <p:pic>
              <p:nvPicPr>
                <p:cNvPr id="280" name="Google Shape;280;p39"/>
                <p:cNvPicPr preferRelativeResize="0"/>
                <p:nvPr/>
              </p:nvPicPr>
              <p:blipFill rotWithShape="1">
                <a:blip r:embed="rId4">
                  <a:alphaModFix/>
                </a:blip>
                <a:srcRect b="0" l="0" r="0" t="0"/>
                <a:stretch/>
              </p:blipFill>
              <p:spPr>
                <a:xfrm>
                  <a:off x="2808622" y="-150264"/>
                  <a:ext cx="1801902" cy="1108591"/>
                </a:xfrm>
                <a:prstGeom prst="rect">
                  <a:avLst/>
                </a:prstGeom>
                <a:noFill/>
                <a:ln>
                  <a:noFill/>
                </a:ln>
              </p:spPr>
            </p:pic>
          </p:grpSp>
          <p:grpSp>
            <p:nvGrpSpPr>
              <p:cNvPr id="281" name="Google Shape;281;p39"/>
              <p:cNvGrpSpPr/>
              <p:nvPr/>
            </p:nvGrpSpPr>
            <p:grpSpPr>
              <a:xfrm>
                <a:off x="95527" y="1018150"/>
                <a:ext cx="4517262" cy="1130864"/>
                <a:chOff x="-2755748" y="1018234"/>
                <a:chExt cx="4519224" cy="1130960"/>
              </a:xfrm>
            </p:grpSpPr>
            <p:pic>
              <p:nvPicPr>
                <p:cNvPr id="282" name="Google Shape;282;p39"/>
                <p:cNvPicPr preferRelativeResize="0"/>
                <p:nvPr/>
              </p:nvPicPr>
              <p:blipFill rotWithShape="1">
                <a:blip r:embed="rId5">
                  <a:alphaModFix/>
                </a:blip>
                <a:srcRect b="0" l="0" r="0" t="0"/>
                <a:stretch/>
              </p:blipFill>
              <p:spPr>
                <a:xfrm>
                  <a:off x="-39208" y="1024808"/>
                  <a:ext cx="1802684" cy="1108584"/>
                </a:xfrm>
                <a:prstGeom prst="rect">
                  <a:avLst/>
                </a:prstGeom>
                <a:noFill/>
                <a:ln>
                  <a:noFill/>
                </a:ln>
              </p:spPr>
            </p:pic>
            <p:pic>
              <p:nvPicPr>
                <p:cNvPr id="283" name="Google Shape;283;p39"/>
                <p:cNvPicPr preferRelativeResize="0"/>
                <p:nvPr/>
              </p:nvPicPr>
              <p:blipFill rotWithShape="1">
                <a:blip r:embed="rId6">
                  <a:alphaModFix/>
                </a:blip>
                <a:srcRect b="0" l="0" r="0" t="0"/>
                <a:stretch/>
              </p:blipFill>
              <p:spPr>
                <a:xfrm>
                  <a:off x="-2755748" y="1018234"/>
                  <a:ext cx="2597032" cy="1130960"/>
                </a:xfrm>
                <a:prstGeom prst="rect">
                  <a:avLst/>
                </a:prstGeom>
                <a:noFill/>
                <a:ln>
                  <a:noFill/>
                </a:ln>
              </p:spPr>
            </p:pic>
          </p:grpSp>
        </p:grpSp>
        <p:sp>
          <p:nvSpPr>
            <p:cNvPr id="284" name="Google Shape;284;p39"/>
            <p:cNvSpPr txBox="1"/>
            <p:nvPr/>
          </p:nvSpPr>
          <p:spPr>
            <a:xfrm>
              <a:off x="0" y="2292351"/>
              <a:ext cx="4762675" cy="187573"/>
            </a:xfrm>
            <a:prstGeom prst="rect">
              <a:avLst/>
            </a:prstGeom>
            <a:solidFill>
              <a:srgbClr val="FFFFFF"/>
            </a:solidFill>
            <a:ln>
              <a:noFill/>
            </a:ln>
          </p:spPr>
          <p:txBody>
            <a:bodyPr anchorCtr="0" anchor="t" bIns="0" lIns="0" spcFirstLastPara="1" rIns="0" wrap="square" tIns="0">
              <a:noAutofit/>
            </a:bodyPr>
            <a:lstStyle/>
            <a:p>
              <a:pPr indent="0" lvl="0" marL="0" marR="0" rtl="0" algn="just">
                <a:spcBef>
                  <a:spcPts val="0"/>
                </a:spcBef>
                <a:spcAft>
                  <a:spcPts val="0"/>
                </a:spcAft>
                <a:buNone/>
              </a:pPr>
              <a:r>
                <a:rPr b="0" i="1" lang="en" sz="900" u="none" cap="none" strike="noStrike">
                  <a:solidFill>
                    <a:srgbClr val="44546A"/>
                  </a:solidFill>
                  <a:latin typeface="Calibri"/>
                  <a:ea typeface="Calibri"/>
                  <a:cs typeface="Calibri"/>
                  <a:sym typeface="Calibri"/>
                </a:rPr>
                <a:t>Visualization of the oboe sample trough some librosa's functions for feature extraction: (top-left) Tonnetz, (top-right) Spectral centroid, (bottom-left) MFCC and (bottom right) Spectral bandwidth. Source: https://librosa.github.io/librosa/index.html</a:t>
              </a:r>
              <a:endParaRPr/>
            </a:p>
          </p:txBody>
        </p:sp>
      </p:grpSp>
      <p:grpSp>
        <p:nvGrpSpPr>
          <p:cNvPr id="285" name="Google Shape;285;p39"/>
          <p:cNvGrpSpPr/>
          <p:nvPr/>
        </p:nvGrpSpPr>
        <p:grpSpPr>
          <a:xfrm>
            <a:off x="279719" y="1234783"/>
            <a:ext cx="1627200" cy="1648926"/>
            <a:chOff x="0" y="63579"/>
            <a:chExt cx="4272590" cy="3315789"/>
          </a:xfrm>
        </p:grpSpPr>
        <p:pic>
          <p:nvPicPr>
            <p:cNvPr id="286" name="Google Shape;286;p39"/>
            <p:cNvPicPr preferRelativeResize="0"/>
            <p:nvPr/>
          </p:nvPicPr>
          <p:blipFill rotWithShape="1">
            <a:blip r:embed="rId7">
              <a:alphaModFix/>
            </a:blip>
            <a:srcRect b="0" l="0" r="0" t="0"/>
            <a:stretch/>
          </p:blipFill>
          <p:spPr>
            <a:xfrm>
              <a:off x="0" y="63579"/>
              <a:ext cx="4251325" cy="2690337"/>
            </a:xfrm>
            <a:prstGeom prst="rect">
              <a:avLst/>
            </a:prstGeom>
            <a:noFill/>
            <a:ln>
              <a:noFill/>
            </a:ln>
          </p:spPr>
        </p:pic>
        <p:sp>
          <p:nvSpPr>
            <p:cNvPr id="287" name="Google Shape;287;p39"/>
            <p:cNvSpPr txBox="1"/>
            <p:nvPr/>
          </p:nvSpPr>
          <p:spPr>
            <a:xfrm>
              <a:off x="21266" y="2806646"/>
              <a:ext cx="4251324" cy="572722"/>
            </a:xfrm>
            <a:prstGeom prst="rect">
              <a:avLst/>
            </a:prstGeom>
            <a:solidFill>
              <a:srgbClr val="FFFFFF"/>
            </a:solidFill>
            <a:ln>
              <a:noFill/>
            </a:ln>
          </p:spPr>
          <p:txBody>
            <a:bodyPr anchorCtr="0" anchor="t" bIns="0" lIns="0" spcFirstLastPara="1" rIns="0" wrap="square" tIns="0">
              <a:noAutofit/>
            </a:bodyPr>
            <a:lstStyle/>
            <a:p>
              <a:pPr indent="0" lvl="0" marL="0" marR="0" rtl="0" algn="just">
                <a:spcBef>
                  <a:spcPts val="0"/>
                </a:spcBef>
                <a:spcAft>
                  <a:spcPts val="0"/>
                </a:spcAft>
                <a:buNone/>
              </a:pPr>
              <a:r>
                <a:rPr b="0" i="1" lang="en" sz="900" u="none" cap="none" strike="noStrike">
                  <a:solidFill>
                    <a:srgbClr val="44546A"/>
                  </a:solidFill>
                  <a:latin typeface="Calibri"/>
                  <a:ea typeface="Calibri"/>
                  <a:cs typeface="Calibri"/>
                  <a:sym typeface="Calibri"/>
                </a:rPr>
                <a:t> Plotting a Oboe sound sample. The x-axis is time in ms.</a:t>
              </a:r>
              <a:endParaRPr b="0" i="1" sz="900" u="none" cap="none" strike="noStrike">
                <a:solidFill>
                  <a:srgbClr val="44546A"/>
                </a:solidFill>
                <a:latin typeface="Calibri"/>
                <a:ea typeface="Calibri"/>
                <a:cs typeface="Calibri"/>
                <a:sym typeface="Calibri"/>
              </a:endParaRPr>
            </a:p>
          </p:txBody>
        </p:sp>
      </p:grpSp>
      <p:sp>
        <p:nvSpPr>
          <p:cNvPr id="288" name="Google Shape;288;p39"/>
          <p:cNvSpPr/>
          <p:nvPr/>
        </p:nvSpPr>
        <p:spPr>
          <a:xfrm rot="5400000">
            <a:off x="806137" y="3067227"/>
            <a:ext cx="902208" cy="804672"/>
          </a:xfrm>
          <a:prstGeom prst="bentUpArrow">
            <a:avLst>
              <a:gd fmla="val 25000" name="adj1"/>
              <a:gd fmla="val 25000" name="adj2"/>
              <a:gd fmla="val 25000" name="adj3"/>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311700" y="298721"/>
            <a:ext cx="8520600" cy="5727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2800"/>
              <a:buFont typeface="Century Gothic"/>
              <a:buNone/>
            </a:pPr>
            <a:r>
              <a:rPr b="0" i="0" lang="en" sz="3000" u="none" cap="none" strike="noStrike">
                <a:solidFill>
                  <a:schemeClr val="lt1"/>
                </a:solidFill>
                <a:latin typeface="Century Gothic"/>
                <a:ea typeface="Century Gothic"/>
                <a:cs typeface="Century Gothic"/>
                <a:sym typeface="Century Gothic"/>
              </a:rPr>
              <a:t>EXTRACTING FEATURES:</a:t>
            </a:r>
            <a:endParaRPr b="0" i="0" sz="3000" u="none" cap="none" strike="noStrike">
              <a:solidFill>
                <a:schemeClr val="lt1"/>
              </a:solidFill>
              <a:latin typeface="Century Gothic"/>
              <a:ea typeface="Century Gothic"/>
              <a:cs typeface="Century Gothic"/>
              <a:sym typeface="Century Gothic"/>
            </a:endParaRPr>
          </a:p>
        </p:txBody>
      </p:sp>
      <p:sp>
        <p:nvSpPr>
          <p:cNvPr id="294" name="Google Shape;294;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a:p>
            <a:pPr indent="0" lvl="0" marL="0" marR="0" rtl="0" algn="l">
              <a:lnSpc>
                <a:spcPct val="90000"/>
              </a:lnSpc>
              <a:spcBef>
                <a:spcPts val="1600"/>
              </a:spcBef>
              <a:spcAft>
                <a:spcPts val="1600"/>
              </a:spcAft>
              <a:buClr>
                <a:schemeClr val="lt1"/>
              </a:buClr>
              <a:buSzPts val="1800"/>
              <a:buFont typeface="Arial"/>
              <a:buNone/>
            </a:pPr>
            <a:r>
              <a:t/>
            </a:r>
            <a:endParaRPr b="0" i="0" sz="1650" u="none" cap="none" strike="noStrike">
              <a:solidFill>
                <a:schemeClr val="lt1"/>
              </a:solidFill>
              <a:latin typeface="Century Gothic"/>
              <a:ea typeface="Century Gothic"/>
              <a:cs typeface="Century Gothic"/>
              <a:sym typeface="Century Gothic"/>
            </a:endParaRPr>
          </a:p>
        </p:txBody>
      </p:sp>
      <p:grpSp>
        <p:nvGrpSpPr>
          <p:cNvPr id="295" name="Google Shape;295;p40"/>
          <p:cNvGrpSpPr/>
          <p:nvPr/>
        </p:nvGrpSpPr>
        <p:grpSpPr>
          <a:xfrm>
            <a:off x="4808157" y="1200435"/>
            <a:ext cx="4024166" cy="3830363"/>
            <a:chOff x="410717" y="-40920"/>
            <a:chExt cx="4442175" cy="2612086"/>
          </a:xfrm>
        </p:grpSpPr>
        <p:grpSp>
          <p:nvGrpSpPr>
            <p:cNvPr id="296" name="Google Shape;296;p40"/>
            <p:cNvGrpSpPr/>
            <p:nvPr/>
          </p:nvGrpSpPr>
          <p:grpSpPr>
            <a:xfrm>
              <a:off x="410717" y="-40920"/>
              <a:ext cx="4423484" cy="2277393"/>
              <a:chOff x="189768" y="-129967"/>
              <a:chExt cx="4424899" cy="2278981"/>
            </a:xfrm>
          </p:grpSpPr>
          <p:grpSp>
            <p:nvGrpSpPr>
              <p:cNvPr id="297" name="Google Shape;297;p40"/>
              <p:cNvGrpSpPr/>
              <p:nvPr/>
            </p:nvGrpSpPr>
            <p:grpSpPr>
              <a:xfrm>
                <a:off x="535743" y="-129967"/>
                <a:ext cx="4078924" cy="1129272"/>
                <a:chOff x="531600" y="-177488"/>
                <a:chExt cx="4078924" cy="1129376"/>
              </a:xfrm>
            </p:grpSpPr>
            <p:pic>
              <p:nvPicPr>
                <p:cNvPr id="298" name="Google Shape;298;p40"/>
                <p:cNvPicPr preferRelativeResize="0"/>
                <p:nvPr/>
              </p:nvPicPr>
              <p:blipFill rotWithShape="1">
                <a:blip r:embed="rId3">
                  <a:alphaModFix/>
                </a:blip>
                <a:srcRect b="0" l="0" r="0" t="0"/>
                <a:stretch/>
              </p:blipFill>
              <p:spPr>
                <a:xfrm>
                  <a:off x="531600" y="-177488"/>
                  <a:ext cx="1628238" cy="1129376"/>
                </a:xfrm>
                <a:prstGeom prst="rect">
                  <a:avLst/>
                </a:prstGeom>
                <a:noFill/>
                <a:ln>
                  <a:noFill/>
                </a:ln>
              </p:spPr>
            </p:pic>
            <p:pic>
              <p:nvPicPr>
                <p:cNvPr id="299" name="Google Shape;299;p40"/>
                <p:cNvPicPr preferRelativeResize="0"/>
                <p:nvPr/>
              </p:nvPicPr>
              <p:blipFill rotWithShape="1">
                <a:blip r:embed="rId4">
                  <a:alphaModFix/>
                </a:blip>
                <a:srcRect b="0" l="0" r="0" t="0"/>
                <a:stretch/>
              </p:blipFill>
              <p:spPr>
                <a:xfrm>
                  <a:off x="2808622" y="-158443"/>
                  <a:ext cx="1801902" cy="1108591"/>
                </a:xfrm>
                <a:prstGeom prst="rect">
                  <a:avLst/>
                </a:prstGeom>
                <a:noFill/>
                <a:ln>
                  <a:noFill/>
                </a:ln>
              </p:spPr>
            </p:pic>
          </p:grpSp>
          <p:grpSp>
            <p:nvGrpSpPr>
              <p:cNvPr id="300" name="Google Shape;300;p40"/>
              <p:cNvGrpSpPr/>
              <p:nvPr/>
            </p:nvGrpSpPr>
            <p:grpSpPr>
              <a:xfrm>
                <a:off x="189768" y="1016473"/>
                <a:ext cx="4423021" cy="1132541"/>
                <a:chOff x="-2661465" y="1016557"/>
                <a:chExt cx="4424941" cy="1132637"/>
              </a:xfrm>
            </p:grpSpPr>
            <p:pic>
              <p:nvPicPr>
                <p:cNvPr id="301" name="Google Shape;301;p40"/>
                <p:cNvPicPr preferRelativeResize="0"/>
                <p:nvPr/>
              </p:nvPicPr>
              <p:blipFill rotWithShape="1">
                <a:blip r:embed="rId5">
                  <a:alphaModFix/>
                </a:blip>
                <a:srcRect b="0" l="0" r="0" t="0"/>
                <a:stretch/>
              </p:blipFill>
              <p:spPr>
                <a:xfrm>
                  <a:off x="-39208" y="1016557"/>
                  <a:ext cx="1802684" cy="1108584"/>
                </a:xfrm>
                <a:prstGeom prst="rect">
                  <a:avLst/>
                </a:prstGeom>
                <a:noFill/>
                <a:ln>
                  <a:noFill/>
                </a:ln>
              </p:spPr>
            </p:pic>
            <p:pic>
              <p:nvPicPr>
                <p:cNvPr id="302" name="Google Shape;302;p40"/>
                <p:cNvPicPr preferRelativeResize="0"/>
                <p:nvPr/>
              </p:nvPicPr>
              <p:blipFill rotWithShape="1">
                <a:blip r:embed="rId6">
                  <a:alphaModFix/>
                </a:blip>
                <a:srcRect b="0" l="0" r="0" t="0"/>
                <a:stretch/>
              </p:blipFill>
              <p:spPr>
                <a:xfrm>
                  <a:off x="-2661465" y="1018234"/>
                  <a:ext cx="2597032" cy="1130960"/>
                </a:xfrm>
                <a:prstGeom prst="rect">
                  <a:avLst/>
                </a:prstGeom>
                <a:noFill/>
                <a:ln>
                  <a:noFill/>
                </a:ln>
              </p:spPr>
            </p:pic>
          </p:grpSp>
        </p:grpSp>
        <p:sp>
          <p:nvSpPr>
            <p:cNvPr id="303" name="Google Shape;303;p40"/>
            <p:cNvSpPr txBox="1"/>
            <p:nvPr/>
          </p:nvSpPr>
          <p:spPr>
            <a:xfrm>
              <a:off x="410717" y="2292350"/>
              <a:ext cx="4442175" cy="278816"/>
            </a:xfrm>
            <a:prstGeom prst="rect">
              <a:avLst/>
            </a:prstGeom>
            <a:solidFill>
              <a:srgbClr val="FFFFFF"/>
            </a:solidFill>
            <a:ln>
              <a:noFill/>
            </a:ln>
          </p:spPr>
          <p:txBody>
            <a:bodyPr anchorCtr="0" anchor="t" bIns="0" lIns="0" spcFirstLastPara="1" rIns="0" wrap="square" tIns="0">
              <a:noAutofit/>
            </a:bodyPr>
            <a:lstStyle/>
            <a:p>
              <a:pPr indent="0" lvl="0" marL="0" marR="0" rtl="0" algn="just">
                <a:spcBef>
                  <a:spcPts val="0"/>
                </a:spcBef>
                <a:spcAft>
                  <a:spcPts val="0"/>
                </a:spcAft>
                <a:buNone/>
              </a:pPr>
              <a:r>
                <a:rPr b="0" i="1" lang="en" sz="900" u="none" cap="none" strike="noStrike">
                  <a:solidFill>
                    <a:srgbClr val="44546A"/>
                  </a:solidFill>
                  <a:latin typeface="Calibri"/>
                  <a:ea typeface="Calibri"/>
                  <a:cs typeface="Calibri"/>
                  <a:sym typeface="Calibri"/>
                </a:rPr>
                <a:t>Visualization of the oboe sample trough some librosa's functions for feature extraction: (top-left) Tonnetz, (top-right) Spectral centroid, (bottom-left) MFCC and (bottom right) Spectral bandwidth. Source: https://librosa.github.io/librosa/index.html</a:t>
              </a:r>
              <a:endParaRPr/>
            </a:p>
          </p:txBody>
        </p:sp>
      </p:grpSp>
      <p:grpSp>
        <p:nvGrpSpPr>
          <p:cNvPr id="304" name="Google Shape;304;p40"/>
          <p:cNvGrpSpPr/>
          <p:nvPr/>
        </p:nvGrpSpPr>
        <p:grpSpPr>
          <a:xfrm>
            <a:off x="164603" y="1192418"/>
            <a:ext cx="4427375" cy="3838273"/>
            <a:chOff x="1311839" y="-41565"/>
            <a:chExt cx="4320233" cy="2617123"/>
          </a:xfrm>
        </p:grpSpPr>
        <p:grpSp>
          <p:nvGrpSpPr>
            <p:cNvPr id="305" name="Google Shape;305;p40"/>
            <p:cNvGrpSpPr/>
            <p:nvPr/>
          </p:nvGrpSpPr>
          <p:grpSpPr>
            <a:xfrm>
              <a:off x="1311839" y="-41565"/>
              <a:ext cx="4320233" cy="2278035"/>
              <a:chOff x="1091195" y="-130612"/>
              <a:chExt cx="4321601" cy="2279623"/>
            </a:xfrm>
          </p:grpSpPr>
          <p:grpSp>
            <p:nvGrpSpPr>
              <p:cNvPr id="306" name="Google Shape;306;p40"/>
              <p:cNvGrpSpPr/>
              <p:nvPr/>
            </p:nvGrpSpPr>
            <p:grpSpPr>
              <a:xfrm>
                <a:off x="1639738" y="-130612"/>
                <a:ext cx="3773058" cy="1140674"/>
                <a:chOff x="1635595" y="-178133"/>
                <a:chExt cx="3773058" cy="1140779"/>
              </a:xfrm>
            </p:grpSpPr>
            <p:pic>
              <p:nvPicPr>
                <p:cNvPr id="307" name="Google Shape;307;p40"/>
                <p:cNvPicPr preferRelativeResize="0"/>
                <p:nvPr/>
              </p:nvPicPr>
              <p:blipFill rotWithShape="1">
                <a:blip r:embed="rId7">
                  <a:alphaModFix/>
                </a:blip>
                <a:srcRect b="0" l="0" r="0" t="0"/>
                <a:stretch/>
              </p:blipFill>
              <p:spPr>
                <a:xfrm>
                  <a:off x="1635595" y="-178133"/>
                  <a:ext cx="1648763" cy="1129376"/>
                </a:xfrm>
                <a:prstGeom prst="rect">
                  <a:avLst/>
                </a:prstGeom>
                <a:noFill/>
                <a:ln>
                  <a:noFill/>
                </a:ln>
              </p:spPr>
            </p:pic>
            <p:pic>
              <p:nvPicPr>
                <p:cNvPr id="308" name="Google Shape;308;p40"/>
                <p:cNvPicPr preferRelativeResize="0"/>
                <p:nvPr/>
              </p:nvPicPr>
              <p:blipFill rotWithShape="1">
                <a:blip r:embed="rId8">
                  <a:alphaModFix/>
                </a:blip>
                <a:srcRect b="0" l="0" r="0" t="0"/>
                <a:stretch/>
              </p:blipFill>
              <p:spPr>
                <a:xfrm>
                  <a:off x="3726203" y="-59136"/>
                  <a:ext cx="1682450" cy="1021782"/>
                </a:xfrm>
                <a:prstGeom prst="rect">
                  <a:avLst/>
                </a:prstGeom>
                <a:noFill/>
                <a:ln>
                  <a:noFill/>
                </a:ln>
              </p:spPr>
            </p:pic>
          </p:grpSp>
          <p:grpSp>
            <p:nvGrpSpPr>
              <p:cNvPr id="309" name="Google Shape;309;p40"/>
              <p:cNvGrpSpPr/>
              <p:nvPr/>
            </p:nvGrpSpPr>
            <p:grpSpPr>
              <a:xfrm>
                <a:off x="1091195" y="1018148"/>
                <a:ext cx="4321601" cy="1130863"/>
                <a:chOff x="-1759648" y="1018234"/>
                <a:chExt cx="4323475" cy="1130960"/>
              </a:xfrm>
            </p:grpSpPr>
            <p:pic>
              <p:nvPicPr>
                <p:cNvPr id="310" name="Google Shape;310;p40"/>
                <p:cNvPicPr preferRelativeResize="0"/>
                <p:nvPr/>
              </p:nvPicPr>
              <p:blipFill rotWithShape="1">
                <a:blip r:embed="rId9">
                  <a:alphaModFix/>
                </a:blip>
                <a:srcRect b="0" l="0" r="0" t="0"/>
                <a:stretch/>
              </p:blipFill>
              <p:spPr>
                <a:xfrm>
                  <a:off x="878772" y="1027362"/>
                  <a:ext cx="1685055" cy="1036247"/>
                </a:xfrm>
                <a:prstGeom prst="rect">
                  <a:avLst/>
                </a:prstGeom>
                <a:noFill/>
                <a:ln>
                  <a:noFill/>
                </a:ln>
              </p:spPr>
            </p:pic>
            <p:pic>
              <p:nvPicPr>
                <p:cNvPr id="311" name="Google Shape;311;p40"/>
                <p:cNvPicPr preferRelativeResize="0"/>
                <p:nvPr/>
              </p:nvPicPr>
              <p:blipFill rotWithShape="1">
                <a:blip r:embed="rId10">
                  <a:alphaModFix/>
                </a:blip>
                <a:srcRect b="0" l="0" r="0" t="0"/>
                <a:stretch/>
              </p:blipFill>
              <p:spPr>
                <a:xfrm>
                  <a:off x="-1759648" y="1018234"/>
                  <a:ext cx="2617227" cy="1130960"/>
                </a:xfrm>
                <a:prstGeom prst="rect">
                  <a:avLst/>
                </a:prstGeom>
                <a:noFill/>
                <a:ln>
                  <a:noFill/>
                </a:ln>
              </p:spPr>
            </p:pic>
          </p:grpSp>
        </p:grpSp>
        <p:sp>
          <p:nvSpPr>
            <p:cNvPr id="312" name="Google Shape;312;p40"/>
            <p:cNvSpPr txBox="1"/>
            <p:nvPr/>
          </p:nvSpPr>
          <p:spPr>
            <a:xfrm>
              <a:off x="1311839" y="2292351"/>
              <a:ext cx="4296439" cy="283207"/>
            </a:xfrm>
            <a:prstGeom prst="rect">
              <a:avLst/>
            </a:prstGeom>
            <a:solidFill>
              <a:srgbClr val="FFFFFF"/>
            </a:solidFill>
            <a:ln>
              <a:noFill/>
            </a:ln>
          </p:spPr>
          <p:txBody>
            <a:bodyPr anchorCtr="0" anchor="t" bIns="0" lIns="0" spcFirstLastPara="1" rIns="0" wrap="square" tIns="0">
              <a:noAutofit/>
            </a:bodyPr>
            <a:lstStyle/>
            <a:p>
              <a:pPr indent="0" lvl="0" marL="0" marR="0" rtl="0" algn="just">
                <a:spcBef>
                  <a:spcPts val="0"/>
                </a:spcBef>
                <a:spcAft>
                  <a:spcPts val="0"/>
                </a:spcAft>
                <a:buNone/>
              </a:pPr>
              <a:r>
                <a:rPr b="0" i="1" lang="en" sz="900" u="none" cap="none" strike="noStrike">
                  <a:solidFill>
                    <a:srgbClr val="44546A"/>
                  </a:solidFill>
                  <a:latin typeface="Calibri"/>
                  <a:ea typeface="Calibri"/>
                  <a:cs typeface="Calibri"/>
                  <a:sym typeface="Calibri"/>
                </a:rPr>
                <a:t>Visualization of the know sample trough some librosa's functions for feature extraction: (top-left) Tonnetz, (top-right) Spectral centroid, (bottom-left) MFCC and (bottom right) Spectral bandwidth. Source: https://librosa.github.io/librosa/index.html</a:t>
              </a:r>
              <a:endParaRPr/>
            </a:p>
          </p:txBody>
        </p:sp>
      </p:grpSp>
      <p:sp>
        <p:nvSpPr>
          <p:cNvPr id="313" name="Google Shape;313;p40"/>
          <p:cNvSpPr txBox="1"/>
          <p:nvPr/>
        </p:nvSpPr>
        <p:spPr>
          <a:xfrm>
            <a:off x="108000" y="835902"/>
            <a:ext cx="54601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lt1"/>
                </a:solidFill>
                <a:latin typeface="Century Gothic"/>
                <a:ea typeface="Century Gothic"/>
                <a:cs typeface="Century Gothic"/>
                <a:sym typeface="Century Gothic"/>
              </a:rPr>
              <a:t>Knock     	  			               		Oboe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17" name="Shape 317"/>
        <p:cNvGrpSpPr/>
        <p:nvPr/>
      </p:nvGrpSpPr>
      <p:grpSpPr>
        <a:xfrm>
          <a:off x="0" y="0"/>
          <a:ext cx="0" cy="0"/>
          <a:chOff x="0" y="0"/>
          <a:chExt cx="0" cy="0"/>
        </a:xfrm>
      </p:grpSpPr>
      <p:pic>
        <p:nvPicPr>
          <p:cNvPr id="318" name="Google Shape;318;p41"/>
          <p:cNvPicPr preferRelativeResize="0"/>
          <p:nvPr/>
        </p:nvPicPr>
        <p:blipFill rotWithShape="1">
          <a:blip r:embed="rId3">
            <a:alphaModFix/>
          </a:blip>
          <a:srcRect b="0" l="0" r="0" t="0"/>
          <a:stretch/>
        </p:blipFill>
        <p:spPr>
          <a:xfrm>
            <a:off x="0" y="0"/>
            <a:ext cx="9144000" cy="1081087"/>
          </a:xfrm>
          <a:prstGeom prst="rect">
            <a:avLst/>
          </a:prstGeom>
          <a:noFill/>
          <a:ln>
            <a:noFill/>
          </a:ln>
        </p:spPr>
      </p:pic>
      <p:pic>
        <p:nvPicPr>
          <p:cNvPr id="319" name="Google Shape;319;p41"/>
          <p:cNvPicPr preferRelativeResize="0"/>
          <p:nvPr/>
        </p:nvPicPr>
        <p:blipFill rotWithShape="1">
          <a:blip r:embed="rId4">
            <a:alphaModFix/>
          </a:blip>
          <a:srcRect b="0" l="0" r="0" t="0"/>
          <a:stretch/>
        </p:blipFill>
        <p:spPr>
          <a:xfrm>
            <a:off x="0" y="3281362"/>
            <a:ext cx="9144000" cy="1862138"/>
          </a:xfrm>
          <a:prstGeom prst="rect">
            <a:avLst/>
          </a:prstGeom>
          <a:noFill/>
          <a:ln>
            <a:noFill/>
          </a:ln>
        </p:spPr>
      </p:pic>
      <p:sp>
        <p:nvSpPr>
          <p:cNvPr id="320" name="Google Shape;320;p41"/>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321" name="Google Shape;321;p41"/>
          <p:cNvPicPr preferRelativeResize="0"/>
          <p:nvPr/>
        </p:nvPicPr>
        <p:blipFill rotWithShape="1">
          <a:blip r:embed="rId3">
            <a:alphaModFix/>
          </a:blip>
          <a:srcRect b="0" l="0" r="0" t="0"/>
          <a:stretch/>
        </p:blipFill>
        <p:spPr>
          <a:xfrm>
            <a:off x="0" y="0"/>
            <a:ext cx="9144000" cy="1081087"/>
          </a:xfrm>
          <a:prstGeom prst="rect">
            <a:avLst/>
          </a:prstGeom>
          <a:noFill/>
          <a:ln>
            <a:noFill/>
          </a:ln>
        </p:spPr>
      </p:pic>
      <p:sp>
        <p:nvSpPr>
          <p:cNvPr id="322" name="Google Shape;322;p41"/>
          <p:cNvSpPr txBox="1"/>
          <p:nvPr>
            <p:ph type="title"/>
          </p:nvPr>
        </p:nvSpPr>
        <p:spPr>
          <a:xfrm>
            <a:off x="477522" y="482598"/>
            <a:ext cx="2821473" cy="2454795"/>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Clr>
                <a:schemeClr val="lt1"/>
              </a:buClr>
              <a:buSzPts val="2800"/>
              <a:buFont typeface="Century Gothic"/>
              <a:buNone/>
            </a:pPr>
            <a:r>
              <a:rPr b="0" i="0" lang="en" sz="2500" u="none" cap="none" strike="noStrike">
                <a:solidFill>
                  <a:schemeClr val="lt1"/>
                </a:solidFill>
                <a:latin typeface="Century Gothic"/>
                <a:ea typeface="Century Gothic"/>
                <a:cs typeface="Century Gothic"/>
                <a:sym typeface="Century Gothic"/>
              </a:rPr>
              <a:t>COMPARING FEATURE EXTRACTED FOR CLASSIFICATION:</a:t>
            </a:r>
            <a:br>
              <a:rPr b="0" i="0" lang="en" sz="2500" u="none" cap="none" strike="noStrike">
                <a:solidFill>
                  <a:schemeClr val="lt1"/>
                </a:solidFill>
                <a:latin typeface="Century Gothic"/>
                <a:ea typeface="Century Gothic"/>
                <a:cs typeface="Century Gothic"/>
                <a:sym typeface="Century Gothic"/>
              </a:rPr>
            </a:br>
            <a:endParaRPr b="0" i="0" sz="2500" u="none" cap="none" strike="noStrike">
              <a:solidFill>
                <a:schemeClr val="lt1"/>
              </a:solidFill>
              <a:latin typeface="Century Gothic"/>
              <a:ea typeface="Century Gothic"/>
              <a:cs typeface="Century Gothic"/>
              <a:sym typeface="Century Gothic"/>
            </a:endParaRPr>
          </a:p>
        </p:txBody>
      </p:sp>
      <p:graphicFrame>
        <p:nvGraphicFramePr>
          <p:cNvPr id="323" name="Google Shape;323;p41"/>
          <p:cNvGraphicFramePr/>
          <p:nvPr/>
        </p:nvGraphicFramePr>
        <p:xfrm>
          <a:off x="3784989" y="755157"/>
          <a:ext cx="3000000" cy="3000000"/>
        </p:xfrm>
        <a:graphic>
          <a:graphicData uri="http://schemas.openxmlformats.org/drawingml/2006/table">
            <a:tbl>
              <a:tblPr bandRow="1" firstCol="1" firstRow="1">
                <a:noFill/>
                <a:tableStyleId>{41286406-21B7-4D00-910B-476BD96F55A2}</a:tableStyleId>
              </a:tblPr>
              <a:tblGrid>
                <a:gridCol w="1038725"/>
                <a:gridCol w="884650"/>
                <a:gridCol w="2710100"/>
              </a:tblGrid>
              <a:tr h="435450">
                <a:tc>
                  <a:txBody>
                    <a:bodyPr>
                      <a:noAutofit/>
                    </a:bodyPr>
                    <a:lstStyle/>
                    <a:p>
                      <a:pPr indent="0" lvl="0" marL="0" marR="0" rtl="0" algn="just">
                        <a:lnSpc>
                          <a:spcPct val="107000"/>
                        </a:lnSpc>
                        <a:spcBef>
                          <a:spcPts val="0"/>
                        </a:spcBef>
                        <a:spcAft>
                          <a:spcPts val="0"/>
                        </a:spcAft>
                        <a:buNone/>
                      </a:pPr>
                      <a:r>
                        <a:rPr lang="en" sz="1200" u="none" cap="none" strike="noStrike"/>
                        <a:t>Data description</a:t>
                      </a:r>
                      <a:endParaRPr sz="1500" u="none" cap="none" strike="noStrike">
                        <a:latin typeface="Calibri"/>
                        <a:ea typeface="Calibri"/>
                        <a:cs typeface="Calibri"/>
                        <a:sym typeface="Calibri"/>
                      </a:endParaRPr>
                    </a:p>
                  </a:txBody>
                  <a:tcPr marT="0" marB="0" marR="84250" marL="84250"/>
                </a:tc>
                <a:tc>
                  <a:txBody>
                    <a:bodyPr>
                      <a:noAutofit/>
                    </a:bodyPr>
                    <a:lstStyle/>
                    <a:p>
                      <a:pPr indent="0" lvl="0" marL="0" marR="0" rtl="0" algn="just">
                        <a:lnSpc>
                          <a:spcPct val="107000"/>
                        </a:lnSpc>
                        <a:spcBef>
                          <a:spcPts val="0"/>
                        </a:spcBef>
                        <a:spcAft>
                          <a:spcPts val="0"/>
                        </a:spcAft>
                        <a:buNone/>
                      </a:pPr>
                      <a:r>
                        <a:rPr lang="en" sz="1200" u="none" cap="none" strike="noStrike"/>
                        <a:t>MaxSize</a:t>
                      </a:r>
                      <a:endParaRPr sz="1500" u="none" cap="none" strike="noStrike">
                        <a:latin typeface="Calibri"/>
                        <a:ea typeface="Calibri"/>
                        <a:cs typeface="Calibri"/>
                        <a:sym typeface="Calibri"/>
                      </a:endParaRPr>
                    </a:p>
                  </a:txBody>
                  <a:tcPr marT="0" marB="0" marR="84250" marL="84250"/>
                </a:tc>
                <a:tc>
                  <a:txBody>
                    <a:bodyPr>
                      <a:noAutofit/>
                    </a:bodyPr>
                    <a:lstStyle/>
                    <a:p>
                      <a:pPr indent="0" lvl="0" marL="0" marR="0" rtl="0" algn="just">
                        <a:lnSpc>
                          <a:spcPct val="107000"/>
                        </a:lnSpc>
                        <a:spcBef>
                          <a:spcPts val="0"/>
                        </a:spcBef>
                        <a:spcAft>
                          <a:spcPts val="0"/>
                        </a:spcAft>
                        <a:buNone/>
                      </a:pPr>
                      <a:r>
                        <a:rPr lang="en" sz="1200" u="none" cap="none" strike="noStrike"/>
                        <a:t>RF – 3-fold</a:t>
                      </a:r>
                      <a:endParaRPr sz="1500" u="none" cap="none" strike="noStrike">
                        <a:latin typeface="Calibri"/>
                        <a:ea typeface="Calibri"/>
                        <a:cs typeface="Calibri"/>
                        <a:sym typeface="Calibri"/>
                      </a:endParaRPr>
                    </a:p>
                  </a:txBody>
                  <a:tcPr marT="0" marB="0" marR="84250" marL="84250"/>
                </a:tc>
              </a:tr>
              <a:tr h="836125">
                <a:tc>
                  <a:txBody>
                    <a:bodyPr>
                      <a:noAutofit/>
                    </a:bodyPr>
                    <a:lstStyle/>
                    <a:p>
                      <a:pPr indent="0" lvl="0" marL="0" marR="0" rtl="0" algn="just">
                        <a:lnSpc>
                          <a:spcPct val="107000"/>
                        </a:lnSpc>
                        <a:spcBef>
                          <a:spcPts val="0"/>
                        </a:spcBef>
                        <a:spcAft>
                          <a:spcPts val="0"/>
                        </a:spcAft>
                        <a:buNone/>
                      </a:pPr>
                      <a:r>
                        <a:rPr lang="en" sz="1200" u="none" cap="none" strike="noStrike"/>
                        <a:t>Tone</a:t>
                      </a:r>
                      <a:endParaRPr sz="1500" u="none" cap="none" strike="noStrike">
                        <a:latin typeface="Calibri"/>
                        <a:ea typeface="Calibri"/>
                        <a:cs typeface="Calibri"/>
                        <a:sym typeface="Calibri"/>
                      </a:endParaRPr>
                    </a:p>
                  </a:txBody>
                  <a:tcPr marT="0" marB="0" marR="84250" marL="84250"/>
                </a:tc>
                <a:tc>
                  <a:txBody>
                    <a:bodyPr>
                      <a:noAutofit/>
                    </a:bodyPr>
                    <a:lstStyle/>
                    <a:p>
                      <a:pPr indent="0" lvl="0" marL="0" marR="0" rtl="0" algn="just">
                        <a:lnSpc>
                          <a:spcPct val="107000"/>
                        </a:lnSpc>
                        <a:spcBef>
                          <a:spcPts val="0"/>
                        </a:spcBef>
                        <a:spcAft>
                          <a:spcPts val="0"/>
                        </a:spcAft>
                        <a:buNone/>
                      </a:pPr>
                      <a:r>
                        <a:rPr lang="en" sz="1200" u="none" cap="none" strike="noStrike"/>
                        <a:t>1000</a:t>
                      </a:r>
                      <a:endParaRPr sz="1200" u="none" cap="none" strike="noStrike">
                        <a:latin typeface="Calibri"/>
                        <a:ea typeface="Calibri"/>
                        <a:cs typeface="Calibri"/>
                        <a:sym typeface="Calibri"/>
                      </a:endParaRPr>
                    </a:p>
                  </a:txBody>
                  <a:tcPr marT="0" marB="0" marR="84250" marL="84250"/>
                </a:tc>
                <a:tc>
                  <a:txBody>
                    <a:bodyPr>
                      <a:noAutofit/>
                    </a:bodyPr>
                    <a:lstStyle/>
                    <a:p>
                      <a:pPr indent="0" lvl="0" marL="0" marR="0" rtl="0" algn="l">
                        <a:lnSpc>
                          <a:spcPct val="107000"/>
                        </a:lnSpc>
                        <a:spcBef>
                          <a:spcPts val="0"/>
                        </a:spcBef>
                        <a:spcAft>
                          <a:spcPts val="0"/>
                        </a:spcAft>
                        <a:buNone/>
                      </a:pPr>
                      <a:r>
                        <a:rPr lang="en" sz="1200" u="none" cap="none" strike="noStrike"/>
                        <a:t>Scores: [0.2971246, 0.31012146, 0.29681112]</a:t>
                      </a:r>
                      <a:endParaRPr/>
                    </a:p>
                    <a:p>
                      <a:pPr indent="0" lvl="0" marL="0" marR="0" rtl="0" algn="l">
                        <a:lnSpc>
                          <a:spcPct val="107000"/>
                        </a:lnSpc>
                        <a:spcBef>
                          <a:spcPts val="0"/>
                        </a:spcBef>
                        <a:spcAft>
                          <a:spcPts val="0"/>
                        </a:spcAft>
                        <a:buNone/>
                      </a:pPr>
                      <a:r>
                        <a:rPr lang="en" sz="1200" u="none" cap="none" strike="noStrike"/>
                        <a:t>Mean: 0.30135239277503162</a:t>
                      </a:r>
                      <a:endParaRPr/>
                    </a:p>
                    <a:p>
                      <a:pPr indent="0" lvl="0" marL="0" marR="0" rtl="0" algn="just">
                        <a:lnSpc>
                          <a:spcPct val="107000"/>
                        </a:lnSpc>
                        <a:spcBef>
                          <a:spcPts val="0"/>
                        </a:spcBef>
                        <a:spcAft>
                          <a:spcPts val="0"/>
                        </a:spcAft>
                        <a:buNone/>
                      </a:pPr>
                      <a:r>
                        <a:rPr lang="en" sz="1200" u="none" cap="none" strike="noStrike"/>
                        <a:t>Std: 0.0062019856754040002</a:t>
                      </a:r>
                      <a:endParaRPr sz="1200" u="none" cap="none" strike="noStrike">
                        <a:latin typeface="Calibri"/>
                        <a:ea typeface="Calibri"/>
                        <a:cs typeface="Calibri"/>
                        <a:sym typeface="Calibri"/>
                      </a:endParaRPr>
                    </a:p>
                  </a:txBody>
                  <a:tcPr marT="0" marB="0" marR="84250" marL="84250"/>
                </a:tc>
              </a:tr>
              <a:tr h="836125">
                <a:tc>
                  <a:txBody>
                    <a:bodyPr>
                      <a:noAutofit/>
                    </a:bodyPr>
                    <a:lstStyle/>
                    <a:p>
                      <a:pPr indent="0" lvl="0" marL="0" marR="0" rtl="0" algn="just">
                        <a:lnSpc>
                          <a:spcPct val="107000"/>
                        </a:lnSpc>
                        <a:spcBef>
                          <a:spcPts val="0"/>
                        </a:spcBef>
                        <a:spcAft>
                          <a:spcPts val="0"/>
                        </a:spcAft>
                        <a:buNone/>
                      </a:pPr>
                      <a:r>
                        <a:rPr lang="en" sz="1200" u="none" cap="none" strike="noStrike"/>
                        <a:t>Spectral Centroid</a:t>
                      </a:r>
                      <a:endParaRPr sz="1500" u="none" cap="none" strike="noStrike">
                        <a:latin typeface="Calibri"/>
                        <a:ea typeface="Calibri"/>
                        <a:cs typeface="Calibri"/>
                        <a:sym typeface="Calibri"/>
                      </a:endParaRPr>
                    </a:p>
                  </a:txBody>
                  <a:tcPr marT="0" marB="0" marR="84250" marL="84250"/>
                </a:tc>
                <a:tc>
                  <a:txBody>
                    <a:bodyPr>
                      <a:noAutofit/>
                    </a:bodyPr>
                    <a:lstStyle/>
                    <a:p>
                      <a:pPr indent="0" lvl="0" marL="0" marR="0" rtl="0" algn="just">
                        <a:lnSpc>
                          <a:spcPct val="107000"/>
                        </a:lnSpc>
                        <a:spcBef>
                          <a:spcPts val="0"/>
                        </a:spcBef>
                        <a:spcAft>
                          <a:spcPts val="0"/>
                        </a:spcAft>
                        <a:buNone/>
                      </a:pPr>
                      <a:r>
                        <a:rPr lang="en" sz="1200" u="none" cap="none" strike="noStrike"/>
                        <a:t>1000</a:t>
                      </a:r>
                      <a:endParaRPr sz="1200" u="none" cap="none" strike="noStrike">
                        <a:latin typeface="Calibri"/>
                        <a:ea typeface="Calibri"/>
                        <a:cs typeface="Calibri"/>
                        <a:sym typeface="Calibri"/>
                      </a:endParaRPr>
                    </a:p>
                  </a:txBody>
                  <a:tcPr marT="0" marB="0" marR="84250" marL="84250"/>
                </a:tc>
                <a:tc>
                  <a:txBody>
                    <a:bodyPr>
                      <a:noAutofit/>
                    </a:bodyPr>
                    <a:lstStyle/>
                    <a:p>
                      <a:pPr indent="0" lvl="0" marL="0" marR="0" rtl="0" algn="l">
                        <a:lnSpc>
                          <a:spcPct val="107000"/>
                        </a:lnSpc>
                        <a:spcBef>
                          <a:spcPts val="0"/>
                        </a:spcBef>
                        <a:spcAft>
                          <a:spcPts val="0"/>
                        </a:spcAft>
                        <a:buNone/>
                      </a:pPr>
                      <a:r>
                        <a:rPr lang="en" sz="1200" u="none" cap="none" strike="noStrike"/>
                        <a:t>Scores: [0.43210863, 0.43724696, 0.4480785]</a:t>
                      </a:r>
                      <a:endParaRPr/>
                    </a:p>
                    <a:p>
                      <a:pPr indent="0" lvl="0" marL="0" marR="0" rtl="0" algn="l">
                        <a:lnSpc>
                          <a:spcPct val="107000"/>
                        </a:lnSpc>
                        <a:spcBef>
                          <a:spcPts val="0"/>
                        </a:spcBef>
                        <a:spcAft>
                          <a:spcPts val="0"/>
                        </a:spcAft>
                        <a:buNone/>
                      </a:pPr>
                      <a:r>
                        <a:rPr lang="en" sz="1200" u="none" cap="none" strike="noStrike"/>
                        <a:t>Mean: 0.4391446950878993</a:t>
                      </a:r>
                      <a:endParaRPr/>
                    </a:p>
                    <a:p>
                      <a:pPr indent="0" lvl="0" marL="0" marR="0" rtl="0" algn="l">
                        <a:lnSpc>
                          <a:spcPct val="107000"/>
                        </a:lnSpc>
                        <a:spcBef>
                          <a:spcPts val="0"/>
                        </a:spcBef>
                        <a:spcAft>
                          <a:spcPts val="0"/>
                        </a:spcAft>
                        <a:buNone/>
                      </a:pPr>
                      <a:r>
                        <a:rPr lang="en" sz="1200" u="none" cap="none" strike="noStrike"/>
                        <a:t>Std: 0.006656336335106039</a:t>
                      </a:r>
                      <a:endParaRPr sz="1200" u="none" cap="none" strike="noStrike">
                        <a:latin typeface="Calibri"/>
                        <a:ea typeface="Calibri"/>
                        <a:cs typeface="Calibri"/>
                        <a:sym typeface="Calibri"/>
                      </a:endParaRPr>
                    </a:p>
                  </a:txBody>
                  <a:tcPr marT="0" marB="0" marR="84250" marL="84250"/>
                </a:tc>
              </a:tr>
              <a:tr h="793850">
                <a:tc>
                  <a:txBody>
                    <a:bodyPr>
                      <a:noAutofit/>
                    </a:bodyPr>
                    <a:lstStyle/>
                    <a:p>
                      <a:pPr indent="0" lvl="0" marL="0" marR="0" rtl="0" algn="just">
                        <a:lnSpc>
                          <a:spcPct val="107000"/>
                        </a:lnSpc>
                        <a:spcBef>
                          <a:spcPts val="0"/>
                        </a:spcBef>
                        <a:spcAft>
                          <a:spcPts val="0"/>
                        </a:spcAft>
                        <a:buNone/>
                      </a:pPr>
                      <a:r>
                        <a:rPr lang="en" sz="1200" u="none" cap="none" strike="noStrike"/>
                        <a:t>Spectral Bandwidth</a:t>
                      </a:r>
                      <a:endParaRPr sz="1500" u="none" cap="none" strike="noStrike">
                        <a:latin typeface="Calibri"/>
                        <a:ea typeface="Calibri"/>
                        <a:cs typeface="Calibri"/>
                        <a:sym typeface="Calibri"/>
                      </a:endParaRPr>
                    </a:p>
                  </a:txBody>
                  <a:tcPr marT="0" marB="0" marR="84250" marL="84250"/>
                </a:tc>
                <a:tc>
                  <a:txBody>
                    <a:bodyPr>
                      <a:noAutofit/>
                    </a:bodyPr>
                    <a:lstStyle/>
                    <a:p>
                      <a:pPr indent="0" lvl="0" marL="0" marR="0" rtl="0" algn="just">
                        <a:lnSpc>
                          <a:spcPct val="107000"/>
                        </a:lnSpc>
                        <a:spcBef>
                          <a:spcPts val="0"/>
                        </a:spcBef>
                        <a:spcAft>
                          <a:spcPts val="0"/>
                        </a:spcAft>
                        <a:buNone/>
                      </a:pPr>
                      <a:r>
                        <a:rPr lang="en" sz="1200" u="none" cap="none" strike="noStrike"/>
                        <a:t>1000</a:t>
                      </a:r>
                      <a:endParaRPr sz="1200" u="none" cap="none" strike="noStrike">
                        <a:latin typeface="Calibri"/>
                        <a:ea typeface="Calibri"/>
                        <a:cs typeface="Calibri"/>
                        <a:sym typeface="Calibri"/>
                      </a:endParaRPr>
                    </a:p>
                  </a:txBody>
                  <a:tcPr marT="0" marB="0" marR="84250" marL="84250"/>
                </a:tc>
                <a:tc>
                  <a:txBody>
                    <a:bodyPr>
                      <a:noAutofit/>
                    </a:bodyPr>
                    <a:lstStyle/>
                    <a:p>
                      <a:pPr indent="0" lvl="0" marL="0" marR="0" rtl="0" algn="l">
                        <a:spcBef>
                          <a:spcPts val="0"/>
                        </a:spcBef>
                        <a:spcAft>
                          <a:spcPts val="0"/>
                        </a:spcAft>
                        <a:buNone/>
                      </a:pPr>
                      <a:r>
                        <a:rPr lang="en" sz="1200" u="none" cap="none" strike="noStrike"/>
                        <a:t>Scores: [ 0.44888179, 0.43076923, 0.43254293]</a:t>
                      </a:r>
                      <a:endParaRPr/>
                    </a:p>
                    <a:p>
                      <a:pPr indent="0" lvl="0" marL="0" marR="0" rtl="0" algn="l">
                        <a:spcBef>
                          <a:spcPts val="0"/>
                        </a:spcBef>
                        <a:spcAft>
                          <a:spcPts val="0"/>
                        </a:spcAft>
                        <a:buNone/>
                      </a:pPr>
                      <a:r>
                        <a:rPr lang="en" sz="1200"/>
                        <a:t>Mean: 0.4373979823782462</a:t>
                      </a:r>
                      <a:endParaRPr/>
                    </a:p>
                    <a:p>
                      <a:pPr indent="0" lvl="0" marL="0" marR="0" rtl="0" algn="l">
                        <a:spcBef>
                          <a:spcPts val="0"/>
                        </a:spcBef>
                        <a:spcAft>
                          <a:spcPts val="0"/>
                        </a:spcAft>
                        <a:buNone/>
                      </a:pPr>
                      <a:r>
                        <a:rPr lang="en" sz="1200"/>
                        <a:t>Std: 0.008152499127789991</a:t>
                      </a:r>
                      <a:endParaRPr sz="1200">
                        <a:latin typeface="Calibri"/>
                        <a:ea typeface="Calibri"/>
                        <a:cs typeface="Calibri"/>
                        <a:sym typeface="Calibri"/>
                      </a:endParaRPr>
                    </a:p>
                  </a:txBody>
                  <a:tcPr marT="0" marB="0" marR="84250" marL="84250"/>
                </a:tc>
              </a:tr>
              <a:tr h="836125">
                <a:tc>
                  <a:txBody>
                    <a:bodyPr>
                      <a:noAutofit/>
                    </a:bodyPr>
                    <a:lstStyle/>
                    <a:p>
                      <a:pPr indent="0" lvl="0" marL="0" marR="0" rtl="0" algn="just">
                        <a:lnSpc>
                          <a:spcPct val="107000"/>
                        </a:lnSpc>
                        <a:spcBef>
                          <a:spcPts val="0"/>
                        </a:spcBef>
                        <a:spcAft>
                          <a:spcPts val="0"/>
                        </a:spcAft>
                        <a:buNone/>
                      </a:pPr>
                      <a:r>
                        <a:rPr lang="en" sz="1200"/>
                        <a:t>MFCC</a:t>
                      </a:r>
                      <a:endParaRPr sz="1500">
                        <a:latin typeface="Calibri"/>
                        <a:ea typeface="Calibri"/>
                        <a:cs typeface="Calibri"/>
                        <a:sym typeface="Calibri"/>
                      </a:endParaRPr>
                    </a:p>
                  </a:txBody>
                  <a:tcPr marT="0" marB="0" marR="84250" marL="84250"/>
                </a:tc>
                <a:tc>
                  <a:txBody>
                    <a:bodyPr>
                      <a:noAutofit/>
                    </a:bodyPr>
                    <a:lstStyle/>
                    <a:p>
                      <a:pPr indent="0" lvl="0" marL="0" marR="0" rtl="0" algn="just">
                        <a:lnSpc>
                          <a:spcPct val="107000"/>
                        </a:lnSpc>
                        <a:spcBef>
                          <a:spcPts val="0"/>
                        </a:spcBef>
                        <a:spcAft>
                          <a:spcPts val="0"/>
                        </a:spcAft>
                        <a:buNone/>
                      </a:pPr>
                      <a:r>
                        <a:rPr lang="en" sz="1200"/>
                        <a:t>1000</a:t>
                      </a:r>
                      <a:endParaRPr sz="1200">
                        <a:latin typeface="Calibri"/>
                        <a:ea typeface="Calibri"/>
                        <a:cs typeface="Calibri"/>
                        <a:sym typeface="Calibri"/>
                      </a:endParaRPr>
                    </a:p>
                  </a:txBody>
                  <a:tcPr marT="0" marB="0" marR="84250" marL="84250"/>
                </a:tc>
                <a:tc>
                  <a:txBody>
                    <a:bodyPr>
                      <a:noAutofit/>
                    </a:bodyPr>
                    <a:lstStyle/>
                    <a:p>
                      <a:pPr indent="0" lvl="0" marL="0" marR="0" rtl="0" algn="l">
                        <a:lnSpc>
                          <a:spcPct val="107000"/>
                        </a:lnSpc>
                        <a:spcBef>
                          <a:spcPts val="0"/>
                        </a:spcBef>
                        <a:spcAft>
                          <a:spcPts val="0"/>
                        </a:spcAft>
                        <a:buNone/>
                      </a:pPr>
                      <a:r>
                        <a:rPr lang="en" sz="1200"/>
                        <a:t>Scores: [0.64616613, 0.65101215, 0.65494685]</a:t>
                      </a:r>
                      <a:endParaRPr/>
                    </a:p>
                    <a:p>
                      <a:pPr indent="0" lvl="0" marL="0" marR="0" rtl="0" algn="l">
                        <a:lnSpc>
                          <a:spcPct val="107000"/>
                        </a:lnSpc>
                        <a:spcBef>
                          <a:spcPts val="0"/>
                        </a:spcBef>
                        <a:spcAft>
                          <a:spcPts val="0"/>
                        </a:spcAft>
                        <a:buNone/>
                      </a:pPr>
                      <a:r>
                        <a:rPr lang="en" sz="1200"/>
                        <a:t>Mean: 0.65070837731252074</a:t>
                      </a:r>
                      <a:endParaRPr/>
                    </a:p>
                    <a:p>
                      <a:pPr indent="0" lvl="0" marL="0" marR="0" rtl="0" algn="just">
                        <a:lnSpc>
                          <a:spcPct val="107000"/>
                        </a:lnSpc>
                        <a:spcBef>
                          <a:spcPts val="0"/>
                        </a:spcBef>
                        <a:spcAft>
                          <a:spcPts val="0"/>
                        </a:spcAft>
                        <a:buNone/>
                      </a:pPr>
                      <a:r>
                        <a:rPr lang="en" sz="1200"/>
                        <a:t>Std: 0.0035911426034004267</a:t>
                      </a:r>
                      <a:endParaRPr sz="1200">
                        <a:latin typeface="Calibri"/>
                        <a:ea typeface="Calibri"/>
                        <a:cs typeface="Calibri"/>
                        <a:sym typeface="Calibri"/>
                      </a:endParaRPr>
                    </a:p>
                  </a:txBody>
                  <a:tcPr marT="0" marB="0" marR="84250" marL="842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2800"/>
              <a:buFont typeface="Century Gothic"/>
              <a:buNone/>
            </a:pPr>
            <a:r>
              <a:rPr b="0" i="0" lang="en" sz="3000" u="none" cap="none" strike="noStrike">
                <a:solidFill>
                  <a:schemeClr val="lt1"/>
                </a:solidFill>
                <a:latin typeface="Century Gothic"/>
                <a:ea typeface="Century Gothic"/>
                <a:cs typeface="Century Gothic"/>
                <a:sym typeface="Century Gothic"/>
              </a:rPr>
              <a:t>EXTRACTING FEATURES: SFTF</a:t>
            </a:r>
            <a:br>
              <a:rPr b="0" i="0" lang="en" sz="3000" u="none" cap="none" strike="noStrike">
                <a:solidFill>
                  <a:schemeClr val="lt1"/>
                </a:solidFill>
                <a:latin typeface="Century Gothic"/>
                <a:ea typeface="Century Gothic"/>
                <a:cs typeface="Century Gothic"/>
                <a:sym typeface="Century Gothic"/>
              </a:rPr>
            </a:br>
            <a:endParaRPr b="0" i="0" sz="3000" u="none" cap="none" strike="noStrike">
              <a:solidFill>
                <a:schemeClr val="lt1"/>
              </a:solidFill>
              <a:latin typeface="Century Gothic"/>
              <a:ea typeface="Century Gothic"/>
              <a:cs typeface="Century Gothic"/>
              <a:sym typeface="Century Gothic"/>
            </a:endParaRPr>
          </a:p>
        </p:txBody>
      </p:sp>
      <p:grpSp>
        <p:nvGrpSpPr>
          <p:cNvPr id="329" name="Google Shape;329;p42"/>
          <p:cNvGrpSpPr/>
          <p:nvPr/>
        </p:nvGrpSpPr>
        <p:grpSpPr>
          <a:xfrm>
            <a:off x="108000" y="1149606"/>
            <a:ext cx="8944987" cy="3769292"/>
            <a:chOff x="-798973" y="9"/>
            <a:chExt cx="7372399" cy="2727556"/>
          </a:xfrm>
        </p:grpSpPr>
        <p:grpSp>
          <p:nvGrpSpPr>
            <p:cNvPr id="330" name="Google Shape;330;p42"/>
            <p:cNvGrpSpPr/>
            <p:nvPr/>
          </p:nvGrpSpPr>
          <p:grpSpPr>
            <a:xfrm>
              <a:off x="-798973" y="9"/>
              <a:ext cx="7372399" cy="2602996"/>
              <a:chOff x="-520430" y="-59368"/>
              <a:chExt cx="7372399" cy="2602996"/>
            </a:xfrm>
          </p:grpSpPr>
          <p:pic>
            <p:nvPicPr>
              <p:cNvPr descr="C:\Users\miria\AppData\Local\Microsoft\Windows\INetCache\Content.MSO\48D91A1C.tmp" id="331" name="Google Shape;331;p42"/>
              <p:cNvPicPr preferRelativeResize="0"/>
              <p:nvPr/>
            </p:nvPicPr>
            <p:blipFill rotWithShape="1">
              <a:blip r:embed="rId3">
                <a:alphaModFix/>
              </a:blip>
              <a:srcRect b="0" l="0" r="0" t="0"/>
              <a:stretch/>
            </p:blipFill>
            <p:spPr>
              <a:xfrm>
                <a:off x="-520430" y="-59368"/>
                <a:ext cx="3651958" cy="2599917"/>
              </a:xfrm>
              <a:prstGeom prst="rect">
                <a:avLst/>
              </a:prstGeom>
              <a:noFill/>
              <a:ln>
                <a:noFill/>
              </a:ln>
            </p:spPr>
          </p:pic>
          <p:pic>
            <p:nvPicPr>
              <p:cNvPr descr="C:\Users\miria\AppData\Local\Microsoft\Windows\INetCache\Content.MSO\56EDB28A.tmp" id="332" name="Google Shape;332;p42"/>
              <p:cNvPicPr preferRelativeResize="0"/>
              <p:nvPr/>
            </p:nvPicPr>
            <p:blipFill rotWithShape="1">
              <a:blip r:embed="rId4">
                <a:alphaModFix/>
              </a:blip>
              <a:srcRect b="0" l="0" r="0" t="0"/>
              <a:stretch/>
            </p:blipFill>
            <p:spPr>
              <a:xfrm>
                <a:off x="3199464" y="-56214"/>
                <a:ext cx="3652505" cy="2599842"/>
              </a:xfrm>
              <a:prstGeom prst="rect">
                <a:avLst/>
              </a:prstGeom>
              <a:noFill/>
              <a:ln>
                <a:noFill/>
              </a:ln>
            </p:spPr>
          </p:pic>
        </p:grpSp>
        <p:sp>
          <p:nvSpPr>
            <p:cNvPr id="333" name="Google Shape;333;p42"/>
            <p:cNvSpPr txBox="1"/>
            <p:nvPr/>
          </p:nvSpPr>
          <p:spPr>
            <a:xfrm>
              <a:off x="-118345" y="2605926"/>
              <a:ext cx="5997143" cy="121639"/>
            </a:xfrm>
            <a:prstGeom prst="rect">
              <a:avLst/>
            </a:prstGeom>
            <a:solidFill>
              <a:srgbClr val="FFFFFF"/>
            </a:solidFill>
            <a:ln>
              <a:noFill/>
            </a:ln>
          </p:spPr>
          <p:txBody>
            <a:bodyPr anchorCtr="0" anchor="t" bIns="0" lIns="0" spcFirstLastPara="1" rIns="0" wrap="square" tIns="0">
              <a:noAutofit/>
            </a:bodyPr>
            <a:lstStyle/>
            <a:p>
              <a:pPr indent="0" lvl="0" marL="0" marR="0" rtl="0" algn="just">
                <a:spcBef>
                  <a:spcPts val="0"/>
                </a:spcBef>
                <a:spcAft>
                  <a:spcPts val="0"/>
                </a:spcAft>
                <a:buNone/>
              </a:pPr>
              <a:r>
                <a:rPr i="1" lang="en" sz="900">
                  <a:solidFill>
                    <a:srgbClr val="44546A"/>
                  </a:solidFill>
                  <a:latin typeface="Calibri"/>
                  <a:ea typeface="Calibri"/>
                  <a:cs typeface="Calibri"/>
                  <a:sym typeface="Calibri"/>
                </a:rPr>
                <a:t>Power spectrograms of a Knock and an Oboe sound samples, respectively. Dimensions: 1025 frequencies x time x intensity at each time-frequency point.</a:t>
              </a:r>
              <a:endParaRPr/>
            </a:p>
          </p:txBody>
        </p:sp>
      </p:grpSp>
      <p:sp>
        <p:nvSpPr>
          <p:cNvPr id="334" name="Google Shape;334;p42"/>
          <p:cNvSpPr txBox="1"/>
          <p:nvPr/>
        </p:nvSpPr>
        <p:spPr>
          <a:xfrm>
            <a:off x="108000" y="835902"/>
            <a:ext cx="54601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lt1"/>
                </a:solidFill>
                <a:latin typeface="Century Gothic"/>
                <a:ea typeface="Century Gothic"/>
                <a:cs typeface="Century Gothic"/>
                <a:sym typeface="Century Gothic"/>
              </a:rPr>
              <a:t>Knock     	  			               		Oboe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