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ADADAD"/>
    <a:srgbClr val="808080"/>
    <a:srgbClr val="FF6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25" autoAdjust="0"/>
    <p:restoredTop sz="94660"/>
  </p:normalViewPr>
  <p:slideViewPr>
    <p:cSldViewPr snapToGrid="0">
      <p:cViewPr>
        <p:scale>
          <a:sx n="50" d="100"/>
          <a:sy n="50" d="100"/>
        </p:scale>
        <p:origin x="682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D8AF-6384-4A1A-A56F-34CC2B14AA45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445E9-1770-4EF8-A233-8070A2DCD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4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445E9-1770-4EF8-A233-8070A2DCDF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0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83788E66-6659-4704-98F7-906ED25859A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11760" y="193680"/>
            <a:ext cx="8520120" cy="690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Prerequisites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311760" y="1144800"/>
            <a:ext cx="8520120" cy="3702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None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2"/>
          <p:cNvSpPr txBox="1"/>
          <p:nvPr/>
        </p:nvSpPr>
        <p:spPr>
          <a:xfrm>
            <a:off x="311760" y="883800"/>
            <a:ext cx="8520120" cy="3702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Input → Output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 sequence of instructions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Limited time/memory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311760" y="193680"/>
            <a:ext cx="8520120" cy="690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What Is </a:t>
            </a:r>
            <a:r>
              <a:rPr lang="en-US" sz="4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Code</a:t>
            </a:r>
            <a:r>
              <a:rPr lang="en-US" sz="42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B4087C-3B5C-4C3A-9AD7-F7FD681F5AD7}"/>
              </a:ext>
            </a:extLst>
          </p:cNvPr>
          <p:cNvGrpSpPr/>
          <p:nvPr/>
        </p:nvGrpSpPr>
        <p:grpSpPr>
          <a:xfrm>
            <a:off x="2882534" y="2596370"/>
            <a:ext cx="744682" cy="1089993"/>
            <a:chOff x="2885291" y="2597235"/>
            <a:chExt cx="744682" cy="1089993"/>
          </a:xfrm>
        </p:grpSpPr>
        <p:sp>
          <p:nvSpPr>
            <p:cNvPr id="115" name="CustomShape 12"/>
            <p:cNvSpPr/>
            <p:nvPr/>
          </p:nvSpPr>
          <p:spPr>
            <a:xfrm>
              <a:off x="2885614" y="2597235"/>
              <a:ext cx="289278" cy="375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3"/>
            <p:cNvSpPr/>
            <p:nvPr/>
          </p:nvSpPr>
          <p:spPr>
            <a:xfrm rot="10800000" flipH="1">
              <a:off x="2885291" y="3282272"/>
              <a:ext cx="281269" cy="404956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A123E10-C525-4431-BBA3-1A31DAA397BF}"/>
                </a:ext>
              </a:extLst>
            </p:cNvPr>
            <p:cNvGrpSpPr/>
            <p:nvPr/>
          </p:nvGrpSpPr>
          <p:grpSpPr>
            <a:xfrm>
              <a:off x="3026573" y="2765057"/>
              <a:ext cx="603400" cy="645300"/>
              <a:chOff x="3030480" y="2790900"/>
              <a:chExt cx="603400" cy="645300"/>
            </a:xfrm>
          </p:grpSpPr>
          <p:sp>
            <p:nvSpPr>
              <p:cNvPr id="110" name="CustomShape 7"/>
              <p:cNvSpPr/>
              <p:nvPr/>
            </p:nvSpPr>
            <p:spPr>
              <a:xfrm>
                <a:off x="3030480" y="2856240"/>
                <a:ext cx="596520" cy="579960"/>
              </a:xfrm>
              <a:prstGeom prst="flowChartDecision">
                <a:avLst/>
              </a:prstGeom>
              <a:solidFill>
                <a:srgbClr val="FF0000"/>
              </a:solidFill>
              <a:ln w="381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TextShape 14"/>
              <p:cNvSpPr txBox="1"/>
              <p:nvPr/>
            </p:nvSpPr>
            <p:spPr>
              <a:xfrm>
                <a:off x="3037360" y="2790900"/>
                <a:ext cx="596520" cy="579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tIns="91440" bIns="91440"/>
              <a:lstStyle/>
              <a:p>
                <a:pPr algn="ctr">
                  <a:lnSpc>
                    <a:spcPct val="100000"/>
                  </a:lnSpc>
                </a:pPr>
                <a:r>
                  <a:rPr lang="en-US" sz="30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onsolas"/>
                    <a:ea typeface="Consolas"/>
                  </a:rPr>
                  <a:t>+</a:t>
                </a:r>
                <a:endParaRPr lang="en-US" sz="32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mbria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mbria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93C0B1A-29C1-4917-B10E-57E9692A5CB5}"/>
              </a:ext>
            </a:extLst>
          </p:cNvPr>
          <p:cNvGrpSpPr/>
          <p:nvPr/>
        </p:nvGrpSpPr>
        <p:grpSpPr>
          <a:xfrm>
            <a:off x="1697760" y="2271607"/>
            <a:ext cx="1198440" cy="584640"/>
            <a:chOff x="1697760" y="2271240"/>
            <a:chExt cx="1198440" cy="5846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8FB996F-789A-44F3-A5B3-54D4010061C1}"/>
                </a:ext>
              </a:extLst>
            </p:cNvPr>
            <p:cNvGrpSpPr/>
            <p:nvPr/>
          </p:nvGrpSpPr>
          <p:grpSpPr>
            <a:xfrm>
              <a:off x="2432160" y="2271240"/>
              <a:ext cx="464040" cy="584640"/>
              <a:chOff x="2432160" y="2271240"/>
              <a:chExt cx="464040" cy="584640"/>
            </a:xfrm>
          </p:grpSpPr>
          <p:sp>
            <p:nvSpPr>
              <p:cNvPr id="111" name="CustomShape 8"/>
              <p:cNvSpPr/>
              <p:nvPr/>
            </p:nvSpPr>
            <p:spPr>
              <a:xfrm>
                <a:off x="2432160" y="2392200"/>
                <a:ext cx="464040" cy="463680"/>
              </a:xfrm>
              <a:prstGeom prst="rect">
                <a:avLst/>
              </a:prstGeom>
              <a:solidFill>
                <a:srgbClr val="0000FF"/>
              </a:solidFill>
              <a:ln w="381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" name="TextShape 15"/>
              <p:cNvSpPr txBox="1"/>
              <p:nvPr/>
            </p:nvSpPr>
            <p:spPr>
              <a:xfrm>
                <a:off x="2432160" y="2271240"/>
                <a:ext cx="464040" cy="463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tIns="91440" bIns="91440"/>
              <a:lstStyle/>
              <a:p>
                <a:pPr algn="ctr">
                  <a:lnSpc>
                    <a:spcPct val="100000"/>
                  </a:lnSpc>
                </a:pPr>
                <a:r>
                  <a:rPr lang="en-US" sz="30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onsolas"/>
                    <a:ea typeface="Consolas"/>
                  </a:rPr>
                  <a:t>a</a:t>
                </a:r>
                <a:endParaRPr lang="en-US" sz="32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mbria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mbria"/>
                </a:endParaRPr>
              </a:p>
            </p:txBody>
          </p:sp>
        </p:grpSp>
        <p:sp>
          <p:nvSpPr>
            <p:cNvPr id="119" name="CustomShape 16"/>
            <p:cNvSpPr/>
            <p:nvPr/>
          </p:nvSpPr>
          <p:spPr>
            <a:xfrm>
              <a:off x="1697760" y="2624040"/>
              <a:ext cx="734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FFFFF"/>
              </a:solidFill>
              <a:round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50A96BC-EF02-4232-B44A-8883EFDD90DB}"/>
              </a:ext>
            </a:extLst>
          </p:cNvPr>
          <p:cNvGrpSpPr/>
          <p:nvPr/>
        </p:nvGrpSpPr>
        <p:grpSpPr>
          <a:xfrm>
            <a:off x="1697760" y="3436200"/>
            <a:ext cx="1198440" cy="463680"/>
            <a:chOff x="1697760" y="3436200"/>
            <a:chExt cx="1198440" cy="463680"/>
          </a:xfrm>
        </p:grpSpPr>
        <p:sp>
          <p:nvSpPr>
            <p:cNvPr id="108" name="CustomShape 5"/>
            <p:cNvSpPr/>
            <p:nvPr/>
          </p:nvSpPr>
          <p:spPr>
            <a:xfrm>
              <a:off x="2432160" y="3436200"/>
              <a:ext cx="464040" cy="463680"/>
            </a:xfrm>
            <a:prstGeom prst="rect">
              <a:avLst/>
            </a:prstGeom>
            <a:solidFill>
              <a:srgbClr val="0000FF"/>
            </a:solidFill>
            <a:ln w="381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3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b</a:t>
              </a:r>
              <a:endPara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  <p:sp>
          <p:nvSpPr>
            <p:cNvPr id="120" name="CustomShape 17"/>
            <p:cNvSpPr/>
            <p:nvPr/>
          </p:nvSpPr>
          <p:spPr>
            <a:xfrm>
              <a:off x="1697760" y="3668400"/>
              <a:ext cx="734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FFFFF"/>
              </a:solidFill>
              <a:round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1" name="CustomShape 18"/>
          <p:cNvSpPr/>
          <p:nvPr/>
        </p:nvSpPr>
        <p:spPr>
          <a:xfrm>
            <a:off x="0" y="3842280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Condensed"/>
                <a:ea typeface="Fira Sans Condensed"/>
              </a:rPr>
              <a:t>This is the introduction for Comprehensive C++, an education series made of short, choose-your-own-difficulty tutorials that avoid assumptions about what you already know.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F9C03-AAD7-49AE-A979-3F288C636A00}"/>
              </a:ext>
            </a:extLst>
          </p:cNvPr>
          <p:cNvGrpSpPr/>
          <p:nvPr/>
        </p:nvGrpSpPr>
        <p:grpSpPr>
          <a:xfrm>
            <a:off x="3479619" y="2392200"/>
            <a:ext cx="1121791" cy="620154"/>
            <a:chOff x="3479619" y="2392200"/>
            <a:chExt cx="1121791" cy="620154"/>
          </a:xfrm>
        </p:grpSpPr>
        <p:sp>
          <p:nvSpPr>
            <p:cNvPr id="109" name="CustomShape 6"/>
            <p:cNvSpPr/>
            <p:nvPr/>
          </p:nvSpPr>
          <p:spPr>
            <a:xfrm>
              <a:off x="3788890" y="2392200"/>
              <a:ext cx="812520" cy="462434"/>
            </a:xfrm>
            <a:prstGeom prst="rect">
              <a:avLst/>
            </a:prstGeom>
            <a:solidFill>
              <a:srgbClr val="0000FF"/>
            </a:solidFill>
            <a:ln w="381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3000" b="0" strike="noStrike" spc="-1" dirty="0" err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a+b</a:t>
              </a:r>
              <a:endPara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  <p:sp>
          <p:nvSpPr>
            <p:cNvPr id="122" name="CustomShape 19"/>
            <p:cNvSpPr/>
            <p:nvPr/>
          </p:nvSpPr>
          <p:spPr>
            <a:xfrm rot="10800000" flipH="1">
              <a:off x="3479619" y="2623415"/>
              <a:ext cx="295196" cy="388939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3DA4DA-E1CA-4888-8BF9-F53B8B6E1BD9}"/>
              </a:ext>
            </a:extLst>
          </p:cNvPr>
          <p:cNvGrpSpPr/>
          <p:nvPr/>
        </p:nvGrpSpPr>
        <p:grpSpPr>
          <a:xfrm>
            <a:off x="4132011" y="2601056"/>
            <a:ext cx="1218994" cy="1292860"/>
            <a:chOff x="4132011" y="2601056"/>
            <a:chExt cx="1218994" cy="1292860"/>
          </a:xfrm>
        </p:grpSpPr>
        <p:sp>
          <p:nvSpPr>
            <p:cNvPr id="112" name="CustomShape 9"/>
            <p:cNvSpPr/>
            <p:nvPr/>
          </p:nvSpPr>
          <p:spPr>
            <a:xfrm flipH="1">
              <a:off x="4132011" y="3430236"/>
              <a:ext cx="464040" cy="463680"/>
            </a:xfrm>
            <a:prstGeom prst="rect">
              <a:avLst/>
            </a:prstGeom>
            <a:solidFill>
              <a:srgbClr val="0000FF"/>
            </a:solidFill>
            <a:ln w="381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3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2</a:t>
              </a:r>
              <a:endPara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  <p:sp>
          <p:nvSpPr>
            <p:cNvPr id="47" name="CustomShape 12">
              <a:extLst>
                <a:ext uri="{FF2B5EF4-FFF2-40B4-BE49-F238E27FC236}">
                  <a16:creationId xmlns:a16="http://schemas.microsoft.com/office/drawing/2014/main" id="{9987C9AC-6AE4-41A2-A46D-FDACBD9913DC}"/>
                </a:ext>
              </a:extLst>
            </p:cNvPr>
            <p:cNvSpPr/>
            <p:nvPr/>
          </p:nvSpPr>
          <p:spPr>
            <a:xfrm>
              <a:off x="4603806" y="2601056"/>
              <a:ext cx="289278" cy="375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13">
              <a:extLst>
                <a:ext uri="{FF2B5EF4-FFF2-40B4-BE49-F238E27FC236}">
                  <a16:creationId xmlns:a16="http://schemas.microsoft.com/office/drawing/2014/main" id="{0680886F-CC5B-4549-8BB5-5CB91A211E57}"/>
                </a:ext>
              </a:extLst>
            </p:cNvPr>
            <p:cNvSpPr/>
            <p:nvPr/>
          </p:nvSpPr>
          <p:spPr>
            <a:xfrm rot="10800000" flipH="1">
              <a:off x="4603483" y="3286093"/>
              <a:ext cx="281269" cy="404956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7">
              <a:extLst>
                <a:ext uri="{FF2B5EF4-FFF2-40B4-BE49-F238E27FC236}">
                  <a16:creationId xmlns:a16="http://schemas.microsoft.com/office/drawing/2014/main" id="{08837DA6-2A1D-4E4B-A610-9C974ADB5076}"/>
                </a:ext>
              </a:extLst>
            </p:cNvPr>
            <p:cNvSpPr/>
            <p:nvPr/>
          </p:nvSpPr>
          <p:spPr>
            <a:xfrm>
              <a:off x="4744765" y="2834218"/>
              <a:ext cx="596520" cy="579960"/>
            </a:xfrm>
            <a:prstGeom prst="flowChartDecision">
              <a:avLst/>
            </a:prstGeom>
            <a:solidFill>
              <a:srgbClr val="FF0000"/>
            </a:solidFill>
            <a:ln w="381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TextShape 14">
              <a:extLst>
                <a:ext uri="{FF2B5EF4-FFF2-40B4-BE49-F238E27FC236}">
                  <a16:creationId xmlns:a16="http://schemas.microsoft.com/office/drawing/2014/main" id="{B24679D2-8F29-42C0-B486-CD8E41236EE5}"/>
                </a:ext>
              </a:extLst>
            </p:cNvPr>
            <p:cNvSpPr txBox="1"/>
            <p:nvPr/>
          </p:nvSpPr>
          <p:spPr>
            <a:xfrm>
              <a:off x="4754485" y="2788948"/>
              <a:ext cx="596520" cy="57996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 algn="ctr">
                <a:lnSpc>
                  <a:spcPct val="100000"/>
                </a:lnSpc>
              </a:pPr>
              <a:r>
                <a:rPr lang="en-US" sz="3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/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15D153-AE0F-4C0A-AAC5-5DFEB5908D9C}"/>
              </a:ext>
            </a:extLst>
          </p:cNvPr>
          <p:cNvGrpSpPr/>
          <p:nvPr/>
        </p:nvGrpSpPr>
        <p:grpSpPr>
          <a:xfrm>
            <a:off x="5345194" y="2619692"/>
            <a:ext cx="1212480" cy="929160"/>
            <a:chOff x="5478840" y="2633760"/>
            <a:chExt cx="1212480" cy="929160"/>
          </a:xfrm>
        </p:grpSpPr>
        <p:sp>
          <p:nvSpPr>
            <p:cNvPr id="53" name="CustomShape 2">
              <a:extLst>
                <a:ext uri="{FF2B5EF4-FFF2-40B4-BE49-F238E27FC236}">
                  <a16:creationId xmlns:a16="http://schemas.microsoft.com/office/drawing/2014/main" id="{AE11E23B-FE3B-4D71-B94D-B8095AA09134}"/>
                </a:ext>
              </a:extLst>
            </p:cNvPr>
            <p:cNvSpPr/>
            <p:nvPr/>
          </p:nvSpPr>
          <p:spPr>
            <a:xfrm>
              <a:off x="5478840" y="3145680"/>
              <a:ext cx="380520" cy="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4">
              <a:extLst>
                <a:ext uri="{FF2B5EF4-FFF2-40B4-BE49-F238E27FC236}">
                  <a16:creationId xmlns:a16="http://schemas.microsoft.com/office/drawing/2014/main" id="{9CF1E39E-CF83-497C-A703-BA1FD668D29E}"/>
                </a:ext>
              </a:extLst>
            </p:cNvPr>
            <p:cNvSpPr/>
            <p:nvPr/>
          </p:nvSpPr>
          <p:spPr>
            <a:xfrm>
              <a:off x="5878800" y="2711160"/>
              <a:ext cx="812520" cy="851760"/>
            </a:xfrm>
            <a:prstGeom prst="rect">
              <a:avLst/>
            </a:prstGeom>
            <a:solidFill>
              <a:srgbClr val="0000FF"/>
            </a:solidFill>
            <a:ln w="381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TextShape 8">
              <a:extLst>
                <a:ext uri="{FF2B5EF4-FFF2-40B4-BE49-F238E27FC236}">
                  <a16:creationId xmlns:a16="http://schemas.microsoft.com/office/drawing/2014/main" id="{1B7FCE2B-C329-4B18-B76A-08D0EFADB1D5}"/>
                </a:ext>
              </a:extLst>
            </p:cNvPr>
            <p:cNvSpPr txBox="1"/>
            <p:nvPr/>
          </p:nvSpPr>
          <p:spPr>
            <a:xfrm>
              <a:off x="5878800" y="2633760"/>
              <a:ext cx="812520" cy="46368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 algn="ctr">
                <a:lnSpc>
                  <a:spcPct val="100000"/>
                </a:lnSpc>
              </a:pPr>
              <a:r>
                <a:rPr lang="en-US" sz="3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a+b</a:t>
              </a:r>
              <a:endPara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  <a:p>
              <a:pPr>
                <a:lnSpc>
                  <a:spcPct val="100000"/>
                </a:lnSpc>
              </a:pPr>
              <a:endPara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  <p:sp>
          <p:nvSpPr>
            <p:cNvPr id="56" name="TextShape 9">
              <a:extLst>
                <a:ext uri="{FF2B5EF4-FFF2-40B4-BE49-F238E27FC236}">
                  <a16:creationId xmlns:a16="http://schemas.microsoft.com/office/drawing/2014/main" id="{FD3FA599-3226-4F92-94AE-B1213104655B}"/>
                </a:ext>
              </a:extLst>
            </p:cNvPr>
            <p:cNvSpPr txBox="1"/>
            <p:nvPr/>
          </p:nvSpPr>
          <p:spPr>
            <a:xfrm>
              <a:off x="5878800" y="2633760"/>
              <a:ext cx="812520" cy="46368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 algn="ctr">
                <a:lnSpc>
                  <a:spcPct val="100000"/>
                </a:lnSpc>
              </a:pPr>
              <a:r>
                <a:rPr lang="en-US" sz="3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___</a:t>
              </a: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  <a:p>
              <a:pPr>
                <a:lnSpc>
                  <a:spcPct val="100000"/>
                </a:lnSpc>
              </a:pP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  <p:sp>
          <p:nvSpPr>
            <p:cNvPr id="57" name="TextShape 10">
              <a:extLst>
                <a:ext uri="{FF2B5EF4-FFF2-40B4-BE49-F238E27FC236}">
                  <a16:creationId xmlns:a16="http://schemas.microsoft.com/office/drawing/2014/main" id="{B4F701BA-65DA-4398-A12E-FBE0EE0B55FA}"/>
                </a:ext>
              </a:extLst>
            </p:cNvPr>
            <p:cNvSpPr txBox="1"/>
            <p:nvPr/>
          </p:nvSpPr>
          <p:spPr>
            <a:xfrm>
              <a:off x="5878800" y="3006000"/>
              <a:ext cx="812520" cy="46368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 algn="ctr">
                <a:lnSpc>
                  <a:spcPct val="100000"/>
                </a:lnSpc>
              </a:pPr>
              <a:r>
                <a:rPr lang="en-US" sz="3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2</a:t>
              </a: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  <a:p>
              <a:pPr>
                <a:lnSpc>
                  <a:spcPct val="100000"/>
                </a:lnSpc>
              </a:pP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</p:grpSp>
      <p:sp>
        <p:nvSpPr>
          <p:cNvPr id="58" name="CustomShape 17">
            <a:extLst>
              <a:ext uri="{FF2B5EF4-FFF2-40B4-BE49-F238E27FC236}">
                <a16:creationId xmlns:a16="http://schemas.microsoft.com/office/drawing/2014/main" id="{3A5F1045-FB4F-4EDD-9DDC-084F6F61A4CF}"/>
              </a:ext>
            </a:extLst>
          </p:cNvPr>
          <p:cNvSpPr/>
          <p:nvPr/>
        </p:nvSpPr>
        <p:spPr>
          <a:xfrm>
            <a:off x="6558034" y="3149972"/>
            <a:ext cx="734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193680"/>
            <a:ext cx="8520120" cy="690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 Guidelines: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11760" y="1144800"/>
            <a:ext cx="8520120" cy="3702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Consolas"/>
              </a:rPr>
              <a:t>-1) Code doesn’t catch certain errors.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Consolas"/>
              </a:rPr>
              <a:t> 0) Code won’t do anything unless told.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Consolas"/>
              </a:rPr>
              <a:t> 1) Code will do everything it’s told.</a:t>
            </a:r>
            <a:endParaRPr lang="en-US" sz="3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Consolas"/>
              </a:rPr>
              <a:t> 2) Code always moves forward.</a:t>
            </a:r>
            <a:endParaRPr lang="en-US" sz="3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3842280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Condensed"/>
                <a:ea typeface="Fira Sans Condensed"/>
              </a:rPr>
              <a:t>This is the introduction for Comprehensive C++, an education series made of short, choose-your-own-difficulty tutorials that avoid assumptions about what you already know.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193680"/>
            <a:ext cx="8520120" cy="690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"Difficulty" </a:t>
            </a:r>
            <a:r>
              <a:rPr lang="en-US" sz="42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Levels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770CB0-F57F-4BF1-B391-375A2D6BA23E}"/>
              </a:ext>
            </a:extLst>
          </p:cNvPr>
          <p:cNvGrpSpPr/>
          <p:nvPr/>
        </p:nvGrpSpPr>
        <p:grpSpPr>
          <a:xfrm>
            <a:off x="311760" y="883800"/>
            <a:ext cx="8520120" cy="721440"/>
            <a:chOff x="311760" y="883800"/>
            <a:chExt cx="8520120" cy="721440"/>
          </a:xfrm>
        </p:grpSpPr>
        <p:sp>
          <p:nvSpPr>
            <p:cNvPr id="134" name="TextShape 2"/>
            <p:cNvSpPr txBox="1"/>
            <p:nvPr/>
          </p:nvSpPr>
          <p:spPr>
            <a:xfrm>
              <a:off x="311760" y="967320"/>
              <a:ext cx="8520120" cy="554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tIns="91440" bIns="91440"/>
            <a:lstStyle/>
            <a:p>
              <a:pPr>
                <a:lnSpc>
                  <a:spcPct val="100000"/>
                </a:lnSpc>
              </a:pPr>
              <a:r>
                <a:rPr lang="en-US" sz="3000" b="0" strike="noStrike" spc="-1" dirty="0">
                  <a:solidFill>
                    <a:srgbClr val="00BF00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High-Level                       (●)</a:t>
              </a: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  <a:p>
              <a:pPr>
                <a:lnSpc>
                  <a:spcPct val="100000"/>
                </a:lnSpc>
              </a:pP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  <a:p>
              <a:pPr>
                <a:lnSpc>
                  <a:spcPct val="100000"/>
                </a:lnSpc>
              </a:pP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  <p:sp>
          <p:nvSpPr>
            <p:cNvPr id="135" name="CustomShape 3"/>
            <p:cNvSpPr/>
            <p:nvPr/>
          </p:nvSpPr>
          <p:spPr>
            <a:xfrm>
              <a:off x="3576240" y="883800"/>
              <a:ext cx="1991520" cy="721440"/>
            </a:xfrm>
            <a:prstGeom prst="rect">
              <a:avLst/>
            </a:prstGeom>
            <a:solidFill>
              <a:srgbClr val="00FF00"/>
            </a:solidFill>
            <a:ln w="9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34BD2D7-8750-4D30-9D88-6C5270B5D009}"/>
              </a:ext>
            </a:extLst>
          </p:cNvPr>
          <p:cNvGrpSpPr/>
          <p:nvPr/>
        </p:nvGrpSpPr>
        <p:grpSpPr>
          <a:xfrm>
            <a:off x="311760" y="1605600"/>
            <a:ext cx="8520120" cy="721440"/>
            <a:chOff x="311760" y="1605600"/>
            <a:chExt cx="8520120" cy="721440"/>
          </a:xfrm>
        </p:grpSpPr>
        <p:sp>
          <p:nvSpPr>
            <p:cNvPr id="137" name="TextShape 5"/>
            <p:cNvSpPr txBox="1"/>
            <p:nvPr/>
          </p:nvSpPr>
          <p:spPr>
            <a:xfrm>
              <a:off x="311760" y="1689480"/>
              <a:ext cx="8520120" cy="554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tIns="91440" bIns="91440"/>
            <a:lstStyle/>
            <a:p>
              <a:pPr>
                <a:lnSpc>
                  <a:spcPct val="100000"/>
                </a:lnSpc>
              </a:pPr>
              <a:r>
                <a:rPr lang="en-US" sz="3000" b="0" strike="noStrike" spc="-1" dirty="0">
                  <a:solidFill>
                    <a:srgbClr val="00BF00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Middle-Level                     (</a:t>
              </a:r>
              <a:r>
                <a:rPr lang="en-US" sz="3000" b="0" strike="noStrike" spc="-1" dirty="0">
                  <a:solidFill>
                    <a:srgbClr val="0000FF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■</a:t>
              </a:r>
              <a:r>
                <a:rPr lang="en-US" sz="3000" b="0" strike="noStrike" spc="-1" dirty="0">
                  <a:solidFill>
                    <a:srgbClr val="00BF00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)</a:t>
              </a: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  <a:p>
              <a:pPr>
                <a:lnSpc>
                  <a:spcPct val="100000"/>
                </a:lnSpc>
              </a:pP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  <a:p>
              <a:pPr>
                <a:lnSpc>
                  <a:spcPct val="100000"/>
                </a:lnSpc>
              </a:pP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  <p:sp>
          <p:nvSpPr>
            <p:cNvPr id="139" name="CustomShape 7"/>
            <p:cNvSpPr/>
            <p:nvPr/>
          </p:nvSpPr>
          <p:spPr>
            <a:xfrm>
              <a:off x="3576240" y="1605600"/>
              <a:ext cx="1991520" cy="721440"/>
            </a:xfrm>
            <a:prstGeom prst="rect">
              <a:avLst/>
            </a:prstGeom>
            <a:solidFill>
              <a:srgbClr val="0000FF"/>
            </a:solidFill>
            <a:ln w="9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A87C601-62F9-49DE-ADBB-121204DEC00B}"/>
              </a:ext>
            </a:extLst>
          </p:cNvPr>
          <p:cNvGrpSpPr/>
          <p:nvPr/>
        </p:nvGrpSpPr>
        <p:grpSpPr>
          <a:xfrm>
            <a:off x="311760" y="2327400"/>
            <a:ext cx="8520120" cy="721440"/>
            <a:chOff x="311760" y="2327400"/>
            <a:chExt cx="8520120" cy="721440"/>
          </a:xfrm>
        </p:grpSpPr>
        <p:sp>
          <p:nvSpPr>
            <p:cNvPr id="138" name="TextShape 6"/>
            <p:cNvSpPr txBox="1"/>
            <p:nvPr/>
          </p:nvSpPr>
          <p:spPr>
            <a:xfrm>
              <a:off x="311760" y="2411280"/>
              <a:ext cx="8520120" cy="554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tIns="91440" bIns="91440"/>
            <a:lstStyle/>
            <a:p>
              <a:pPr>
                <a:lnSpc>
                  <a:spcPct val="100000"/>
                </a:lnSpc>
              </a:pPr>
              <a:r>
                <a:rPr lang="en-US" sz="3000" b="0" strike="noStrike" spc="-1">
                  <a:solidFill>
                    <a:srgbClr val="00BF00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Low-Level                        (</a:t>
              </a:r>
              <a:r>
                <a:rPr lang="en-US" sz="3000" b="0" strike="noStrike" spc="-1">
                  <a:solidFill>
                    <a:srgbClr val="212121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◆</a:t>
              </a:r>
              <a:r>
                <a:rPr lang="en-US" sz="3000" b="0" strike="noStrike" spc="-1">
                  <a:solidFill>
                    <a:srgbClr val="00BF00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)</a:t>
              </a:r>
              <a:endPara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  <a:p>
              <a:pPr>
                <a:lnSpc>
                  <a:spcPct val="100000"/>
                </a:lnSpc>
              </a:pPr>
              <a:endPara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  <p:sp>
          <p:nvSpPr>
            <p:cNvPr id="140" name="CustomShape 8"/>
            <p:cNvSpPr/>
            <p:nvPr/>
          </p:nvSpPr>
          <p:spPr>
            <a:xfrm>
              <a:off x="3576240" y="2327400"/>
              <a:ext cx="1991520" cy="721440"/>
            </a:xfrm>
            <a:prstGeom prst="rect">
              <a:avLst/>
            </a:prstGeom>
            <a:solidFill>
              <a:srgbClr val="212121"/>
            </a:solidFill>
            <a:ln w="9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58CD8B-7790-4719-8DB2-B2389E539FA6}"/>
              </a:ext>
            </a:extLst>
          </p:cNvPr>
          <p:cNvGrpSpPr/>
          <p:nvPr/>
        </p:nvGrpSpPr>
        <p:grpSpPr>
          <a:xfrm>
            <a:off x="311760" y="3049200"/>
            <a:ext cx="8520120" cy="721440"/>
            <a:chOff x="311760" y="3049200"/>
            <a:chExt cx="8520120" cy="721440"/>
          </a:xfrm>
        </p:grpSpPr>
        <p:sp>
          <p:nvSpPr>
            <p:cNvPr id="136" name="TextShape 4"/>
            <p:cNvSpPr txBox="1"/>
            <p:nvPr/>
          </p:nvSpPr>
          <p:spPr>
            <a:xfrm>
              <a:off x="311760" y="3133080"/>
              <a:ext cx="8520120" cy="608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tIns="91440" bIns="91440"/>
            <a:lstStyle/>
            <a:p>
              <a:pPr>
                <a:lnSpc>
                  <a:spcPct val="100000"/>
                </a:lnSpc>
              </a:pPr>
              <a:r>
                <a:rPr lang="en-US" sz="3000" b="0" strike="noStrike" spc="-1">
                  <a:solidFill>
                    <a:srgbClr val="00BF00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Hardware-Level                   (</a:t>
              </a:r>
              <a:r>
                <a:rPr lang="en-US" sz="3000" b="0" strike="noStrike" spc="-1">
                  <a:solidFill>
                    <a:srgbClr val="FF0000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▲</a:t>
              </a:r>
              <a:r>
                <a:rPr lang="en-US" sz="3000" b="0" strike="noStrike" spc="-1">
                  <a:solidFill>
                    <a:srgbClr val="00BF00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)</a:t>
              </a:r>
              <a:endPara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  <p:sp>
          <p:nvSpPr>
            <p:cNvPr id="141" name="CustomShape 9"/>
            <p:cNvSpPr/>
            <p:nvPr/>
          </p:nvSpPr>
          <p:spPr>
            <a:xfrm>
              <a:off x="3576240" y="3049200"/>
              <a:ext cx="1991520" cy="72144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2" name="CustomShape 10"/>
          <p:cNvSpPr/>
          <p:nvPr/>
        </p:nvSpPr>
        <p:spPr>
          <a:xfrm>
            <a:off x="0" y="3842280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Condensed"/>
                <a:ea typeface="Fira Sans Condensed"/>
              </a:rPr>
              <a:t>This is the introduction for Comprehensive C++, an education series made of short, choose-your-own-difficulty tutorials that avoid assumptions about what you already know.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193680"/>
            <a:ext cx="8520120" cy="690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 Advice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11760" y="883800"/>
            <a:ext cx="8520120" cy="3702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Documenting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Styling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Consolas"/>
              </a:rPr>
              <a:t>Compiling</a:t>
            </a:r>
            <a:endParaRPr lang="en-US" sz="3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Consolas"/>
              </a:rPr>
              <a:t>Running</a:t>
            </a: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Testing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Saving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0" y="3842280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Condensed"/>
                <a:ea typeface="Fira Sans Condensed"/>
              </a:rPr>
              <a:t>This is the introduction for Comprehensive C++, an education series made of short, choose-your-own-difficulty tutorials that avoid assumptions about what you already know.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193680"/>
            <a:ext cx="8520120" cy="690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Types of Errors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11760" y="883800"/>
            <a:ext cx="8520120" cy="3702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Compile-time errors 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^-^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Run-time errors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</a:t>
            </a:r>
            <a:r>
              <a:rPr lang="en-US" sz="30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1/0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Logic errors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</a:t>
            </a:r>
            <a:r>
              <a:rPr lang="en-US" sz="30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 + b / 2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0" y="3842280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Condensed"/>
                <a:ea typeface="Fira Sans Condensed"/>
              </a:rPr>
              <a:t>This is the introduction for Comprehensive C++, an education series made of short, choose-your-own-difficulty tutorials that avoid assumptions about what you already know.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11760" y="193680"/>
            <a:ext cx="8520120" cy="690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The Road Ahead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845920" y="695160"/>
            <a:ext cx="297720" cy="3229560"/>
          </a:xfrm>
          <a:prstGeom prst="rect">
            <a:avLst/>
          </a:prstGeom>
          <a:solidFill>
            <a:srgbClr val="9400D3"/>
          </a:solidFill>
          <a:ln w="9360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3"/>
          <p:cNvSpPr/>
          <p:nvPr/>
        </p:nvSpPr>
        <p:spPr>
          <a:xfrm>
            <a:off x="8547480" y="898200"/>
            <a:ext cx="297720" cy="3026520"/>
          </a:xfrm>
          <a:prstGeom prst="rect">
            <a:avLst/>
          </a:prstGeom>
          <a:solidFill>
            <a:srgbClr val="9400D3"/>
          </a:solidFill>
          <a:ln w="9360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8249040" y="1101240"/>
            <a:ext cx="297720" cy="2823480"/>
          </a:xfrm>
          <a:prstGeom prst="rect">
            <a:avLst/>
          </a:prstGeom>
          <a:solidFill>
            <a:srgbClr val="0000FF"/>
          </a:solidFill>
          <a:ln w="9360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5"/>
          <p:cNvSpPr/>
          <p:nvPr/>
        </p:nvSpPr>
        <p:spPr>
          <a:xfrm>
            <a:off x="7950960" y="1294560"/>
            <a:ext cx="297720" cy="2630160"/>
          </a:xfrm>
          <a:prstGeom prst="rect">
            <a:avLst/>
          </a:prstGeom>
          <a:solidFill>
            <a:srgbClr val="0000FF"/>
          </a:solidFill>
          <a:ln w="9360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6"/>
          <p:cNvSpPr/>
          <p:nvPr/>
        </p:nvSpPr>
        <p:spPr>
          <a:xfrm>
            <a:off x="7652520" y="1497600"/>
            <a:ext cx="297720" cy="2426760"/>
          </a:xfrm>
          <a:prstGeom prst="rect">
            <a:avLst/>
          </a:prstGeom>
          <a:solidFill>
            <a:srgbClr val="40E0D0"/>
          </a:solidFill>
          <a:ln w="9360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7"/>
          <p:cNvSpPr/>
          <p:nvPr/>
        </p:nvSpPr>
        <p:spPr>
          <a:xfrm>
            <a:off x="7354080" y="1701000"/>
            <a:ext cx="297720" cy="2223720"/>
          </a:xfrm>
          <a:prstGeom prst="rect">
            <a:avLst/>
          </a:prstGeom>
          <a:solidFill>
            <a:srgbClr val="40E0D0"/>
          </a:solidFill>
          <a:ln w="9360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8"/>
          <p:cNvSpPr/>
          <p:nvPr/>
        </p:nvSpPr>
        <p:spPr>
          <a:xfrm>
            <a:off x="7055640" y="1904040"/>
            <a:ext cx="297720" cy="2020680"/>
          </a:xfrm>
          <a:prstGeom prst="rect">
            <a:avLst/>
          </a:prstGeom>
          <a:solidFill>
            <a:srgbClr val="008000"/>
          </a:solidFill>
          <a:ln w="9360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9"/>
          <p:cNvSpPr/>
          <p:nvPr/>
        </p:nvSpPr>
        <p:spPr>
          <a:xfrm>
            <a:off x="6757560" y="2107080"/>
            <a:ext cx="297720" cy="1817640"/>
          </a:xfrm>
          <a:prstGeom prst="rect">
            <a:avLst/>
          </a:prstGeom>
          <a:solidFill>
            <a:srgbClr val="008000"/>
          </a:solidFill>
          <a:ln w="9360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0"/>
          <p:cNvSpPr/>
          <p:nvPr/>
        </p:nvSpPr>
        <p:spPr>
          <a:xfrm>
            <a:off x="6459120" y="2309760"/>
            <a:ext cx="297720" cy="1614600"/>
          </a:xfrm>
          <a:prstGeom prst="rect">
            <a:avLst/>
          </a:prstGeom>
          <a:solidFill>
            <a:srgbClr val="FFFF00"/>
          </a:solidFill>
          <a:ln w="9360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1"/>
          <p:cNvSpPr/>
          <p:nvPr/>
        </p:nvSpPr>
        <p:spPr>
          <a:xfrm>
            <a:off x="6160680" y="2513160"/>
            <a:ext cx="297720" cy="1411560"/>
          </a:xfrm>
          <a:prstGeom prst="rect">
            <a:avLst/>
          </a:prstGeom>
          <a:solidFill>
            <a:srgbClr val="FFFF00"/>
          </a:solidFill>
          <a:ln w="9360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2"/>
          <p:cNvSpPr/>
          <p:nvPr/>
        </p:nvSpPr>
        <p:spPr>
          <a:xfrm>
            <a:off x="5862240" y="2716200"/>
            <a:ext cx="297720" cy="1208520"/>
          </a:xfrm>
          <a:prstGeom prst="rect">
            <a:avLst/>
          </a:prstGeom>
          <a:solidFill>
            <a:srgbClr val="FFA500"/>
          </a:solidFill>
          <a:ln w="9360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3"/>
          <p:cNvSpPr/>
          <p:nvPr/>
        </p:nvSpPr>
        <p:spPr>
          <a:xfrm>
            <a:off x="5564160" y="2919240"/>
            <a:ext cx="297720" cy="1005120"/>
          </a:xfrm>
          <a:prstGeom prst="rect">
            <a:avLst/>
          </a:prstGeom>
          <a:solidFill>
            <a:srgbClr val="FFA500"/>
          </a:solidFill>
          <a:ln w="9360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4"/>
          <p:cNvSpPr/>
          <p:nvPr/>
        </p:nvSpPr>
        <p:spPr>
          <a:xfrm>
            <a:off x="5265720" y="3112560"/>
            <a:ext cx="297720" cy="812160"/>
          </a:xfrm>
          <a:prstGeom prst="rect">
            <a:avLst/>
          </a:prstGeom>
          <a:solidFill>
            <a:srgbClr val="FF0000"/>
          </a:solidFill>
          <a:ln w="9360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5"/>
          <p:cNvSpPr/>
          <p:nvPr/>
        </p:nvSpPr>
        <p:spPr>
          <a:xfrm>
            <a:off x="4967280" y="3315600"/>
            <a:ext cx="297720" cy="609120"/>
          </a:xfrm>
          <a:prstGeom prst="rect">
            <a:avLst/>
          </a:prstGeom>
          <a:solidFill>
            <a:srgbClr val="FF0000"/>
          </a:solidFill>
          <a:ln w="9360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"/>
          <p:cNvSpPr/>
          <p:nvPr/>
        </p:nvSpPr>
        <p:spPr>
          <a:xfrm>
            <a:off x="4669200" y="3518640"/>
            <a:ext cx="297720" cy="405720"/>
          </a:xfrm>
          <a:prstGeom prst="rect">
            <a:avLst/>
          </a:prstGeom>
          <a:solidFill>
            <a:srgbClr val="FF69B4"/>
          </a:solidFill>
          <a:ln w="9360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7"/>
          <p:cNvSpPr/>
          <p:nvPr/>
        </p:nvSpPr>
        <p:spPr>
          <a:xfrm>
            <a:off x="4370760" y="3722040"/>
            <a:ext cx="297720" cy="202680"/>
          </a:xfrm>
          <a:prstGeom prst="rect">
            <a:avLst/>
          </a:prstGeom>
          <a:solidFill>
            <a:srgbClr val="FF69B4"/>
          </a:solidFill>
          <a:ln w="9360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B1B86A-7845-4C76-8A5C-28D87CF4095B}"/>
              </a:ext>
            </a:extLst>
          </p:cNvPr>
          <p:cNvGrpSpPr/>
          <p:nvPr/>
        </p:nvGrpSpPr>
        <p:grpSpPr>
          <a:xfrm>
            <a:off x="504360" y="2309760"/>
            <a:ext cx="590040" cy="1614600"/>
            <a:chOff x="504360" y="2309760"/>
            <a:chExt cx="590040" cy="1614600"/>
          </a:xfrm>
        </p:grpSpPr>
        <p:sp>
          <p:nvSpPr>
            <p:cNvPr id="167" name="CustomShape 18"/>
            <p:cNvSpPr/>
            <p:nvPr/>
          </p:nvSpPr>
          <p:spPr>
            <a:xfrm>
              <a:off x="700560" y="3151800"/>
              <a:ext cx="195840" cy="77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804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19"/>
            <p:cNvSpPr/>
            <p:nvPr/>
          </p:nvSpPr>
          <p:spPr>
            <a:xfrm flipH="1">
              <a:off x="504360" y="3151800"/>
              <a:ext cx="195840" cy="77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804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20"/>
            <p:cNvSpPr/>
            <p:nvPr/>
          </p:nvSpPr>
          <p:spPr>
            <a:xfrm>
              <a:off x="700560" y="2576880"/>
              <a:ext cx="360" cy="579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804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21"/>
            <p:cNvSpPr/>
            <p:nvPr/>
          </p:nvSpPr>
          <p:spPr>
            <a:xfrm>
              <a:off x="577080" y="2309760"/>
              <a:ext cx="247320" cy="266400"/>
            </a:xfrm>
            <a:prstGeom prst="ellipse">
              <a:avLst/>
            </a:prstGeom>
            <a:solidFill>
              <a:srgbClr val="804000"/>
            </a:solidFill>
            <a:ln w="9360">
              <a:solidFill>
                <a:srgbClr val="804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22"/>
            <p:cNvSpPr/>
            <p:nvPr/>
          </p:nvSpPr>
          <p:spPr>
            <a:xfrm>
              <a:off x="700560" y="2769480"/>
              <a:ext cx="157320" cy="192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804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23"/>
            <p:cNvSpPr/>
            <p:nvPr/>
          </p:nvSpPr>
          <p:spPr>
            <a:xfrm>
              <a:off x="858240" y="2962800"/>
              <a:ext cx="236160" cy="96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804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3" name="CustomShape 24"/>
          <p:cNvSpPr/>
          <p:nvPr/>
        </p:nvSpPr>
        <p:spPr>
          <a:xfrm>
            <a:off x="0" y="3842280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Condensed"/>
                <a:ea typeface="Fira Sans Condensed"/>
              </a:rPr>
              <a:t>This is the introduction for Comprehensive C++, an education series made of short, choose-your-own-difficulty tutorials that avoid assumptions about what you already know.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3">
            <a:extLst>
              <a:ext uri="{FF2B5EF4-FFF2-40B4-BE49-F238E27FC236}">
                <a16:creationId xmlns:a16="http://schemas.microsoft.com/office/drawing/2014/main" id="{6C530E6B-CAA8-4864-AAED-2088B6570861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Regardless of which programming resources you end up using, good luck on your journey as a programmer.</a:t>
            </a: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52400" y="3626640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</a:p>
        </p:txBody>
      </p:sp>
      <p:sp>
        <p:nvSpPr>
          <p:cNvPr id="41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Comprehensive C++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Intro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96B6CC13-0C11-489A-BD1B-01573CED75ED}"/>
              </a:ext>
            </a:extLst>
          </p:cNvPr>
          <p:cNvSpPr/>
          <p:nvPr/>
        </p:nvSpPr>
        <p:spPr>
          <a:xfrm>
            <a:off x="152400" y="3994680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37B4B91F-5158-40D1-BB03-6C237974F58E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 Condensed"/>
                <a:ea typeface="Fira Sans Condensed"/>
              </a:rPr>
              <a:t>This is the introduction to Comprehensive C++, an education series made of short, choose-your-own-difficulty tutorials that avoid assumptions about what you already know.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12396F82-A36A-47C2-A442-41014EB99743}"/>
              </a:ext>
            </a:extLst>
          </p:cNvPr>
          <p:cNvSpPr txBox="1"/>
          <p:nvPr/>
        </p:nvSpPr>
        <p:spPr>
          <a:xfrm>
            <a:off x="311760" y="732120"/>
            <a:ext cx="8520120" cy="20523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Comprehensive C++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3">
            <a:extLst>
              <a:ext uri="{FF2B5EF4-FFF2-40B4-BE49-F238E27FC236}">
                <a16:creationId xmlns:a16="http://schemas.microsoft.com/office/drawing/2014/main" id="{EE3F155D-1CC9-4910-B63E-A806D29631F8}"/>
              </a:ext>
            </a:extLst>
          </p:cNvPr>
          <p:cNvSpPr/>
          <p:nvPr/>
        </p:nvSpPr>
        <p:spPr>
          <a:xfrm>
            <a:off x="36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Programming, at the simplest level, can be split into two subjects:</a:t>
            </a:r>
          </a:p>
          <a:p>
            <a:pPr>
              <a:lnSpc>
                <a:spcPct val="115000"/>
              </a:lnSpc>
            </a:pPr>
            <a:r>
              <a:rPr lang="en-US" sz="2400" i="1" dirty="0">
                <a:solidFill>
                  <a:schemeClr val="bg1"/>
                </a:solidFill>
                <a:latin typeface="Fira Sans Condensed"/>
              </a:rPr>
              <a:t>data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 (the inactive part of programming) and </a:t>
            </a:r>
            <a:r>
              <a:rPr lang="en-US" sz="2400" i="1" dirty="0">
                <a:solidFill>
                  <a:schemeClr val="bg1"/>
                </a:solidFill>
                <a:latin typeface="Fira Sans Condensed"/>
              </a:rPr>
              <a:t>code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 (the active part of programming). </a:t>
            </a:r>
            <a:endParaRPr lang="en-US" sz="2400" i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BFA16F2E-405C-465B-A3B6-C904ACCEA22B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These two subjects are closely connected but separate. Without data, code cannot do anything; and, without code, data would be meaningless. </a:t>
            </a:r>
            <a:endParaRPr lang="en-US" sz="2400" i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44" name="TextShape 1"/>
          <p:cNvSpPr txBox="1"/>
          <p:nvPr/>
        </p:nvSpPr>
        <p:spPr>
          <a:xfrm>
            <a:off x="311760" y="193680"/>
            <a:ext cx="8520120" cy="690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What Is Programming?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11760" y="883800"/>
            <a:ext cx="8520120" cy="3702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3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Data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3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Code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first question any programmer needs to answer for themselves is "What, exactly, is programming?"</a:t>
            </a: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065775E-DB0A-4CDB-BD1F-B07DC067F42E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Programming, at the simplest level, can be split into two subjects:</a:t>
            </a:r>
          </a:p>
          <a:p>
            <a:pPr>
              <a:lnSpc>
                <a:spcPct val="115000"/>
              </a:lnSpc>
            </a:pP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data</a:t>
            </a:r>
            <a:endParaRPr lang="en-US" sz="2400" i="1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3D0EF59-4057-4090-8574-836FC57EE0B2}"/>
              </a:ext>
            </a:extLst>
          </p:cNvPr>
          <p:cNvSpPr/>
          <p:nvPr/>
        </p:nvSpPr>
        <p:spPr>
          <a:xfrm>
            <a:off x="36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Programming, at the simplest level, can be split into two subjects:</a:t>
            </a:r>
          </a:p>
          <a:p>
            <a:pPr>
              <a:lnSpc>
                <a:spcPct val="115000"/>
              </a:lnSpc>
            </a:pPr>
            <a:r>
              <a:rPr lang="en-US" sz="2400" i="1" dirty="0">
                <a:solidFill>
                  <a:schemeClr val="bg1"/>
                </a:solidFill>
                <a:latin typeface="Fira Sans Condensed"/>
              </a:rPr>
              <a:t>data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 (the inactive part of programming) and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code</a:t>
            </a:r>
            <a:endParaRPr lang="en-US" sz="2400" i="1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45" grpId="0" uiExpand="1" build="p"/>
      <p:bldP spid="46" grpId="0"/>
      <p:bldP spid="46" grpId="1"/>
      <p:bldP spid="5" grpId="0"/>
      <p:bldP spid="5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8">
            <a:extLst>
              <a:ext uri="{FF2B5EF4-FFF2-40B4-BE49-F238E27FC236}">
                <a16:creationId xmlns:a16="http://schemas.microsoft.com/office/drawing/2014/main" id="{8AE6B711-AF9B-44F9-BB4D-4BD9BF67EF36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Data blocks are the nouns of programming and the answer to the question “What?”. They are the way computers store information.</a:t>
            </a: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21" name="CustomShape 8">
            <a:extLst>
              <a:ext uri="{FF2B5EF4-FFF2-40B4-BE49-F238E27FC236}">
                <a16:creationId xmlns:a16="http://schemas.microsoft.com/office/drawing/2014/main" id="{4D370CD4-4A91-419E-81E2-019D85F1F1A9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Whenever we talk about gigabytes of memory, we are talking about how much data a computer has.</a:t>
            </a: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23" name="CustomShape 8">
            <a:extLst>
              <a:ext uri="{FF2B5EF4-FFF2-40B4-BE49-F238E27FC236}">
                <a16:creationId xmlns:a16="http://schemas.microsoft.com/office/drawing/2014/main" id="{11C5603E-AF2B-4A30-9AD4-1CABC729E8A4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In C++, data has several important details, two of which are: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its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type</a:t>
            </a:r>
            <a:endParaRPr lang="en-US" sz="2400" i="1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22" name="CustomShape 8">
            <a:extLst>
              <a:ext uri="{FF2B5EF4-FFF2-40B4-BE49-F238E27FC236}">
                <a16:creationId xmlns:a16="http://schemas.microsoft.com/office/drawing/2014/main" id="{46EDBBA5-D678-440D-8F62-FE9E8323C21D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I like to think of data as a box inside the computer that can store information.</a:t>
            </a: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28" name="CustomShape 8">
            <a:extLst>
              <a:ext uri="{FF2B5EF4-FFF2-40B4-BE49-F238E27FC236}">
                <a16:creationId xmlns:a16="http://schemas.microsoft.com/office/drawing/2014/main" id="{AC217C1D-BBB9-4133-A0FB-278460149C88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In C++, data has several important details, two of which are: its </a:t>
            </a:r>
            <a:r>
              <a:rPr lang="en-US" sz="2400" i="1" dirty="0">
                <a:solidFill>
                  <a:schemeClr val="bg1"/>
                </a:solidFill>
                <a:latin typeface="Fira Sans Condensed"/>
              </a:rPr>
              <a:t>type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 and its </a:t>
            </a:r>
            <a:r>
              <a:rPr lang="en-US" sz="2400" i="1" dirty="0">
                <a:solidFill>
                  <a:schemeClr val="bg1"/>
                </a:solidFill>
                <a:latin typeface="Fira Sans Condensed"/>
              </a:rPr>
              <a:t>name.</a:t>
            </a:r>
            <a:endParaRPr lang="en-US" sz="240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What, then, is data?</a:t>
            </a: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24" name="CustomShape 8">
            <a:extLst>
              <a:ext uri="{FF2B5EF4-FFF2-40B4-BE49-F238E27FC236}">
                <a16:creationId xmlns:a16="http://schemas.microsoft.com/office/drawing/2014/main" id="{19EE0848-920F-4B3B-8FB4-D42EB5D3713F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In C++, data has several important details, two of which are: its </a:t>
            </a:r>
            <a:r>
              <a:rPr lang="en-US" sz="2400" i="1" dirty="0">
                <a:solidFill>
                  <a:schemeClr val="bg1"/>
                </a:solidFill>
                <a:latin typeface="Fira Sans Condensed"/>
              </a:rPr>
              <a:t>type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 and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its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name</a:t>
            </a:r>
            <a:endParaRPr lang="en-US" sz="2400" i="1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25" name="CustomShape 8">
            <a:extLst>
              <a:ext uri="{FF2B5EF4-FFF2-40B4-BE49-F238E27FC236}">
                <a16:creationId xmlns:a16="http://schemas.microsoft.com/office/drawing/2014/main" id="{5F0AC80B-8897-45D8-BF5F-FC33195BDDC7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type is a label to help us understand what the data represents; the name is a label to help us (uniquely!) identify the data.</a:t>
            </a:r>
            <a:endParaRPr lang="en-US" sz="240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47" name="TextShape 1"/>
          <p:cNvSpPr txBox="1"/>
          <p:nvPr/>
        </p:nvSpPr>
        <p:spPr>
          <a:xfrm>
            <a:off x="311760" y="193680"/>
            <a:ext cx="8520120" cy="690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What Is </a:t>
            </a:r>
            <a:r>
              <a:rPr lang="en-US" sz="42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Data</a:t>
            </a:r>
            <a:r>
              <a:rPr lang="en-US" sz="42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4"/>
          <p:cNvSpPr txBox="1"/>
          <p:nvPr/>
        </p:nvSpPr>
        <p:spPr>
          <a:xfrm>
            <a:off x="1645920" y="2194560"/>
            <a:ext cx="146304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 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D1F219-5DAE-43A2-B968-C4B1A4618E4F}"/>
              </a:ext>
            </a:extLst>
          </p:cNvPr>
          <p:cNvGrpSpPr/>
          <p:nvPr/>
        </p:nvGrpSpPr>
        <p:grpSpPr>
          <a:xfrm>
            <a:off x="3108960" y="2194560"/>
            <a:ext cx="2928960" cy="731520"/>
            <a:chOff x="3108960" y="2194560"/>
            <a:chExt cx="2928960" cy="731520"/>
          </a:xfrm>
        </p:grpSpPr>
        <p:sp>
          <p:nvSpPr>
            <p:cNvPr id="15" name="TextShape 10">
              <a:extLst>
                <a:ext uri="{FF2B5EF4-FFF2-40B4-BE49-F238E27FC236}">
                  <a16:creationId xmlns:a16="http://schemas.microsoft.com/office/drawing/2014/main" id="{B1CC4FE0-68BB-4AED-9C4D-6FDDC704D0FC}"/>
                </a:ext>
              </a:extLst>
            </p:cNvPr>
            <p:cNvSpPr txBox="1"/>
            <p:nvPr/>
          </p:nvSpPr>
          <p:spPr>
            <a:xfrm>
              <a:off x="5303520" y="2194560"/>
              <a:ext cx="734400" cy="731520"/>
            </a:xfrm>
            <a:prstGeom prst="rect">
              <a:avLst/>
            </a:prstGeom>
            <a:solidFill>
              <a:srgbClr val="0000FF"/>
            </a:solidFill>
            <a:ln w="38160">
              <a:solidFill>
                <a:srgbClr val="FFFFFF"/>
              </a:solidFill>
              <a:round/>
            </a:ln>
          </p:spPr>
          <p:txBody>
            <a:bodyPr tIns="91440" bIns="91440"/>
            <a:lstStyle/>
            <a:p>
              <a:pPr algn="ctr">
                <a:lnSpc>
                  <a:spcPct val="100000"/>
                </a:lnSpc>
              </a:pP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  <p:sp>
          <p:nvSpPr>
            <p:cNvPr id="16" name="TextShape 19">
              <a:extLst>
                <a:ext uri="{FF2B5EF4-FFF2-40B4-BE49-F238E27FC236}">
                  <a16:creationId xmlns:a16="http://schemas.microsoft.com/office/drawing/2014/main" id="{16D6320C-3C70-4A5D-AC15-FC39621919B4}"/>
                </a:ext>
              </a:extLst>
            </p:cNvPr>
            <p:cNvSpPr txBox="1"/>
            <p:nvPr/>
          </p:nvSpPr>
          <p:spPr>
            <a:xfrm>
              <a:off x="4572000" y="2194560"/>
              <a:ext cx="734400" cy="731520"/>
            </a:xfrm>
            <a:prstGeom prst="rect">
              <a:avLst/>
            </a:prstGeom>
            <a:solidFill>
              <a:srgbClr val="000080"/>
            </a:solidFill>
            <a:ln w="38160">
              <a:solidFill>
                <a:srgbClr val="FFFFFF"/>
              </a:solidFill>
              <a:round/>
            </a:ln>
          </p:spPr>
          <p:txBody>
            <a:bodyPr tIns="91440" bIns="91440"/>
            <a:lstStyle/>
            <a:p>
              <a:pPr algn="ctr">
                <a:lnSpc>
                  <a:spcPct val="100000"/>
                </a:lnSpc>
              </a:pP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  <p:sp>
          <p:nvSpPr>
            <p:cNvPr id="17" name="TextShape 17">
              <a:extLst>
                <a:ext uri="{FF2B5EF4-FFF2-40B4-BE49-F238E27FC236}">
                  <a16:creationId xmlns:a16="http://schemas.microsoft.com/office/drawing/2014/main" id="{A7263C05-228A-48FF-B08D-D7FA1900D442}"/>
                </a:ext>
              </a:extLst>
            </p:cNvPr>
            <p:cNvSpPr txBox="1"/>
            <p:nvPr/>
          </p:nvSpPr>
          <p:spPr>
            <a:xfrm>
              <a:off x="3840480" y="2194560"/>
              <a:ext cx="734400" cy="731520"/>
            </a:xfrm>
            <a:prstGeom prst="rect">
              <a:avLst/>
            </a:prstGeom>
            <a:solidFill>
              <a:srgbClr val="0000FF"/>
            </a:solidFill>
            <a:ln w="38160">
              <a:solidFill>
                <a:srgbClr val="FFFFFF"/>
              </a:solidFill>
              <a:round/>
            </a:ln>
          </p:spPr>
          <p:txBody>
            <a:bodyPr tIns="91440" bIns="91440"/>
            <a:lstStyle/>
            <a:p>
              <a:pPr algn="ctr">
                <a:lnSpc>
                  <a:spcPct val="100000"/>
                </a:lnSpc>
              </a:pP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  <p:sp>
          <p:nvSpPr>
            <p:cNvPr id="18" name="TextShape 20">
              <a:extLst>
                <a:ext uri="{FF2B5EF4-FFF2-40B4-BE49-F238E27FC236}">
                  <a16:creationId xmlns:a16="http://schemas.microsoft.com/office/drawing/2014/main" id="{65DC84C1-4BDE-4DB4-8A50-34D14D5B8FD8}"/>
                </a:ext>
              </a:extLst>
            </p:cNvPr>
            <p:cNvSpPr txBox="1"/>
            <p:nvPr/>
          </p:nvSpPr>
          <p:spPr>
            <a:xfrm>
              <a:off x="3108960" y="2194560"/>
              <a:ext cx="734400" cy="731520"/>
            </a:xfrm>
            <a:prstGeom prst="rect">
              <a:avLst/>
            </a:prstGeom>
            <a:solidFill>
              <a:srgbClr val="000080"/>
            </a:solidFill>
            <a:ln w="38160">
              <a:solidFill>
                <a:srgbClr val="FFFFFF"/>
              </a:solidFill>
              <a:round/>
            </a:ln>
          </p:spPr>
          <p:txBody>
            <a:bodyPr tIns="91440" bIns="91440"/>
            <a:lstStyle/>
            <a:p>
              <a:pPr algn="ctr">
                <a:lnSpc>
                  <a:spcPct val="100000"/>
                </a:lnSpc>
              </a:pPr>
              <a:r>
                <a:rPr lang="en-US" sz="3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 </a:t>
              </a: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</p:grpSp>
      <p:sp>
        <p:nvSpPr>
          <p:cNvPr id="19" name="TextShape 4">
            <a:extLst>
              <a:ext uri="{FF2B5EF4-FFF2-40B4-BE49-F238E27FC236}">
                <a16:creationId xmlns:a16="http://schemas.microsoft.com/office/drawing/2014/main" id="{B2737890-9FE0-42E9-8CFE-D890C470893A}"/>
              </a:ext>
            </a:extLst>
          </p:cNvPr>
          <p:cNvSpPr txBox="1"/>
          <p:nvPr/>
        </p:nvSpPr>
        <p:spPr>
          <a:xfrm>
            <a:off x="3108452" y="1463040"/>
            <a:ext cx="219456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type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3" grpId="0"/>
      <p:bldP spid="23" grpId="1"/>
      <p:bldP spid="22" grpId="0"/>
      <p:bldP spid="22" grpId="1"/>
      <p:bldP spid="28" grpId="0"/>
      <p:bldP spid="28" grpId="1"/>
      <p:bldP spid="54" grpId="0"/>
      <p:bldP spid="54" grpId="1"/>
      <p:bldP spid="24" grpId="0"/>
      <p:bldP spid="24" grpId="1"/>
      <p:bldP spid="25" grpId="0"/>
      <p:bldP spid="50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23">
            <a:extLst>
              <a:ext uri="{FF2B5EF4-FFF2-40B4-BE49-F238E27FC236}">
                <a16:creationId xmlns:a16="http://schemas.microsoft.com/office/drawing/2014/main" id="{8E433330-7757-406D-BFF4-D461081124D1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data’s type might be an </a:t>
            </a:r>
            <a:r>
              <a:rPr lang="en-US" sz="2400" i="1" dirty="0">
                <a:solidFill>
                  <a:schemeClr val="bg1"/>
                </a:solidFill>
                <a:latin typeface="Fira Sans Condensed"/>
              </a:rPr>
              <a:t>integer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 (i.e. a whole number like 0, 1, -1, 2,  -2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… or even 13)</a:t>
            </a:r>
            <a:endParaRPr lang="en-US" sz="2400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29" name="CustomShape 23">
            <a:extLst>
              <a:ext uri="{FF2B5EF4-FFF2-40B4-BE49-F238E27FC236}">
                <a16:creationId xmlns:a16="http://schemas.microsoft.com/office/drawing/2014/main" id="{B0C9E705-6957-4704-8B72-738A8F770137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data’s type might be an </a:t>
            </a:r>
            <a:r>
              <a:rPr lang="en-US" sz="2400" i="1" dirty="0">
                <a:solidFill>
                  <a:schemeClr val="bg1"/>
                </a:solidFill>
                <a:latin typeface="Fira Sans Condensed"/>
              </a:rPr>
              <a:t>integer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 (i.e. a whole number like 0, 1, -1, 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,  -2</a:t>
            </a:r>
            <a:endParaRPr lang="en-US" sz="2400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77" name="CustomShape 23"/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data’s type might be an </a:t>
            </a:r>
            <a:r>
              <a:rPr lang="en-US" sz="2400" i="1" dirty="0">
                <a:solidFill>
                  <a:schemeClr val="bg1"/>
                </a:solidFill>
                <a:latin typeface="Fira Sans Condensed"/>
              </a:rPr>
              <a:t>integer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 (i.e. a whole number like 0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, 1</a:t>
            </a:r>
          </a:p>
        </p:txBody>
      </p:sp>
      <p:sp>
        <p:nvSpPr>
          <p:cNvPr id="27" name="CustomShape 23">
            <a:extLst>
              <a:ext uri="{FF2B5EF4-FFF2-40B4-BE49-F238E27FC236}">
                <a16:creationId xmlns:a16="http://schemas.microsoft.com/office/drawing/2014/main" id="{E27597BE-B6AE-42BF-A6B3-13AFD2C9BEF1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data’s type might be an </a:t>
            </a:r>
            <a:r>
              <a:rPr lang="en-US" sz="2400" i="1" dirty="0">
                <a:solidFill>
                  <a:schemeClr val="bg1"/>
                </a:solidFill>
                <a:latin typeface="Fira Sans Condensed"/>
              </a:rPr>
              <a:t>integer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 (i.e. a whole number like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0,</a:t>
            </a:r>
            <a:endParaRPr lang="en-US" sz="2400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26" name="CustomShape 23">
            <a:extLst>
              <a:ext uri="{FF2B5EF4-FFF2-40B4-BE49-F238E27FC236}">
                <a16:creationId xmlns:a16="http://schemas.microsoft.com/office/drawing/2014/main" id="{B6E07A08-B4F3-4D26-8338-651EA509E902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data’s type might be an </a:t>
            </a:r>
            <a:r>
              <a:rPr lang="en-US" sz="2400" i="1" dirty="0">
                <a:solidFill>
                  <a:schemeClr val="bg1"/>
                </a:solidFill>
                <a:latin typeface="Fira Sans Condensed"/>
              </a:rPr>
              <a:t>integer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 (i.e. a whole number like 0, 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, -1</a:t>
            </a:r>
            <a:endParaRPr lang="en-US" sz="2400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28" name="CustomShape 23">
            <a:extLst>
              <a:ext uri="{FF2B5EF4-FFF2-40B4-BE49-F238E27FC236}">
                <a16:creationId xmlns:a16="http://schemas.microsoft.com/office/drawing/2014/main" id="{7AF98C51-3BB5-411F-BA8D-F0586BF77DB5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data’s type might be an </a:t>
            </a:r>
            <a:r>
              <a:rPr lang="en-US" sz="2400" i="1" dirty="0">
                <a:solidFill>
                  <a:schemeClr val="bg1"/>
                </a:solidFill>
                <a:latin typeface="Fira Sans Condensed"/>
              </a:rPr>
              <a:t>integer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 (i.e. a whole number like 0, 1, -1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, 2</a:t>
            </a:r>
            <a:endParaRPr lang="en-US" sz="2400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33" name="CustomShape 23">
            <a:extLst>
              <a:ext uri="{FF2B5EF4-FFF2-40B4-BE49-F238E27FC236}">
                <a16:creationId xmlns:a16="http://schemas.microsoft.com/office/drawing/2014/main" id="{DBA0159A-A0B7-4597-BDA5-AB0271C78DCE}"/>
              </a:ext>
            </a:extLst>
          </p:cNvPr>
          <p:cNvSpPr/>
          <p:nvPr/>
        </p:nvSpPr>
        <p:spPr>
          <a:xfrm>
            <a:off x="36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data’s type might be an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integer</a:t>
            </a:r>
            <a:endParaRPr lang="en-US" sz="2400" i="1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32" name="TextShape 4">
            <a:extLst>
              <a:ext uri="{FF2B5EF4-FFF2-40B4-BE49-F238E27FC236}">
                <a16:creationId xmlns:a16="http://schemas.microsoft.com/office/drawing/2014/main" id="{057E439D-1639-4763-9822-4C70752FCF56}"/>
              </a:ext>
            </a:extLst>
          </p:cNvPr>
          <p:cNvSpPr txBox="1"/>
          <p:nvPr/>
        </p:nvSpPr>
        <p:spPr>
          <a:xfrm>
            <a:off x="3108960" y="1463040"/>
            <a:ext cx="219456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type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55" name="TextShape 1"/>
          <p:cNvSpPr txBox="1"/>
          <p:nvPr/>
        </p:nvSpPr>
        <p:spPr>
          <a:xfrm>
            <a:off x="3108452" y="2194560"/>
            <a:ext cx="734400" cy="731520"/>
          </a:xfrm>
          <a:prstGeom prst="rect">
            <a:avLst/>
          </a:prstGeom>
          <a:solidFill>
            <a:srgbClr val="000080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11760" y="193680"/>
            <a:ext cx="8520120" cy="690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What Is </a:t>
            </a:r>
            <a:r>
              <a:rPr lang="en-US" sz="4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Data</a:t>
            </a:r>
            <a:r>
              <a:rPr lang="en-US" sz="42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?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3840480" y="2194560"/>
            <a:ext cx="734400" cy="731520"/>
          </a:xfrm>
          <a:prstGeom prst="rect">
            <a:avLst/>
          </a:prstGeom>
          <a:solidFill>
            <a:srgbClr val="0000FF"/>
          </a:solidFill>
          <a:ln w="38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TextShape 4"/>
          <p:cNvSpPr txBox="1"/>
          <p:nvPr/>
        </p:nvSpPr>
        <p:spPr>
          <a:xfrm>
            <a:off x="3108452" y="1463040"/>
            <a:ext cx="219456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integer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5299140" y="2194560"/>
            <a:ext cx="734400" cy="731520"/>
          </a:xfrm>
          <a:prstGeom prst="rect">
            <a:avLst/>
          </a:prstGeom>
          <a:solidFill>
            <a:srgbClr val="0000FF"/>
          </a:solidFill>
          <a:ln w="38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TextShape 7"/>
          <p:cNvSpPr txBox="1"/>
          <p:nvPr/>
        </p:nvSpPr>
        <p:spPr>
          <a:xfrm>
            <a:off x="5303520" y="2194560"/>
            <a:ext cx="734400" cy="731520"/>
          </a:xfrm>
          <a:prstGeom prst="rect">
            <a:avLst/>
          </a:prstGeom>
          <a:solidFill>
            <a:srgbClr val="0000FF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0 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62" name="TextShape 8"/>
          <p:cNvSpPr txBox="1"/>
          <p:nvPr/>
        </p:nvSpPr>
        <p:spPr>
          <a:xfrm>
            <a:off x="5303520" y="2194560"/>
            <a:ext cx="734400" cy="731520"/>
          </a:xfrm>
          <a:prstGeom prst="rect">
            <a:avLst/>
          </a:prstGeom>
          <a:solidFill>
            <a:srgbClr val="0000FF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 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63" name="TextShape 9"/>
          <p:cNvSpPr txBox="1"/>
          <p:nvPr/>
        </p:nvSpPr>
        <p:spPr>
          <a:xfrm>
            <a:off x="5303520" y="2194560"/>
            <a:ext cx="734400" cy="731520"/>
          </a:xfrm>
          <a:prstGeom prst="rect">
            <a:avLst/>
          </a:prstGeom>
          <a:solidFill>
            <a:srgbClr val="0000FF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 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64" name="TextShape 10"/>
          <p:cNvSpPr txBox="1"/>
          <p:nvPr/>
        </p:nvSpPr>
        <p:spPr>
          <a:xfrm>
            <a:off x="5303520" y="2194560"/>
            <a:ext cx="734400" cy="731520"/>
          </a:xfrm>
          <a:prstGeom prst="rect">
            <a:avLst/>
          </a:prstGeom>
          <a:solidFill>
            <a:srgbClr val="0000FF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3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65" name="CustomShape 11"/>
          <p:cNvSpPr/>
          <p:nvPr/>
        </p:nvSpPr>
        <p:spPr>
          <a:xfrm>
            <a:off x="4572000" y="2194560"/>
            <a:ext cx="734400" cy="731520"/>
          </a:xfrm>
          <a:prstGeom prst="rect">
            <a:avLst/>
          </a:prstGeom>
          <a:solidFill>
            <a:srgbClr val="000080"/>
          </a:solidFill>
          <a:ln w="38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TextShape 17"/>
          <p:cNvSpPr txBox="1"/>
          <p:nvPr/>
        </p:nvSpPr>
        <p:spPr>
          <a:xfrm>
            <a:off x="3840480" y="2194560"/>
            <a:ext cx="734400" cy="731520"/>
          </a:xfrm>
          <a:prstGeom prst="rect">
            <a:avLst/>
          </a:prstGeom>
          <a:solidFill>
            <a:srgbClr val="0000FF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0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2" name="TextShape 18"/>
          <p:cNvSpPr txBox="1"/>
          <p:nvPr/>
        </p:nvSpPr>
        <p:spPr>
          <a:xfrm>
            <a:off x="4572000" y="2194560"/>
            <a:ext cx="734400" cy="731520"/>
          </a:xfrm>
          <a:prstGeom prst="rect">
            <a:avLst/>
          </a:prstGeom>
          <a:solidFill>
            <a:srgbClr val="000080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0 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3" name="TextShape 19"/>
          <p:cNvSpPr txBox="1"/>
          <p:nvPr/>
        </p:nvSpPr>
        <p:spPr>
          <a:xfrm>
            <a:off x="4572000" y="2194560"/>
            <a:ext cx="734400" cy="731520"/>
          </a:xfrm>
          <a:prstGeom prst="rect">
            <a:avLst/>
          </a:prstGeom>
          <a:solidFill>
            <a:srgbClr val="000080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4" name="TextShape 20"/>
          <p:cNvSpPr txBox="1"/>
          <p:nvPr/>
        </p:nvSpPr>
        <p:spPr>
          <a:xfrm>
            <a:off x="3108960" y="2194560"/>
            <a:ext cx="734400" cy="731520"/>
          </a:xfrm>
          <a:prstGeom prst="rect">
            <a:avLst/>
          </a:prstGeom>
          <a:solidFill>
            <a:srgbClr val="000080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+ 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5" name="TextShape 21"/>
          <p:cNvSpPr txBox="1"/>
          <p:nvPr/>
        </p:nvSpPr>
        <p:spPr>
          <a:xfrm>
            <a:off x="3108960" y="2194560"/>
            <a:ext cx="734400" cy="731520"/>
          </a:xfrm>
          <a:prstGeom prst="rect">
            <a:avLst/>
          </a:prstGeom>
          <a:solidFill>
            <a:srgbClr val="000080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4" name="TextShape 4">
            <a:extLst>
              <a:ext uri="{FF2B5EF4-FFF2-40B4-BE49-F238E27FC236}">
                <a16:creationId xmlns:a16="http://schemas.microsoft.com/office/drawing/2014/main" id="{3AE4377E-C3DD-449C-B062-989B5A38C2E2}"/>
              </a:ext>
            </a:extLst>
          </p:cNvPr>
          <p:cNvSpPr txBox="1"/>
          <p:nvPr/>
        </p:nvSpPr>
        <p:spPr>
          <a:xfrm>
            <a:off x="1645920" y="2194560"/>
            <a:ext cx="146304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 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1" name="CustomShape 23">
            <a:extLst>
              <a:ext uri="{FF2B5EF4-FFF2-40B4-BE49-F238E27FC236}">
                <a16:creationId xmlns:a16="http://schemas.microsoft.com/office/drawing/2014/main" id="{3D336537-7CF7-417E-AE51-0D5B10402D83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data’s type might be an </a:t>
            </a:r>
            <a:r>
              <a:rPr lang="en-US" sz="2400" i="1" dirty="0">
                <a:solidFill>
                  <a:schemeClr val="bg1"/>
                </a:solidFill>
                <a:latin typeface="Fira Sans Condensed"/>
              </a:rPr>
              <a:t>integer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 (i.e. a whole number like 0, 1, -1, 2,  -2… or even 13).</a:t>
            </a:r>
            <a:endParaRPr lang="en-US" sz="240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29" grpId="0"/>
      <p:bldP spid="29" grpId="1"/>
      <p:bldP spid="77" grpId="0"/>
      <p:bldP spid="77" grpId="1"/>
      <p:bldP spid="27" grpId="0"/>
      <p:bldP spid="27" grpId="1"/>
      <p:bldP spid="26" grpId="0"/>
      <p:bldP spid="26" grpId="1"/>
      <p:bldP spid="28" grpId="0"/>
      <p:bldP spid="28" grpId="1"/>
      <p:bldP spid="33" grpId="0"/>
      <p:bldP spid="33" grpId="1"/>
      <p:bldP spid="32" grpId="0"/>
      <p:bldP spid="58" grpId="0"/>
      <p:bldP spid="61" grpId="0" animBg="1"/>
      <p:bldP spid="62" grpId="0" animBg="1"/>
      <p:bldP spid="63" grpId="0" animBg="1"/>
      <p:bldP spid="64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5" grpId="1" animBg="1"/>
      <p:bldP spid="75" grpId="2" animBg="1"/>
      <p:bldP spid="75" grpId="3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23">
            <a:extLst>
              <a:ext uri="{FF2B5EF4-FFF2-40B4-BE49-F238E27FC236}">
                <a16:creationId xmlns:a16="http://schemas.microsoft.com/office/drawing/2014/main" id="{F773A84B-0D1C-402E-843F-C794A83CCAEF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data’s name can be any label we choose that only uses uppercase letters, lowercase letters, numbers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, underscores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Fira Sans Condensed"/>
            </a:endParaRPr>
          </a:p>
        </p:txBody>
      </p:sp>
      <p:sp>
        <p:nvSpPr>
          <p:cNvPr id="54" name="CustomShape 23">
            <a:extLst>
              <a:ext uri="{FF2B5EF4-FFF2-40B4-BE49-F238E27FC236}">
                <a16:creationId xmlns:a16="http://schemas.microsoft.com/office/drawing/2014/main" id="{59FE32F8-0468-45A6-8F67-A91553D1CD51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data’s name can be any label we choose that only uses uppercase letters, lowercase letters, numbers, underscores, and doesn’t start with a number.</a:t>
            </a:r>
            <a:endParaRPr lang="en-US" sz="2400" dirty="0">
              <a:solidFill>
                <a:schemeClr val="bg1"/>
              </a:solidFill>
              <a:effectLst/>
              <a:latin typeface="Fira Sans Condensed"/>
            </a:endParaRPr>
          </a:p>
        </p:txBody>
      </p:sp>
      <p:sp>
        <p:nvSpPr>
          <p:cNvPr id="79" name="CustomShape 23">
            <a:extLst>
              <a:ext uri="{FF2B5EF4-FFF2-40B4-BE49-F238E27FC236}">
                <a16:creationId xmlns:a16="http://schemas.microsoft.com/office/drawing/2014/main" id="{0B2B405A-4696-41E8-9D64-BC7D56C3E26F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data’s name can be any label we choose that only uses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uppercase letters,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Fira Sans Condensed"/>
            </a:endParaRPr>
          </a:p>
        </p:txBody>
      </p:sp>
      <p:sp>
        <p:nvSpPr>
          <p:cNvPr id="53" name="CustomShape 23">
            <a:extLst>
              <a:ext uri="{FF2B5EF4-FFF2-40B4-BE49-F238E27FC236}">
                <a16:creationId xmlns:a16="http://schemas.microsoft.com/office/drawing/2014/main" id="{3B490908-5DAF-4E83-8A42-28DD8EC4F5CE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data’s name can be any label we choose that only uses uppercase letters, lowercase letters, numbers, underscores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, and doesn’t start with a number.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Fira Sans Condensed"/>
            </a:endParaRPr>
          </a:p>
        </p:txBody>
      </p:sp>
      <p:sp>
        <p:nvSpPr>
          <p:cNvPr id="39" name="TextShape 10">
            <a:extLst>
              <a:ext uri="{FF2B5EF4-FFF2-40B4-BE49-F238E27FC236}">
                <a16:creationId xmlns:a16="http://schemas.microsoft.com/office/drawing/2014/main" id="{58ED2645-BE96-4585-8710-750A9580077D}"/>
              </a:ext>
            </a:extLst>
          </p:cNvPr>
          <p:cNvSpPr txBox="1"/>
          <p:nvPr/>
        </p:nvSpPr>
        <p:spPr>
          <a:xfrm>
            <a:off x="5303520" y="2194560"/>
            <a:ext cx="734400" cy="731520"/>
          </a:xfrm>
          <a:prstGeom prst="rect">
            <a:avLst/>
          </a:prstGeom>
          <a:solidFill>
            <a:srgbClr val="0000FF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3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3" name="TextShape 19">
            <a:extLst>
              <a:ext uri="{FF2B5EF4-FFF2-40B4-BE49-F238E27FC236}">
                <a16:creationId xmlns:a16="http://schemas.microsoft.com/office/drawing/2014/main" id="{44C4F69D-B494-40F6-A0FC-EF6E6A75A2AC}"/>
              </a:ext>
            </a:extLst>
          </p:cNvPr>
          <p:cNvSpPr txBox="1"/>
          <p:nvPr/>
        </p:nvSpPr>
        <p:spPr>
          <a:xfrm>
            <a:off x="4572000" y="2194560"/>
            <a:ext cx="734400" cy="731520"/>
          </a:xfrm>
          <a:prstGeom prst="rect">
            <a:avLst/>
          </a:prstGeom>
          <a:solidFill>
            <a:srgbClr val="000080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1" name="TextShape 17">
            <a:extLst>
              <a:ext uri="{FF2B5EF4-FFF2-40B4-BE49-F238E27FC236}">
                <a16:creationId xmlns:a16="http://schemas.microsoft.com/office/drawing/2014/main" id="{5B567DCF-39D5-46AD-9E24-50C29155564E}"/>
              </a:ext>
            </a:extLst>
          </p:cNvPr>
          <p:cNvSpPr txBox="1"/>
          <p:nvPr/>
        </p:nvSpPr>
        <p:spPr>
          <a:xfrm>
            <a:off x="3840480" y="2194560"/>
            <a:ext cx="734400" cy="731520"/>
          </a:xfrm>
          <a:prstGeom prst="rect">
            <a:avLst/>
          </a:prstGeom>
          <a:solidFill>
            <a:srgbClr val="0000FF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0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4" name="TextShape 20">
            <a:extLst>
              <a:ext uri="{FF2B5EF4-FFF2-40B4-BE49-F238E27FC236}">
                <a16:creationId xmlns:a16="http://schemas.microsoft.com/office/drawing/2014/main" id="{B4954F8D-BBD1-453F-A390-E7CCF0DF16AC}"/>
              </a:ext>
            </a:extLst>
          </p:cNvPr>
          <p:cNvSpPr txBox="1"/>
          <p:nvPr/>
        </p:nvSpPr>
        <p:spPr>
          <a:xfrm>
            <a:off x="3108960" y="2194560"/>
            <a:ext cx="734400" cy="731520"/>
          </a:xfrm>
          <a:prstGeom prst="rect">
            <a:avLst/>
          </a:prstGeom>
          <a:solidFill>
            <a:srgbClr val="000080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+ 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4" name="TextShape 4">
            <a:extLst>
              <a:ext uri="{FF2B5EF4-FFF2-40B4-BE49-F238E27FC236}">
                <a16:creationId xmlns:a16="http://schemas.microsoft.com/office/drawing/2014/main" id="{40816B1E-84B4-4A15-B25F-0471C9D343E8}"/>
              </a:ext>
            </a:extLst>
          </p:cNvPr>
          <p:cNvSpPr txBox="1"/>
          <p:nvPr/>
        </p:nvSpPr>
        <p:spPr>
          <a:xfrm>
            <a:off x="3108960" y="1463040"/>
            <a:ext cx="219456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integer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11760" y="193680"/>
            <a:ext cx="8520120" cy="690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What Is </a:t>
            </a:r>
            <a:r>
              <a:rPr lang="en-US" sz="4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Data</a:t>
            </a:r>
            <a:r>
              <a:rPr lang="en-US" sz="42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?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5"/>
          <p:cNvSpPr txBox="1"/>
          <p:nvPr/>
        </p:nvSpPr>
        <p:spPr>
          <a:xfrm>
            <a:off x="1645920" y="2194560"/>
            <a:ext cx="146304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66" name="TextShape 12"/>
          <p:cNvSpPr txBox="1"/>
          <p:nvPr/>
        </p:nvSpPr>
        <p:spPr>
          <a:xfrm>
            <a:off x="548640" y="2194560"/>
            <a:ext cx="25603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NUMBER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67" name="TextShape 13"/>
          <p:cNvSpPr txBox="1"/>
          <p:nvPr/>
        </p:nvSpPr>
        <p:spPr>
          <a:xfrm>
            <a:off x="548640" y="2194560"/>
            <a:ext cx="25603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number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69" name="TextShape 15"/>
          <p:cNvSpPr txBox="1"/>
          <p:nvPr/>
        </p:nvSpPr>
        <p:spPr>
          <a:xfrm>
            <a:off x="548640" y="2194560"/>
            <a:ext cx="25603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number_13         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24D7CA-59DB-4211-90D1-486592ED7D4F}"/>
              </a:ext>
            </a:extLst>
          </p:cNvPr>
          <p:cNvGrpSpPr/>
          <p:nvPr/>
        </p:nvGrpSpPr>
        <p:grpSpPr>
          <a:xfrm>
            <a:off x="548640" y="2194560"/>
            <a:ext cx="2560320" cy="731520"/>
            <a:chOff x="571320" y="3119088"/>
            <a:chExt cx="2560320" cy="731520"/>
          </a:xfrm>
        </p:grpSpPr>
        <p:sp>
          <p:nvSpPr>
            <p:cNvPr id="68" name="TextShape 14"/>
            <p:cNvSpPr txBox="1"/>
            <p:nvPr/>
          </p:nvSpPr>
          <p:spPr>
            <a:xfrm>
              <a:off x="571320" y="3119088"/>
              <a:ext cx="25603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 algn="r">
                <a:lnSpc>
                  <a:spcPct val="100000"/>
                </a:lnSpc>
              </a:pPr>
              <a:r>
                <a:rPr lang="en-US" sz="3000" b="0" strike="noStrike" spc="-1" dirty="0">
                  <a:solidFill>
                    <a:srgbClr val="00BF00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13th_number</a:t>
              </a: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  <p:sp>
          <p:nvSpPr>
            <p:cNvPr id="70" name="CustomShape 16"/>
            <p:cNvSpPr/>
            <p:nvPr/>
          </p:nvSpPr>
          <p:spPr>
            <a:xfrm flipH="1">
              <a:off x="725400" y="3313488"/>
              <a:ext cx="2242800" cy="289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F69B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6" name="TextShape 22"/>
          <p:cNvSpPr txBox="1"/>
          <p:nvPr/>
        </p:nvSpPr>
        <p:spPr>
          <a:xfrm>
            <a:off x="548640" y="2194560"/>
            <a:ext cx="256032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number13         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6" name="CustomShape 23">
            <a:extLst>
              <a:ext uri="{FF2B5EF4-FFF2-40B4-BE49-F238E27FC236}">
                <a16:creationId xmlns:a16="http://schemas.microsoft.com/office/drawing/2014/main" id="{80BA002E-5F2D-471D-9010-A5936544E1A9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data’s name can be any label we choose that only uses uppercase letters, lowercase letters, numbers, underscores, and doesn’t start with a number. To be descriptive, I’ll call it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"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lucky_number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".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Fira Sans Condensed"/>
            </a:endParaRPr>
          </a:p>
        </p:txBody>
      </p:sp>
      <p:sp>
        <p:nvSpPr>
          <p:cNvPr id="49" name="CustomShape 23">
            <a:extLst>
              <a:ext uri="{FF2B5EF4-FFF2-40B4-BE49-F238E27FC236}">
                <a16:creationId xmlns:a16="http://schemas.microsoft.com/office/drawing/2014/main" id="{5C17F73F-1F16-421E-B202-8DAC2A7C1F0A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data’s name can be any label we choose that only uses uppercase letters,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lowercase letters,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Fira Sans Condensed"/>
            </a:endParaRPr>
          </a:p>
        </p:txBody>
      </p:sp>
      <p:sp>
        <p:nvSpPr>
          <p:cNvPr id="50" name="CustomShape 23">
            <a:extLst>
              <a:ext uri="{FF2B5EF4-FFF2-40B4-BE49-F238E27FC236}">
                <a16:creationId xmlns:a16="http://schemas.microsoft.com/office/drawing/2014/main" id="{EC3B7760-F209-4AB5-B4EB-C0E96BCB3D44}"/>
              </a:ext>
            </a:extLst>
          </p:cNvPr>
          <p:cNvSpPr/>
          <p:nvPr/>
        </p:nvSpPr>
        <p:spPr>
          <a:xfrm>
            <a:off x="36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data’s name can be any label we choose that only uses uppercase letters, lowercase letters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, numbers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Fira Sans Condensed"/>
            </a:endParaRPr>
          </a:p>
        </p:txBody>
      </p:sp>
      <p:sp>
        <p:nvSpPr>
          <p:cNvPr id="78" name="TextShape 5">
            <a:extLst>
              <a:ext uri="{FF2B5EF4-FFF2-40B4-BE49-F238E27FC236}">
                <a16:creationId xmlns:a16="http://schemas.microsoft.com/office/drawing/2014/main" id="{CE0DBFA3-1C7A-47B6-B1AA-23FF424CA2C1}"/>
              </a:ext>
            </a:extLst>
          </p:cNvPr>
          <p:cNvSpPr txBox="1"/>
          <p:nvPr/>
        </p:nvSpPr>
        <p:spPr>
          <a:xfrm>
            <a:off x="182880" y="2194560"/>
            <a:ext cx="292608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lucky_number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0" name="CustomShape 23">
            <a:extLst>
              <a:ext uri="{FF2B5EF4-FFF2-40B4-BE49-F238E27FC236}">
                <a16:creationId xmlns:a16="http://schemas.microsoft.com/office/drawing/2014/main" id="{B9CAFC09-14D1-4E05-9482-8A2C3D95413F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data’s name can be any label we choose that only uses uppercase letters, lowercase letters, numbers, underscores, and doesn’t start with a number. To be descriptive, I’ll call it "</a:t>
            </a:r>
            <a:r>
              <a:rPr lang="en-US" sz="2400" dirty="0" err="1">
                <a:solidFill>
                  <a:schemeClr val="bg1"/>
                </a:solidFill>
                <a:latin typeface="Fira Sans Condensed"/>
              </a:rPr>
              <a:t>lucky_number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".</a:t>
            </a:r>
            <a:endParaRPr lang="en-US" sz="2400" dirty="0">
              <a:solidFill>
                <a:schemeClr val="bg1"/>
              </a:solidFill>
              <a:effectLst/>
              <a:latin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0417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4" grpId="0"/>
      <p:bldP spid="54" grpId="1"/>
      <p:bldP spid="79" grpId="0"/>
      <p:bldP spid="53" grpId="0"/>
      <p:bldP spid="53" grpId="1"/>
      <p:bldP spid="59" grpId="0"/>
      <p:bldP spid="66" grpId="0"/>
      <p:bldP spid="66" grpId="1"/>
      <p:bldP spid="67" grpId="0"/>
      <p:bldP spid="67" grpId="1"/>
      <p:bldP spid="69" grpId="1"/>
      <p:bldP spid="69" grpId="2"/>
      <p:bldP spid="76" grpId="0"/>
      <p:bldP spid="76" grpId="1"/>
      <p:bldP spid="46" grpId="1"/>
      <p:bldP spid="46" grpId="2"/>
      <p:bldP spid="49" grpId="0"/>
      <p:bldP spid="49" grpId="1"/>
      <p:bldP spid="50" grpId="0"/>
      <p:bldP spid="50" grpId="1"/>
      <p:bldP spid="78" grpId="1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193680"/>
            <a:ext cx="8520120" cy="690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What Is </a:t>
            </a:r>
            <a:r>
              <a:rPr lang="en-US" sz="42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Data</a:t>
            </a:r>
            <a:r>
              <a:rPr lang="en-US" sz="42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8"/>
          <p:cNvSpPr/>
          <p:nvPr/>
        </p:nvSpPr>
        <p:spPr>
          <a:xfrm>
            <a:off x="0" y="3842280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If data just sat in your computer without doing anything, it’d be pretty useless, which is why we have code.</a:t>
            </a: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10" name="TextShape 10">
            <a:extLst>
              <a:ext uri="{FF2B5EF4-FFF2-40B4-BE49-F238E27FC236}">
                <a16:creationId xmlns:a16="http://schemas.microsoft.com/office/drawing/2014/main" id="{DBDDFE55-7E2D-47D9-9C6B-18ABB4B85D5B}"/>
              </a:ext>
            </a:extLst>
          </p:cNvPr>
          <p:cNvSpPr txBox="1"/>
          <p:nvPr/>
        </p:nvSpPr>
        <p:spPr>
          <a:xfrm>
            <a:off x="5303520" y="2194560"/>
            <a:ext cx="734400" cy="731520"/>
          </a:xfrm>
          <a:prstGeom prst="rect">
            <a:avLst/>
          </a:prstGeom>
          <a:solidFill>
            <a:srgbClr val="0000FF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3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" name="TextShape 19">
            <a:extLst>
              <a:ext uri="{FF2B5EF4-FFF2-40B4-BE49-F238E27FC236}">
                <a16:creationId xmlns:a16="http://schemas.microsoft.com/office/drawing/2014/main" id="{5CA42BC2-2BE3-47C0-994A-BFC31472EECB}"/>
              </a:ext>
            </a:extLst>
          </p:cNvPr>
          <p:cNvSpPr txBox="1"/>
          <p:nvPr/>
        </p:nvSpPr>
        <p:spPr>
          <a:xfrm>
            <a:off x="4572000" y="2194560"/>
            <a:ext cx="734400" cy="731520"/>
          </a:xfrm>
          <a:prstGeom prst="rect">
            <a:avLst/>
          </a:prstGeom>
          <a:solidFill>
            <a:srgbClr val="000080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2" name="TextShape 17">
            <a:extLst>
              <a:ext uri="{FF2B5EF4-FFF2-40B4-BE49-F238E27FC236}">
                <a16:creationId xmlns:a16="http://schemas.microsoft.com/office/drawing/2014/main" id="{595825BE-A642-4933-ACC6-6162591C4B21}"/>
              </a:ext>
            </a:extLst>
          </p:cNvPr>
          <p:cNvSpPr txBox="1"/>
          <p:nvPr/>
        </p:nvSpPr>
        <p:spPr>
          <a:xfrm>
            <a:off x="3840480" y="2194560"/>
            <a:ext cx="734400" cy="731520"/>
          </a:xfrm>
          <a:prstGeom prst="rect">
            <a:avLst/>
          </a:prstGeom>
          <a:solidFill>
            <a:srgbClr val="0000FF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0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3" name="TextShape 20">
            <a:extLst>
              <a:ext uri="{FF2B5EF4-FFF2-40B4-BE49-F238E27FC236}">
                <a16:creationId xmlns:a16="http://schemas.microsoft.com/office/drawing/2014/main" id="{FCF7F40E-D16A-4563-9D7C-B5F385C221B5}"/>
              </a:ext>
            </a:extLst>
          </p:cNvPr>
          <p:cNvSpPr txBox="1"/>
          <p:nvPr/>
        </p:nvSpPr>
        <p:spPr>
          <a:xfrm>
            <a:off x="3108960" y="2194560"/>
            <a:ext cx="734400" cy="731520"/>
          </a:xfrm>
          <a:prstGeom prst="rect">
            <a:avLst/>
          </a:prstGeom>
          <a:solidFill>
            <a:srgbClr val="000080"/>
          </a:solidFill>
          <a:ln w="38160">
            <a:solidFill>
              <a:srgbClr val="FFFFFF"/>
            </a:solidFill>
            <a:round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+ 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" name="TextShape 4">
            <a:extLst>
              <a:ext uri="{FF2B5EF4-FFF2-40B4-BE49-F238E27FC236}">
                <a16:creationId xmlns:a16="http://schemas.microsoft.com/office/drawing/2014/main" id="{CDE07B63-CD2C-4234-87FC-D6D5420FDC3B}"/>
              </a:ext>
            </a:extLst>
          </p:cNvPr>
          <p:cNvSpPr txBox="1"/>
          <p:nvPr/>
        </p:nvSpPr>
        <p:spPr>
          <a:xfrm>
            <a:off x="3108960" y="1463040"/>
            <a:ext cx="219456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integer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5" name="TextShape 5">
            <a:extLst>
              <a:ext uri="{FF2B5EF4-FFF2-40B4-BE49-F238E27FC236}">
                <a16:creationId xmlns:a16="http://schemas.microsoft.com/office/drawing/2014/main" id="{69630491-EE81-47AE-B75A-1DAB152CC0B7}"/>
              </a:ext>
            </a:extLst>
          </p:cNvPr>
          <p:cNvSpPr txBox="1"/>
          <p:nvPr/>
        </p:nvSpPr>
        <p:spPr>
          <a:xfrm>
            <a:off x="182880" y="2194560"/>
            <a:ext cx="2926080" cy="73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lucky_number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8">
            <a:extLst>
              <a:ext uri="{FF2B5EF4-FFF2-40B4-BE49-F238E27FC236}">
                <a16:creationId xmlns:a16="http://schemas.microsoft.com/office/drawing/2014/main" id="{9811262F-15CE-459B-9EE5-0A4CE0A3B951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Real-world limitations are another important part of programming. All computers have limited resources (both memory</a:t>
            </a:r>
            <a:r>
              <a:rPr lang="en-US" sz="2400" b="1" dirty="0">
                <a:solidFill>
                  <a:schemeClr val="bg1"/>
                </a:solidFill>
                <a:latin typeface="Fira Sans Condensed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and time), and code must take these limitations into account. </a:t>
            </a:r>
            <a:endParaRPr lang="en-US" sz="2400" u="sng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51" name="CustomShape 18">
            <a:extLst>
              <a:ext uri="{FF2B5EF4-FFF2-40B4-BE49-F238E27FC236}">
                <a16:creationId xmlns:a16="http://schemas.microsoft.com/office/drawing/2014/main" id="{6711C047-26EA-4186-A0CE-EFA6EBD81960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code itself is a list of </a:t>
            </a:r>
            <a:r>
              <a:rPr lang="en-US" sz="2400" i="1" dirty="0">
                <a:solidFill>
                  <a:schemeClr val="bg1"/>
                </a:solidFill>
                <a:latin typeface="Fira Sans Condensed"/>
              </a:rPr>
              <a:t>steps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 needed to get from point A (i.e. the input) to point B (e.g. the output).</a:t>
            </a:r>
            <a:endParaRPr lang="en-US" sz="240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103" name="CustomShape 18"/>
          <p:cNvSpPr/>
          <p:nvPr/>
        </p:nvSpPr>
        <p:spPr>
          <a:xfrm>
            <a:off x="0" y="3842280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So what is code?</a:t>
            </a: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54" name="CustomShape 18">
            <a:extLst>
              <a:ext uri="{FF2B5EF4-FFF2-40B4-BE49-F238E27FC236}">
                <a16:creationId xmlns:a16="http://schemas.microsoft.com/office/drawing/2014/main" id="{DB4A5F80-391C-4692-97C5-14477DF75C19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Time limitations can refer to both the lifetime of the computer or a real-world deadline (e.g. playing a video at 60 frames per second means that code only has a fraction of a second to update the screen).</a:t>
            </a:r>
            <a:endParaRPr lang="en-US" sz="2400" u="sng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46" name="CustomShape 18">
            <a:extLst>
              <a:ext uri="{FF2B5EF4-FFF2-40B4-BE49-F238E27FC236}">
                <a16:creationId xmlns:a16="http://schemas.microsoft.com/office/drawing/2014/main" id="{0D3EE213-44E8-407A-AFFA-B52AB6A21EC5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Code blocks are the verbs of programming and the answer to the question “How?”. Code blocks are how your computer “computes”.</a:t>
            </a: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47" name="CustomShape 18">
            <a:extLst>
              <a:ext uri="{FF2B5EF4-FFF2-40B4-BE49-F238E27FC236}">
                <a16:creationId xmlns:a16="http://schemas.microsoft.com/office/drawing/2014/main" id="{0F65342B-D5CE-4AFE-A818-41365F7E08AD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All code has a starting point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—the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input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--</a:t>
            </a:r>
            <a:endParaRPr lang="en-US" sz="2400" b="0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52" name="CustomShape 18">
            <a:extLst>
              <a:ext uri="{FF2B5EF4-FFF2-40B4-BE49-F238E27FC236}">
                <a16:creationId xmlns:a16="http://schemas.microsoft.com/office/drawing/2014/main" id="{5747C5C5-F3A9-43F0-BE9B-77BE892C16E4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Real-world limitations are another important part of programming. All computers have limited resources (both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memory and time)</a:t>
            </a:r>
            <a:endParaRPr lang="en-US" sz="2400" u="sng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48" name="CustomShape 18">
            <a:extLst>
              <a:ext uri="{FF2B5EF4-FFF2-40B4-BE49-F238E27FC236}">
                <a16:creationId xmlns:a16="http://schemas.microsoft.com/office/drawing/2014/main" id="{4095029A-545C-450B-9D69-7BA392BBDF81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All code has a starting point--the </a:t>
            </a:r>
            <a:r>
              <a:rPr lang="en-US" sz="2400" i="1" dirty="0">
                <a:solidFill>
                  <a:schemeClr val="bg1"/>
                </a:solidFill>
                <a:latin typeface="Fira Sans Condensed"/>
              </a:rPr>
              <a:t>input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--and most has a destination--the </a:t>
            </a:r>
            <a:r>
              <a:rPr lang="en-US" sz="2400" i="1" dirty="0">
                <a:solidFill>
                  <a:schemeClr val="bg1"/>
                </a:solidFill>
                <a:latin typeface="Fira Sans Condensed"/>
              </a:rPr>
              <a:t>output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.</a:t>
            </a: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49" name="CustomShape 18">
            <a:extLst>
              <a:ext uri="{FF2B5EF4-FFF2-40B4-BE49-F238E27FC236}">
                <a16:creationId xmlns:a16="http://schemas.microsoft.com/office/drawing/2014/main" id="{ABDBE371-7B3B-40DE-A4C4-F06E465AFBF1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reason code doesn’t need to have an output is because some code is meant to run forever (e.g. Linux, Mac, and Windows are programs meant to run forever). </a:t>
            </a: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50" name="CustomShape 18">
            <a:extLst>
              <a:ext uri="{FF2B5EF4-FFF2-40B4-BE49-F238E27FC236}">
                <a16:creationId xmlns:a16="http://schemas.microsoft.com/office/drawing/2014/main" id="{CC3EF517-FD60-460D-BA6B-9A2D06815941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code itself is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a list of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steps</a:t>
            </a:r>
            <a:endParaRPr lang="en-US" sz="2400" i="1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86" name="TextShape 1"/>
          <p:cNvSpPr txBox="1"/>
          <p:nvPr/>
        </p:nvSpPr>
        <p:spPr>
          <a:xfrm>
            <a:off x="311760" y="883800"/>
            <a:ext cx="8520120" cy="3702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3000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Input </a:t>
            </a: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→ Output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 list of steps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Limited time/memory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311760" y="193680"/>
            <a:ext cx="8520120" cy="690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What Is </a:t>
            </a:r>
            <a:r>
              <a:rPr lang="en-US" sz="4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Code</a:t>
            </a:r>
            <a:r>
              <a:rPr lang="en-US" sz="42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1" grpId="0"/>
      <p:bldP spid="51" grpId="1"/>
      <p:bldP spid="103" grpId="0"/>
      <p:bldP spid="103" grpId="1"/>
      <p:bldP spid="54" grpId="0"/>
      <p:bldP spid="46" grpId="0"/>
      <p:bldP spid="46" grpId="1"/>
      <p:bldP spid="47" grpId="0"/>
      <p:bldP spid="47" grpId="1"/>
      <p:bldP spid="52" grpId="0"/>
      <p:bldP spid="52" grpId="1"/>
      <p:bldP spid="48" grpId="0"/>
      <p:bldP spid="48" grpId="1"/>
      <p:bldP spid="49" grpId="0"/>
      <p:bldP spid="49" grpId="1"/>
      <p:bldP spid="50" grpId="0"/>
      <p:bldP spid="50" grpId="1"/>
      <p:bldP spid="8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883800"/>
            <a:ext cx="8520120" cy="3702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3000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Input </a:t>
            </a: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→ Output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 list of steps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Limited time/memory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311760" y="193680"/>
            <a:ext cx="8520120" cy="690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What Is </a:t>
            </a:r>
            <a:r>
              <a:rPr lang="en-US" sz="4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Code</a:t>
            </a:r>
            <a:r>
              <a:rPr lang="en-US" sz="4200" b="0" strike="noStrike" spc="-1">
                <a:solidFill>
                  <a:srgbClr val="00BF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6BBAAA-CD05-4536-B50D-EDEE0153328C}"/>
              </a:ext>
            </a:extLst>
          </p:cNvPr>
          <p:cNvGrpSpPr/>
          <p:nvPr/>
        </p:nvGrpSpPr>
        <p:grpSpPr>
          <a:xfrm>
            <a:off x="2894400" y="2619305"/>
            <a:ext cx="2450614" cy="1034280"/>
            <a:chOff x="2894400" y="2633760"/>
            <a:chExt cx="2584440" cy="1034280"/>
          </a:xfrm>
        </p:grpSpPr>
        <p:sp>
          <p:nvSpPr>
            <p:cNvPr id="91" name="CustomShape 6"/>
            <p:cNvSpPr/>
            <p:nvPr/>
          </p:nvSpPr>
          <p:spPr>
            <a:xfrm>
              <a:off x="3057480" y="2667600"/>
              <a:ext cx="2421360" cy="956160"/>
            </a:xfrm>
            <a:prstGeom prst="flowChartDecision">
              <a:avLst/>
            </a:prstGeom>
            <a:solidFill>
              <a:srgbClr val="FF0000"/>
            </a:solidFill>
            <a:ln w="381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1"/>
            <p:cNvSpPr/>
            <p:nvPr/>
          </p:nvSpPr>
          <p:spPr>
            <a:xfrm>
              <a:off x="2894759" y="2633760"/>
              <a:ext cx="671400" cy="302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2"/>
            <p:cNvSpPr/>
            <p:nvPr/>
          </p:nvSpPr>
          <p:spPr>
            <a:xfrm rot="10800000" flipH="1">
              <a:off x="2894400" y="3358800"/>
              <a:ext cx="672120" cy="309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TextShape 13"/>
            <p:cNvSpPr txBox="1"/>
            <p:nvPr/>
          </p:nvSpPr>
          <p:spPr>
            <a:xfrm>
              <a:off x="3216600" y="2779200"/>
              <a:ext cx="2104200" cy="57996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 algn="ctr">
                <a:lnSpc>
                  <a:spcPct val="100000"/>
                </a:lnSpc>
              </a:pPr>
              <a:r>
                <a:rPr lang="en-US" sz="3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average</a:t>
              </a: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  <a:p>
              <a:pPr>
                <a:lnSpc>
                  <a:spcPct val="100000"/>
                </a:lnSpc>
              </a:pP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CCFF71-1AFF-496D-BC81-AA3BA56EE6FE}"/>
              </a:ext>
            </a:extLst>
          </p:cNvPr>
          <p:cNvGrpSpPr/>
          <p:nvPr/>
        </p:nvGrpSpPr>
        <p:grpSpPr>
          <a:xfrm>
            <a:off x="5345194" y="2619692"/>
            <a:ext cx="1212480" cy="929160"/>
            <a:chOff x="5478840" y="2633760"/>
            <a:chExt cx="1212480" cy="929160"/>
          </a:xfrm>
        </p:grpSpPr>
        <p:sp>
          <p:nvSpPr>
            <p:cNvPr id="32" name="CustomShape 2">
              <a:extLst>
                <a:ext uri="{FF2B5EF4-FFF2-40B4-BE49-F238E27FC236}">
                  <a16:creationId xmlns:a16="http://schemas.microsoft.com/office/drawing/2014/main" id="{5F8F20FC-D70E-4816-9762-A85753484C77}"/>
                </a:ext>
              </a:extLst>
            </p:cNvPr>
            <p:cNvSpPr/>
            <p:nvPr/>
          </p:nvSpPr>
          <p:spPr>
            <a:xfrm>
              <a:off x="5478840" y="3145680"/>
              <a:ext cx="380520" cy="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4">
              <a:extLst>
                <a:ext uri="{FF2B5EF4-FFF2-40B4-BE49-F238E27FC236}">
                  <a16:creationId xmlns:a16="http://schemas.microsoft.com/office/drawing/2014/main" id="{F07987CE-2AF9-45B9-932E-602C45CBE943}"/>
                </a:ext>
              </a:extLst>
            </p:cNvPr>
            <p:cNvSpPr/>
            <p:nvPr/>
          </p:nvSpPr>
          <p:spPr>
            <a:xfrm>
              <a:off x="5878800" y="2711160"/>
              <a:ext cx="812520" cy="851760"/>
            </a:xfrm>
            <a:prstGeom prst="rect">
              <a:avLst/>
            </a:prstGeom>
            <a:solidFill>
              <a:srgbClr val="0000FF"/>
            </a:solidFill>
            <a:ln w="381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TextShape 8">
              <a:extLst>
                <a:ext uri="{FF2B5EF4-FFF2-40B4-BE49-F238E27FC236}">
                  <a16:creationId xmlns:a16="http://schemas.microsoft.com/office/drawing/2014/main" id="{B1BE6624-F385-40B7-B421-0277501CDD39}"/>
                </a:ext>
              </a:extLst>
            </p:cNvPr>
            <p:cNvSpPr txBox="1"/>
            <p:nvPr/>
          </p:nvSpPr>
          <p:spPr>
            <a:xfrm>
              <a:off x="5878800" y="2633760"/>
              <a:ext cx="812520" cy="46368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 algn="ctr">
                <a:lnSpc>
                  <a:spcPct val="100000"/>
                </a:lnSpc>
              </a:pPr>
              <a:r>
                <a:rPr lang="en-US" sz="30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a+b</a:t>
              </a:r>
              <a:endPara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  <a:p>
              <a:pPr>
                <a:lnSpc>
                  <a:spcPct val="100000"/>
                </a:lnSpc>
              </a:pPr>
              <a:endPara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  <p:sp>
          <p:nvSpPr>
            <p:cNvPr id="35" name="TextShape 9">
              <a:extLst>
                <a:ext uri="{FF2B5EF4-FFF2-40B4-BE49-F238E27FC236}">
                  <a16:creationId xmlns:a16="http://schemas.microsoft.com/office/drawing/2014/main" id="{1FDBA1C2-2102-44C0-8B03-277ECDDEE2FD}"/>
                </a:ext>
              </a:extLst>
            </p:cNvPr>
            <p:cNvSpPr txBox="1"/>
            <p:nvPr/>
          </p:nvSpPr>
          <p:spPr>
            <a:xfrm>
              <a:off x="5878800" y="2633760"/>
              <a:ext cx="812520" cy="46368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 algn="ctr">
                <a:lnSpc>
                  <a:spcPct val="100000"/>
                </a:lnSpc>
              </a:pPr>
              <a:r>
                <a:rPr lang="en-US" sz="3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___</a:t>
              </a: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  <a:p>
              <a:pPr>
                <a:lnSpc>
                  <a:spcPct val="100000"/>
                </a:lnSpc>
              </a:pP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  <p:sp>
          <p:nvSpPr>
            <p:cNvPr id="36" name="TextShape 10">
              <a:extLst>
                <a:ext uri="{FF2B5EF4-FFF2-40B4-BE49-F238E27FC236}">
                  <a16:creationId xmlns:a16="http://schemas.microsoft.com/office/drawing/2014/main" id="{1F241C5F-9369-4DB8-AECE-779E9924A134}"/>
                </a:ext>
              </a:extLst>
            </p:cNvPr>
            <p:cNvSpPr txBox="1"/>
            <p:nvPr/>
          </p:nvSpPr>
          <p:spPr>
            <a:xfrm>
              <a:off x="5878800" y="3006000"/>
              <a:ext cx="812520" cy="46368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/>
            <a:lstStyle/>
            <a:p>
              <a:pPr algn="ctr">
                <a:lnSpc>
                  <a:spcPct val="100000"/>
                </a:lnSpc>
              </a:pPr>
              <a:r>
                <a:rPr lang="en-US" sz="3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2</a:t>
              </a: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  <a:p>
              <a:pPr>
                <a:lnSpc>
                  <a:spcPct val="100000"/>
                </a:lnSpc>
              </a:pPr>
              <a:endPara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</p:grpSp>
      <p:sp>
        <p:nvSpPr>
          <p:cNvPr id="37" name="CustomShape 17">
            <a:extLst>
              <a:ext uri="{FF2B5EF4-FFF2-40B4-BE49-F238E27FC236}">
                <a16:creationId xmlns:a16="http://schemas.microsoft.com/office/drawing/2014/main" id="{CE6183B7-52B4-481D-BAA8-43D44695FAEC}"/>
              </a:ext>
            </a:extLst>
          </p:cNvPr>
          <p:cNvSpPr/>
          <p:nvPr/>
        </p:nvSpPr>
        <p:spPr>
          <a:xfrm>
            <a:off x="6558034" y="3149972"/>
            <a:ext cx="734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EA3765-88A3-438C-9CB8-585EEB3084C7}"/>
              </a:ext>
            </a:extLst>
          </p:cNvPr>
          <p:cNvGrpSpPr/>
          <p:nvPr/>
        </p:nvGrpSpPr>
        <p:grpSpPr>
          <a:xfrm>
            <a:off x="1697760" y="2271607"/>
            <a:ext cx="1198440" cy="584640"/>
            <a:chOff x="1697760" y="2271240"/>
            <a:chExt cx="1198440" cy="58464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C0CD05D-77B6-4029-B900-73919B971EB3}"/>
                </a:ext>
              </a:extLst>
            </p:cNvPr>
            <p:cNvGrpSpPr/>
            <p:nvPr/>
          </p:nvGrpSpPr>
          <p:grpSpPr>
            <a:xfrm>
              <a:off x="2432160" y="2271240"/>
              <a:ext cx="464040" cy="584640"/>
              <a:chOff x="2432160" y="2271240"/>
              <a:chExt cx="464040" cy="584640"/>
            </a:xfrm>
          </p:grpSpPr>
          <p:sp>
            <p:nvSpPr>
              <p:cNvPr id="41" name="CustomShape 8">
                <a:extLst>
                  <a:ext uri="{FF2B5EF4-FFF2-40B4-BE49-F238E27FC236}">
                    <a16:creationId xmlns:a16="http://schemas.microsoft.com/office/drawing/2014/main" id="{A0F71E6A-718B-4359-8E15-AE7E05B1F2E5}"/>
                  </a:ext>
                </a:extLst>
              </p:cNvPr>
              <p:cNvSpPr/>
              <p:nvPr/>
            </p:nvSpPr>
            <p:spPr>
              <a:xfrm>
                <a:off x="2432160" y="2392200"/>
                <a:ext cx="464040" cy="463680"/>
              </a:xfrm>
              <a:prstGeom prst="rect">
                <a:avLst/>
              </a:prstGeom>
              <a:solidFill>
                <a:srgbClr val="0000FF"/>
              </a:solidFill>
              <a:ln w="381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" name="TextShape 15">
                <a:extLst>
                  <a:ext uri="{FF2B5EF4-FFF2-40B4-BE49-F238E27FC236}">
                    <a16:creationId xmlns:a16="http://schemas.microsoft.com/office/drawing/2014/main" id="{A621EA96-7B64-4CDF-97DF-012DE4AD66C7}"/>
                  </a:ext>
                </a:extLst>
              </p:cNvPr>
              <p:cNvSpPr txBox="1"/>
              <p:nvPr/>
            </p:nvSpPr>
            <p:spPr>
              <a:xfrm>
                <a:off x="2432160" y="2271240"/>
                <a:ext cx="464040" cy="463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tIns="91440" bIns="91440"/>
              <a:lstStyle/>
              <a:p>
                <a:pPr algn="ctr">
                  <a:lnSpc>
                    <a:spcPct val="100000"/>
                  </a:lnSpc>
                </a:pPr>
                <a:r>
                  <a:rPr lang="en-US" sz="3000" b="0" strike="noStrike" spc="-1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Consolas"/>
                    <a:ea typeface="Consolas"/>
                  </a:rPr>
                  <a:t>a</a:t>
                </a:r>
                <a:endParaRPr lang="en-US" sz="32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mbria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mbria"/>
                </a:endParaRPr>
              </a:p>
            </p:txBody>
          </p:sp>
        </p:grpSp>
        <p:sp>
          <p:nvSpPr>
            <p:cNvPr id="40" name="CustomShape 16">
              <a:extLst>
                <a:ext uri="{FF2B5EF4-FFF2-40B4-BE49-F238E27FC236}">
                  <a16:creationId xmlns:a16="http://schemas.microsoft.com/office/drawing/2014/main" id="{0F4753A4-D766-4B94-B3FF-DBBE5189BFE1}"/>
                </a:ext>
              </a:extLst>
            </p:cNvPr>
            <p:cNvSpPr/>
            <p:nvPr/>
          </p:nvSpPr>
          <p:spPr>
            <a:xfrm>
              <a:off x="1697760" y="2624040"/>
              <a:ext cx="734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FFFFF"/>
              </a:solidFill>
              <a:round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7E7CB8D-9ACE-46BC-A2E7-9077634BF98B}"/>
              </a:ext>
            </a:extLst>
          </p:cNvPr>
          <p:cNvGrpSpPr/>
          <p:nvPr/>
        </p:nvGrpSpPr>
        <p:grpSpPr>
          <a:xfrm>
            <a:off x="1697760" y="3421746"/>
            <a:ext cx="1198440" cy="463680"/>
            <a:chOff x="1697760" y="3436200"/>
            <a:chExt cx="1198440" cy="463680"/>
          </a:xfrm>
        </p:grpSpPr>
        <p:sp>
          <p:nvSpPr>
            <p:cNvPr id="44" name="CustomShape 5">
              <a:extLst>
                <a:ext uri="{FF2B5EF4-FFF2-40B4-BE49-F238E27FC236}">
                  <a16:creationId xmlns:a16="http://schemas.microsoft.com/office/drawing/2014/main" id="{26086742-E85A-4EE6-A225-4CC435B5E830}"/>
                </a:ext>
              </a:extLst>
            </p:cNvPr>
            <p:cNvSpPr/>
            <p:nvPr/>
          </p:nvSpPr>
          <p:spPr>
            <a:xfrm>
              <a:off x="2432160" y="3436200"/>
              <a:ext cx="464040" cy="463680"/>
            </a:xfrm>
            <a:prstGeom prst="rect">
              <a:avLst/>
            </a:prstGeom>
            <a:solidFill>
              <a:srgbClr val="0000FF"/>
            </a:solidFill>
            <a:ln w="381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30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onsolas"/>
                  <a:ea typeface="Consolas"/>
                </a:rPr>
                <a:t>b</a:t>
              </a:r>
              <a:endPara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</a:endParaRPr>
            </a:p>
          </p:txBody>
        </p:sp>
        <p:sp>
          <p:nvSpPr>
            <p:cNvPr id="45" name="CustomShape 17">
              <a:extLst>
                <a:ext uri="{FF2B5EF4-FFF2-40B4-BE49-F238E27FC236}">
                  <a16:creationId xmlns:a16="http://schemas.microsoft.com/office/drawing/2014/main" id="{85C34A76-B87D-4411-87A2-7236D56CFDF0}"/>
                </a:ext>
              </a:extLst>
            </p:cNvPr>
            <p:cNvSpPr/>
            <p:nvPr/>
          </p:nvSpPr>
          <p:spPr>
            <a:xfrm>
              <a:off x="1697760" y="3668400"/>
              <a:ext cx="734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FFFFF"/>
              </a:solidFill>
              <a:round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5" name="CustomShape 18">
            <a:extLst>
              <a:ext uri="{FF2B5EF4-FFF2-40B4-BE49-F238E27FC236}">
                <a16:creationId xmlns:a16="http://schemas.microsoft.com/office/drawing/2014/main" id="{CB0B96EF-7271-47C9-9181-B6E64494B52F}"/>
              </a:ext>
            </a:extLst>
          </p:cNvPr>
          <p:cNvSpPr/>
          <p:nvPr/>
        </p:nvSpPr>
        <p:spPr>
          <a:xfrm>
            <a:off x="0" y="3832803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What, then, is an example of code?</a:t>
            </a: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56" name="CustomShape 18">
            <a:extLst>
              <a:ext uri="{FF2B5EF4-FFF2-40B4-BE49-F238E27FC236}">
                <a16:creationId xmlns:a16="http://schemas.microsoft.com/office/drawing/2014/main" id="{076BDC80-0290-41B3-B1F6-27D1D5165CD9}"/>
              </a:ext>
            </a:extLst>
          </p:cNvPr>
          <p:cNvSpPr/>
          <p:nvPr/>
        </p:nvSpPr>
        <p:spPr>
          <a:xfrm>
            <a:off x="36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Consider the following code that takes the average of two numbers and returns the result:</a:t>
            </a: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57" name="CustomShape 18">
            <a:extLst>
              <a:ext uri="{FF2B5EF4-FFF2-40B4-BE49-F238E27FC236}">
                <a16:creationId xmlns:a16="http://schemas.microsoft.com/office/drawing/2014/main" id="{D87EF02E-CC34-4B11-B794-7509B8B5065D}"/>
              </a:ext>
            </a:extLst>
          </p:cNvPr>
          <p:cNvSpPr/>
          <p:nvPr/>
        </p:nvSpPr>
        <p:spPr>
          <a:xfrm>
            <a:off x="36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Two inputs are received: </a:t>
            </a:r>
            <a:r>
              <a:rPr lang="en-US" sz="2400" dirty="0">
                <a:solidFill>
                  <a:srgbClr val="0D0D0D"/>
                </a:solidFill>
                <a:latin typeface="Fira Sans Condensed"/>
              </a:rPr>
              <a:t>"a" and</a:t>
            </a:r>
            <a:endParaRPr lang="en-US" sz="2400" b="0" strike="noStrike" spc="-1" dirty="0">
              <a:solidFill>
                <a:srgbClr val="0D0D0D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58" name="CustomShape 18">
            <a:extLst>
              <a:ext uri="{FF2B5EF4-FFF2-40B4-BE49-F238E27FC236}">
                <a16:creationId xmlns:a16="http://schemas.microsoft.com/office/drawing/2014/main" id="{883D4B97-B337-4C58-8497-0190DDA3A829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Two inputs are received: "a" and </a:t>
            </a:r>
            <a:r>
              <a:rPr lang="en-US" sz="2400" dirty="0">
                <a:solidFill>
                  <a:srgbClr val="0D0D0D"/>
                </a:solidFill>
                <a:latin typeface="Fira Sans Condensed"/>
              </a:rPr>
              <a:t>"b"</a:t>
            </a:r>
            <a:endParaRPr lang="en-US" sz="2400" b="0" strike="noStrike" spc="-1" dirty="0">
              <a:solidFill>
                <a:srgbClr val="0D0D0D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59" name="CustomShape 18">
            <a:extLst>
              <a:ext uri="{FF2B5EF4-FFF2-40B4-BE49-F238E27FC236}">
                <a16:creationId xmlns:a16="http://schemas.microsoft.com/office/drawing/2014/main" id="{473E85D1-B93D-4B7F-A9E5-2D07DBBB08EF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Two inputs are received: "a" and "b"</a:t>
            </a: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60" name="CustomShape 18">
            <a:extLst>
              <a:ext uri="{FF2B5EF4-FFF2-40B4-BE49-F238E27FC236}">
                <a16:creationId xmlns:a16="http://schemas.microsoft.com/office/drawing/2014/main" id="{DD9A1076-31D9-40D9-8A11-62738558F02B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inputs are used by a function called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average</a:t>
            </a:r>
            <a:endParaRPr lang="en-US" sz="2400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61" name="CustomShape 18">
            <a:extLst>
              <a:ext uri="{FF2B5EF4-FFF2-40B4-BE49-F238E27FC236}">
                <a16:creationId xmlns:a16="http://schemas.microsoft.com/office/drawing/2014/main" id="{A37A6908-620F-440C-98F1-A2533EB6B2BC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inputs are used by a function called average, which yields the result of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"a" plus "b“ over two.</a:t>
            </a:r>
            <a:endParaRPr lang="en-US" sz="2400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62" name="CustomShape 18">
            <a:extLst>
              <a:ext uri="{FF2B5EF4-FFF2-40B4-BE49-F238E27FC236}">
                <a16:creationId xmlns:a16="http://schemas.microsoft.com/office/drawing/2014/main" id="{E8426D0A-8FF5-413C-9B51-357DF566C99D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inputs are used by a function called average, which yields the result of "a" plus "b“ over two.</a:t>
            </a:r>
            <a:endParaRPr lang="en-US" sz="240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63" name="CustomShape 18">
            <a:extLst>
              <a:ext uri="{FF2B5EF4-FFF2-40B4-BE49-F238E27FC236}">
                <a16:creationId xmlns:a16="http://schemas.microsoft.com/office/drawing/2014/main" id="{C824C432-2EDF-463B-8FA7-873971D66C65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code can now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return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Condensed"/>
              </a:rPr>
              <a:t>the average </a:t>
            </a:r>
            <a:endParaRPr lang="en-US" sz="2400" strike="noStrike" spc="-1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  <p:sp>
        <p:nvSpPr>
          <p:cNvPr id="64" name="CustomShape 18">
            <a:extLst>
              <a:ext uri="{FF2B5EF4-FFF2-40B4-BE49-F238E27FC236}">
                <a16:creationId xmlns:a16="http://schemas.microsoft.com/office/drawing/2014/main" id="{CA75D640-4F7F-4038-BCCD-AE230CD4FD75}"/>
              </a:ext>
            </a:extLst>
          </p:cNvPr>
          <p:cNvSpPr/>
          <p:nvPr/>
        </p:nvSpPr>
        <p:spPr>
          <a:xfrm>
            <a:off x="0" y="3831336"/>
            <a:ext cx="914364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code can now </a:t>
            </a:r>
            <a:r>
              <a:rPr lang="en-US" sz="2400" i="1" dirty="0">
                <a:solidFill>
                  <a:schemeClr val="bg1"/>
                </a:solidFill>
                <a:latin typeface="Fira Sans Condensed"/>
              </a:rPr>
              <a:t>return</a:t>
            </a:r>
            <a:r>
              <a:rPr lang="en-US" sz="2400" b="1" dirty="0">
                <a:solidFill>
                  <a:schemeClr val="bg1"/>
                </a:solidFill>
                <a:latin typeface="Fira Sans Condensed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ira Sans Condensed"/>
              </a:rPr>
              <a:t>the average as an output.</a:t>
            </a:r>
            <a:endParaRPr lang="en-US" sz="240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4569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</TotalTime>
  <Words>1496</Words>
  <Application>Microsoft Office PowerPoint</Application>
  <PresentationFormat>On-screen Show (16:9)</PresentationFormat>
  <Paragraphs>162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</vt:lpstr>
      <vt:lpstr>Consolas</vt:lpstr>
      <vt:lpstr>Courier New</vt:lpstr>
      <vt:lpstr>DejaVu Sans</vt:lpstr>
      <vt:lpstr>Fira Sans Condensed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Matt Downey</cp:lastModifiedBy>
  <cp:revision>90</cp:revision>
  <dcterms:modified xsi:type="dcterms:W3CDTF">2017-06-22T02:17:33Z</dcterms:modified>
  <dc:language>en-US</dc:language>
</cp:coreProperties>
</file>