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9" r:id="rId7"/>
    <p:sldId id="261" r:id="rId8"/>
    <p:sldId id="262" r:id="rId9"/>
    <p:sldId id="270" r:id="rId10"/>
    <p:sldId id="263" r:id="rId11"/>
    <p:sldId id="272" r:id="rId12"/>
    <p:sldId id="264" r:id="rId13"/>
    <p:sldId id="265" r:id="rId14"/>
    <p:sldId id="266" r:id="rId15"/>
    <p:sldId id="271" r:id="rId16"/>
    <p:sldId id="267" r:id="rId17"/>
    <p:sldId id="268"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0D0D"/>
    <a:srgbClr val="ADADAD"/>
    <a:srgbClr val="808080"/>
    <a:srgbClr val="FF69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04" autoAdjust="0"/>
    <p:restoredTop sz="94660"/>
  </p:normalViewPr>
  <p:slideViewPr>
    <p:cSldViewPr snapToGrid="0">
      <p:cViewPr>
        <p:scale>
          <a:sx n="50" d="100"/>
          <a:sy n="50" d="100"/>
        </p:scale>
        <p:origin x="739" y="10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3CD8AF-6384-4A1A-A56F-34CC2B14AA45}" type="datetimeFigureOut">
              <a:rPr lang="en-US" smtClean="0"/>
              <a:t>6/24/2017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C445E9-1770-4EF8-A233-8070A2DCDF45}" type="slidenum">
              <a:rPr lang="en-US" smtClean="0"/>
              <a:t>‹#›</a:t>
            </a:fld>
            <a:endParaRPr lang="en-US"/>
          </a:p>
        </p:txBody>
      </p:sp>
    </p:spTree>
    <p:extLst>
      <p:ext uri="{BB962C8B-B14F-4D97-AF65-F5344CB8AC3E}">
        <p14:creationId xmlns:p14="http://schemas.microsoft.com/office/powerpoint/2010/main" val="3472141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C445E9-1770-4EF8-A233-8070A2DCDF45}" type="slidenum">
              <a:rPr lang="en-US" smtClean="0"/>
              <a:t>10</a:t>
            </a:fld>
            <a:endParaRPr lang="en-US"/>
          </a:p>
        </p:txBody>
      </p:sp>
    </p:spTree>
    <p:extLst>
      <p:ext uri="{BB962C8B-B14F-4D97-AF65-F5344CB8AC3E}">
        <p14:creationId xmlns:p14="http://schemas.microsoft.com/office/powerpoint/2010/main" val="2146303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C445E9-1770-4EF8-A233-8070A2DCDF45}" type="slidenum">
              <a:rPr lang="en-US" smtClean="0"/>
              <a:t>11</a:t>
            </a:fld>
            <a:endParaRPr lang="en-US"/>
          </a:p>
        </p:txBody>
      </p:sp>
    </p:spTree>
    <p:extLst>
      <p:ext uri="{BB962C8B-B14F-4D97-AF65-F5344CB8AC3E}">
        <p14:creationId xmlns:p14="http://schemas.microsoft.com/office/powerpoint/2010/main" val="2036316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744480"/>
            <a:ext cx="8520120" cy="205236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744480"/>
            <a:ext cx="8520120" cy="205236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0" name="PlaceHolder 4"/>
          <p:cNvSpPr>
            <a:spLocks noGrp="1"/>
          </p:cNvSpPr>
          <p:nvPr>
            <p:ph type="body"/>
          </p:nvPr>
        </p:nvSpPr>
        <p:spPr>
          <a:xfrm>
            <a:off x="467424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1" name="PlaceHolder 5"/>
          <p:cNvSpPr>
            <a:spLocks noGrp="1"/>
          </p:cNvSpPr>
          <p:nvPr>
            <p:ph type="body"/>
          </p:nvPr>
        </p:nvSpPr>
        <p:spPr>
          <a:xfrm>
            <a:off x="45720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744480"/>
            <a:ext cx="8520120" cy="205236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33" name="PlaceHolder 2"/>
          <p:cNvSpPr>
            <a:spLocks noGrp="1"/>
          </p:cNvSpPr>
          <p:nvPr>
            <p:ph type="body"/>
          </p:nvPr>
        </p:nvSpPr>
        <p:spPr>
          <a:xfrm>
            <a:off x="457200" y="1203480"/>
            <a:ext cx="26496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4" name="PlaceHolder 3"/>
          <p:cNvSpPr>
            <a:spLocks noGrp="1"/>
          </p:cNvSpPr>
          <p:nvPr>
            <p:ph type="body"/>
          </p:nvPr>
        </p:nvSpPr>
        <p:spPr>
          <a:xfrm>
            <a:off x="3239640" y="1203480"/>
            <a:ext cx="26496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5" name="PlaceHolder 4"/>
          <p:cNvSpPr>
            <a:spLocks noGrp="1"/>
          </p:cNvSpPr>
          <p:nvPr>
            <p:ph type="body"/>
          </p:nvPr>
        </p:nvSpPr>
        <p:spPr>
          <a:xfrm>
            <a:off x="6022080" y="1203480"/>
            <a:ext cx="26496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6" name="PlaceHolder 5"/>
          <p:cNvSpPr>
            <a:spLocks noGrp="1"/>
          </p:cNvSpPr>
          <p:nvPr>
            <p:ph type="body"/>
          </p:nvPr>
        </p:nvSpPr>
        <p:spPr>
          <a:xfrm>
            <a:off x="6022080" y="2761920"/>
            <a:ext cx="26496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7" name="PlaceHolder 6"/>
          <p:cNvSpPr>
            <a:spLocks noGrp="1"/>
          </p:cNvSpPr>
          <p:nvPr>
            <p:ph type="body"/>
          </p:nvPr>
        </p:nvSpPr>
        <p:spPr>
          <a:xfrm>
            <a:off x="3239640" y="2761920"/>
            <a:ext cx="26496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38" name="PlaceHolder 7"/>
          <p:cNvSpPr>
            <a:spLocks noGrp="1"/>
          </p:cNvSpPr>
          <p:nvPr>
            <p:ph type="body"/>
          </p:nvPr>
        </p:nvSpPr>
        <p:spPr>
          <a:xfrm>
            <a:off x="457200" y="2761920"/>
            <a:ext cx="26496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Cambri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744480"/>
            <a:ext cx="8520120" cy="205236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744480"/>
            <a:ext cx="8520120" cy="205236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744480"/>
            <a:ext cx="8520120" cy="205236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744480"/>
            <a:ext cx="8520120" cy="951480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Cambri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744480"/>
            <a:ext cx="8520120" cy="205236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4" name="PlaceHolder 3"/>
          <p:cNvSpPr>
            <a:spLocks noGrp="1"/>
          </p:cNvSpPr>
          <p:nvPr>
            <p:ph type="body"/>
          </p:nvPr>
        </p:nvSpPr>
        <p:spPr>
          <a:xfrm>
            <a:off x="45720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5" name="PlaceHolder 4"/>
          <p:cNvSpPr>
            <a:spLocks noGrp="1"/>
          </p:cNvSpPr>
          <p:nvPr>
            <p:ph type="body"/>
          </p:nvPr>
        </p:nvSpPr>
        <p:spPr>
          <a:xfrm>
            <a:off x="467424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744480"/>
            <a:ext cx="8520120" cy="205236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744480"/>
            <a:ext cx="8520120" cy="2052360"/>
          </a:xfrm>
          <a:prstGeom prst="rect">
            <a:avLst/>
          </a:prstGeom>
        </p:spPr>
        <p:txBody>
          <a:bodyPr lIns="0" tIns="0" rIns="0" bIns="0" anchor="ctr"/>
          <a:lstStyle/>
          <a:p>
            <a:endParaRPr lang="en-US" sz="14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tIns="0" rIns="0" bIns="0"/>
          <a:lstStyle/>
          <a:p>
            <a:endParaRPr lang="en-US" sz="14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12121"/>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p:spPr>
        <p:txBody>
          <a:bodyPr tIns="91440" bIns="91440" anchor="b"/>
          <a:lstStyle/>
          <a:p>
            <a:endParaRPr lang="en-US" sz="1400" b="0" strike="noStrike" spc="-1">
              <a:solidFill>
                <a:srgbClr val="000000"/>
              </a:solidFill>
              <a:uFill>
                <a:solidFill>
                  <a:srgbClr val="FFFFFF"/>
                </a:solidFill>
              </a:uFill>
              <a:latin typeface="Arial"/>
            </a:endParaRPr>
          </a:p>
        </p:txBody>
      </p:sp>
      <p:sp>
        <p:nvSpPr>
          <p:cNvPr id="4" name="PlaceHolder 2"/>
          <p:cNvSpPr>
            <a:spLocks noGrp="1"/>
          </p:cNvSpPr>
          <p:nvPr>
            <p:ph type="sldNum"/>
          </p:nvPr>
        </p:nvSpPr>
        <p:spPr>
          <a:xfrm>
            <a:off x="8472600" y="4663080"/>
            <a:ext cx="548280" cy="393120"/>
          </a:xfrm>
          <a:prstGeom prst="rect">
            <a:avLst/>
          </a:prstGeom>
        </p:spPr>
        <p:txBody>
          <a:bodyPr tIns="91440" bIns="91440" anchor="ctr"/>
          <a:lstStyle/>
          <a:p>
            <a:pPr>
              <a:lnSpc>
                <a:spcPct val="100000"/>
              </a:lnSpc>
            </a:pPr>
            <a:fld id="{83788E66-6659-4704-98F7-906ED25859AE}" type="slidenum">
              <a:rPr lang="en-US" sz="1400" b="0" strike="noStrike" spc="-1">
                <a:solidFill>
                  <a:srgbClr val="000000"/>
                </a:solidFill>
                <a:uFill>
                  <a:solidFill>
                    <a:srgbClr val="FFFFFF"/>
                  </a:solidFill>
                </a:uFill>
                <a:latin typeface="Arial"/>
                <a:ea typeface="Arial"/>
              </a:rPr>
              <a:t>‹#›</a:t>
            </a:fld>
            <a:endParaRPr lang="en-US" sz="1400" b="0" strike="noStrike" spc="-1">
              <a:solidFill>
                <a:srgbClr val="FFFFFF"/>
              </a:solidFill>
              <a:uFill>
                <a:solidFill>
                  <a:srgbClr val="FFFFFF"/>
                </a:solidFill>
              </a:uFill>
              <a:latin typeface="Cambria"/>
            </a:endParaRPr>
          </a:p>
        </p:txBody>
      </p:sp>
      <p:sp>
        <p:nvSpPr>
          <p:cNvPr id="2" name="PlaceHolder 3"/>
          <p:cNvSpPr>
            <a:spLocks noGrp="1"/>
          </p:cNvSpPr>
          <p:nvPr>
            <p:ph type="body"/>
          </p:nvPr>
        </p:nvSpPr>
        <p:spPr>
          <a:xfrm>
            <a:off x="457200" y="1203480"/>
            <a:ext cx="8229240" cy="2982960"/>
          </a:xfrm>
          <a:prstGeom prst="rect">
            <a:avLst/>
          </a:prstGeom>
        </p:spPr>
        <p:txBody>
          <a:bodyPr lIns="0" tIns="0" rIns="0" bIns="0"/>
          <a:lstStyle/>
          <a:p>
            <a:pPr marL="432000" indent="-324000">
              <a:buClr>
                <a:srgbClr val="FFFFFF"/>
              </a:buClr>
              <a:buSzPct val="45000"/>
              <a:buFont typeface="Wingdings" charset="2"/>
              <a:buChar char=""/>
            </a:pPr>
            <a:r>
              <a:rPr lang="en-US" sz="1400" b="0" strike="noStrike" spc="-1">
                <a:solidFill>
                  <a:srgbClr val="000000"/>
                </a:solidFill>
                <a:uFill>
                  <a:solidFill>
                    <a:srgbClr val="FFFFFF"/>
                  </a:solidFill>
                </a:uFill>
                <a:latin typeface="Arial"/>
              </a:rPr>
              <a:t>Click to edit the outline text format</a:t>
            </a:r>
          </a:p>
          <a:p>
            <a:pPr marL="864000" lvl="1" indent="-324000">
              <a:buClr>
                <a:srgbClr val="FFFFFF"/>
              </a:buClr>
              <a:buSzPct val="75000"/>
              <a:buFont typeface="Symbol" charset="2"/>
              <a:buChar char=""/>
            </a:pPr>
            <a:r>
              <a:rPr lang="en-US" sz="1400" b="0" strike="noStrike" spc="-1">
                <a:solidFill>
                  <a:srgbClr val="000000"/>
                </a:solidFill>
                <a:uFill>
                  <a:solidFill>
                    <a:srgbClr val="FFFFFF"/>
                  </a:solidFill>
                </a:uFill>
                <a:latin typeface="Arial"/>
              </a:rPr>
              <a:t>Second Outline Level</a:t>
            </a:r>
          </a:p>
          <a:p>
            <a:pPr marL="1296000" lvl="2" indent="-288000">
              <a:buClr>
                <a:srgbClr val="FFFFFF"/>
              </a:buClr>
              <a:buSzPct val="45000"/>
              <a:buFont typeface="Wingdings" charset="2"/>
              <a:buChar char=""/>
            </a:pPr>
            <a:r>
              <a:rPr lang="en-US" sz="1400" b="0" strike="noStrike" spc="-1">
                <a:solidFill>
                  <a:srgbClr val="000000"/>
                </a:solidFill>
                <a:uFill>
                  <a:solidFill>
                    <a:srgbClr val="FFFFFF"/>
                  </a:solidFill>
                </a:uFill>
                <a:latin typeface="Arial"/>
              </a:rPr>
              <a:t>Third Outline Level</a:t>
            </a:r>
          </a:p>
          <a:p>
            <a:pPr marL="1728000" lvl="3" indent="-216000">
              <a:buClr>
                <a:srgbClr val="FFFFFF"/>
              </a:buClr>
              <a:buSzPct val="75000"/>
              <a:buFont typeface="Symbol" charset="2"/>
              <a:buChar char=""/>
            </a:pPr>
            <a:r>
              <a:rPr lang="en-US" sz="1400" b="0" strike="noStrike" spc="-1">
                <a:solidFill>
                  <a:srgbClr val="000000"/>
                </a:solidFill>
                <a:uFill>
                  <a:solidFill>
                    <a:srgbClr val="FFFFFF"/>
                  </a:solidFill>
                </a:uFill>
                <a:latin typeface="Arial"/>
              </a:rPr>
              <a:t>Fourth Outline Level</a:t>
            </a:r>
          </a:p>
          <a:p>
            <a:pPr marL="2160000" lvl="4"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FFFFFF"/>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9" name="TextShape 1"/>
          <p:cNvSpPr txBox="1"/>
          <p:nvPr/>
        </p:nvSpPr>
        <p:spPr>
          <a:xfrm>
            <a:off x="311760" y="193680"/>
            <a:ext cx="8520120" cy="690120"/>
          </a:xfrm>
          <a:prstGeom prst="rect">
            <a:avLst/>
          </a:prstGeom>
          <a:solidFill>
            <a:srgbClr val="000000"/>
          </a:solidFill>
          <a:ln>
            <a:noFill/>
          </a:ln>
        </p:spPr>
        <p:txBody>
          <a:bodyPr tIns="91440" bIns="91440" anchor="b"/>
          <a:lstStyle/>
          <a:p>
            <a:pPr>
              <a:lnSpc>
                <a:spcPct val="100000"/>
              </a:lnSpc>
            </a:pPr>
            <a:r>
              <a:rPr lang="en-US" sz="4200" b="0" strike="noStrike" spc="-1" dirty="0">
                <a:solidFill>
                  <a:srgbClr val="00BF00"/>
                </a:solidFill>
                <a:uFill>
                  <a:solidFill>
                    <a:srgbClr val="FFFFFF"/>
                  </a:solidFill>
                </a:uFill>
                <a:latin typeface="Consolas"/>
                <a:ea typeface="Consolas"/>
              </a:rPr>
              <a:t>Prerequisites</a:t>
            </a:r>
            <a:endParaRPr lang="en-US" sz="1400" b="0" strike="noStrike" spc="-1" dirty="0">
              <a:solidFill>
                <a:srgbClr val="000000"/>
              </a:solidFill>
              <a:uFill>
                <a:solidFill>
                  <a:srgbClr val="FFFFFF"/>
                </a:solidFill>
              </a:uFill>
              <a:latin typeface="Arial"/>
            </a:endParaRPr>
          </a:p>
        </p:txBody>
      </p:sp>
      <p:sp>
        <p:nvSpPr>
          <p:cNvPr id="40" name="TextShape 2"/>
          <p:cNvSpPr txBox="1"/>
          <p:nvPr/>
        </p:nvSpPr>
        <p:spPr>
          <a:xfrm>
            <a:off x="311760" y="1144800"/>
            <a:ext cx="8520120" cy="3702600"/>
          </a:xfrm>
          <a:prstGeom prst="rect">
            <a:avLst/>
          </a:prstGeom>
          <a:noFill/>
          <a:ln>
            <a:noFill/>
          </a:ln>
        </p:spPr>
        <p:txBody>
          <a:bodyPr tIns="91440" bIns="91440"/>
          <a:lstStyle/>
          <a:p>
            <a:pPr>
              <a:lnSpc>
                <a:spcPct val="100000"/>
              </a:lnSpc>
            </a:pPr>
            <a:r>
              <a:rPr lang="en-US" sz="3000" b="0" strike="noStrike" spc="-1" dirty="0">
                <a:solidFill>
                  <a:srgbClr val="00BF00"/>
                </a:solidFill>
                <a:uFill>
                  <a:solidFill>
                    <a:srgbClr val="FFFFFF"/>
                  </a:solidFill>
                </a:uFill>
                <a:latin typeface="Consolas"/>
                <a:ea typeface="Consolas"/>
              </a:rPr>
              <a:t> None</a:t>
            </a:r>
            <a:endParaRPr lang="en-US" sz="3200" b="0" strike="noStrike" spc="-1" dirty="0">
              <a:solidFill>
                <a:srgbClr val="FFFFFF"/>
              </a:solidFill>
              <a:uFill>
                <a:solidFill>
                  <a:srgbClr val="FFFFFF"/>
                </a:solidFill>
              </a:uFill>
              <a:latin typeface="Cambria"/>
            </a:endParaRPr>
          </a:p>
          <a:p>
            <a:pPr>
              <a:lnSpc>
                <a:spcPct val="100000"/>
              </a:lnSpc>
            </a:pPr>
            <a:r>
              <a:rPr lang="en-US" sz="3000" b="0" strike="noStrike" spc="-1" dirty="0">
                <a:solidFill>
                  <a:srgbClr val="00BF00"/>
                </a:solidFill>
                <a:uFill>
                  <a:solidFill>
                    <a:srgbClr val="FFFFFF"/>
                  </a:solidFill>
                </a:uFill>
                <a:latin typeface="Consolas"/>
                <a:ea typeface="Consolas"/>
              </a:rPr>
              <a:t> </a:t>
            </a:r>
            <a:endParaRPr lang="en-US" sz="3200" b="0" strike="noStrike" spc="-1" dirty="0">
              <a:solidFill>
                <a:srgbClr val="FFFFFF"/>
              </a:solidFill>
              <a:uFill>
                <a:solidFill>
                  <a:srgbClr val="FFFFFF"/>
                </a:solidFill>
              </a:uFill>
              <a:latin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5" name="TextShape 2"/>
          <p:cNvSpPr txBox="1"/>
          <p:nvPr/>
        </p:nvSpPr>
        <p:spPr>
          <a:xfrm>
            <a:off x="311760" y="886968"/>
            <a:ext cx="8520120" cy="3702600"/>
          </a:xfrm>
          <a:prstGeom prst="rect">
            <a:avLst/>
          </a:prstGeom>
          <a:noFill/>
          <a:ln>
            <a:noFill/>
          </a:ln>
        </p:spPr>
        <p:txBody>
          <a:bodyPr tIns="91440" bIns="91440"/>
          <a:lstStyle/>
          <a:p>
            <a:pPr>
              <a:lnSpc>
                <a:spcPct val="100000"/>
              </a:lnSpc>
            </a:pPr>
            <a:r>
              <a:rPr lang="en-US" sz="3000" b="0" strike="noStrike" spc="-1" dirty="0">
                <a:solidFill>
                  <a:srgbClr val="00BF00"/>
                </a:solidFill>
                <a:uFill>
                  <a:solidFill>
                    <a:srgbClr val="FFFFFF"/>
                  </a:solidFill>
                </a:uFill>
                <a:latin typeface="Consolas"/>
                <a:ea typeface="Consolas"/>
              </a:rPr>
              <a:t> Input → Output</a:t>
            </a:r>
            <a:endParaRPr lang="en-US" sz="3200" b="0" strike="noStrike" spc="-1" dirty="0">
              <a:solidFill>
                <a:srgbClr val="FFFFFF"/>
              </a:solidFill>
              <a:uFill>
                <a:solidFill>
                  <a:srgbClr val="FFFFFF"/>
                </a:solidFill>
              </a:uFill>
              <a:latin typeface="Cambria"/>
            </a:endParaRPr>
          </a:p>
          <a:p>
            <a:pPr>
              <a:lnSpc>
                <a:spcPct val="100000"/>
              </a:lnSpc>
            </a:pPr>
            <a:r>
              <a:rPr lang="en-US" sz="3000" b="0" strike="noStrike" spc="-1" dirty="0">
                <a:solidFill>
                  <a:srgbClr val="00BF00"/>
                </a:solidFill>
                <a:uFill>
                  <a:solidFill>
                    <a:srgbClr val="FFFFFF"/>
                  </a:solidFill>
                </a:uFill>
                <a:latin typeface="Consolas"/>
                <a:ea typeface="Consolas"/>
              </a:rPr>
              <a:t> </a:t>
            </a:r>
            <a:r>
              <a:rPr lang="en-US" sz="3000" spc="-1" dirty="0">
                <a:solidFill>
                  <a:srgbClr val="00BF00"/>
                </a:solidFill>
                <a:uFill>
                  <a:solidFill>
                    <a:srgbClr val="FFFFFF"/>
                  </a:solidFill>
                </a:uFill>
                <a:latin typeface="Consolas"/>
                <a:ea typeface="Consolas"/>
              </a:rPr>
              <a:t>A list of steps</a:t>
            </a:r>
          </a:p>
          <a:p>
            <a:pPr>
              <a:lnSpc>
                <a:spcPct val="100000"/>
              </a:lnSpc>
            </a:pPr>
            <a:r>
              <a:rPr lang="en-US" sz="3000" spc="-1" dirty="0">
                <a:solidFill>
                  <a:srgbClr val="00BF00"/>
                </a:solidFill>
                <a:uFill>
                  <a:solidFill>
                    <a:srgbClr val="FFFFFF"/>
                  </a:solidFill>
                </a:uFill>
                <a:latin typeface="Consolas"/>
                <a:ea typeface="Consolas"/>
              </a:rPr>
              <a:t> </a:t>
            </a:r>
            <a:r>
              <a:rPr lang="en-US" sz="3000" b="0" strike="noStrike" spc="-1" dirty="0">
                <a:solidFill>
                  <a:srgbClr val="00BF00"/>
                </a:solidFill>
                <a:uFill>
                  <a:solidFill>
                    <a:srgbClr val="FFFFFF"/>
                  </a:solidFill>
                </a:uFill>
                <a:latin typeface="Consolas"/>
                <a:ea typeface="Consolas"/>
              </a:rPr>
              <a:t>Limited time/data</a:t>
            </a:r>
            <a:endParaRPr lang="en-US" sz="3200" b="0" strike="noStrike" spc="-1" dirty="0">
              <a:solidFill>
                <a:srgbClr val="FFFFFF"/>
              </a:solidFill>
              <a:uFill>
                <a:solidFill>
                  <a:srgbClr val="FFFFFF"/>
                </a:solidFill>
              </a:uFill>
              <a:latin typeface="Cambria"/>
            </a:endParaRPr>
          </a:p>
          <a:p>
            <a:pPr>
              <a:lnSpc>
                <a:spcPct val="100000"/>
              </a:lnSpc>
            </a:pPr>
            <a:endParaRPr lang="en-US" sz="3200" b="0" strike="noStrike" spc="-1" dirty="0">
              <a:solidFill>
                <a:srgbClr val="FFFFFF"/>
              </a:solidFill>
              <a:uFill>
                <a:solidFill>
                  <a:srgbClr val="FFFFFF"/>
                </a:solidFill>
              </a:uFill>
              <a:latin typeface="Cambria"/>
            </a:endParaRPr>
          </a:p>
        </p:txBody>
      </p:sp>
      <p:sp>
        <p:nvSpPr>
          <p:cNvPr id="107" name="TextShape 4"/>
          <p:cNvSpPr txBox="1"/>
          <p:nvPr/>
        </p:nvSpPr>
        <p:spPr>
          <a:xfrm>
            <a:off x="311760" y="193680"/>
            <a:ext cx="8520120" cy="690120"/>
          </a:xfrm>
          <a:prstGeom prst="rect">
            <a:avLst/>
          </a:prstGeom>
          <a:solidFill>
            <a:srgbClr val="000000"/>
          </a:solidFill>
          <a:ln>
            <a:noFill/>
          </a:ln>
        </p:spPr>
        <p:txBody>
          <a:bodyPr tIns="91440" bIns="91440" anchor="b"/>
          <a:lstStyle/>
          <a:p>
            <a:pPr>
              <a:lnSpc>
                <a:spcPct val="100000"/>
              </a:lnSpc>
            </a:pPr>
            <a:r>
              <a:rPr lang="en-US" sz="4200" b="0" strike="noStrike" spc="-1" dirty="0">
                <a:solidFill>
                  <a:srgbClr val="00BF00"/>
                </a:solidFill>
                <a:uFill>
                  <a:solidFill>
                    <a:srgbClr val="FFFFFF"/>
                  </a:solidFill>
                </a:uFill>
                <a:latin typeface="Consolas"/>
                <a:ea typeface="Consolas"/>
              </a:rPr>
              <a:t>What Is </a:t>
            </a:r>
            <a:r>
              <a:rPr lang="en-US" sz="4200" b="0" strike="noStrike" spc="-1" dirty="0">
                <a:solidFill>
                  <a:srgbClr val="FF0000"/>
                </a:solidFill>
                <a:uFill>
                  <a:solidFill>
                    <a:srgbClr val="FFFFFF"/>
                  </a:solidFill>
                </a:uFill>
                <a:latin typeface="Consolas"/>
                <a:ea typeface="Consolas"/>
              </a:rPr>
              <a:t>Code</a:t>
            </a:r>
            <a:r>
              <a:rPr lang="en-US" sz="4200" b="0" strike="noStrike" spc="-1" dirty="0">
                <a:solidFill>
                  <a:srgbClr val="00BF00"/>
                </a:solidFill>
                <a:uFill>
                  <a:solidFill>
                    <a:srgbClr val="FFFFFF"/>
                  </a:solidFill>
                </a:uFill>
                <a:latin typeface="Consolas"/>
                <a:ea typeface="Consolas"/>
              </a:rPr>
              <a:t>?</a:t>
            </a:r>
            <a:endParaRPr lang="en-US" sz="1400" b="0" strike="noStrike" spc="-1" dirty="0">
              <a:solidFill>
                <a:srgbClr val="000000"/>
              </a:solidFill>
              <a:uFill>
                <a:solidFill>
                  <a:srgbClr val="FFFFFF"/>
                </a:solidFill>
              </a:uFill>
              <a:latin typeface="Arial"/>
            </a:endParaRPr>
          </a:p>
        </p:txBody>
      </p:sp>
      <p:grpSp>
        <p:nvGrpSpPr>
          <p:cNvPr id="17" name="Group 16">
            <a:extLst>
              <a:ext uri="{FF2B5EF4-FFF2-40B4-BE49-F238E27FC236}">
                <a16:creationId xmlns:a16="http://schemas.microsoft.com/office/drawing/2014/main" id="{F4B4087C-3B5C-4C3A-9AD7-F7FD681F5AD7}"/>
              </a:ext>
            </a:extLst>
          </p:cNvPr>
          <p:cNvGrpSpPr/>
          <p:nvPr/>
        </p:nvGrpSpPr>
        <p:grpSpPr>
          <a:xfrm>
            <a:off x="2882534" y="2596370"/>
            <a:ext cx="744682" cy="1089993"/>
            <a:chOff x="2885291" y="2597235"/>
            <a:chExt cx="744682" cy="1089993"/>
          </a:xfrm>
        </p:grpSpPr>
        <p:sp>
          <p:nvSpPr>
            <p:cNvPr id="115" name="CustomShape 12"/>
            <p:cNvSpPr/>
            <p:nvPr/>
          </p:nvSpPr>
          <p:spPr>
            <a:xfrm>
              <a:off x="2885614" y="2597235"/>
              <a:ext cx="289278" cy="375840"/>
            </a:xfrm>
            <a:custGeom>
              <a:avLst/>
              <a:gdLst/>
              <a:ahLst/>
              <a:cxnLst/>
              <a:rect l="l" t="t" r="r" b="b"/>
              <a:pathLst>
                <a:path w="21600" h="21600">
                  <a:moveTo>
                    <a:pt x="0" y="0"/>
                  </a:moveTo>
                  <a:lnTo>
                    <a:pt x="21600" y="21600"/>
                  </a:lnTo>
                </a:path>
              </a:pathLst>
            </a:custGeom>
            <a:noFill/>
            <a:ln w="19080">
              <a:solidFill>
                <a:srgbClr val="FFFFFF"/>
              </a:solidFill>
              <a:round/>
              <a:tailEnd type="triangle" w="lg" len="lg"/>
            </a:ln>
          </p:spPr>
          <p:style>
            <a:lnRef idx="0">
              <a:scrgbClr r="0" g="0" b="0"/>
            </a:lnRef>
            <a:fillRef idx="0">
              <a:scrgbClr r="0" g="0" b="0"/>
            </a:fillRef>
            <a:effectRef idx="0">
              <a:scrgbClr r="0" g="0" b="0"/>
            </a:effectRef>
            <a:fontRef idx="minor"/>
          </p:style>
        </p:sp>
        <p:sp>
          <p:nvSpPr>
            <p:cNvPr id="116" name="CustomShape 13"/>
            <p:cNvSpPr/>
            <p:nvPr/>
          </p:nvSpPr>
          <p:spPr>
            <a:xfrm rot="10800000" flipH="1">
              <a:off x="2885291" y="3282272"/>
              <a:ext cx="281269" cy="404956"/>
            </a:xfrm>
            <a:custGeom>
              <a:avLst/>
              <a:gdLst/>
              <a:ahLst/>
              <a:cxnLst/>
              <a:rect l="l" t="t" r="r" b="b"/>
              <a:pathLst>
                <a:path w="21600" h="21600">
                  <a:moveTo>
                    <a:pt x="0" y="0"/>
                  </a:moveTo>
                  <a:lnTo>
                    <a:pt x="21600" y="21600"/>
                  </a:lnTo>
                </a:path>
              </a:pathLst>
            </a:custGeom>
            <a:noFill/>
            <a:ln w="19080">
              <a:solidFill>
                <a:srgbClr val="FFFFFF"/>
              </a:solidFill>
              <a:round/>
              <a:tailEnd type="triangle" w="lg" len="lg"/>
            </a:ln>
          </p:spPr>
          <p:style>
            <a:lnRef idx="0">
              <a:scrgbClr r="0" g="0" b="0"/>
            </a:lnRef>
            <a:fillRef idx="0">
              <a:scrgbClr r="0" g="0" b="0"/>
            </a:fillRef>
            <a:effectRef idx="0">
              <a:scrgbClr r="0" g="0" b="0"/>
            </a:effectRef>
            <a:fontRef idx="minor"/>
          </p:style>
        </p:sp>
        <p:grpSp>
          <p:nvGrpSpPr>
            <p:cNvPr id="2" name="Group 1">
              <a:extLst>
                <a:ext uri="{FF2B5EF4-FFF2-40B4-BE49-F238E27FC236}">
                  <a16:creationId xmlns:a16="http://schemas.microsoft.com/office/drawing/2014/main" id="{CA123E10-C525-4431-BBA3-1A31DAA397BF}"/>
                </a:ext>
              </a:extLst>
            </p:cNvPr>
            <p:cNvGrpSpPr/>
            <p:nvPr/>
          </p:nvGrpSpPr>
          <p:grpSpPr>
            <a:xfrm>
              <a:off x="3026573" y="2765057"/>
              <a:ext cx="603400" cy="645300"/>
              <a:chOff x="3030480" y="2790900"/>
              <a:chExt cx="603400" cy="645300"/>
            </a:xfrm>
          </p:grpSpPr>
          <p:sp>
            <p:nvSpPr>
              <p:cNvPr id="110" name="CustomShape 7"/>
              <p:cNvSpPr/>
              <p:nvPr/>
            </p:nvSpPr>
            <p:spPr>
              <a:xfrm>
                <a:off x="3030480" y="2856240"/>
                <a:ext cx="596520" cy="579960"/>
              </a:xfrm>
              <a:prstGeom prst="flowChartDecision">
                <a:avLst/>
              </a:prstGeom>
              <a:solidFill>
                <a:srgbClr val="FF0000"/>
              </a:solidFill>
              <a:ln w="38160">
                <a:solidFill>
                  <a:srgbClr val="FFFFFF"/>
                </a:solidFill>
                <a:round/>
              </a:ln>
            </p:spPr>
            <p:style>
              <a:lnRef idx="0">
                <a:scrgbClr r="0" g="0" b="0"/>
              </a:lnRef>
              <a:fillRef idx="0">
                <a:scrgbClr r="0" g="0" b="0"/>
              </a:fillRef>
              <a:effectRef idx="0">
                <a:scrgbClr r="0" g="0" b="0"/>
              </a:effectRef>
              <a:fontRef idx="minor"/>
            </p:style>
            <p:txBody>
              <a:bodyPr/>
              <a:lstStyle/>
              <a:p>
                <a:endParaRPr lang="en-US"/>
              </a:p>
            </p:txBody>
          </p:sp>
          <p:sp>
            <p:nvSpPr>
              <p:cNvPr id="117" name="TextShape 14"/>
              <p:cNvSpPr txBox="1"/>
              <p:nvPr/>
            </p:nvSpPr>
            <p:spPr>
              <a:xfrm>
                <a:off x="3037360" y="2790900"/>
                <a:ext cx="596520" cy="579960"/>
              </a:xfrm>
              <a:prstGeom prst="rect">
                <a:avLst/>
              </a:prstGeom>
              <a:noFill/>
              <a:ln>
                <a:noFill/>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a:t>
                </a:r>
                <a:endParaRPr lang="en-US" sz="3200" b="0" strike="noStrike" spc="-1" dirty="0">
                  <a:solidFill>
                    <a:srgbClr val="FFFFFF"/>
                  </a:solidFill>
                  <a:uFill>
                    <a:solidFill>
                      <a:srgbClr val="FFFFFF"/>
                    </a:solidFill>
                  </a:uFill>
                  <a:latin typeface="Cambria"/>
                </a:endParaRPr>
              </a:p>
              <a:p>
                <a:pPr>
                  <a:lnSpc>
                    <a:spcPct val="100000"/>
                  </a:lnSpc>
                </a:pPr>
                <a:endParaRPr lang="en-US" sz="3200" b="0" strike="noStrike" spc="-1" dirty="0">
                  <a:solidFill>
                    <a:srgbClr val="FFFFFF"/>
                  </a:solidFill>
                  <a:uFill>
                    <a:solidFill>
                      <a:srgbClr val="FFFFFF"/>
                    </a:solidFill>
                  </a:uFill>
                  <a:latin typeface="Cambria"/>
                </a:endParaRPr>
              </a:p>
            </p:txBody>
          </p:sp>
        </p:grpSp>
      </p:grpSp>
      <p:grpSp>
        <p:nvGrpSpPr>
          <p:cNvPr id="6" name="Group 5">
            <a:extLst>
              <a:ext uri="{FF2B5EF4-FFF2-40B4-BE49-F238E27FC236}">
                <a16:creationId xmlns:a16="http://schemas.microsoft.com/office/drawing/2014/main" id="{393C0B1A-29C1-4917-B10E-57E9692A5CB5}"/>
              </a:ext>
            </a:extLst>
          </p:cNvPr>
          <p:cNvGrpSpPr/>
          <p:nvPr/>
        </p:nvGrpSpPr>
        <p:grpSpPr>
          <a:xfrm>
            <a:off x="1697760" y="2271607"/>
            <a:ext cx="1198440" cy="584640"/>
            <a:chOff x="1697760" y="2271240"/>
            <a:chExt cx="1198440" cy="584640"/>
          </a:xfrm>
        </p:grpSpPr>
        <p:grpSp>
          <p:nvGrpSpPr>
            <p:cNvPr id="4" name="Group 3">
              <a:extLst>
                <a:ext uri="{FF2B5EF4-FFF2-40B4-BE49-F238E27FC236}">
                  <a16:creationId xmlns:a16="http://schemas.microsoft.com/office/drawing/2014/main" id="{88FB996F-789A-44F3-A5B3-54D4010061C1}"/>
                </a:ext>
              </a:extLst>
            </p:cNvPr>
            <p:cNvGrpSpPr/>
            <p:nvPr/>
          </p:nvGrpSpPr>
          <p:grpSpPr>
            <a:xfrm>
              <a:off x="2432160" y="2271240"/>
              <a:ext cx="464040" cy="584640"/>
              <a:chOff x="2432160" y="2271240"/>
              <a:chExt cx="464040" cy="584640"/>
            </a:xfrm>
          </p:grpSpPr>
          <p:sp>
            <p:nvSpPr>
              <p:cNvPr id="111" name="CustomShape 8"/>
              <p:cNvSpPr/>
              <p:nvPr/>
            </p:nvSpPr>
            <p:spPr>
              <a:xfrm>
                <a:off x="2432160" y="2392200"/>
                <a:ext cx="464040" cy="463680"/>
              </a:xfrm>
              <a:prstGeom prst="rect">
                <a:avLst/>
              </a:prstGeom>
              <a:solidFill>
                <a:srgbClr val="0000FF"/>
              </a:solidFill>
              <a:ln w="38160">
                <a:solidFill>
                  <a:srgbClr val="FFFFFF"/>
                </a:solidFill>
                <a:round/>
              </a:ln>
            </p:spPr>
            <p:style>
              <a:lnRef idx="0">
                <a:scrgbClr r="0" g="0" b="0"/>
              </a:lnRef>
              <a:fillRef idx="0">
                <a:scrgbClr r="0" g="0" b="0"/>
              </a:fillRef>
              <a:effectRef idx="0">
                <a:scrgbClr r="0" g="0" b="0"/>
              </a:effectRef>
              <a:fontRef idx="minor"/>
            </p:style>
          </p:sp>
          <p:sp>
            <p:nvSpPr>
              <p:cNvPr id="118" name="TextShape 15"/>
              <p:cNvSpPr txBox="1"/>
              <p:nvPr/>
            </p:nvSpPr>
            <p:spPr>
              <a:xfrm>
                <a:off x="2432160" y="2271240"/>
                <a:ext cx="464040" cy="463680"/>
              </a:xfrm>
              <a:prstGeom prst="rect">
                <a:avLst/>
              </a:prstGeom>
              <a:noFill/>
              <a:ln>
                <a:noFill/>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a</a:t>
                </a:r>
                <a:endParaRPr lang="en-US" sz="3200" b="0" strike="noStrike" spc="-1" dirty="0">
                  <a:solidFill>
                    <a:srgbClr val="FFFFFF"/>
                  </a:solidFill>
                  <a:uFill>
                    <a:solidFill>
                      <a:srgbClr val="FFFFFF"/>
                    </a:solidFill>
                  </a:uFill>
                  <a:latin typeface="Cambria"/>
                </a:endParaRPr>
              </a:p>
              <a:p>
                <a:pPr>
                  <a:lnSpc>
                    <a:spcPct val="100000"/>
                  </a:lnSpc>
                </a:pPr>
                <a:endParaRPr lang="en-US" sz="3200" b="0" strike="noStrike" spc="-1" dirty="0">
                  <a:solidFill>
                    <a:srgbClr val="FFFFFF"/>
                  </a:solidFill>
                  <a:uFill>
                    <a:solidFill>
                      <a:srgbClr val="FFFFFF"/>
                    </a:solidFill>
                  </a:uFill>
                  <a:latin typeface="Cambria"/>
                </a:endParaRPr>
              </a:p>
            </p:txBody>
          </p:sp>
        </p:grpSp>
        <p:sp>
          <p:nvSpPr>
            <p:cNvPr id="119" name="CustomShape 16"/>
            <p:cNvSpPr/>
            <p:nvPr/>
          </p:nvSpPr>
          <p:spPr>
            <a:xfrm>
              <a:off x="1697760" y="2624040"/>
              <a:ext cx="734400" cy="360"/>
            </a:xfrm>
            <a:custGeom>
              <a:avLst/>
              <a:gdLst/>
              <a:ahLst/>
              <a:cxnLst/>
              <a:rect l="l" t="t" r="r" b="b"/>
              <a:pathLst>
                <a:path w="21600" h="21600">
                  <a:moveTo>
                    <a:pt x="0" y="0"/>
                  </a:moveTo>
                  <a:lnTo>
                    <a:pt x="21600" y="21600"/>
                  </a:lnTo>
                </a:path>
              </a:pathLst>
            </a:custGeom>
            <a:noFill/>
            <a:ln w="38160">
              <a:solidFill>
                <a:srgbClr val="FFFFFF"/>
              </a:solidFill>
              <a:round/>
              <a:tailEnd type="triangle" w="lg" len="lg"/>
            </a:ln>
          </p:spPr>
          <p:style>
            <a:lnRef idx="0">
              <a:scrgbClr r="0" g="0" b="0"/>
            </a:lnRef>
            <a:fillRef idx="0">
              <a:scrgbClr r="0" g="0" b="0"/>
            </a:fillRef>
            <a:effectRef idx="0">
              <a:scrgbClr r="0" g="0" b="0"/>
            </a:effectRef>
            <a:fontRef idx="minor"/>
          </p:style>
        </p:sp>
      </p:grpSp>
      <p:grpSp>
        <p:nvGrpSpPr>
          <p:cNvPr id="5" name="Group 4">
            <a:extLst>
              <a:ext uri="{FF2B5EF4-FFF2-40B4-BE49-F238E27FC236}">
                <a16:creationId xmlns:a16="http://schemas.microsoft.com/office/drawing/2014/main" id="{250A96BC-EF02-4232-B44A-8883EFDD90DB}"/>
              </a:ext>
            </a:extLst>
          </p:cNvPr>
          <p:cNvGrpSpPr/>
          <p:nvPr/>
        </p:nvGrpSpPr>
        <p:grpSpPr>
          <a:xfrm>
            <a:off x="1697760" y="3436200"/>
            <a:ext cx="1198440" cy="463680"/>
            <a:chOff x="1697760" y="3436200"/>
            <a:chExt cx="1198440" cy="463680"/>
          </a:xfrm>
        </p:grpSpPr>
        <p:sp>
          <p:nvSpPr>
            <p:cNvPr id="108" name="CustomShape 5"/>
            <p:cNvSpPr/>
            <p:nvPr/>
          </p:nvSpPr>
          <p:spPr>
            <a:xfrm>
              <a:off x="2432160" y="3436200"/>
              <a:ext cx="464040" cy="463680"/>
            </a:xfrm>
            <a:prstGeom prst="rect">
              <a:avLst/>
            </a:prstGeom>
            <a:solidFill>
              <a:srgbClr val="0000FF"/>
            </a:solidFill>
            <a:ln w="38160">
              <a:solidFill>
                <a:srgbClr val="FFFFFF"/>
              </a:solidFill>
              <a:round/>
            </a:ln>
          </p:spPr>
          <p:style>
            <a:lnRef idx="0">
              <a:scrgbClr r="0" g="0" b="0"/>
            </a:lnRef>
            <a:fillRef idx="0">
              <a:scrgbClr r="0" g="0" b="0"/>
            </a:fillRef>
            <a:effectRef idx="0">
              <a:scrgbClr r="0" g="0" b="0"/>
            </a:effectRef>
            <a:fontRef idx="minor"/>
          </p:style>
          <p:txBody>
            <a:bodyPr tIns="91440" bIns="91440" anchor="ctr"/>
            <a:lstStyle/>
            <a:p>
              <a:pPr algn="ctr">
                <a:lnSpc>
                  <a:spcPct val="100000"/>
                </a:lnSpc>
              </a:pPr>
              <a:r>
                <a:rPr lang="en-US" sz="3000" b="0" strike="noStrike" spc="-1">
                  <a:solidFill>
                    <a:srgbClr val="FFFFFF"/>
                  </a:solidFill>
                  <a:uFill>
                    <a:solidFill>
                      <a:srgbClr val="FFFFFF"/>
                    </a:solidFill>
                  </a:uFill>
                  <a:latin typeface="Consolas"/>
                  <a:ea typeface="Consolas"/>
                </a:rPr>
                <a:t>b</a:t>
              </a:r>
              <a:endParaRPr lang="en-US" sz="1800" b="0" strike="noStrike" spc="-1">
                <a:solidFill>
                  <a:srgbClr val="FFFFFF"/>
                </a:solidFill>
                <a:uFill>
                  <a:solidFill>
                    <a:srgbClr val="FFFFFF"/>
                  </a:solidFill>
                </a:uFill>
                <a:latin typeface="Cambria"/>
              </a:endParaRPr>
            </a:p>
          </p:txBody>
        </p:sp>
        <p:sp>
          <p:nvSpPr>
            <p:cNvPr id="120" name="CustomShape 17"/>
            <p:cNvSpPr/>
            <p:nvPr/>
          </p:nvSpPr>
          <p:spPr>
            <a:xfrm>
              <a:off x="1697760" y="3668400"/>
              <a:ext cx="734400" cy="360"/>
            </a:xfrm>
            <a:custGeom>
              <a:avLst/>
              <a:gdLst/>
              <a:ahLst/>
              <a:cxnLst/>
              <a:rect l="l" t="t" r="r" b="b"/>
              <a:pathLst>
                <a:path w="21600" h="21600">
                  <a:moveTo>
                    <a:pt x="0" y="0"/>
                  </a:moveTo>
                  <a:lnTo>
                    <a:pt x="21600" y="21600"/>
                  </a:lnTo>
                </a:path>
              </a:pathLst>
            </a:custGeom>
            <a:noFill/>
            <a:ln w="38160">
              <a:solidFill>
                <a:srgbClr val="FFFFFF"/>
              </a:solidFill>
              <a:round/>
              <a:tailEnd type="triangle" w="lg" len="lg"/>
            </a:ln>
          </p:spPr>
          <p:style>
            <a:lnRef idx="0">
              <a:scrgbClr r="0" g="0" b="0"/>
            </a:lnRef>
            <a:fillRef idx="0">
              <a:scrgbClr r="0" g="0" b="0"/>
            </a:fillRef>
            <a:effectRef idx="0">
              <a:scrgbClr r="0" g="0" b="0"/>
            </a:effectRef>
            <a:fontRef idx="minor"/>
          </p:style>
        </p:sp>
      </p:grpSp>
      <p:grpSp>
        <p:nvGrpSpPr>
          <p:cNvPr id="18" name="Group 17">
            <a:extLst>
              <a:ext uri="{FF2B5EF4-FFF2-40B4-BE49-F238E27FC236}">
                <a16:creationId xmlns:a16="http://schemas.microsoft.com/office/drawing/2014/main" id="{47AF9C03-AAD7-49AE-A979-3F288C636A00}"/>
              </a:ext>
            </a:extLst>
          </p:cNvPr>
          <p:cNvGrpSpPr/>
          <p:nvPr/>
        </p:nvGrpSpPr>
        <p:grpSpPr>
          <a:xfrm>
            <a:off x="3479619" y="2392200"/>
            <a:ext cx="1121791" cy="620154"/>
            <a:chOff x="3479619" y="2392200"/>
            <a:chExt cx="1121791" cy="620154"/>
          </a:xfrm>
        </p:grpSpPr>
        <p:sp>
          <p:nvSpPr>
            <p:cNvPr id="109" name="CustomShape 6"/>
            <p:cNvSpPr/>
            <p:nvPr/>
          </p:nvSpPr>
          <p:spPr>
            <a:xfrm>
              <a:off x="3788890" y="2392200"/>
              <a:ext cx="812520" cy="462434"/>
            </a:xfrm>
            <a:prstGeom prst="rect">
              <a:avLst/>
            </a:prstGeom>
            <a:solidFill>
              <a:srgbClr val="0000FF"/>
            </a:solidFill>
            <a:ln w="38160">
              <a:solidFill>
                <a:srgbClr val="FFFFFF"/>
              </a:solidFill>
              <a:round/>
            </a:ln>
          </p:spPr>
          <p:style>
            <a:lnRef idx="0">
              <a:scrgbClr r="0" g="0" b="0"/>
            </a:lnRef>
            <a:fillRef idx="0">
              <a:scrgbClr r="0" g="0" b="0"/>
            </a:fillRef>
            <a:effectRef idx="0">
              <a:scrgbClr r="0" g="0" b="0"/>
            </a:effectRef>
            <a:fontRef idx="minor"/>
          </p:style>
          <p:txBody>
            <a:bodyPr tIns="91440" bIns="91440" anchor="ctr"/>
            <a:lstStyle/>
            <a:p>
              <a:pPr algn="ctr">
                <a:lnSpc>
                  <a:spcPct val="100000"/>
                </a:lnSpc>
              </a:pPr>
              <a:r>
                <a:rPr lang="en-US" sz="3000" b="0" strike="noStrike" spc="-1" dirty="0" err="1">
                  <a:solidFill>
                    <a:srgbClr val="FFFFFF"/>
                  </a:solidFill>
                  <a:uFill>
                    <a:solidFill>
                      <a:srgbClr val="FFFFFF"/>
                    </a:solidFill>
                  </a:uFill>
                  <a:latin typeface="Consolas"/>
                  <a:ea typeface="Consolas"/>
                </a:rPr>
                <a:t>a+b</a:t>
              </a:r>
              <a:endParaRPr lang="en-US" sz="1800" b="0" strike="noStrike" spc="-1" dirty="0">
                <a:solidFill>
                  <a:srgbClr val="FFFFFF"/>
                </a:solidFill>
                <a:uFill>
                  <a:solidFill>
                    <a:srgbClr val="FFFFFF"/>
                  </a:solidFill>
                </a:uFill>
                <a:latin typeface="Cambria"/>
              </a:endParaRPr>
            </a:p>
          </p:txBody>
        </p:sp>
        <p:sp>
          <p:nvSpPr>
            <p:cNvPr id="122" name="CustomShape 19"/>
            <p:cNvSpPr/>
            <p:nvPr/>
          </p:nvSpPr>
          <p:spPr>
            <a:xfrm rot="10800000" flipH="1">
              <a:off x="3479619" y="2623415"/>
              <a:ext cx="295196" cy="388939"/>
            </a:xfrm>
            <a:custGeom>
              <a:avLst/>
              <a:gdLst/>
              <a:ahLst/>
              <a:cxnLst/>
              <a:rect l="l" t="t" r="r" b="b"/>
              <a:pathLst>
                <a:path w="21600" h="21600">
                  <a:moveTo>
                    <a:pt x="0" y="0"/>
                  </a:moveTo>
                  <a:lnTo>
                    <a:pt x="21600" y="21600"/>
                  </a:lnTo>
                </a:path>
              </a:pathLst>
            </a:custGeom>
            <a:noFill/>
            <a:ln w="19080">
              <a:solidFill>
                <a:srgbClr val="FFFFFF"/>
              </a:solidFill>
              <a:round/>
              <a:tailEnd type="triangle" w="lg" len="lg"/>
            </a:ln>
          </p:spPr>
          <p:style>
            <a:lnRef idx="0">
              <a:scrgbClr r="0" g="0" b="0"/>
            </a:lnRef>
            <a:fillRef idx="0">
              <a:scrgbClr r="0" g="0" b="0"/>
            </a:fillRef>
            <a:effectRef idx="0">
              <a:scrgbClr r="0" g="0" b="0"/>
            </a:effectRef>
            <a:fontRef idx="minor"/>
          </p:style>
        </p:sp>
      </p:grpSp>
      <p:grpSp>
        <p:nvGrpSpPr>
          <p:cNvPr id="20" name="Group 19">
            <a:extLst>
              <a:ext uri="{FF2B5EF4-FFF2-40B4-BE49-F238E27FC236}">
                <a16:creationId xmlns:a16="http://schemas.microsoft.com/office/drawing/2014/main" id="{2C3DA4DA-E1CA-4888-8BF9-F53B8B6E1BD9}"/>
              </a:ext>
            </a:extLst>
          </p:cNvPr>
          <p:cNvGrpSpPr/>
          <p:nvPr/>
        </p:nvGrpSpPr>
        <p:grpSpPr>
          <a:xfrm>
            <a:off x="4132011" y="2601056"/>
            <a:ext cx="1218994" cy="1292860"/>
            <a:chOff x="4132011" y="2601056"/>
            <a:chExt cx="1218994" cy="1292860"/>
          </a:xfrm>
        </p:grpSpPr>
        <p:sp>
          <p:nvSpPr>
            <p:cNvPr id="112" name="CustomShape 9"/>
            <p:cNvSpPr/>
            <p:nvPr/>
          </p:nvSpPr>
          <p:spPr>
            <a:xfrm flipH="1">
              <a:off x="4132011" y="3430236"/>
              <a:ext cx="464040" cy="463680"/>
            </a:xfrm>
            <a:prstGeom prst="rect">
              <a:avLst/>
            </a:prstGeom>
            <a:solidFill>
              <a:srgbClr val="0000FF"/>
            </a:solidFill>
            <a:ln w="38160">
              <a:solidFill>
                <a:srgbClr val="FFFFFF"/>
              </a:solidFill>
              <a:round/>
            </a:ln>
          </p:spPr>
          <p:style>
            <a:lnRef idx="0">
              <a:scrgbClr r="0" g="0" b="0"/>
            </a:lnRef>
            <a:fillRef idx="0">
              <a:scrgbClr r="0" g="0" b="0"/>
            </a:fillRef>
            <a:effectRef idx="0">
              <a:scrgbClr r="0" g="0" b="0"/>
            </a:effectRef>
            <a:fontRef idx="minor"/>
          </p:style>
          <p:txBody>
            <a:bodyPr tIns="91440" bIns="91440" anchor="ctr"/>
            <a:lstStyle/>
            <a:p>
              <a:pPr algn="ctr">
                <a:lnSpc>
                  <a:spcPct val="100000"/>
                </a:lnSpc>
              </a:pPr>
              <a:r>
                <a:rPr lang="en-US" sz="3000" b="0" strike="noStrike" spc="-1" dirty="0">
                  <a:solidFill>
                    <a:srgbClr val="FFFFFF"/>
                  </a:solidFill>
                  <a:uFill>
                    <a:solidFill>
                      <a:srgbClr val="FFFFFF"/>
                    </a:solidFill>
                  </a:uFill>
                  <a:latin typeface="Consolas"/>
                  <a:ea typeface="Consolas"/>
                </a:rPr>
                <a:t>2</a:t>
              </a:r>
              <a:endParaRPr lang="en-US" sz="1800" b="0" strike="noStrike" spc="-1" dirty="0">
                <a:solidFill>
                  <a:srgbClr val="FFFFFF"/>
                </a:solidFill>
                <a:uFill>
                  <a:solidFill>
                    <a:srgbClr val="FFFFFF"/>
                  </a:solidFill>
                </a:uFill>
                <a:latin typeface="Cambria"/>
              </a:endParaRPr>
            </a:p>
          </p:txBody>
        </p:sp>
        <p:sp>
          <p:nvSpPr>
            <p:cNvPr id="47" name="CustomShape 12">
              <a:extLst>
                <a:ext uri="{FF2B5EF4-FFF2-40B4-BE49-F238E27FC236}">
                  <a16:creationId xmlns:a16="http://schemas.microsoft.com/office/drawing/2014/main" id="{9987C9AC-6AE4-41A2-A46D-FDACBD9913DC}"/>
                </a:ext>
              </a:extLst>
            </p:cNvPr>
            <p:cNvSpPr/>
            <p:nvPr/>
          </p:nvSpPr>
          <p:spPr>
            <a:xfrm>
              <a:off x="4603806" y="2601056"/>
              <a:ext cx="289278" cy="375840"/>
            </a:xfrm>
            <a:custGeom>
              <a:avLst/>
              <a:gdLst/>
              <a:ahLst/>
              <a:cxnLst/>
              <a:rect l="l" t="t" r="r" b="b"/>
              <a:pathLst>
                <a:path w="21600" h="21600">
                  <a:moveTo>
                    <a:pt x="0" y="0"/>
                  </a:moveTo>
                  <a:lnTo>
                    <a:pt x="21600" y="21600"/>
                  </a:lnTo>
                </a:path>
              </a:pathLst>
            </a:custGeom>
            <a:noFill/>
            <a:ln w="19080">
              <a:solidFill>
                <a:srgbClr val="FFFFFF"/>
              </a:solidFill>
              <a:round/>
              <a:tailEnd type="triangle" w="lg" len="lg"/>
            </a:ln>
          </p:spPr>
          <p:style>
            <a:lnRef idx="0">
              <a:scrgbClr r="0" g="0" b="0"/>
            </a:lnRef>
            <a:fillRef idx="0">
              <a:scrgbClr r="0" g="0" b="0"/>
            </a:fillRef>
            <a:effectRef idx="0">
              <a:scrgbClr r="0" g="0" b="0"/>
            </a:effectRef>
            <a:fontRef idx="minor"/>
          </p:style>
        </p:sp>
        <p:sp>
          <p:nvSpPr>
            <p:cNvPr id="48" name="CustomShape 13">
              <a:extLst>
                <a:ext uri="{FF2B5EF4-FFF2-40B4-BE49-F238E27FC236}">
                  <a16:creationId xmlns:a16="http://schemas.microsoft.com/office/drawing/2014/main" id="{0680886F-CC5B-4549-8BB5-5CB91A211E57}"/>
                </a:ext>
              </a:extLst>
            </p:cNvPr>
            <p:cNvSpPr/>
            <p:nvPr/>
          </p:nvSpPr>
          <p:spPr>
            <a:xfrm rot="10800000" flipH="1">
              <a:off x="4603483" y="3286093"/>
              <a:ext cx="281269" cy="404956"/>
            </a:xfrm>
            <a:custGeom>
              <a:avLst/>
              <a:gdLst/>
              <a:ahLst/>
              <a:cxnLst/>
              <a:rect l="l" t="t" r="r" b="b"/>
              <a:pathLst>
                <a:path w="21600" h="21600">
                  <a:moveTo>
                    <a:pt x="0" y="0"/>
                  </a:moveTo>
                  <a:lnTo>
                    <a:pt x="21600" y="21600"/>
                  </a:lnTo>
                </a:path>
              </a:pathLst>
            </a:custGeom>
            <a:noFill/>
            <a:ln w="19080">
              <a:solidFill>
                <a:srgbClr val="FFFFFF"/>
              </a:solidFill>
              <a:round/>
              <a:tailEnd type="triangle" w="lg" len="lg"/>
            </a:ln>
          </p:spPr>
          <p:style>
            <a:lnRef idx="0">
              <a:scrgbClr r="0" g="0" b="0"/>
            </a:lnRef>
            <a:fillRef idx="0">
              <a:scrgbClr r="0" g="0" b="0"/>
            </a:fillRef>
            <a:effectRef idx="0">
              <a:scrgbClr r="0" g="0" b="0"/>
            </a:effectRef>
            <a:fontRef idx="minor"/>
          </p:style>
        </p:sp>
        <p:sp>
          <p:nvSpPr>
            <p:cNvPr id="50" name="CustomShape 7">
              <a:extLst>
                <a:ext uri="{FF2B5EF4-FFF2-40B4-BE49-F238E27FC236}">
                  <a16:creationId xmlns:a16="http://schemas.microsoft.com/office/drawing/2014/main" id="{08837DA6-2A1D-4E4B-A610-9C974ADB5076}"/>
                </a:ext>
              </a:extLst>
            </p:cNvPr>
            <p:cNvSpPr/>
            <p:nvPr/>
          </p:nvSpPr>
          <p:spPr>
            <a:xfrm>
              <a:off x="4744765" y="2834218"/>
              <a:ext cx="596520" cy="579960"/>
            </a:xfrm>
            <a:prstGeom prst="flowChartDecision">
              <a:avLst/>
            </a:prstGeom>
            <a:solidFill>
              <a:srgbClr val="FF0000"/>
            </a:solidFill>
            <a:ln w="38160">
              <a:solidFill>
                <a:srgbClr val="FFFFFF"/>
              </a:solidFill>
              <a:round/>
            </a:ln>
          </p:spPr>
          <p:style>
            <a:lnRef idx="0">
              <a:scrgbClr r="0" g="0" b="0"/>
            </a:lnRef>
            <a:fillRef idx="0">
              <a:scrgbClr r="0" g="0" b="0"/>
            </a:fillRef>
            <a:effectRef idx="0">
              <a:scrgbClr r="0" g="0" b="0"/>
            </a:effectRef>
            <a:fontRef idx="minor"/>
          </p:style>
          <p:txBody>
            <a:bodyPr/>
            <a:lstStyle/>
            <a:p>
              <a:endParaRPr lang="en-US"/>
            </a:p>
          </p:txBody>
        </p:sp>
        <p:sp>
          <p:nvSpPr>
            <p:cNvPr id="51" name="TextShape 14">
              <a:extLst>
                <a:ext uri="{FF2B5EF4-FFF2-40B4-BE49-F238E27FC236}">
                  <a16:creationId xmlns:a16="http://schemas.microsoft.com/office/drawing/2014/main" id="{B24679D2-8F29-42C0-B486-CD8E41236EE5}"/>
                </a:ext>
              </a:extLst>
            </p:cNvPr>
            <p:cNvSpPr txBox="1"/>
            <p:nvPr/>
          </p:nvSpPr>
          <p:spPr>
            <a:xfrm>
              <a:off x="4754485" y="2788948"/>
              <a:ext cx="596520" cy="579960"/>
            </a:xfrm>
            <a:prstGeom prst="rect">
              <a:avLst/>
            </a:prstGeom>
            <a:noFill/>
            <a:ln>
              <a:noFill/>
            </a:ln>
          </p:spPr>
          <p:txBody>
            <a:bodyPr tIns="91440" bIns="91440"/>
            <a:lstStyle/>
            <a:p>
              <a:pPr algn="ctr">
                <a:lnSpc>
                  <a:spcPct val="100000"/>
                </a:lnSpc>
              </a:pPr>
              <a:r>
                <a:rPr lang="en-US" sz="3000" dirty="0">
                  <a:solidFill>
                    <a:schemeClr val="bg1"/>
                  </a:solidFill>
                  <a:latin typeface="Consolas" panose="020B0609020204030204" pitchFamily="49" charset="0"/>
                  <a:cs typeface="Courier New" panose="02070309020205020404" pitchFamily="49" charset="0"/>
                </a:rPr>
                <a:t>/</a:t>
              </a:r>
            </a:p>
          </p:txBody>
        </p:sp>
      </p:grpSp>
      <p:grpSp>
        <p:nvGrpSpPr>
          <p:cNvPr id="52" name="Group 51">
            <a:extLst>
              <a:ext uri="{FF2B5EF4-FFF2-40B4-BE49-F238E27FC236}">
                <a16:creationId xmlns:a16="http://schemas.microsoft.com/office/drawing/2014/main" id="{5F15D153-AE0F-4C0A-AAC5-5DFEB5908D9C}"/>
              </a:ext>
            </a:extLst>
          </p:cNvPr>
          <p:cNvGrpSpPr/>
          <p:nvPr/>
        </p:nvGrpSpPr>
        <p:grpSpPr>
          <a:xfrm>
            <a:off x="5345194" y="2619692"/>
            <a:ext cx="1212480" cy="929160"/>
            <a:chOff x="5478840" y="2633760"/>
            <a:chExt cx="1212480" cy="929160"/>
          </a:xfrm>
        </p:grpSpPr>
        <p:sp>
          <p:nvSpPr>
            <p:cNvPr id="53" name="CustomShape 2">
              <a:extLst>
                <a:ext uri="{FF2B5EF4-FFF2-40B4-BE49-F238E27FC236}">
                  <a16:creationId xmlns:a16="http://schemas.microsoft.com/office/drawing/2014/main" id="{AE11E23B-FE3B-4D71-B94D-B8095AA09134}"/>
                </a:ext>
              </a:extLst>
            </p:cNvPr>
            <p:cNvSpPr/>
            <p:nvPr/>
          </p:nvSpPr>
          <p:spPr>
            <a:xfrm>
              <a:off x="5478840" y="3145680"/>
              <a:ext cx="380520" cy="720"/>
            </a:xfrm>
            <a:custGeom>
              <a:avLst/>
              <a:gdLst/>
              <a:ahLst/>
              <a:cxnLst/>
              <a:rect l="l" t="t" r="r" b="b"/>
              <a:pathLst>
                <a:path w="21600" h="21600">
                  <a:moveTo>
                    <a:pt x="0" y="0"/>
                  </a:moveTo>
                  <a:lnTo>
                    <a:pt x="21600" y="21600"/>
                  </a:lnTo>
                </a:path>
              </a:pathLst>
            </a:custGeom>
            <a:noFill/>
            <a:ln w="19080">
              <a:solidFill>
                <a:srgbClr val="FFFFFF"/>
              </a:solidFill>
              <a:round/>
              <a:tailEnd type="triangle" w="lg" len="lg"/>
            </a:ln>
          </p:spPr>
          <p:style>
            <a:lnRef idx="0">
              <a:scrgbClr r="0" g="0" b="0"/>
            </a:lnRef>
            <a:fillRef idx="0">
              <a:scrgbClr r="0" g="0" b="0"/>
            </a:fillRef>
            <a:effectRef idx="0">
              <a:scrgbClr r="0" g="0" b="0"/>
            </a:effectRef>
            <a:fontRef idx="minor"/>
          </p:style>
        </p:sp>
        <p:sp>
          <p:nvSpPr>
            <p:cNvPr id="54" name="CustomShape 4">
              <a:extLst>
                <a:ext uri="{FF2B5EF4-FFF2-40B4-BE49-F238E27FC236}">
                  <a16:creationId xmlns:a16="http://schemas.microsoft.com/office/drawing/2014/main" id="{9CF1E39E-CF83-497C-A703-BA1FD668D29E}"/>
                </a:ext>
              </a:extLst>
            </p:cNvPr>
            <p:cNvSpPr/>
            <p:nvPr/>
          </p:nvSpPr>
          <p:spPr>
            <a:xfrm>
              <a:off x="5878800" y="2711160"/>
              <a:ext cx="812520" cy="851760"/>
            </a:xfrm>
            <a:prstGeom prst="rect">
              <a:avLst/>
            </a:prstGeom>
            <a:solidFill>
              <a:srgbClr val="0000FF"/>
            </a:solidFill>
            <a:ln w="38160">
              <a:solidFill>
                <a:srgbClr val="FFFFFF"/>
              </a:solidFill>
              <a:round/>
            </a:ln>
          </p:spPr>
          <p:style>
            <a:lnRef idx="0">
              <a:scrgbClr r="0" g="0" b="0"/>
            </a:lnRef>
            <a:fillRef idx="0">
              <a:scrgbClr r="0" g="0" b="0"/>
            </a:fillRef>
            <a:effectRef idx="0">
              <a:scrgbClr r="0" g="0" b="0"/>
            </a:effectRef>
            <a:fontRef idx="minor"/>
          </p:style>
        </p:sp>
        <p:sp>
          <p:nvSpPr>
            <p:cNvPr id="55" name="TextShape 8">
              <a:extLst>
                <a:ext uri="{FF2B5EF4-FFF2-40B4-BE49-F238E27FC236}">
                  <a16:creationId xmlns:a16="http://schemas.microsoft.com/office/drawing/2014/main" id="{1B7FCE2B-C329-4B18-B76A-08D0EFADB1D5}"/>
                </a:ext>
              </a:extLst>
            </p:cNvPr>
            <p:cNvSpPr txBox="1"/>
            <p:nvPr/>
          </p:nvSpPr>
          <p:spPr>
            <a:xfrm>
              <a:off x="5878800" y="2633760"/>
              <a:ext cx="812520" cy="463680"/>
            </a:xfrm>
            <a:prstGeom prst="rect">
              <a:avLst/>
            </a:prstGeom>
            <a:noFill/>
            <a:ln>
              <a:noFill/>
            </a:ln>
          </p:spPr>
          <p:txBody>
            <a:bodyPr tIns="91440" bIns="91440"/>
            <a:lstStyle/>
            <a:p>
              <a:pPr algn="ctr">
                <a:lnSpc>
                  <a:spcPct val="100000"/>
                </a:lnSpc>
              </a:pPr>
              <a:r>
                <a:rPr lang="en-US" sz="3000" b="0" strike="noStrike" spc="-1">
                  <a:solidFill>
                    <a:srgbClr val="FFFFFF"/>
                  </a:solidFill>
                  <a:uFill>
                    <a:solidFill>
                      <a:srgbClr val="FFFFFF"/>
                    </a:solidFill>
                  </a:uFill>
                  <a:latin typeface="Consolas"/>
                  <a:ea typeface="Consolas"/>
                </a:rPr>
                <a:t>a+b</a:t>
              </a:r>
              <a:endParaRPr lang="en-US" sz="3200" b="0" strike="noStrike" spc="-1">
                <a:solidFill>
                  <a:srgbClr val="FFFFFF"/>
                </a:solidFill>
                <a:uFill>
                  <a:solidFill>
                    <a:srgbClr val="FFFFFF"/>
                  </a:solidFill>
                </a:uFill>
                <a:latin typeface="Cambria"/>
              </a:endParaRPr>
            </a:p>
            <a:p>
              <a:pPr>
                <a:lnSpc>
                  <a:spcPct val="100000"/>
                </a:lnSpc>
              </a:pPr>
              <a:endParaRPr lang="en-US" sz="3200" b="0" strike="noStrike" spc="-1">
                <a:solidFill>
                  <a:srgbClr val="FFFFFF"/>
                </a:solidFill>
                <a:uFill>
                  <a:solidFill>
                    <a:srgbClr val="FFFFFF"/>
                  </a:solidFill>
                </a:uFill>
                <a:latin typeface="Cambria"/>
              </a:endParaRPr>
            </a:p>
          </p:txBody>
        </p:sp>
        <p:sp>
          <p:nvSpPr>
            <p:cNvPr id="56" name="TextShape 9">
              <a:extLst>
                <a:ext uri="{FF2B5EF4-FFF2-40B4-BE49-F238E27FC236}">
                  <a16:creationId xmlns:a16="http://schemas.microsoft.com/office/drawing/2014/main" id="{FD3FA599-3226-4F92-94AE-B1213104655B}"/>
                </a:ext>
              </a:extLst>
            </p:cNvPr>
            <p:cNvSpPr txBox="1"/>
            <p:nvPr/>
          </p:nvSpPr>
          <p:spPr>
            <a:xfrm>
              <a:off x="5878800" y="2633760"/>
              <a:ext cx="812520" cy="463680"/>
            </a:xfrm>
            <a:prstGeom prst="rect">
              <a:avLst/>
            </a:prstGeom>
            <a:noFill/>
            <a:ln>
              <a:noFill/>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___</a:t>
              </a:r>
              <a:endParaRPr lang="en-US" sz="3200" b="0" strike="noStrike" spc="-1" dirty="0">
                <a:solidFill>
                  <a:srgbClr val="FFFFFF"/>
                </a:solidFill>
                <a:uFill>
                  <a:solidFill>
                    <a:srgbClr val="FFFFFF"/>
                  </a:solidFill>
                </a:uFill>
                <a:latin typeface="Cambria"/>
              </a:endParaRPr>
            </a:p>
            <a:p>
              <a:pPr>
                <a:lnSpc>
                  <a:spcPct val="100000"/>
                </a:lnSpc>
              </a:pPr>
              <a:endParaRPr lang="en-US" sz="3200" b="0" strike="noStrike" spc="-1" dirty="0">
                <a:solidFill>
                  <a:srgbClr val="FFFFFF"/>
                </a:solidFill>
                <a:uFill>
                  <a:solidFill>
                    <a:srgbClr val="FFFFFF"/>
                  </a:solidFill>
                </a:uFill>
                <a:latin typeface="Cambria"/>
              </a:endParaRPr>
            </a:p>
          </p:txBody>
        </p:sp>
        <p:sp>
          <p:nvSpPr>
            <p:cNvPr id="57" name="TextShape 10">
              <a:extLst>
                <a:ext uri="{FF2B5EF4-FFF2-40B4-BE49-F238E27FC236}">
                  <a16:creationId xmlns:a16="http://schemas.microsoft.com/office/drawing/2014/main" id="{B4F701BA-65DA-4398-A12E-FBE0EE0B55FA}"/>
                </a:ext>
              </a:extLst>
            </p:cNvPr>
            <p:cNvSpPr txBox="1"/>
            <p:nvPr/>
          </p:nvSpPr>
          <p:spPr>
            <a:xfrm>
              <a:off x="5878800" y="3006000"/>
              <a:ext cx="812520" cy="463680"/>
            </a:xfrm>
            <a:prstGeom prst="rect">
              <a:avLst/>
            </a:prstGeom>
            <a:noFill/>
            <a:ln>
              <a:noFill/>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2</a:t>
              </a:r>
              <a:endParaRPr lang="en-US" sz="3200" b="0" strike="noStrike" spc="-1" dirty="0">
                <a:solidFill>
                  <a:srgbClr val="FFFFFF"/>
                </a:solidFill>
                <a:uFill>
                  <a:solidFill>
                    <a:srgbClr val="FFFFFF"/>
                  </a:solidFill>
                </a:uFill>
                <a:latin typeface="Cambria"/>
              </a:endParaRPr>
            </a:p>
            <a:p>
              <a:pPr>
                <a:lnSpc>
                  <a:spcPct val="100000"/>
                </a:lnSpc>
              </a:pPr>
              <a:endParaRPr lang="en-US" sz="3200" b="0" strike="noStrike" spc="-1" dirty="0">
                <a:solidFill>
                  <a:srgbClr val="FFFFFF"/>
                </a:solidFill>
                <a:uFill>
                  <a:solidFill>
                    <a:srgbClr val="FFFFFF"/>
                  </a:solidFill>
                </a:uFill>
                <a:latin typeface="Cambria"/>
              </a:endParaRPr>
            </a:p>
          </p:txBody>
        </p:sp>
      </p:grpSp>
      <p:sp>
        <p:nvSpPr>
          <p:cNvPr id="58" name="CustomShape 17">
            <a:extLst>
              <a:ext uri="{FF2B5EF4-FFF2-40B4-BE49-F238E27FC236}">
                <a16:creationId xmlns:a16="http://schemas.microsoft.com/office/drawing/2014/main" id="{3A5F1045-FB4F-4EDD-9DDC-084F6F61A4CF}"/>
              </a:ext>
            </a:extLst>
          </p:cNvPr>
          <p:cNvSpPr/>
          <p:nvPr/>
        </p:nvSpPr>
        <p:spPr>
          <a:xfrm>
            <a:off x="6558034" y="3149972"/>
            <a:ext cx="734400" cy="360"/>
          </a:xfrm>
          <a:custGeom>
            <a:avLst/>
            <a:gdLst/>
            <a:ahLst/>
            <a:cxnLst/>
            <a:rect l="l" t="t" r="r" b="b"/>
            <a:pathLst>
              <a:path w="21600" h="21600">
                <a:moveTo>
                  <a:pt x="0" y="0"/>
                </a:moveTo>
                <a:lnTo>
                  <a:pt x="21600" y="21600"/>
                </a:lnTo>
              </a:path>
            </a:pathLst>
          </a:custGeom>
          <a:noFill/>
          <a:ln w="38160">
            <a:solidFill>
              <a:srgbClr val="FFFFFF"/>
            </a:solidFill>
            <a:round/>
            <a:tailEnd type="triangle" w="lg" len="lg"/>
          </a:ln>
        </p:spPr>
        <p:style>
          <a:lnRef idx="0">
            <a:scrgbClr r="0" g="0" b="0"/>
          </a:lnRef>
          <a:fillRef idx="0">
            <a:scrgbClr r="0" g="0" b="0"/>
          </a:fillRef>
          <a:effectRef idx="0">
            <a:scrgbClr r="0" g="0" b="0"/>
          </a:effectRef>
          <a:fontRef idx="minor"/>
        </p:style>
      </p:sp>
      <p:sp>
        <p:nvSpPr>
          <p:cNvPr id="35" name="CustomShape 18">
            <a:extLst>
              <a:ext uri="{FF2B5EF4-FFF2-40B4-BE49-F238E27FC236}">
                <a16:creationId xmlns:a16="http://schemas.microsoft.com/office/drawing/2014/main" id="{326A9916-2DEB-48DB-B19D-E06068658FE9}"/>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same two inputs, "a" and </a:t>
            </a:r>
            <a:r>
              <a:rPr lang="en-US" sz="2400" dirty="0">
                <a:solidFill>
                  <a:schemeClr val="tx1">
                    <a:lumMod val="95000"/>
                    <a:lumOff val="5000"/>
                  </a:schemeClr>
                </a:solidFill>
                <a:latin typeface="Fira Sans Condensed"/>
              </a:rPr>
              <a:t>"b",</a:t>
            </a:r>
            <a:endParaRPr lang="en-US" sz="2400" b="0" strike="noStrike" spc="-1" dirty="0">
              <a:solidFill>
                <a:schemeClr val="tx1">
                  <a:lumMod val="95000"/>
                  <a:lumOff val="5000"/>
                </a:schemeClr>
              </a:solidFill>
              <a:uFill>
                <a:solidFill>
                  <a:srgbClr val="FFFFFF"/>
                </a:solidFill>
              </a:uFill>
              <a:latin typeface="Fira Sans Condensed"/>
            </a:endParaRPr>
          </a:p>
        </p:txBody>
      </p:sp>
      <p:sp>
        <p:nvSpPr>
          <p:cNvPr id="36" name="CustomShape 18">
            <a:extLst>
              <a:ext uri="{FF2B5EF4-FFF2-40B4-BE49-F238E27FC236}">
                <a16:creationId xmlns:a16="http://schemas.microsoft.com/office/drawing/2014/main" id="{12D4B516-D440-48B6-9ED8-F90F631145F4}"/>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same two inputs, "a" and "b", are received, exactly as before.</a:t>
            </a:r>
            <a:endParaRPr lang="en-US" sz="2400" b="0" strike="noStrike" spc="-1" dirty="0">
              <a:solidFill>
                <a:schemeClr val="bg1"/>
              </a:solidFill>
              <a:uFill>
                <a:solidFill>
                  <a:srgbClr val="FFFFFF"/>
                </a:solidFill>
              </a:uFill>
              <a:latin typeface="Fira Sans Condensed"/>
            </a:endParaRPr>
          </a:p>
        </p:txBody>
      </p:sp>
      <p:sp>
        <p:nvSpPr>
          <p:cNvPr id="37" name="CustomShape 18">
            <a:extLst>
              <a:ext uri="{FF2B5EF4-FFF2-40B4-BE49-F238E27FC236}">
                <a16:creationId xmlns:a16="http://schemas.microsoft.com/office/drawing/2014/main" id="{ACBCE571-CB1B-4B6A-BAAF-71333CFF64F2}"/>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r>
              <a:rPr lang="en-US" sz="2400" dirty="0">
                <a:solidFill>
                  <a:schemeClr val="bg1"/>
                </a:solidFill>
                <a:latin typeface="Fira Sans Condensed"/>
              </a:rPr>
              <a:t>The two inputs are used to find the </a:t>
            </a:r>
            <a:r>
              <a:rPr lang="en-US" sz="2400" dirty="0">
                <a:solidFill>
                  <a:schemeClr val="tx1">
                    <a:lumMod val="95000"/>
                    <a:lumOff val="5000"/>
                  </a:schemeClr>
                </a:solidFill>
                <a:latin typeface="Fira Sans Condensed"/>
              </a:rPr>
              <a:t>sum using addition</a:t>
            </a:r>
            <a:endParaRPr lang="en-US" sz="2400" dirty="0">
              <a:solidFill>
                <a:schemeClr val="bg1"/>
              </a:solidFill>
              <a:effectLst/>
              <a:latin typeface="Fira Sans Condensed"/>
            </a:endParaRPr>
          </a:p>
        </p:txBody>
      </p:sp>
      <p:sp>
        <p:nvSpPr>
          <p:cNvPr id="38" name="CustomShape 18">
            <a:extLst>
              <a:ext uri="{FF2B5EF4-FFF2-40B4-BE49-F238E27FC236}">
                <a16:creationId xmlns:a16="http://schemas.microsoft.com/office/drawing/2014/main" id="{80AB4390-6FAE-493C-9276-C9E25F233A91}"/>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r>
              <a:rPr lang="en-US" sz="2400" dirty="0">
                <a:solidFill>
                  <a:schemeClr val="bg1"/>
                </a:solidFill>
                <a:latin typeface="Fira Sans Condensed"/>
              </a:rPr>
              <a:t>The two inputs are used to find the sum using addition to get </a:t>
            </a:r>
            <a:r>
              <a:rPr lang="en-US" sz="2400" dirty="0">
                <a:solidFill>
                  <a:schemeClr val="tx1">
                    <a:lumMod val="95000"/>
                    <a:lumOff val="5000"/>
                  </a:schemeClr>
                </a:solidFill>
                <a:latin typeface="Fira Sans Condensed"/>
              </a:rPr>
              <a:t>"a" plus "b".</a:t>
            </a:r>
          </a:p>
        </p:txBody>
      </p:sp>
      <p:sp>
        <p:nvSpPr>
          <p:cNvPr id="39" name="CustomShape 18">
            <a:extLst>
              <a:ext uri="{FF2B5EF4-FFF2-40B4-BE49-F238E27FC236}">
                <a16:creationId xmlns:a16="http://schemas.microsoft.com/office/drawing/2014/main" id="{B85F576C-60A0-4E1D-8FAD-00BFDF4680C7}"/>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r>
              <a:rPr lang="en-US" sz="2400" dirty="0">
                <a:solidFill>
                  <a:schemeClr val="bg1"/>
                </a:solidFill>
                <a:latin typeface="Fira Sans Condensed"/>
              </a:rPr>
              <a:t>The two inputs are used to find the sum using addition to get "a" plus "b".</a:t>
            </a:r>
          </a:p>
        </p:txBody>
      </p:sp>
      <p:sp>
        <p:nvSpPr>
          <p:cNvPr id="40" name="CustomShape 18">
            <a:extLst>
              <a:ext uri="{FF2B5EF4-FFF2-40B4-BE49-F238E27FC236}">
                <a16:creationId xmlns:a16="http://schemas.microsoft.com/office/drawing/2014/main" id="{91C219EA-0848-4BA8-AC4C-12C2FA51E1F7}"/>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r>
              <a:rPr lang="en-US" sz="2400" dirty="0">
                <a:solidFill>
                  <a:schemeClr val="bg1"/>
                </a:solidFill>
                <a:latin typeface="Fira Sans Condensed"/>
              </a:rPr>
              <a:t>After finding the sum, we can divide by the number of elements, two in this case, to receive the average of "a" plus "b" over two.</a:t>
            </a:r>
            <a:endParaRPr lang="en-US" sz="2400" dirty="0">
              <a:solidFill>
                <a:schemeClr val="bg1"/>
              </a:solidFill>
              <a:effectLst/>
              <a:latin typeface="Fira Sans Condensed"/>
            </a:endParaRPr>
          </a:p>
        </p:txBody>
      </p:sp>
      <p:sp>
        <p:nvSpPr>
          <p:cNvPr id="41" name="CustomShape 18">
            <a:extLst>
              <a:ext uri="{FF2B5EF4-FFF2-40B4-BE49-F238E27FC236}">
                <a16:creationId xmlns:a16="http://schemas.microsoft.com/office/drawing/2014/main" id="{1C846811-6C3C-4C89-A98A-888F46D82FB4}"/>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r>
              <a:rPr lang="en-US" sz="2400" dirty="0">
                <a:solidFill>
                  <a:schemeClr val="bg1"/>
                </a:solidFill>
                <a:latin typeface="Fira Sans Condensed"/>
              </a:rPr>
              <a:t>After finding the sum, we can </a:t>
            </a:r>
            <a:r>
              <a:rPr lang="en-US" sz="2400" dirty="0">
                <a:solidFill>
                  <a:schemeClr val="tx1">
                    <a:lumMod val="95000"/>
                    <a:lumOff val="5000"/>
                  </a:schemeClr>
                </a:solidFill>
                <a:latin typeface="Fira Sans Condensed"/>
              </a:rPr>
              <a:t>divide by the number of elements</a:t>
            </a:r>
            <a:endParaRPr lang="en-US" sz="2400" dirty="0">
              <a:solidFill>
                <a:schemeClr val="bg1"/>
              </a:solidFill>
              <a:latin typeface="Fira Sans Condensed"/>
            </a:endParaRPr>
          </a:p>
        </p:txBody>
      </p:sp>
      <p:sp>
        <p:nvSpPr>
          <p:cNvPr id="42" name="CustomShape 18">
            <a:extLst>
              <a:ext uri="{FF2B5EF4-FFF2-40B4-BE49-F238E27FC236}">
                <a16:creationId xmlns:a16="http://schemas.microsoft.com/office/drawing/2014/main" id="{6F8BB584-1752-4E7A-BF7B-FD3BE2918A87}"/>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r>
              <a:rPr lang="en-US" sz="2400" dirty="0">
                <a:solidFill>
                  <a:schemeClr val="bg1"/>
                </a:solidFill>
                <a:latin typeface="Fira Sans Condensed"/>
              </a:rPr>
              <a:t>After finding the sum, we can divide by the number of elements, two in this case, to receive the average of </a:t>
            </a:r>
            <a:r>
              <a:rPr lang="en-US" sz="2400" dirty="0">
                <a:solidFill>
                  <a:schemeClr val="tx1">
                    <a:lumMod val="95000"/>
                    <a:lumOff val="5000"/>
                  </a:schemeClr>
                </a:solidFill>
                <a:latin typeface="Fira Sans Condensed"/>
              </a:rPr>
              <a:t>"a" plus "b" over two.</a:t>
            </a:r>
          </a:p>
        </p:txBody>
      </p:sp>
      <p:sp>
        <p:nvSpPr>
          <p:cNvPr id="43" name="CustomShape 18">
            <a:extLst>
              <a:ext uri="{FF2B5EF4-FFF2-40B4-BE49-F238E27FC236}">
                <a16:creationId xmlns:a16="http://schemas.microsoft.com/office/drawing/2014/main" id="{97E3BC8F-904B-45E2-B616-5B3EFF49A3E7}"/>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result can be returned, like before, as an output.</a:t>
            </a:r>
            <a:endParaRPr lang="en-US" sz="2400" b="0" strike="noStrike" spc="-1" dirty="0">
              <a:solidFill>
                <a:schemeClr val="bg1"/>
              </a:solidFill>
              <a:uFill>
                <a:solidFill>
                  <a:srgbClr val="FFFFFF"/>
                </a:solidFill>
              </a:uFill>
              <a:latin typeface="Fira Sans Condensed"/>
            </a:endParaRPr>
          </a:p>
        </p:txBody>
      </p:sp>
      <p:sp>
        <p:nvSpPr>
          <p:cNvPr id="44" name="CustomShape 18">
            <a:extLst>
              <a:ext uri="{FF2B5EF4-FFF2-40B4-BE49-F238E27FC236}">
                <a16:creationId xmlns:a16="http://schemas.microsoft.com/office/drawing/2014/main" id="{B76994A9-363D-4222-93A7-577106A6AB40}"/>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Thus, code is a list of steps that do a task. </a:t>
            </a:r>
            <a:endParaRPr lang="en-US" sz="2400" b="0" strike="noStrike" spc="-1" dirty="0">
              <a:solidFill>
                <a:schemeClr val="bg1"/>
              </a:solidFill>
              <a:uFill>
                <a:solidFill>
                  <a:srgbClr val="FFFFFF"/>
                </a:solidFill>
              </a:uFill>
              <a:latin typeface="Fira Sans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6"/>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grpId="0" nodeType="afterEffect">
                                  <p:stCondLst>
                                    <p:cond delay="2000"/>
                                  </p:stCondLst>
                                  <p:childTnLst>
                                    <p:set>
                                      <p:cBhvr>
                                        <p:cTn id="17" dur="1" fill="hold">
                                          <p:stCondLst>
                                            <p:cond delay="0"/>
                                          </p:stCondLst>
                                        </p:cTn>
                                        <p:tgtEl>
                                          <p:spTgt spid="3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37"/>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38"/>
                                        </p:tgtEl>
                                        <p:attrNameLst>
                                          <p:attrName>style.visibility</p:attrName>
                                        </p:attrNameLst>
                                      </p:cBhvr>
                                      <p:to>
                                        <p:strVal val="hidden"/>
                                      </p:to>
                                    </p:set>
                                  </p:childTnLst>
                                </p:cTn>
                              </p:par>
                              <p:par>
                                <p:cTn id="30" presetID="1" presetClass="entr" presetSubtype="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39"/>
                                        </p:tgtEl>
                                        <p:attrNameLst>
                                          <p:attrName>style.visibility</p:attrName>
                                        </p:attrNameLst>
                                      </p:cBhvr>
                                      <p:to>
                                        <p:strVal val="hidden"/>
                                      </p:to>
                                    </p:set>
                                  </p:childTnLst>
                                </p:cTn>
                              </p:par>
                            </p:childTnLst>
                          </p:cTn>
                        </p:par>
                        <p:par>
                          <p:cTn id="38" fill="hold">
                            <p:stCondLst>
                              <p:cond delay="0"/>
                            </p:stCondLst>
                            <p:childTnLst>
                              <p:par>
                                <p:cTn id="39" presetID="1" presetClass="entr" presetSubtype="0" fill="hold" grpId="0" nodeType="afterEffect">
                                  <p:stCondLst>
                                    <p:cond delay="2000"/>
                                  </p:stCondLst>
                                  <p:childTnLst>
                                    <p:set>
                                      <p:cBhvr>
                                        <p:cTn id="40" dur="1" fill="hold">
                                          <p:stCondLst>
                                            <p:cond delay="0"/>
                                          </p:stCondLst>
                                        </p:cTn>
                                        <p:tgtEl>
                                          <p:spTgt spid="4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41"/>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42"/>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40"/>
                                        </p:tgtEl>
                                        <p:attrNameLst>
                                          <p:attrName>style.visibility</p:attrName>
                                        </p:attrNameLst>
                                      </p:cBhvr>
                                      <p:to>
                                        <p:strVal val="hidden"/>
                                      </p:to>
                                    </p:set>
                                  </p:childTnLst>
                                </p:cTn>
                              </p:par>
                            </p:childTnLst>
                          </p:cTn>
                        </p:par>
                        <p:par>
                          <p:cTn id="61" fill="hold">
                            <p:stCondLst>
                              <p:cond delay="0"/>
                            </p:stCondLst>
                            <p:childTnLst>
                              <p:par>
                                <p:cTn id="62" presetID="1" presetClass="entr" presetSubtype="0" fill="hold" grpId="0" nodeType="afterEffect">
                                  <p:stCondLst>
                                    <p:cond delay="2000"/>
                                  </p:stCondLst>
                                  <p:childTnLst>
                                    <p:set>
                                      <p:cBhvr>
                                        <p:cTn id="63" dur="1" fill="hold">
                                          <p:stCondLst>
                                            <p:cond delay="0"/>
                                          </p:stCondLst>
                                        </p:cTn>
                                        <p:tgtEl>
                                          <p:spTgt spid="43"/>
                                        </p:tgtEl>
                                        <p:attrNameLst>
                                          <p:attrName>style.visibility</p:attrName>
                                        </p:attrNameLst>
                                      </p:cBhvr>
                                      <p:to>
                                        <p:strVal val="visible"/>
                                      </p:to>
                                    </p:set>
                                  </p:childTnLst>
                                </p:cTn>
                              </p:par>
                            </p:childTnLst>
                          </p:cTn>
                        </p:par>
                        <p:par>
                          <p:cTn id="64" fill="hold">
                            <p:stCondLst>
                              <p:cond delay="2000"/>
                            </p:stCondLst>
                            <p:childTnLst>
                              <p:par>
                                <p:cTn id="65" presetID="1" presetClass="entr" presetSubtype="0" fill="hold" nodeType="afterEffect">
                                  <p:stCondLst>
                                    <p:cond delay="0"/>
                                  </p:stCondLst>
                                  <p:childTnLst>
                                    <p:set>
                                      <p:cBhvr>
                                        <p:cTn id="66" dur="1" fill="hold">
                                          <p:stCondLst>
                                            <p:cond delay="0"/>
                                          </p:stCondLst>
                                        </p:cTn>
                                        <p:tgtEl>
                                          <p:spTgt spid="5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43"/>
                                        </p:tgtEl>
                                        <p:attrNameLst>
                                          <p:attrName>style.visibility</p:attrName>
                                        </p:attrNameLst>
                                      </p:cBhvr>
                                      <p:to>
                                        <p:strVal val="hidden"/>
                                      </p:to>
                                    </p:set>
                                  </p:childTnLst>
                                </p:cTn>
                              </p:par>
                            </p:childTnLst>
                          </p:cTn>
                        </p:par>
                        <p:par>
                          <p:cTn id="71" fill="hold">
                            <p:stCondLst>
                              <p:cond delay="0"/>
                            </p:stCondLst>
                            <p:childTnLst>
                              <p:par>
                                <p:cTn id="72" presetID="1" presetClass="entr" presetSubtype="0" fill="hold" grpId="0" nodeType="afterEffect">
                                  <p:stCondLst>
                                    <p:cond delay="2000"/>
                                  </p:stCondLst>
                                  <p:childTnLst>
                                    <p:set>
                                      <p:cBhvr>
                                        <p:cTn id="73"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6" grpId="1"/>
      <p:bldP spid="37" grpId="0"/>
      <p:bldP spid="37" grpId="1"/>
      <p:bldP spid="38" grpId="0"/>
      <p:bldP spid="38" grpId="1"/>
      <p:bldP spid="39" grpId="0"/>
      <p:bldP spid="39" grpId="1"/>
      <p:bldP spid="40" grpId="0"/>
      <p:bldP spid="40" grpId="1"/>
      <p:bldP spid="41" grpId="0"/>
      <p:bldP spid="41" grpId="1"/>
      <p:bldP spid="42" grpId="0"/>
      <p:bldP spid="42" grpId="1"/>
      <p:bldP spid="43" grpId="0"/>
      <p:bldP spid="43" grpId="1"/>
      <p:bldP spid="4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5" name="TextShape 2"/>
          <p:cNvSpPr txBox="1"/>
          <p:nvPr/>
        </p:nvSpPr>
        <p:spPr>
          <a:xfrm>
            <a:off x="311760" y="886968"/>
            <a:ext cx="8520120" cy="3702600"/>
          </a:xfrm>
          <a:prstGeom prst="rect">
            <a:avLst/>
          </a:prstGeom>
          <a:noFill/>
          <a:ln>
            <a:noFill/>
          </a:ln>
        </p:spPr>
        <p:txBody>
          <a:bodyPr tIns="91440" bIns="91440"/>
          <a:lstStyle/>
          <a:p>
            <a:pPr>
              <a:lnSpc>
                <a:spcPct val="100000"/>
              </a:lnSpc>
            </a:pPr>
            <a:r>
              <a:rPr lang="en-US" sz="3000" b="0" strike="noStrike" spc="-1" dirty="0">
                <a:solidFill>
                  <a:srgbClr val="00BF00"/>
                </a:solidFill>
                <a:uFill>
                  <a:solidFill>
                    <a:srgbClr val="FFFFFF"/>
                  </a:solidFill>
                </a:uFill>
                <a:latin typeface="Consolas"/>
                <a:ea typeface="Consolas"/>
              </a:rPr>
              <a:t> Programming language</a:t>
            </a:r>
          </a:p>
          <a:p>
            <a:pPr>
              <a:lnSpc>
                <a:spcPct val="100000"/>
              </a:lnSpc>
            </a:pPr>
            <a:r>
              <a:rPr lang="en-US" sz="3000" spc="-1" dirty="0">
                <a:solidFill>
                  <a:srgbClr val="00BF00"/>
                </a:solidFill>
                <a:uFill>
                  <a:solidFill>
                    <a:srgbClr val="FFFFFF"/>
                  </a:solidFill>
                </a:uFill>
                <a:latin typeface="Consolas"/>
              </a:rPr>
              <a:t> Compiled</a:t>
            </a:r>
          </a:p>
          <a:p>
            <a:r>
              <a:rPr lang="en-US" sz="3000" spc="-1" dirty="0">
                <a:solidFill>
                  <a:srgbClr val="00BF00"/>
                </a:solidFill>
                <a:uFill>
                  <a:solidFill>
                    <a:srgbClr val="FFFFFF"/>
                  </a:solidFill>
                </a:uFill>
                <a:latin typeface="Consolas"/>
              </a:rPr>
              <a:t> Constantly evolving</a:t>
            </a:r>
          </a:p>
        </p:txBody>
      </p:sp>
      <p:sp>
        <p:nvSpPr>
          <p:cNvPr id="107" name="TextShape 4"/>
          <p:cNvSpPr txBox="1"/>
          <p:nvPr/>
        </p:nvSpPr>
        <p:spPr>
          <a:xfrm>
            <a:off x="311760" y="193680"/>
            <a:ext cx="8520120" cy="690120"/>
          </a:xfrm>
          <a:prstGeom prst="rect">
            <a:avLst/>
          </a:prstGeom>
          <a:solidFill>
            <a:srgbClr val="000000"/>
          </a:solidFill>
          <a:ln>
            <a:noFill/>
          </a:ln>
        </p:spPr>
        <p:txBody>
          <a:bodyPr tIns="91440" bIns="91440" anchor="b"/>
          <a:lstStyle/>
          <a:p>
            <a:pPr>
              <a:lnSpc>
                <a:spcPct val="100000"/>
              </a:lnSpc>
            </a:pPr>
            <a:r>
              <a:rPr lang="en-US" sz="4200" b="0" strike="noStrike" spc="-1" dirty="0">
                <a:solidFill>
                  <a:srgbClr val="00BF00"/>
                </a:solidFill>
                <a:uFill>
                  <a:solidFill>
                    <a:srgbClr val="FFFFFF"/>
                  </a:solidFill>
                </a:uFill>
                <a:latin typeface="Consolas"/>
                <a:ea typeface="Consolas"/>
              </a:rPr>
              <a:t>What Is C++?</a:t>
            </a:r>
            <a:endParaRPr lang="en-US" sz="1400" b="0" strike="noStrike" spc="-1" dirty="0">
              <a:solidFill>
                <a:srgbClr val="000000"/>
              </a:solidFill>
              <a:uFill>
                <a:solidFill>
                  <a:srgbClr val="FFFFFF"/>
                </a:solidFill>
              </a:uFill>
              <a:latin typeface="Arial"/>
            </a:endParaRPr>
          </a:p>
        </p:txBody>
      </p:sp>
      <p:sp>
        <p:nvSpPr>
          <p:cNvPr id="45" name="CustomShape 18">
            <a:extLst>
              <a:ext uri="{FF2B5EF4-FFF2-40B4-BE49-F238E27FC236}">
                <a16:creationId xmlns:a16="http://schemas.microsoft.com/office/drawing/2014/main" id="{30C853D1-5F02-4B24-8888-F537F5333792}"/>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One question a programmer might ask is: "Why C++? There are thousands of other programming languages out there, so what makes C++ so special?"</a:t>
            </a:r>
            <a:endParaRPr lang="en-US" sz="2400" b="0" strike="noStrike" spc="-1" dirty="0">
              <a:solidFill>
                <a:schemeClr val="bg1"/>
              </a:solidFill>
              <a:uFill>
                <a:solidFill>
                  <a:srgbClr val="FFFFFF"/>
                </a:solidFill>
              </a:uFill>
              <a:latin typeface="Fira Sans Condensed"/>
            </a:endParaRPr>
          </a:p>
        </p:txBody>
      </p:sp>
      <p:sp>
        <p:nvSpPr>
          <p:cNvPr id="5" name="CustomShape 18">
            <a:extLst>
              <a:ext uri="{FF2B5EF4-FFF2-40B4-BE49-F238E27FC236}">
                <a16:creationId xmlns:a16="http://schemas.microsoft.com/office/drawing/2014/main" id="{F5DA528C-6F5C-40C1-89E3-03AF03FE0C32}"/>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short answer is: nothing in particular. However, using C++ forces you to learn parts of programming that other languages try to hide.</a:t>
            </a:r>
            <a:endParaRPr lang="en-US" sz="2400" b="0" strike="noStrike" spc="-1" dirty="0">
              <a:solidFill>
                <a:schemeClr val="bg1"/>
              </a:solidFill>
              <a:uFill>
                <a:solidFill>
                  <a:srgbClr val="FFFFFF"/>
                </a:solidFill>
              </a:uFill>
              <a:latin typeface="Fira Sans Condensed"/>
            </a:endParaRPr>
          </a:p>
        </p:txBody>
      </p:sp>
      <p:sp>
        <p:nvSpPr>
          <p:cNvPr id="6" name="CustomShape 18">
            <a:extLst>
              <a:ext uri="{FF2B5EF4-FFF2-40B4-BE49-F238E27FC236}">
                <a16:creationId xmlns:a16="http://schemas.microsoft.com/office/drawing/2014/main" id="{5389F14D-C36F-4BBB-9F5D-36F011B9415A}"/>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After you understand the nature of programming, C++ is more approachable because it is just </a:t>
            </a:r>
            <a:r>
              <a:rPr lang="en-US" sz="2400" dirty="0">
                <a:solidFill>
                  <a:schemeClr val="tx1">
                    <a:lumMod val="95000"/>
                    <a:lumOff val="5000"/>
                  </a:schemeClr>
                </a:solidFill>
                <a:latin typeface="Fira Sans Condensed"/>
              </a:rPr>
              <a:t>a programming language.</a:t>
            </a:r>
            <a:endParaRPr lang="en-US" sz="2400" b="0" strike="noStrike" spc="-1" dirty="0">
              <a:solidFill>
                <a:schemeClr val="tx1">
                  <a:lumMod val="95000"/>
                  <a:lumOff val="5000"/>
                </a:schemeClr>
              </a:solidFill>
              <a:uFill>
                <a:solidFill>
                  <a:srgbClr val="FFFFFF"/>
                </a:solidFill>
              </a:uFill>
              <a:latin typeface="Fira Sans Condensed"/>
            </a:endParaRPr>
          </a:p>
        </p:txBody>
      </p:sp>
      <p:sp>
        <p:nvSpPr>
          <p:cNvPr id="7" name="CustomShape 18">
            <a:extLst>
              <a:ext uri="{FF2B5EF4-FFF2-40B4-BE49-F238E27FC236}">
                <a16:creationId xmlns:a16="http://schemas.microsoft.com/office/drawing/2014/main" id="{E96F98FA-454D-4E01-99B1-6D8FABA38759}"/>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C++ is a good starting point for developers who want to understand how computers work; if you just want to code and have everything automagically work, there are definitely better languages.</a:t>
            </a:r>
            <a:endParaRPr lang="en-US" sz="2400" b="0" strike="noStrike" spc="-1" dirty="0">
              <a:solidFill>
                <a:schemeClr val="bg1"/>
              </a:solidFill>
              <a:uFill>
                <a:solidFill>
                  <a:srgbClr val="FFFFFF"/>
                </a:solidFill>
              </a:uFill>
              <a:latin typeface="Fira Sans Condensed"/>
            </a:endParaRPr>
          </a:p>
        </p:txBody>
      </p:sp>
      <p:sp>
        <p:nvSpPr>
          <p:cNvPr id="8" name="CustomShape 18">
            <a:extLst>
              <a:ext uri="{FF2B5EF4-FFF2-40B4-BE49-F238E27FC236}">
                <a16:creationId xmlns:a16="http://schemas.microsoft.com/office/drawing/2014/main" id="{8816D2C1-EEDA-4F8B-A0C0-B7DE6D9466FB}"/>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After you understand the nature of programming, C++ is more approachable because it is just a programming language.</a:t>
            </a:r>
            <a:endParaRPr lang="en-US" sz="2400" b="0" strike="noStrike" spc="-1" dirty="0">
              <a:solidFill>
                <a:schemeClr val="bg1"/>
              </a:solidFill>
              <a:uFill>
                <a:solidFill>
                  <a:srgbClr val="FFFFFF"/>
                </a:solidFill>
              </a:uFill>
              <a:latin typeface="Fira Sans Condensed"/>
            </a:endParaRPr>
          </a:p>
        </p:txBody>
      </p:sp>
      <p:sp>
        <p:nvSpPr>
          <p:cNvPr id="9" name="CustomShape 18">
            <a:extLst>
              <a:ext uri="{FF2B5EF4-FFF2-40B4-BE49-F238E27FC236}">
                <a16:creationId xmlns:a16="http://schemas.microsoft.com/office/drawing/2014/main" id="{80B4C527-6BEC-451F-A88A-AA1E81CC01D6}"/>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Programming languages are just tools that make working with computers (more) straightforward. It's still not easy, but it's easier. </a:t>
            </a:r>
            <a:endParaRPr lang="en-US" sz="2400" b="0" strike="noStrike" spc="-1" dirty="0">
              <a:solidFill>
                <a:schemeClr val="bg1"/>
              </a:solidFill>
              <a:uFill>
                <a:solidFill>
                  <a:srgbClr val="FFFFFF"/>
                </a:solidFill>
              </a:uFill>
              <a:latin typeface="Fira Sans Condensed"/>
            </a:endParaRPr>
          </a:p>
        </p:txBody>
      </p:sp>
      <p:sp>
        <p:nvSpPr>
          <p:cNvPr id="14" name="CustomShape 18">
            <a:extLst>
              <a:ext uri="{FF2B5EF4-FFF2-40B4-BE49-F238E27FC236}">
                <a16:creationId xmlns:a16="http://schemas.microsoft.com/office/drawing/2014/main" id="{F8D25732-E586-43B8-BA8A-A35C3DDB527B}"/>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C++ is compiled, which means that the human-readable code has to be translated into computer-readable code. This process takes anywhere from milliseconds to days and is done before code "works".</a:t>
            </a:r>
            <a:endParaRPr lang="en-US" sz="2400" b="0" strike="noStrike" spc="-1" dirty="0">
              <a:solidFill>
                <a:schemeClr val="bg1"/>
              </a:solidFill>
              <a:uFill>
                <a:solidFill>
                  <a:srgbClr val="FFFFFF"/>
                </a:solidFill>
              </a:uFill>
              <a:latin typeface="Fira Sans Condensed"/>
            </a:endParaRPr>
          </a:p>
        </p:txBody>
      </p:sp>
      <p:sp>
        <p:nvSpPr>
          <p:cNvPr id="16" name="CustomShape 18">
            <a:extLst>
              <a:ext uri="{FF2B5EF4-FFF2-40B4-BE49-F238E27FC236}">
                <a16:creationId xmlns:a16="http://schemas.microsoft.com/office/drawing/2014/main" id="{31650EFA-9412-4CA2-9494-6BA7EB498E58}"/>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b="0" strike="noStrike" spc="-1" dirty="0">
                <a:solidFill>
                  <a:schemeClr val="bg1"/>
                </a:solidFill>
                <a:uFill>
                  <a:solidFill>
                    <a:srgbClr val="FFFFFF"/>
                  </a:solidFill>
                </a:uFill>
                <a:latin typeface="Fira Sans Condensed"/>
              </a:rPr>
              <a:t>Lastly, C++ is </a:t>
            </a:r>
            <a:r>
              <a:rPr lang="en-US" sz="2400" spc="-1" dirty="0">
                <a:solidFill>
                  <a:schemeClr val="bg1"/>
                </a:solidFill>
                <a:uFill>
                  <a:solidFill>
                    <a:srgbClr val="FFFFFF"/>
                  </a:solidFill>
                </a:uFill>
                <a:latin typeface="Fira Sans Condensed"/>
              </a:rPr>
              <a:t>constantly evolving. New C++ features are still being released that add (and remove) content from the language. </a:t>
            </a:r>
            <a:endParaRPr lang="en-US" sz="2400" b="0" strike="noStrike" spc="-1" dirty="0">
              <a:solidFill>
                <a:schemeClr val="bg1"/>
              </a:solidFill>
              <a:uFill>
                <a:solidFill>
                  <a:srgbClr val="FFFFFF"/>
                </a:solidFill>
              </a:uFill>
              <a:latin typeface="Fira Sans Condensed"/>
            </a:endParaRPr>
          </a:p>
        </p:txBody>
      </p:sp>
    </p:spTree>
    <p:extLst>
      <p:ext uri="{BB962C8B-B14F-4D97-AF65-F5344CB8AC3E}">
        <p14:creationId xmlns:p14="http://schemas.microsoft.com/office/powerpoint/2010/main" val="306599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05">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8"/>
                                        </p:tgtEl>
                                        <p:attrNameLst>
                                          <p:attrName>style.visibility</p:attrName>
                                        </p:attrNameLst>
                                      </p:cBhvr>
                                      <p:to>
                                        <p:strVal val="hidden"/>
                                      </p:to>
                                    </p:set>
                                  </p:childTnLst>
                                </p:cTn>
                              </p:par>
                            </p:childTnLst>
                          </p:cTn>
                        </p:par>
                        <p:par>
                          <p:cTn id="20" fill="hold">
                            <p:stCondLst>
                              <p:cond delay="0"/>
                            </p:stCondLst>
                            <p:childTnLst>
                              <p:par>
                                <p:cTn id="21" presetID="1" presetClass="entr" presetSubtype="0" fill="hold" grpId="0" nodeType="afterEffect">
                                  <p:stCondLst>
                                    <p:cond delay="30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par>
                          <p:cTn id="27" fill="hold">
                            <p:stCondLst>
                              <p:cond delay="0"/>
                            </p:stCondLst>
                            <p:childTnLst>
                              <p:par>
                                <p:cTn id="28" presetID="1" presetClass="entr" presetSubtype="0" fill="hold" grpId="0" nodeType="afterEffect">
                                  <p:stCondLst>
                                    <p:cond delay="2000"/>
                                  </p:stCondLst>
                                  <p:childTnLst>
                                    <p:set>
                                      <p:cBhvr>
                                        <p:cTn id="29" dur="1" fill="hold">
                                          <p:stCondLst>
                                            <p:cond delay="0"/>
                                          </p:stCondLst>
                                        </p:cTn>
                                        <p:tgtEl>
                                          <p:spTgt spid="14"/>
                                        </p:tgtEl>
                                        <p:attrNameLst>
                                          <p:attrName>style.visibility</p:attrName>
                                        </p:attrNameLst>
                                      </p:cBhvr>
                                      <p:to>
                                        <p:strVal val="visible"/>
                                      </p:to>
                                    </p:set>
                                  </p:childTnLst>
                                </p:cTn>
                              </p:par>
                            </p:childTnLst>
                          </p:cTn>
                        </p:par>
                        <p:par>
                          <p:cTn id="30" fill="hold">
                            <p:stCondLst>
                              <p:cond delay="2000"/>
                            </p:stCondLst>
                            <p:childTnLst>
                              <p:par>
                                <p:cTn id="31" presetID="1" presetClass="entr" presetSubtype="0" fill="hold" grpId="0" nodeType="afterEffect">
                                  <p:stCondLst>
                                    <p:cond delay="0"/>
                                  </p:stCondLst>
                                  <p:childTnLst>
                                    <p:set>
                                      <p:cBhvr>
                                        <p:cTn id="32" dur="1" fill="hold">
                                          <p:stCondLst>
                                            <p:cond delay="0"/>
                                          </p:stCondLst>
                                        </p:cTn>
                                        <p:tgtEl>
                                          <p:spTgt spid="105">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4"/>
                                        </p:tgtEl>
                                        <p:attrNameLst>
                                          <p:attrName>style.visibility</p:attrName>
                                        </p:attrNameLst>
                                      </p:cBhvr>
                                      <p:to>
                                        <p:strVal val="hidden"/>
                                      </p:to>
                                    </p:set>
                                  </p:childTnLst>
                                </p:cTn>
                              </p:par>
                            </p:childTnLst>
                          </p:cTn>
                        </p:par>
                        <p:par>
                          <p:cTn id="37" fill="hold">
                            <p:stCondLst>
                              <p:cond delay="0"/>
                            </p:stCondLst>
                            <p:childTnLst>
                              <p:par>
                                <p:cTn id="38" presetID="1" presetClass="entr" presetSubtype="0" fill="hold" grpId="0" nodeType="afterEffect">
                                  <p:stCondLst>
                                    <p:cond delay="2000"/>
                                  </p:stCondLst>
                                  <p:childTnLst>
                                    <p:set>
                                      <p:cBhvr>
                                        <p:cTn id="39" dur="1" fill="hold">
                                          <p:stCondLst>
                                            <p:cond delay="0"/>
                                          </p:stCondLst>
                                        </p:cTn>
                                        <p:tgtEl>
                                          <p:spTgt spid="16"/>
                                        </p:tgtEl>
                                        <p:attrNameLst>
                                          <p:attrName>style.visibility</p:attrName>
                                        </p:attrNameLst>
                                      </p:cBhvr>
                                      <p:to>
                                        <p:strVal val="visible"/>
                                      </p:to>
                                    </p:set>
                                  </p:childTnLst>
                                </p:cTn>
                              </p:par>
                            </p:childTnLst>
                          </p:cTn>
                        </p:par>
                        <p:par>
                          <p:cTn id="40" fill="hold">
                            <p:stCondLst>
                              <p:cond delay="2000"/>
                            </p:stCondLst>
                            <p:childTnLst>
                              <p:par>
                                <p:cTn id="41" presetID="1" presetClass="entr" presetSubtype="0" fill="hold" grpId="0" nodeType="afterEffect">
                                  <p:stCondLst>
                                    <p:cond delay="0"/>
                                  </p:stCondLst>
                                  <p:childTnLst>
                                    <p:set>
                                      <p:cBhvr>
                                        <p:cTn id="42" dur="1" fill="hold">
                                          <p:stCondLst>
                                            <p:cond delay="0"/>
                                          </p:stCondLst>
                                        </p:cTn>
                                        <p:tgtEl>
                                          <p:spTgt spid="105">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6"/>
                                        </p:tgtEl>
                                        <p:attrNameLst>
                                          <p:attrName>style.visibility</p:attrName>
                                        </p:attrNameLst>
                                      </p:cBhvr>
                                      <p:to>
                                        <p:strVal val="hidden"/>
                                      </p:to>
                                    </p:set>
                                  </p:childTnLst>
                                </p:cTn>
                              </p:par>
                            </p:childTnLst>
                          </p:cTn>
                        </p:par>
                        <p:par>
                          <p:cTn id="47" fill="hold">
                            <p:stCondLst>
                              <p:cond delay="0"/>
                            </p:stCondLst>
                            <p:childTnLst>
                              <p:par>
                                <p:cTn id="48" presetID="1" presetClass="entr" presetSubtype="0" fill="hold" grpId="0" nodeType="afterEffect">
                                  <p:stCondLst>
                                    <p:cond delay="2000"/>
                                  </p:stCondLst>
                                  <p:childTnLst>
                                    <p:set>
                                      <p:cBhvr>
                                        <p:cTn id="49" dur="1" fill="hold">
                                          <p:stCondLst>
                                            <p:cond delay="0"/>
                                          </p:stCondLst>
                                        </p:cTn>
                                        <p:tgtEl>
                                          <p:spTgt spid="45"/>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45"/>
                                        </p:tgtEl>
                                        <p:attrNameLst>
                                          <p:attrName>style.visibility</p:attrName>
                                        </p:attrNameLst>
                                      </p:cBhvr>
                                      <p:to>
                                        <p:strVal val="hidden"/>
                                      </p:to>
                                    </p:set>
                                  </p:childTnLst>
                                </p:cTn>
                              </p:par>
                            </p:childTnLst>
                          </p:cTn>
                        </p:par>
                        <p:par>
                          <p:cTn id="54" fill="hold">
                            <p:stCondLst>
                              <p:cond delay="0"/>
                            </p:stCondLst>
                            <p:childTnLst>
                              <p:par>
                                <p:cTn id="55" presetID="1" presetClass="entr" presetSubtype="0" fill="hold" grpId="0" nodeType="afterEffect">
                                  <p:stCondLst>
                                    <p:cond delay="100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5"/>
                                        </p:tgtEl>
                                        <p:attrNameLst>
                                          <p:attrName>style.visibility</p:attrName>
                                        </p:attrNameLst>
                                      </p:cBhvr>
                                      <p:to>
                                        <p:strVal val="hidden"/>
                                      </p:to>
                                    </p:set>
                                  </p:childTnLst>
                                </p:cTn>
                              </p:par>
                            </p:childTnLst>
                          </p:cTn>
                        </p:par>
                        <p:par>
                          <p:cTn id="61" fill="hold">
                            <p:stCondLst>
                              <p:cond delay="0"/>
                            </p:stCondLst>
                            <p:childTnLst>
                              <p:par>
                                <p:cTn id="62" presetID="1" presetClass="entr" presetSubtype="0" fill="hold" grpId="0" nodeType="afterEffect">
                                  <p:stCondLst>
                                    <p:cond delay="300"/>
                                  </p:stCondLst>
                                  <p:childTnLst>
                                    <p:set>
                                      <p:cBhvr>
                                        <p:cTn id="6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uiExpand="1" build="p"/>
      <p:bldP spid="45" grpId="0"/>
      <p:bldP spid="45" grpId="1"/>
      <p:bldP spid="5" grpId="0"/>
      <p:bldP spid="5" grpId="1"/>
      <p:bldP spid="6" grpId="0"/>
      <p:bldP spid="6" grpId="1"/>
      <p:bldP spid="7" grpId="0"/>
      <p:bldP spid="8" grpId="0"/>
      <p:bldP spid="8" grpId="1"/>
      <p:bldP spid="9" grpId="0"/>
      <p:bldP spid="9" grpId="1"/>
      <p:bldP spid="14" grpId="0"/>
      <p:bldP spid="14" grpId="1"/>
      <p:bldP spid="16" grpId="0"/>
      <p:bldP spid="16" grpId="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9" name="TextShape 1"/>
          <p:cNvSpPr txBox="1"/>
          <p:nvPr/>
        </p:nvSpPr>
        <p:spPr>
          <a:xfrm>
            <a:off x="311760" y="193680"/>
            <a:ext cx="8520120" cy="690120"/>
          </a:xfrm>
          <a:prstGeom prst="rect">
            <a:avLst/>
          </a:prstGeom>
          <a:solidFill>
            <a:srgbClr val="000000"/>
          </a:solidFill>
          <a:ln>
            <a:noFill/>
          </a:ln>
        </p:spPr>
        <p:txBody>
          <a:bodyPr tIns="91440" bIns="91440" anchor="b"/>
          <a:lstStyle/>
          <a:p>
            <a:pPr>
              <a:lnSpc>
                <a:spcPct val="100000"/>
              </a:lnSpc>
            </a:pPr>
            <a:r>
              <a:rPr lang="en-US" sz="4200" b="0" strike="noStrike" spc="-1" dirty="0">
                <a:solidFill>
                  <a:srgbClr val="00BF00"/>
                </a:solidFill>
                <a:uFill>
                  <a:solidFill>
                    <a:srgbClr val="FFFFFF"/>
                  </a:solidFill>
                </a:uFill>
                <a:latin typeface="Consolas"/>
                <a:ea typeface="Consolas"/>
              </a:rPr>
              <a:t>Some Guidelines</a:t>
            </a:r>
            <a:endParaRPr lang="en-US" sz="1400" b="0" strike="noStrike" spc="-1" dirty="0">
              <a:solidFill>
                <a:srgbClr val="000000"/>
              </a:solidFill>
              <a:uFill>
                <a:solidFill>
                  <a:srgbClr val="FFFFFF"/>
                </a:solidFill>
              </a:uFill>
              <a:latin typeface="Arial"/>
            </a:endParaRPr>
          </a:p>
        </p:txBody>
      </p:sp>
      <p:sp>
        <p:nvSpPr>
          <p:cNvPr id="130" name="TextShape 2"/>
          <p:cNvSpPr txBox="1"/>
          <p:nvPr/>
        </p:nvSpPr>
        <p:spPr>
          <a:xfrm>
            <a:off x="311760" y="886968"/>
            <a:ext cx="8520120" cy="3702600"/>
          </a:xfrm>
          <a:prstGeom prst="rect">
            <a:avLst/>
          </a:prstGeom>
          <a:noFill/>
          <a:ln>
            <a:noFill/>
          </a:ln>
        </p:spPr>
        <p:txBody>
          <a:bodyPr tIns="91440" bIns="91440"/>
          <a:lstStyle/>
          <a:p>
            <a:pPr>
              <a:lnSpc>
                <a:spcPct val="100000"/>
              </a:lnSpc>
            </a:pPr>
            <a:r>
              <a:rPr lang="en-US" sz="3000" spc="-1" dirty="0">
                <a:solidFill>
                  <a:srgbClr val="00BF00"/>
                </a:solidFill>
                <a:uFill>
                  <a:solidFill>
                    <a:srgbClr val="FFFFFF"/>
                  </a:solidFill>
                </a:uFill>
                <a:latin typeface="Consolas" panose="020B0609020204030204" pitchFamily="49" charset="0"/>
                <a:ea typeface="Consolas"/>
              </a:rPr>
              <a:t>-1) Code doesn't catch certain errors.</a:t>
            </a:r>
            <a:endParaRPr lang="en-US" sz="3000" b="0" strike="noStrike" spc="-1" dirty="0">
              <a:solidFill>
                <a:srgbClr val="FFFFFF"/>
              </a:solidFill>
              <a:uFill>
                <a:solidFill>
                  <a:srgbClr val="FFFFFF"/>
                </a:solidFill>
              </a:uFill>
              <a:latin typeface="Consolas" panose="020B0609020204030204" pitchFamily="49" charset="0"/>
            </a:endParaRPr>
          </a:p>
          <a:p>
            <a:pPr>
              <a:lnSpc>
                <a:spcPct val="100000"/>
              </a:lnSpc>
            </a:pPr>
            <a:r>
              <a:rPr lang="en-US" sz="3000" b="0" strike="noStrike" spc="-1" dirty="0">
                <a:solidFill>
                  <a:srgbClr val="00BF00"/>
                </a:solidFill>
                <a:uFill>
                  <a:solidFill>
                    <a:srgbClr val="FFFFFF"/>
                  </a:solidFill>
                </a:uFill>
                <a:latin typeface="Consolas" panose="020B0609020204030204" pitchFamily="49" charset="0"/>
                <a:ea typeface="Consolas"/>
              </a:rPr>
              <a:t> 0) Code won't do anything unless told.</a:t>
            </a:r>
            <a:endParaRPr lang="en-US" sz="3000" b="0" strike="noStrike" spc="-1" dirty="0">
              <a:solidFill>
                <a:srgbClr val="FFFFFF"/>
              </a:solidFill>
              <a:uFill>
                <a:solidFill>
                  <a:srgbClr val="FFFFFF"/>
                </a:solidFill>
              </a:uFill>
              <a:latin typeface="Consolas" panose="020B0609020204030204" pitchFamily="49" charset="0"/>
            </a:endParaRPr>
          </a:p>
          <a:p>
            <a:pPr>
              <a:lnSpc>
                <a:spcPct val="100000"/>
              </a:lnSpc>
            </a:pPr>
            <a:r>
              <a:rPr lang="en-US" sz="3000" b="0" strike="noStrike" spc="-1" dirty="0">
                <a:solidFill>
                  <a:srgbClr val="00BF00"/>
                </a:solidFill>
                <a:uFill>
                  <a:solidFill>
                    <a:srgbClr val="FFFFFF"/>
                  </a:solidFill>
                </a:uFill>
                <a:latin typeface="Consolas" panose="020B0609020204030204" pitchFamily="49" charset="0"/>
                <a:ea typeface="Consolas"/>
              </a:rPr>
              <a:t> 1) Code will do everything it's told.</a:t>
            </a:r>
            <a:endParaRPr lang="en-US" sz="3000" spc="-1" dirty="0">
              <a:solidFill>
                <a:srgbClr val="FFFFFF"/>
              </a:solidFill>
              <a:uFill>
                <a:solidFill>
                  <a:srgbClr val="FFFFFF"/>
                </a:solidFill>
              </a:uFill>
              <a:latin typeface="Consolas" panose="020B0609020204030204" pitchFamily="49" charset="0"/>
            </a:endParaRPr>
          </a:p>
          <a:p>
            <a:pPr>
              <a:lnSpc>
                <a:spcPct val="100000"/>
              </a:lnSpc>
            </a:pPr>
            <a:r>
              <a:rPr lang="en-US" sz="3000" spc="-1" dirty="0">
                <a:solidFill>
                  <a:srgbClr val="00BF00"/>
                </a:solidFill>
                <a:uFill>
                  <a:solidFill>
                    <a:srgbClr val="FFFFFF"/>
                  </a:solidFill>
                </a:uFill>
                <a:latin typeface="Consolas" panose="020B0609020204030204" pitchFamily="49" charset="0"/>
                <a:ea typeface="Consolas"/>
              </a:rPr>
              <a:t> 2) Code always moves forward.</a:t>
            </a:r>
            <a:endParaRPr lang="en-US" sz="3000" spc="-1" dirty="0">
              <a:solidFill>
                <a:srgbClr val="FFFFFF"/>
              </a:solidFill>
              <a:uFill>
                <a:solidFill>
                  <a:srgbClr val="FFFFFF"/>
                </a:solidFill>
              </a:uFill>
              <a:latin typeface="Consolas" panose="020B0609020204030204" pitchFamily="49" charset="0"/>
            </a:endParaRPr>
          </a:p>
          <a:p>
            <a:pPr>
              <a:lnSpc>
                <a:spcPct val="100000"/>
              </a:lnSpc>
            </a:pPr>
            <a:endParaRPr lang="en-US" sz="3200" b="0" strike="noStrike" spc="-1" dirty="0">
              <a:solidFill>
                <a:srgbClr val="FFFFFF"/>
              </a:solidFill>
              <a:uFill>
                <a:solidFill>
                  <a:srgbClr val="FFFFFF"/>
                </a:solidFill>
              </a:uFill>
              <a:latin typeface="Cambria"/>
            </a:endParaRPr>
          </a:p>
        </p:txBody>
      </p:sp>
      <p:sp>
        <p:nvSpPr>
          <p:cNvPr id="132" name="CustomShape 4"/>
          <p:cNvSpPr/>
          <p:nvPr/>
        </p:nvSpPr>
        <p:spPr>
          <a:xfrm>
            <a:off x="0" y="3842280"/>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Which brings me to my programming guidelines:</a:t>
            </a:r>
            <a:endParaRPr lang="en-US" sz="2400" b="0" strike="noStrike" spc="-1" dirty="0">
              <a:solidFill>
                <a:schemeClr val="bg1"/>
              </a:solidFill>
              <a:uFill>
                <a:solidFill>
                  <a:srgbClr val="FFFFFF"/>
                </a:solidFill>
              </a:uFill>
              <a:latin typeface="Fira Sans Condensed"/>
            </a:endParaRPr>
          </a:p>
        </p:txBody>
      </p:sp>
      <p:sp>
        <p:nvSpPr>
          <p:cNvPr id="5" name="CustomShape 4">
            <a:extLst>
              <a:ext uri="{FF2B5EF4-FFF2-40B4-BE49-F238E27FC236}">
                <a16:creationId xmlns:a16="http://schemas.microsoft.com/office/drawing/2014/main" id="{769CBA88-39FA-44DB-9FBC-42CDBB574317}"/>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Guideline zero: code won't do anything unless it's told to.</a:t>
            </a:r>
            <a:endParaRPr lang="en-US" sz="2400" b="0" strike="noStrike" spc="-1" dirty="0">
              <a:solidFill>
                <a:schemeClr val="bg1"/>
              </a:solidFill>
              <a:uFill>
                <a:solidFill>
                  <a:srgbClr val="FFFFFF"/>
                </a:solidFill>
              </a:uFill>
              <a:latin typeface="Fira Sans Condensed"/>
            </a:endParaRPr>
          </a:p>
        </p:txBody>
      </p:sp>
      <p:sp>
        <p:nvSpPr>
          <p:cNvPr id="6" name="CustomShape 4">
            <a:extLst>
              <a:ext uri="{FF2B5EF4-FFF2-40B4-BE49-F238E27FC236}">
                <a16:creationId xmlns:a16="http://schemas.microsoft.com/office/drawing/2014/main" id="{580E0411-7361-4E89-8FAD-1BF8B191409F}"/>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This means that any steps you accidentally forget may completely change the meaning of your code.</a:t>
            </a:r>
            <a:endParaRPr lang="en-US" sz="2400" b="0" strike="noStrike" spc="-1" dirty="0">
              <a:solidFill>
                <a:schemeClr val="bg1"/>
              </a:solidFill>
              <a:uFill>
                <a:solidFill>
                  <a:srgbClr val="FFFFFF"/>
                </a:solidFill>
              </a:uFill>
              <a:latin typeface="Fira Sans Condensed"/>
            </a:endParaRPr>
          </a:p>
        </p:txBody>
      </p:sp>
      <p:sp>
        <p:nvSpPr>
          <p:cNvPr id="7" name="CustomShape 4">
            <a:extLst>
              <a:ext uri="{FF2B5EF4-FFF2-40B4-BE49-F238E27FC236}">
                <a16:creationId xmlns:a16="http://schemas.microsoft.com/office/drawing/2014/main" id="{FEBB070C-4423-4E1C-B75F-861547AE2404}"/>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Guideline one: code will do everything it's told to do.</a:t>
            </a:r>
            <a:endParaRPr lang="en-US" sz="2400" b="0" strike="noStrike" spc="-1" dirty="0">
              <a:solidFill>
                <a:schemeClr val="bg1"/>
              </a:solidFill>
              <a:uFill>
                <a:solidFill>
                  <a:srgbClr val="FFFFFF"/>
                </a:solidFill>
              </a:uFill>
              <a:latin typeface="Fira Sans Condensed"/>
            </a:endParaRPr>
          </a:p>
        </p:txBody>
      </p:sp>
      <p:sp>
        <p:nvSpPr>
          <p:cNvPr id="8" name="CustomShape 4">
            <a:extLst>
              <a:ext uri="{FF2B5EF4-FFF2-40B4-BE49-F238E27FC236}">
                <a16:creationId xmlns:a16="http://schemas.microsoft.com/office/drawing/2014/main" id="{DF8EDB6F-B5E9-4A1E-A8CD-001119740AD2}"/>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This means that your code will perform the actions you give in the order you give them.</a:t>
            </a:r>
            <a:endParaRPr lang="en-US" sz="2400" b="0" strike="noStrike" spc="-1" dirty="0">
              <a:solidFill>
                <a:schemeClr val="bg1"/>
              </a:solidFill>
              <a:uFill>
                <a:solidFill>
                  <a:srgbClr val="FFFFFF"/>
                </a:solidFill>
              </a:uFill>
              <a:latin typeface="Fira Sans Condensed"/>
            </a:endParaRPr>
          </a:p>
        </p:txBody>
      </p:sp>
      <p:sp>
        <p:nvSpPr>
          <p:cNvPr id="9" name="CustomShape 4">
            <a:extLst>
              <a:ext uri="{FF2B5EF4-FFF2-40B4-BE49-F238E27FC236}">
                <a16:creationId xmlns:a16="http://schemas.microsoft.com/office/drawing/2014/main" id="{E493C791-39E8-4679-B5F7-11F3B7D2C98B}"/>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Sometimes code is flawed; other times, changing the ordering of instructions can drastically change the meaning. Either way, the code will do what it's told.</a:t>
            </a:r>
            <a:endParaRPr lang="en-US" sz="2400" b="0" strike="noStrike" spc="-1" dirty="0">
              <a:solidFill>
                <a:schemeClr val="bg1"/>
              </a:solidFill>
              <a:uFill>
                <a:solidFill>
                  <a:srgbClr val="FFFFFF"/>
                </a:solidFill>
              </a:uFill>
              <a:latin typeface="Fira Sans Condensed"/>
            </a:endParaRPr>
          </a:p>
        </p:txBody>
      </p:sp>
      <p:sp>
        <p:nvSpPr>
          <p:cNvPr id="10" name="CustomShape 4">
            <a:extLst>
              <a:ext uri="{FF2B5EF4-FFF2-40B4-BE49-F238E27FC236}">
                <a16:creationId xmlns:a16="http://schemas.microsoft.com/office/drawing/2014/main" id="{C3F89289-780D-4B29-9383-AC4C9B1F20E1}"/>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Guideline negative one: Code doesn't always find certain mistakes. </a:t>
            </a:r>
            <a:endParaRPr lang="en-US" sz="2400" strike="noStrike" spc="-1" dirty="0">
              <a:solidFill>
                <a:schemeClr val="bg1"/>
              </a:solidFill>
              <a:uFill>
                <a:solidFill>
                  <a:srgbClr val="FFFFFF"/>
                </a:solidFill>
              </a:uFill>
              <a:latin typeface="Fira Sans Condensed"/>
            </a:endParaRPr>
          </a:p>
        </p:txBody>
      </p:sp>
      <p:sp>
        <p:nvSpPr>
          <p:cNvPr id="11" name="CustomShape 4">
            <a:extLst>
              <a:ext uri="{FF2B5EF4-FFF2-40B4-BE49-F238E27FC236}">
                <a16:creationId xmlns:a16="http://schemas.microsoft.com/office/drawing/2014/main" id="{C80ED42B-5076-4B2E-A96C-F8620D0B1A8F}"/>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This is because of the nature of code. Code can do anything, and--as a result--code will miss certain human errors because there is no way to know if the action was intentional.</a:t>
            </a:r>
            <a:endParaRPr lang="en-US" sz="2400" strike="noStrike" spc="-1" dirty="0">
              <a:solidFill>
                <a:schemeClr val="bg1"/>
              </a:solidFill>
              <a:uFill>
                <a:solidFill>
                  <a:srgbClr val="FFFFFF"/>
                </a:solidFill>
              </a:uFill>
              <a:latin typeface="Fira Sans Condensed"/>
            </a:endParaRPr>
          </a:p>
        </p:txBody>
      </p:sp>
      <p:sp>
        <p:nvSpPr>
          <p:cNvPr id="12" name="CustomShape 4">
            <a:extLst>
              <a:ext uri="{FF2B5EF4-FFF2-40B4-BE49-F238E27FC236}">
                <a16:creationId xmlns:a16="http://schemas.microsoft.com/office/drawing/2014/main" id="{86AF9375-E3B3-4DAF-99A9-C3C74B5B1D3B}"/>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Guideline two: Code always moves forward. </a:t>
            </a:r>
            <a:endParaRPr lang="en-US" sz="2400" strike="noStrike" spc="-1" dirty="0">
              <a:solidFill>
                <a:schemeClr val="bg1"/>
              </a:solidFill>
              <a:uFill>
                <a:solidFill>
                  <a:srgbClr val="FFFFFF"/>
                </a:solidFill>
              </a:uFill>
              <a:latin typeface="Fira Sans Condensed"/>
            </a:endParaRPr>
          </a:p>
        </p:txBody>
      </p:sp>
      <p:sp>
        <p:nvSpPr>
          <p:cNvPr id="13" name="CustomShape 4">
            <a:extLst>
              <a:ext uri="{FF2B5EF4-FFF2-40B4-BE49-F238E27FC236}">
                <a16:creationId xmlns:a16="http://schemas.microsoft.com/office/drawing/2014/main" id="{0CA5A52B-C869-42FC-8673-9CACE40D4D94}"/>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This is my way of saying code doesn't have an undo button. Once the computer does something, there is no sure-fire way of going back to the way things were since data might have been permanently lost.</a:t>
            </a:r>
            <a:endParaRPr lang="en-US" sz="2400" strike="noStrike" spc="-1" dirty="0">
              <a:solidFill>
                <a:schemeClr val="bg1"/>
              </a:solidFill>
              <a:uFill>
                <a:solidFill>
                  <a:srgbClr val="FFFFFF"/>
                </a:solidFill>
              </a:uFill>
              <a:latin typeface="Fira Sans Condensed"/>
            </a:endParaRPr>
          </a:p>
        </p:txBody>
      </p:sp>
      <p:sp>
        <p:nvSpPr>
          <p:cNvPr id="14" name="CustomShape 4">
            <a:extLst>
              <a:ext uri="{FF2B5EF4-FFF2-40B4-BE49-F238E27FC236}">
                <a16:creationId xmlns:a16="http://schemas.microsoft.com/office/drawing/2014/main" id="{325AE82C-60B6-4B83-B9C7-AF786E02A942}"/>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Programmers should always keep in mind that code can have a ripple effect through computers.</a:t>
            </a:r>
            <a:endParaRPr lang="en-US" sz="2400" strike="noStrike" spc="-1" dirty="0">
              <a:solidFill>
                <a:schemeClr val="bg1"/>
              </a:solidFill>
              <a:uFill>
                <a:solidFill>
                  <a:srgbClr val="FFFFFF"/>
                </a:solidFill>
              </a:uFill>
              <a:latin typeface="Fira Sans Condensed"/>
            </a:endParaRPr>
          </a:p>
        </p:txBody>
      </p:sp>
      <p:sp>
        <p:nvSpPr>
          <p:cNvPr id="15" name="CustomShape 4">
            <a:extLst>
              <a:ext uri="{FF2B5EF4-FFF2-40B4-BE49-F238E27FC236}">
                <a16:creationId xmlns:a16="http://schemas.microsoft.com/office/drawing/2014/main" id="{AC78CA60-7F4A-4211-8BB1-D11DAABBC941}"/>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These are guidelines because there are no hard-and-fast rules in programming. All of these statements can be wrong in certain situations, so, when in doubt, think for yourself.</a:t>
            </a:r>
            <a:endParaRPr lang="en-US" sz="2400" strike="noStrike" spc="-1" dirty="0">
              <a:solidFill>
                <a:schemeClr val="bg1"/>
              </a:solidFill>
              <a:uFill>
                <a:solidFill>
                  <a:srgbClr val="FFFFFF"/>
                </a:solidFill>
              </a:uFill>
              <a:latin typeface="Fira Sans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32"/>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2000"/>
                                  </p:stCondLst>
                                  <p:childTnLst>
                                    <p:set>
                                      <p:cBhvr>
                                        <p:cTn id="13" dur="1" fill="hold">
                                          <p:stCondLst>
                                            <p:cond delay="0"/>
                                          </p:stCondLst>
                                        </p:cTn>
                                        <p:tgtEl>
                                          <p:spTgt spid="5"/>
                                        </p:tgtEl>
                                        <p:attrNameLst>
                                          <p:attrName>style.visibility</p:attrName>
                                        </p:attrNameLst>
                                      </p:cBhvr>
                                      <p:to>
                                        <p:strVal val="visible"/>
                                      </p:to>
                                    </p:set>
                                  </p:childTnLst>
                                </p:cTn>
                              </p:par>
                            </p:childTnLst>
                          </p:cTn>
                        </p:par>
                        <p:par>
                          <p:cTn id="14" fill="hold">
                            <p:stCondLst>
                              <p:cond delay="2000"/>
                            </p:stCondLst>
                            <p:childTnLst>
                              <p:par>
                                <p:cTn id="15" presetID="1" presetClass="entr" presetSubtype="0" fill="hold" grpId="0" nodeType="afterEffect">
                                  <p:stCondLst>
                                    <p:cond delay="0"/>
                                  </p:stCondLst>
                                  <p:childTnLst>
                                    <p:set>
                                      <p:cBhvr>
                                        <p:cTn id="16" dur="1" fill="hold">
                                          <p:stCondLst>
                                            <p:cond delay="0"/>
                                          </p:stCondLst>
                                        </p:cTn>
                                        <p:tgtEl>
                                          <p:spTgt spid="13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5"/>
                                        </p:tgtEl>
                                        <p:attrNameLst>
                                          <p:attrName>style.visibility</p:attrName>
                                        </p:attrNameLst>
                                      </p:cBhvr>
                                      <p:to>
                                        <p:strVal val="hidden"/>
                                      </p:to>
                                    </p:set>
                                  </p:childTnLst>
                                </p:cTn>
                              </p:par>
                            </p:childTnLst>
                          </p:cTn>
                        </p:par>
                        <p:par>
                          <p:cTn id="21" fill="hold">
                            <p:stCondLst>
                              <p:cond delay="0"/>
                            </p:stCondLst>
                            <p:childTnLst>
                              <p:par>
                                <p:cTn id="22" presetID="1" presetClass="entr" presetSubtype="0" fill="hold" grpId="0" nodeType="afterEffect">
                                  <p:stCondLst>
                                    <p:cond delay="30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6"/>
                                        </p:tgtEl>
                                        <p:attrNameLst>
                                          <p:attrName>style.visibility</p:attrName>
                                        </p:attrNameLst>
                                      </p:cBhvr>
                                      <p:to>
                                        <p:strVal val="hidden"/>
                                      </p:to>
                                    </p:set>
                                  </p:childTnLst>
                                </p:cTn>
                              </p:par>
                            </p:childTnLst>
                          </p:cTn>
                        </p:par>
                        <p:par>
                          <p:cTn id="28" fill="hold">
                            <p:stCondLst>
                              <p:cond delay="0"/>
                            </p:stCondLst>
                            <p:childTnLst>
                              <p:par>
                                <p:cTn id="29" presetID="1" presetClass="entr" presetSubtype="0" fill="hold" grpId="0" nodeType="afterEffect">
                                  <p:stCondLst>
                                    <p:cond delay="2000"/>
                                  </p:stCondLst>
                                  <p:childTnLst>
                                    <p:set>
                                      <p:cBhvr>
                                        <p:cTn id="30" dur="1" fill="hold">
                                          <p:stCondLst>
                                            <p:cond delay="0"/>
                                          </p:stCondLst>
                                        </p:cTn>
                                        <p:tgtEl>
                                          <p:spTgt spid="7"/>
                                        </p:tgtEl>
                                        <p:attrNameLst>
                                          <p:attrName>style.visibility</p:attrName>
                                        </p:attrNameLst>
                                      </p:cBhvr>
                                      <p:to>
                                        <p:strVal val="visible"/>
                                      </p:to>
                                    </p:set>
                                  </p:childTnLst>
                                </p:cTn>
                              </p:par>
                            </p:childTnLst>
                          </p:cTn>
                        </p:par>
                        <p:par>
                          <p:cTn id="31" fill="hold">
                            <p:stCondLst>
                              <p:cond delay="2000"/>
                            </p:stCondLst>
                            <p:childTnLst>
                              <p:par>
                                <p:cTn id="32" presetID="1" presetClass="entr" presetSubtype="0" fill="hold" grpId="0" nodeType="afterEffect">
                                  <p:stCondLst>
                                    <p:cond delay="0"/>
                                  </p:stCondLst>
                                  <p:childTnLst>
                                    <p:set>
                                      <p:cBhvr>
                                        <p:cTn id="33" dur="1" fill="hold">
                                          <p:stCondLst>
                                            <p:cond delay="0"/>
                                          </p:stCondLst>
                                        </p:cTn>
                                        <p:tgtEl>
                                          <p:spTgt spid="130">
                                            <p:txEl>
                                              <p:pRg st="2" end="2"/>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7"/>
                                        </p:tgtEl>
                                        <p:attrNameLst>
                                          <p:attrName>style.visibility</p:attrName>
                                        </p:attrNameLst>
                                      </p:cBhvr>
                                      <p:to>
                                        <p:strVal val="hidden"/>
                                      </p:to>
                                    </p:set>
                                  </p:childTnLst>
                                </p:cTn>
                              </p:par>
                            </p:childTnLst>
                          </p:cTn>
                        </p:par>
                        <p:par>
                          <p:cTn id="38" fill="hold">
                            <p:stCondLst>
                              <p:cond delay="0"/>
                            </p:stCondLst>
                            <p:childTnLst>
                              <p:par>
                                <p:cTn id="39" presetID="1" presetClass="entr" presetSubtype="0" fill="hold" grpId="0" nodeType="afterEffect">
                                  <p:stCondLst>
                                    <p:cond delay="30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8"/>
                                        </p:tgtEl>
                                        <p:attrNameLst>
                                          <p:attrName>style.visibility</p:attrName>
                                        </p:attrNameLst>
                                      </p:cBhvr>
                                      <p:to>
                                        <p:strVal val="hidden"/>
                                      </p:to>
                                    </p:set>
                                  </p:childTnLst>
                                </p:cTn>
                              </p:par>
                            </p:childTnLst>
                          </p:cTn>
                        </p:par>
                        <p:par>
                          <p:cTn id="45" fill="hold">
                            <p:stCondLst>
                              <p:cond delay="0"/>
                            </p:stCondLst>
                            <p:childTnLst>
                              <p:par>
                                <p:cTn id="46" presetID="1" presetClass="entr" presetSubtype="0" fill="hold" grpId="0" nodeType="afterEffect">
                                  <p:stCondLst>
                                    <p:cond delay="300"/>
                                  </p:stCondLst>
                                  <p:childTnLst>
                                    <p:set>
                                      <p:cBhvr>
                                        <p:cTn id="47" dur="1" fill="hold">
                                          <p:stCondLst>
                                            <p:cond delay="0"/>
                                          </p:stCondLst>
                                        </p:cTn>
                                        <p:tgtEl>
                                          <p:spTgt spid="9"/>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9"/>
                                        </p:tgtEl>
                                        <p:attrNameLst>
                                          <p:attrName>style.visibility</p:attrName>
                                        </p:attrNameLst>
                                      </p:cBhvr>
                                      <p:to>
                                        <p:strVal val="hidden"/>
                                      </p:to>
                                    </p:set>
                                  </p:childTnLst>
                                </p:cTn>
                              </p:par>
                            </p:childTnLst>
                          </p:cTn>
                        </p:par>
                        <p:par>
                          <p:cTn id="52" fill="hold">
                            <p:stCondLst>
                              <p:cond delay="0"/>
                            </p:stCondLst>
                            <p:childTnLst>
                              <p:par>
                                <p:cTn id="53" presetID="1" presetClass="entr" presetSubtype="0" fill="hold" grpId="0" nodeType="afterEffect">
                                  <p:stCondLst>
                                    <p:cond delay="2000"/>
                                  </p:stCondLst>
                                  <p:childTnLst>
                                    <p:set>
                                      <p:cBhvr>
                                        <p:cTn id="54" dur="1" fill="hold">
                                          <p:stCondLst>
                                            <p:cond delay="0"/>
                                          </p:stCondLst>
                                        </p:cTn>
                                        <p:tgtEl>
                                          <p:spTgt spid="10"/>
                                        </p:tgtEl>
                                        <p:attrNameLst>
                                          <p:attrName>style.visibility</p:attrName>
                                        </p:attrNameLst>
                                      </p:cBhvr>
                                      <p:to>
                                        <p:strVal val="visible"/>
                                      </p:to>
                                    </p:set>
                                  </p:childTnLst>
                                </p:cTn>
                              </p:par>
                            </p:childTnLst>
                          </p:cTn>
                        </p:par>
                        <p:par>
                          <p:cTn id="55" fill="hold">
                            <p:stCondLst>
                              <p:cond delay="2000"/>
                            </p:stCondLst>
                            <p:childTnLst>
                              <p:par>
                                <p:cTn id="56" presetID="1" presetClass="entr" presetSubtype="0" fill="hold" grpId="0" nodeType="afterEffect">
                                  <p:stCondLst>
                                    <p:cond delay="0"/>
                                  </p:stCondLst>
                                  <p:childTnLst>
                                    <p:set>
                                      <p:cBhvr>
                                        <p:cTn id="57" dur="1" fill="hold">
                                          <p:stCondLst>
                                            <p:cond delay="0"/>
                                          </p:stCondLst>
                                        </p:cTn>
                                        <p:tgtEl>
                                          <p:spTgt spid="130">
                                            <p:txEl>
                                              <p:pRg st="0" end="0"/>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grpId="1" nodeType="clickEffect">
                                  <p:stCondLst>
                                    <p:cond delay="0"/>
                                  </p:stCondLst>
                                  <p:childTnLst>
                                    <p:set>
                                      <p:cBhvr>
                                        <p:cTn id="61" dur="1" fill="hold">
                                          <p:stCondLst>
                                            <p:cond delay="0"/>
                                          </p:stCondLst>
                                        </p:cTn>
                                        <p:tgtEl>
                                          <p:spTgt spid="10"/>
                                        </p:tgtEl>
                                        <p:attrNameLst>
                                          <p:attrName>style.visibility</p:attrName>
                                        </p:attrNameLst>
                                      </p:cBhvr>
                                      <p:to>
                                        <p:strVal val="hidden"/>
                                      </p:to>
                                    </p:set>
                                  </p:childTnLst>
                                </p:cTn>
                              </p:par>
                            </p:childTnLst>
                          </p:cTn>
                        </p:par>
                        <p:par>
                          <p:cTn id="62" fill="hold">
                            <p:stCondLst>
                              <p:cond delay="0"/>
                            </p:stCondLst>
                            <p:childTnLst>
                              <p:par>
                                <p:cTn id="63" presetID="1" presetClass="entr" presetSubtype="0" fill="hold" grpId="0" nodeType="afterEffect">
                                  <p:stCondLst>
                                    <p:cond delay="300"/>
                                  </p:stCondLst>
                                  <p:childTnLst>
                                    <p:set>
                                      <p:cBhvr>
                                        <p:cTn id="64" dur="1" fill="hold">
                                          <p:stCondLst>
                                            <p:cond delay="0"/>
                                          </p:stCondLst>
                                        </p:cTn>
                                        <p:tgtEl>
                                          <p:spTgt spid="1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1"/>
                                        </p:tgtEl>
                                        <p:attrNameLst>
                                          <p:attrName>style.visibility</p:attrName>
                                        </p:attrNameLst>
                                      </p:cBhvr>
                                      <p:to>
                                        <p:strVal val="hidden"/>
                                      </p:to>
                                    </p:set>
                                  </p:childTnLst>
                                </p:cTn>
                              </p:par>
                            </p:childTnLst>
                          </p:cTn>
                        </p:par>
                        <p:par>
                          <p:cTn id="69" fill="hold">
                            <p:stCondLst>
                              <p:cond delay="0"/>
                            </p:stCondLst>
                            <p:childTnLst>
                              <p:par>
                                <p:cTn id="70" presetID="1" presetClass="entr" presetSubtype="0" fill="hold" grpId="0" nodeType="afterEffect">
                                  <p:stCondLst>
                                    <p:cond delay="2000"/>
                                  </p:stCondLst>
                                  <p:childTnLst>
                                    <p:set>
                                      <p:cBhvr>
                                        <p:cTn id="71" dur="1" fill="hold">
                                          <p:stCondLst>
                                            <p:cond delay="0"/>
                                          </p:stCondLst>
                                        </p:cTn>
                                        <p:tgtEl>
                                          <p:spTgt spid="12"/>
                                        </p:tgtEl>
                                        <p:attrNameLst>
                                          <p:attrName>style.visibility</p:attrName>
                                        </p:attrNameLst>
                                      </p:cBhvr>
                                      <p:to>
                                        <p:strVal val="visible"/>
                                      </p:to>
                                    </p:set>
                                  </p:childTnLst>
                                </p:cTn>
                              </p:par>
                            </p:childTnLst>
                          </p:cTn>
                        </p:par>
                        <p:par>
                          <p:cTn id="72" fill="hold">
                            <p:stCondLst>
                              <p:cond delay="2000"/>
                            </p:stCondLst>
                            <p:childTnLst>
                              <p:par>
                                <p:cTn id="73" presetID="1" presetClass="entr" presetSubtype="0" fill="hold" grpId="0" nodeType="afterEffect">
                                  <p:stCondLst>
                                    <p:cond delay="0"/>
                                  </p:stCondLst>
                                  <p:childTnLst>
                                    <p:set>
                                      <p:cBhvr>
                                        <p:cTn id="74" dur="1" fill="hold">
                                          <p:stCondLst>
                                            <p:cond delay="0"/>
                                          </p:stCondLst>
                                        </p:cTn>
                                        <p:tgtEl>
                                          <p:spTgt spid="130">
                                            <p:txEl>
                                              <p:pRg st="3" end="3"/>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2"/>
                                        </p:tgtEl>
                                        <p:attrNameLst>
                                          <p:attrName>style.visibility</p:attrName>
                                        </p:attrNameLst>
                                      </p:cBhvr>
                                      <p:to>
                                        <p:strVal val="hidden"/>
                                      </p:to>
                                    </p:set>
                                  </p:childTnLst>
                                </p:cTn>
                              </p:par>
                            </p:childTnLst>
                          </p:cTn>
                        </p:par>
                        <p:par>
                          <p:cTn id="79" fill="hold">
                            <p:stCondLst>
                              <p:cond delay="0"/>
                            </p:stCondLst>
                            <p:childTnLst>
                              <p:par>
                                <p:cTn id="80" presetID="1" presetClass="entr" presetSubtype="0" fill="hold" grpId="0" nodeType="afterEffect">
                                  <p:stCondLst>
                                    <p:cond delay="300"/>
                                  </p:stCondLst>
                                  <p:childTnLst>
                                    <p:set>
                                      <p:cBhvr>
                                        <p:cTn id="81" dur="1" fill="hold">
                                          <p:stCondLst>
                                            <p:cond delay="0"/>
                                          </p:stCondLst>
                                        </p:cTn>
                                        <p:tgtEl>
                                          <p:spTgt spid="13"/>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13"/>
                                        </p:tgtEl>
                                        <p:attrNameLst>
                                          <p:attrName>style.visibility</p:attrName>
                                        </p:attrNameLst>
                                      </p:cBhvr>
                                      <p:to>
                                        <p:strVal val="hidden"/>
                                      </p:to>
                                    </p:set>
                                  </p:childTnLst>
                                </p:cTn>
                              </p:par>
                            </p:childTnLst>
                          </p:cTn>
                        </p:par>
                        <p:par>
                          <p:cTn id="86" fill="hold">
                            <p:stCondLst>
                              <p:cond delay="0"/>
                            </p:stCondLst>
                            <p:childTnLst>
                              <p:par>
                                <p:cTn id="87" presetID="1" presetClass="entr" presetSubtype="0" fill="hold" grpId="0" nodeType="afterEffect">
                                  <p:stCondLst>
                                    <p:cond delay="300"/>
                                  </p:stCondLst>
                                  <p:childTnLst>
                                    <p:set>
                                      <p:cBhvr>
                                        <p:cTn id="88" dur="1" fill="hold">
                                          <p:stCondLst>
                                            <p:cond delay="0"/>
                                          </p:stCondLst>
                                        </p:cTn>
                                        <p:tgtEl>
                                          <p:spTgt spid="1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1" nodeType="clickEffect">
                                  <p:stCondLst>
                                    <p:cond delay="0"/>
                                  </p:stCondLst>
                                  <p:childTnLst>
                                    <p:set>
                                      <p:cBhvr>
                                        <p:cTn id="92" dur="1" fill="hold">
                                          <p:stCondLst>
                                            <p:cond delay="0"/>
                                          </p:stCondLst>
                                        </p:cTn>
                                        <p:tgtEl>
                                          <p:spTgt spid="14"/>
                                        </p:tgtEl>
                                        <p:attrNameLst>
                                          <p:attrName>style.visibility</p:attrName>
                                        </p:attrNameLst>
                                      </p:cBhvr>
                                      <p:to>
                                        <p:strVal val="hidden"/>
                                      </p:to>
                                    </p:set>
                                  </p:childTnLst>
                                </p:cTn>
                              </p:par>
                            </p:childTnLst>
                          </p:cTn>
                        </p:par>
                        <p:par>
                          <p:cTn id="93" fill="hold">
                            <p:stCondLst>
                              <p:cond delay="0"/>
                            </p:stCondLst>
                            <p:childTnLst>
                              <p:par>
                                <p:cTn id="94" presetID="1" presetClass="entr" presetSubtype="0" fill="hold" grpId="0" nodeType="afterEffect">
                                  <p:stCondLst>
                                    <p:cond delay="2000"/>
                                  </p:stCondLst>
                                  <p:childTnLst>
                                    <p:set>
                                      <p:cBhvr>
                                        <p:cTn id="9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uiExpand="1" build="p"/>
      <p:bldP spid="132" grpId="0"/>
      <p:bldP spid="132" grpId="1"/>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P spid="13" grpId="1"/>
      <p:bldP spid="14" grpId="0"/>
      <p:bldP spid="14" grpId="1"/>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33" name="TextShape 1"/>
          <p:cNvSpPr txBox="1"/>
          <p:nvPr/>
        </p:nvSpPr>
        <p:spPr>
          <a:xfrm>
            <a:off x="311760" y="193680"/>
            <a:ext cx="8520120" cy="690120"/>
          </a:xfrm>
          <a:prstGeom prst="rect">
            <a:avLst/>
          </a:prstGeom>
          <a:solidFill>
            <a:srgbClr val="000000"/>
          </a:solidFill>
          <a:ln>
            <a:noFill/>
          </a:ln>
        </p:spPr>
        <p:txBody>
          <a:bodyPr tIns="91440" bIns="91440" anchor="b"/>
          <a:lstStyle/>
          <a:p>
            <a:pPr>
              <a:lnSpc>
                <a:spcPct val="100000"/>
              </a:lnSpc>
            </a:pPr>
            <a:r>
              <a:rPr lang="en-US" sz="4200" spc="-1" dirty="0">
                <a:solidFill>
                  <a:srgbClr val="00BF00"/>
                </a:solidFill>
                <a:uFill>
                  <a:solidFill>
                    <a:srgbClr val="FFFFFF"/>
                  </a:solidFill>
                </a:uFill>
                <a:latin typeface="Consolas"/>
                <a:ea typeface="Consolas"/>
              </a:rPr>
              <a:t>Programming </a:t>
            </a:r>
            <a:r>
              <a:rPr lang="en-US" sz="4200" b="0" strike="noStrike" spc="-1" dirty="0">
                <a:solidFill>
                  <a:srgbClr val="00BF00"/>
                </a:solidFill>
                <a:uFill>
                  <a:solidFill>
                    <a:srgbClr val="FFFFFF"/>
                  </a:solidFill>
                </a:uFill>
                <a:latin typeface="Consolas"/>
                <a:ea typeface="Consolas"/>
              </a:rPr>
              <a:t>Levels</a:t>
            </a:r>
            <a:endParaRPr lang="en-US" sz="1400" b="0" strike="noStrike" spc="-1" dirty="0">
              <a:solidFill>
                <a:srgbClr val="000000"/>
              </a:solidFill>
              <a:uFill>
                <a:solidFill>
                  <a:srgbClr val="FFFFFF"/>
                </a:solidFill>
              </a:uFill>
              <a:latin typeface="Arial"/>
            </a:endParaRPr>
          </a:p>
        </p:txBody>
      </p:sp>
      <p:grpSp>
        <p:nvGrpSpPr>
          <p:cNvPr id="2" name="Group 1">
            <a:extLst>
              <a:ext uri="{FF2B5EF4-FFF2-40B4-BE49-F238E27FC236}">
                <a16:creationId xmlns:a16="http://schemas.microsoft.com/office/drawing/2014/main" id="{E7770CB0-F57F-4BF1-B391-375A2D6BA23E}"/>
              </a:ext>
            </a:extLst>
          </p:cNvPr>
          <p:cNvGrpSpPr/>
          <p:nvPr/>
        </p:nvGrpSpPr>
        <p:grpSpPr>
          <a:xfrm>
            <a:off x="311760" y="883800"/>
            <a:ext cx="8520120" cy="721440"/>
            <a:chOff x="311760" y="883800"/>
            <a:chExt cx="8520120" cy="721440"/>
          </a:xfrm>
        </p:grpSpPr>
        <p:sp>
          <p:nvSpPr>
            <p:cNvPr id="134" name="TextShape 2"/>
            <p:cNvSpPr txBox="1"/>
            <p:nvPr/>
          </p:nvSpPr>
          <p:spPr>
            <a:xfrm>
              <a:off x="311760" y="967320"/>
              <a:ext cx="8520120" cy="554040"/>
            </a:xfrm>
            <a:prstGeom prst="rect">
              <a:avLst/>
            </a:prstGeom>
            <a:solidFill>
              <a:srgbClr val="000000"/>
            </a:solidFill>
            <a:ln>
              <a:noFill/>
            </a:ln>
          </p:spPr>
          <p:txBody>
            <a:bodyPr tIns="91440" bIns="91440"/>
            <a:lstStyle/>
            <a:p>
              <a:pPr>
                <a:lnSpc>
                  <a:spcPct val="100000"/>
                </a:lnSpc>
              </a:pPr>
              <a:r>
                <a:rPr lang="en-US" sz="3000" b="0" strike="noStrike" spc="-1" dirty="0">
                  <a:solidFill>
                    <a:srgbClr val="00BF00"/>
                  </a:solidFill>
                  <a:uFill>
                    <a:solidFill>
                      <a:srgbClr val="FFFFFF"/>
                    </a:solidFill>
                  </a:uFill>
                  <a:latin typeface="Consolas"/>
                  <a:ea typeface="Consolas"/>
                </a:rPr>
                <a:t>High-Level                easiest  (●)</a:t>
              </a:r>
              <a:endParaRPr lang="en-US" sz="3200" b="0" strike="noStrike" spc="-1" dirty="0">
                <a:solidFill>
                  <a:srgbClr val="FFFFFF"/>
                </a:solidFill>
                <a:uFill>
                  <a:solidFill>
                    <a:srgbClr val="FFFFFF"/>
                  </a:solidFill>
                </a:uFill>
                <a:latin typeface="Cambria"/>
              </a:endParaRPr>
            </a:p>
            <a:p>
              <a:pPr>
                <a:lnSpc>
                  <a:spcPct val="100000"/>
                </a:lnSpc>
              </a:pPr>
              <a:endParaRPr lang="en-US" sz="3200" b="0" strike="noStrike" spc="-1" dirty="0">
                <a:solidFill>
                  <a:srgbClr val="FFFFFF"/>
                </a:solidFill>
                <a:uFill>
                  <a:solidFill>
                    <a:srgbClr val="FFFFFF"/>
                  </a:solidFill>
                </a:uFill>
                <a:latin typeface="Cambria"/>
              </a:endParaRPr>
            </a:p>
            <a:p>
              <a:pPr>
                <a:lnSpc>
                  <a:spcPct val="100000"/>
                </a:lnSpc>
              </a:pPr>
              <a:endParaRPr lang="en-US" sz="3200" b="0" strike="noStrike" spc="-1" dirty="0">
                <a:solidFill>
                  <a:srgbClr val="FFFFFF"/>
                </a:solidFill>
                <a:uFill>
                  <a:solidFill>
                    <a:srgbClr val="FFFFFF"/>
                  </a:solidFill>
                </a:uFill>
                <a:latin typeface="Cambria"/>
              </a:endParaRPr>
            </a:p>
          </p:txBody>
        </p:sp>
        <p:sp>
          <p:nvSpPr>
            <p:cNvPr id="135" name="CustomShape 3"/>
            <p:cNvSpPr/>
            <p:nvPr/>
          </p:nvSpPr>
          <p:spPr>
            <a:xfrm>
              <a:off x="3576240" y="883800"/>
              <a:ext cx="1991520" cy="721440"/>
            </a:xfrm>
            <a:prstGeom prst="rect">
              <a:avLst/>
            </a:prstGeom>
            <a:solidFill>
              <a:srgbClr val="00FF00"/>
            </a:solidFill>
            <a:ln w="9360">
              <a:solidFill>
                <a:srgbClr val="FFFFFF"/>
              </a:solidFill>
              <a:round/>
            </a:ln>
          </p:spPr>
          <p:style>
            <a:lnRef idx="0">
              <a:scrgbClr r="0" g="0" b="0"/>
            </a:lnRef>
            <a:fillRef idx="0">
              <a:scrgbClr r="0" g="0" b="0"/>
            </a:fillRef>
            <a:effectRef idx="0">
              <a:scrgbClr r="0" g="0" b="0"/>
            </a:effectRef>
            <a:fontRef idx="minor"/>
          </p:style>
        </p:sp>
      </p:grpSp>
      <p:grpSp>
        <p:nvGrpSpPr>
          <p:cNvPr id="3" name="Group 2">
            <a:extLst>
              <a:ext uri="{FF2B5EF4-FFF2-40B4-BE49-F238E27FC236}">
                <a16:creationId xmlns:a16="http://schemas.microsoft.com/office/drawing/2014/main" id="{A34BD2D7-8750-4D30-9D88-6C5270B5D009}"/>
              </a:ext>
            </a:extLst>
          </p:cNvPr>
          <p:cNvGrpSpPr/>
          <p:nvPr/>
        </p:nvGrpSpPr>
        <p:grpSpPr>
          <a:xfrm>
            <a:off x="311760" y="1605600"/>
            <a:ext cx="8520120" cy="721440"/>
            <a:chOff x="311760" y="1605600"/>
            <a:chExt cx="8520120" cy="721440"/>
          </a:xfrm>
        </p:grpSpPr>
        <p:sp>
          <p:nvSpPr>
            <p:cNvPr id="137" name="TextShape 5"/>
            <p:cNvSpPr txBox="1"/>
            <p:nvPr/>
          </p:nvSpPr>
          <p:spPr>
            <a:xfrm>
              <a:off x="311760" y="1689480"/>
              <a:ext cx="8520120" cy="554040"/>
            </a:xfrm>
            <a:prstGeom prst="rect">
              <a:avLst/>
            </a:prstGeom>
            <a:solidFill>
              <a:srgbClr val="000000"/>
            </a:solidFill>
            <a:ln>
              <a:noFill/>
            </a:ln>
          </p:spPr>
          <p:txBody>
            <a:bodyPr tIns="91440" bIns="91440"/>
            <a:lstStyle/>
            <a:p>
              <a:pPr>
                <a:lnSpc>
                  <a:spcPct val="100000"/>
                </a:lnSpc>
              </a:pPr>
              <a:r>
                <a:rPr lang="en-US" sz="3000" b="0" strike="noStrike" spc="-1" dirty="0">
                  <a:solidFill>
                    <a:srgbClr val="00BF00"/>
                  </a:solidFill>
                  <a:uFill>
                    <a:solidFill>
                      <a:srgbClr val="FFFFFF"/>
                    </a:solidFill>
                  </a:uFill>
                  <a:latin typeface="Consolas"/>
                  <a:ea typeface="Consolas"/>
                </a:rPr>
                <a:t>Middle-Level              </a:t>
              </a:r>
              <a:r>
                <a:rPr lang="en-US" sz="3000" spc="-1" dirty="0">
                  <a:solidFill>
                    <a:srgbClr val="00BF00"/>
                  </a:solidFill>
                  <a:uFill>
                    <a:solidFill>
                      <a:srgbClr val="FFFFFF"/>
                    </a:solidFill>
                  </a:uFill>
                  <a:latin typeface="Consolas"/>
                  <a:ea typeface="Consolas"/>
                </a:rPr>
                <a:t>        </a:t>
              </a:r>
              <a:r>
                <a:rPr lang="en-US" sz="3000" b="0" strike="noStrike" spc="-1" dirty="0">
                  <a:solidFill>
                    <a:srgbClr val="00BF00"/>
                  </a:solidFill>
                  <a:uFill>
                    <a:solidFill>
                      <a:srgbClr val="FFFFFF"/>
                    </a:solidFill>
                  </a:uFill>
                  <a:latin typeface="Consolas"/>
                  <a:ea typeface="Consolas"/>
                </a:rPr>
                <a:t> (</a:t>
              </a:r>
              <a:r>
                <a:rPr lang="en-US" sz="3000" b="0" strike="noStrike" spc="-1" dirty="0">
                  <a:solidFill>
                    <a:srgbClr val="0000FF"/>
                  </a:solidFill>
                  <a:uFill>
                    <a:solidFill>
                      <a:srgbClr val="FFFFFF"/>
                    </a:solidFill>
                  </a:uFill>
                  <a:latin typeface="Consolas"/>
                  <a:ea typeface="Consolas"/>
                </a:rPr>
                <a:t>■</a:t>
              </a:r>
              <a:r>
                <a:rPr lang="en-US" sz="3000" b="0" strike="noStrike" spc="-1" dirty="0">
                  <a:solidFill>
                    <a:srgbClr val="00BF00"/>
                  </a:solidFill>
                  <a:uFill>
                    <a:solidFill>
                      <a:srgbClr val="FFFFFF"/>
                    </a:solidFill>
                  </a:uFill>
                  <a:latin typeface="Consolas"/>
                  <a:ea typeface="Consolas"/>
                </a:rPr>
                <a:t>)</a:t>
              </a:r>
              <a:endParaRPr lang="en-US" sz="3200" b="0" strike="noStrike" spc="-1" dirty="0">
                <a:solidFill>
                  <a:srgbClr val="FFFFFF"/>
                </a:solidFill>
                <a:uFill>
                  <a:solidFill>
                    <a:srgbClr val="FFFFFF"/>
                  </a:solidFill>
                </a:uFill>
                <a:latin typeface="Cambria"/>
              </a:endParaRPr>
            </a:p>
            <a:p>
              <a:pPr>
                <a:lnSpc>
                  <a:spcPct val="100000"/>
                </a:lnSpc>
              </a:pPr>
              <a:endParaRPr lang="en-US" sz="3200" b="0" strike="noStrike" spc="-1" dirty="0">
                <a:solidFill>
                  <a:srgbClr val="FFFFFF"/>
                </a:solidFill>
                <a:uFill>
                  <a:solidFill>
                    <a:srgbClr val="FFFFFF"/>
                  </a:solidFill>
                </a:uFill>
                <a:latin typeface="Cambria"/>
              </a:endParaRPr>
            </a:p>
            <a:p>
              <a:pPr>
                <a:lnSpc>
                  <a:spcPct val="100000"/>
                </a:lnSpc>
              </a:pPr>
              <a:endParaRPr lang="en-US" sz="3200" b="0" strike="noStrike" spc="-1" dirty="0">
                <a:solidFill>
                  <a:srgbClr val="FFFFFF"/>
                </a:solidFill>
                <a:uFill>
                  <a:solidFill>
                    <a:srgbClr val="FFFFFF"/>
                  </a:solidFill>
                </a:uFill>
                <a:latin typeface="Cambria"/>
              </a:endParaRPr>
            </a:p>
          </p:txBody>
        </p:sp>
        <p:sp>
          <p:nvSpPr>
            <p:cNvPr id="139" name="CustomShape 7"/>
            <p:cNvSpPr/>
            <p:nvPr/>
          </p:nvSpPr>
          <p:spPr>
            <a:xfrm>
              <a:off x="3576240" y="1605600"/>
              <a:ext cx="1991520" cy="721440"/>
            </a:xfrm>
            <a:prstGeom prst="rect">
              <a:avLst/>
            </a:prstGeom>
            <a:solidFill>
              <a:srgbClr val="0000FF"/>
            </a:solidFill>
            <a:ln w="9360">
              <a:solidFill>
                <a:srgbClr val="FFFFFF"/>
              </a:solidFill>
              <a:round/>
            </a:ln>
          </p:spPr>
          <p:style>
            <a:lnRef idx="0">
              <a:scrgbClr r="0" g="0" b="0"/>
            </a:lnRef>
            <a:fillRef idx="0">
              <a:scrgbClr r="0" g="0" b="0"/>
            </a:fillRef>
            <a:effectRef idx="0">
              <a:scrgbClr r="0" g="0" b="0"/>
            </a:effectRef>
            <a:fontRef idx="minor"/>
          </p:style>
        </p:sp>
      </p:grpSp>
      <p:grpSp>
        <p:nvGrpSpPr>
          <p:cNvPr id="4" name="Group 3">
            <a:extLst>
              <a:ext uri="{FF2B5EF4-FFF2-40B4-BE49-F238E27FC236}">
                <a16:creationId xmlns:a16="http://schemas.microsoft.com/office/drawing/2014/main" id="{CA87C601-62F9-49DE-ADBB-121204DEC00B}"/>
              </a:ext>
            </a:extLst>
          </p:cNvPr>
          <p:cNvGrpSpPr/>
          <p:nvPr/>
        </p:nvGrpSpPr>
        <p:grpSpPr>
          <a:xfrm>
            <a:off x="311760" y="2327400"/>
            <a:ext cx="8520120" cy="721440"/>
            <a:chOff x="311760" y="2327400"/>
            <a:chExt cx="8520120" cy="721440"/>
          </a:xfrm>
        </p:grpSpPr>
        <p:sp>
          <p:nvSpPr>
            <p:cNvPr id="138" name="TextShape 6"/>
            <p:cNvSpPr txBox="1"/>
            <p:nvPr/>
          </p:nvSpPr>
          <p:spPr>
            <a:xfrm>
              <a:off x="311760" y="2411280"/>
              <a:ext cx="8520120" cy="554040"/>
            </a:xfrm>
            <a:prstGeom prst="rect">
              <a:avLst/>
            </a:prstGeom>
            <a:solidFill>
              <a:srgbClr val="000000"/>
            </a:solidFill>
            <a:ln>
              <a:noFill/>
            </a:ln>
          </p:spPr>
          <p:txBody>
            <a:bodyPr tIns="91440" bIns="91440"/>
            <a:lstStyle/>
            <a:p>
              <a:pPr>
                <a:lnSpc>
                  <a:spcPct val="100000"/>
                </a:lnSpc>
              </a:pPr>
              <a:r>
                <a:rPr lang="en-US" sz="3000" b="0" strike="noStrike" spc="-1" dirty="0">
                  <a:solidFill>
                    <a:srgbClr val="00BF00"/>
                  </a:solidFill>
                  <a:uFill>
                    <a:solidFill>
                      <a:srgbClr val="FFFFFF"/>
                    </a:solidFill>
                  </a:uFill>
                  <a:latin typeface="Consolas"/>
                  <a:ea typeface="Consolas"/>
                </a:rPr>
                <a:t>Low-Level                          (</a:t>
              </a:r>
              <a:r>
                <a:rPr lang="en-US" sz="3000" b="0" strike="noStrike" spc="-1" dirty="0">
                  <a:solidFill>
                    <a:srgbClr val="212121"/>
                  </a:solidFill>
                  <a:uFill>
                    <a:solidFill>
                      <a:srgbClr val="FFFFFF"/>
                    </a:solidFill>
                  </a:uFill>
                  <a:latin typeface="Consolas"/>
                  <a:ea typeface="Consolas"/>
                </a:rPr>
                <a:t>◆</a:t>
              </a:r>
              <a:r>
                <a:rPr lang="en-US" sz="3000" b="0" strike="noStrike" spc="-1" dirty="0">
                  <a:solidFill>
                    <a:srgbClr val="00BF00"/>
                  </a:solidFill>
                  <a:uFill>
                    <a:solidFill>
                      <a:srgbClr val="FFFFFF"/>
                    </a:solidFill>
                  </a:uFill>
                  <a:latin typeface="Consolas"/>
                  <a:ea typeface="Consolas"/>
                </a:rPr>
                <a:t>)</a:t>
              </a:r>
              <a:endParaRPr lang="en-US" sz="3200" b="0" strike="noStrike" spc="-1" dirty="0">
                <a:solidFill>
                  <a:srgbClr val="FFFFFF"/>
                </a:solidFill>
                <a:uFill>
                  <a:solidFill>
                    <a:srgbClr val="FFFFFF"/>
                  </a:solidFill>
                </a:uFill>
                <a:latin typeface="Cambria"/>
              </a:endParaRPr>
            </a:p>
            <a:p>
              <a:pPr>
                <a:lnSpc>
                  <a:spcPct val="100000"/>
                </a:lnSpc>
              </a:pPr>
              <a:endParaRPr lang="en-US" sz="3200" b="0" strike="noStrike" spc="-1" dirty="0">
                <a:solidFill>
                  <a:srgbClr val="FFFFFF"/>
                </a:solidFill>
                <a:uFill>
                  <a:solidFill>
                    <a:srgbClr val="FFFFFF"/>
                  </a:solidFill>
                </a:uFill>
                <a:latin typeface="Cambria"/>
              </a:endParaRPr>
            </a:p>
          </p:txBody>
        </p:sp>
        <p:sp>
          <p:nvSpPr>
            <p:cNvPr id="140" name="CustomShape 8"/>
            <p:cNvSpPr/>
            <p:nvPr/>
          </p:nvSpPr>
          <p:spPr>
            <a:xfrm>
              <a:off x="3576240" y="2327400"/>
              <a:ext cx="1991520" cy="721440"/>
            </a:xfrm>
            <a:prstGeom prst="rect">
              <a:avLst/>
            </a:prstGeom>
            <a:solidFill>
              <a:srgbClr val="212121"/>
            </a:solidFill>
            <a:ln w="9360">
              <a:solidFill>
                <a:srgbClr val="FFFFFF"/>
              </a:solidFill>
              <a:round/>
            </a:ln>
          </p:spPr>
          <p:style>
            <a:lnRef idx="0">
              <a:scrgbClr r="0" g="0" b="0"/>
            </a:lnRef>
            <a:fillRef idx="0">
              <a:scrgbClr r="0" g="0" b="0"/>
            </a:fillRef>
            <a:effectRef idx="0">
              <a:scrgbClr r="0" g="0" b="0"/>
            </a:effectRef>
            <a:fontRef idx="minor"/>
          </p:style>
        </p:sp>
      </p:grpSp>
      <p:grpSp>
        <p:nvGrpSpPr>
          <p:cNvPr id="5" name="Group 4">
            <a:extLst>
              <a:ext uri="{FF2B5EF4-FFF2-40B4-BE49-F238E27FC236}">
                <a16:creationId xmlns:a16="http://schemas.microsoft.com/office/drawing/2014/main" id="{8F58CD8B-7790-4719-8DB2-B2389E539FA6}"/>
              </a:ext>
            </a:extLst>
          </p:cNvPr>
          <p:cNvGrpSpPr/>
          <p:nvPr/>
        </p:nvGrpSpPr>
        <p:grpSpPr>
          <a:xfrm>
            <a:off x="311760" y="3049200"/>
            <a:ext cx="8520120" cy="721440"/>
            <a:chOff x="311760" y="3049200"/>
            <a:chExt cx="8520120" cy="721440"/>
          </a:xfrm>
        </p:grpSpPr>
        <p:sp>
          <p:nvSpPr>
            <p:cNvPr id="136" name="TextShape 4"/>
            <p:cNvSpPr txBox="1"/>
            <p:nvPr/>
          </p:nvSpPr>
          <p:spPr>
            <a:xfrm>
              <a:off x="311760" y="3133080"/>
              <a:ext cx="8520120" cy="608040"/>
            </a:xfrm>
            <a:prstGeom prst="rect">
              <a:avLst/>
            </a:prstGeom>
            <a:solidFill>
              <a:srgbClr val="000000"/>
            </a:solidFill>
            <a:ln>
              <a:noFill/>
            </a:ln>
          </p:spPr>
          <p:txBody>
            <a:bodyPr tIns="91440" bIns="91440"/>
            <a:lstStyle/>
            <a:p>
              <a:pPr>
                <a:lnSpc>
                  <a:spcPct val="100000"/>
                </a:lnSpc>
              </a:pPr>
              <a:r>
                <a:rPr lang="en-US" sz="3000" b="0" strike="noStrike" spc="-1" dirty="0">
                  <a:solidFill>
                    <a:srgbClr val="00BF00"/>
                  </a:solidFill>
                  <a:uFill>
                    <a:solidFill>
                      <a:srgbClr val="FFFFFF"/>
                    </a:solidFill>
                  </a:uFill>
                  <a:latin typeface="Consolas"/>
                  <a:ea typeface="Consolas"/>
                </a:rPr>
                <a:t>Hardware-Level            hardest  (</a:t>
              </a:r>
              <a:r>
                <a:rPr lang="en-US" sz="3000" b="0" strike="noStrike" spc="-1" dirty="0">
                  <a:solidFill>
                    <a:srgbClr val="FF0000"/>
                  </a:solidFill>
                  <a:uFill>
                    <a:solidFill>
                      <a:srgbClr val="FFFFFF"/>
                    </a:solidFill>
                  </a:uFill>
                  <a:latin typeface="Consolas"/>
                  <a:ea typeface="Consolas"/>
                </a:rPr>
                <a:t>▲</a:t>
              </a:r>
              <a:r>
                <a:rPr lang="en-US" sz="3000" b="0" strike="noStrike" spc="-1" dirty="0">
                  <a:solidFill>
                    <a:srgbClr val="00BF00"/>
                  </a:solidFill>
                  <a:uFill>
                    <a:solidFill>
                      <a:srgbClr val="FFFFFF"/>
                    </a:solidFill>
                  </a:uFill>
                  <a:latin typeface="Consolas"/>
                  <a:ea typeface="Consolas"/>
                </a:rPr>
                <a:t>)</a:t>
              </a:r>
              <a:endParaRPr lang="en-US" sz="3200" b="0" strike="noStrike" spc="-1" dirty="0">
                <a:solidFill>
                  <a:srgbClr val="FFFFFF"/>
                </a:solidFill>
                <a:uFill>
                  <a:solidFill>
                    <a:srgbClr val="FFFFFF"/>
                  </a:solidFill>
                </a:uFill>
                <a:latin typeface="Cambria"/>
              </a:endParaRPr>
            </a:p>
          </p:txBody>
        </p:sp>
        <p:sp>
          <p:nvSpPr>
            <p:cNvPr id="141" name="CustomShape 9"/>
            <p:cNvSpPr/>
            <p:nvPr/>
          </p:nvSpPr>
          <p:spPr>
            <a:xfrm>
              <a:off x="3576240" y="3049200"/>
              <a:ext cx="1991520" cy="721440"/>
            </a:xfrm>
            <a:prstGeom prst="rect">
              <a:avLst/>
            </a:prstGeom>
            <a:solidFill>
              <a:srgbClr val="FF0000"/>
            </a:solidFill>
            <a:ln w="9360">
              <a:solidFill>
                <a:srgbClr val="FFFFFF"/>
              </a:solidFill>
              <a:round/>
            </a:ln>
          </p:spPr>
          <p:style>
            <a:lnRef idx="0">
              <a:scrgbClr r="0" g="0" b="0"/>
            </a:lnRef>
            <a:fillRef idx="0">
              <a:scrgbClr r="0" g="0" b="0"/>
            </a:fillRef>
            <a:effectRef idx="0">
              <a:scrgbClr r="0" g="0" b="0"/>
            </a:effectRef>
            <a:fontRef idx="minor"/>
          </p:style>
        </p:sp>
      </p:grpSp>
      <p:sp>
        <p:nvSpPr>
          <p:cNvPr id="34" name="CustomShape 4">
            <a:extLst>
              <a:ext uri="{FF2B5EF4-FFF2-40B4-BE49-F238E27FC236}">
                <a16:creationId xmlns:a16="http://schemas.microsoft.com/office/drawing/2014/main" id="{B49199C7-99BF-440E-BA29-79CAFCC5210A}"/>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strike="noStrike" spc="-1" dirty="0">
                <a:solidFill>
                  <a:schemeClr val="bg1"/>
                </a:solidFill>
                <a:uFill>
                  <a:solidFill>
                    <a:srgbClr val="FFFFFF"/>
                  </a:solidFill>
                </a:uFill>
                <a:latin typeface="Fira Sans Condensed"/>
              </a:rPr>
              <a:t>Different programming languages provide different access to </a:t>
            </a:r>
            <a:r>
              <a:rPr lang="en-US" sz="2400" spc="-1" dirty="0">
                <a:solidFill>
                  <a:schemeClr val="bg1"/>
                </a:solidFill>
                <a:uFill>
                  <a:solidFill>
                    <a:srgbClr val="FFFFFF"/>
                  </a:solidFill>
                </a:uFill>
                <a:latin typeface="Fira Sans Condensed"/>
              </a:rPr>
              <a:t>programmers; some language give you full control over the computer, while others only grant partial access.</a:t>
            </a:r>
            <a:endParaRPr lang="en-US" sz="2400" strike="noStrike" spc="-1" dirty="0">
              <a:solidFill>
                <a:schemeClr val="bg1"/>
              </a:solidFill>
              <a:uFill>
                <a:solidFill>
                  <a:srgbClr val="FFFFFF"/>
                </a:solidFill>
              </a:uFill>
              <a:latin typeface="Fira Sans Condensed"/>
            </a:endParaRPr>
          </a:p>
        </p:txBody>
      </p:sp>
      <p:sp>
        <p:nvSpPr>
          <p:cNvPr id="35" name="CustomShape 4">
            <a:extLst>
              <a:ext uri="{FF2B5EF4-FFF2-40B4-BE49-F238E27FC236}">
                <a16:creationId xmlns:a16="http://schemas.microsoft.com/office/drawing/2014/main" id="{8E2838DD-A3EE-471A-861F-8B11B7F8F7F9}"/>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I decided to break programming into the following four (subjective!) groups:</a:t>
            </a:r>
            <a:endParaRPr lang="en-US" sz="2400" strike="noStrike" spc="-1" dirty="0">
              <a:solidFill>
                <a:schemeClr val="bg1"/>
              </a:solidFill>
              <a:uFill>
                <a:solidFill>
                  <a:srgbClr val="FFFFFF"/>
                </a:solidFill>
              </a:uFill>
              <a:latin typeface="Fira Sans Condensed"/>
            </a:endParaRPr>
          </a:p>
        </p:txBody>
      </p:sp>
      <p:sp>
        <p:nvSpPr>
          <p:cNvPr id="36" name="CustomShape 4">
            <a:extLst>
              <a:ext uri="{FF2B5EF4-FFF2-40B4-BE49-F238E27FC236}">
                <a16:creationId xmlns:a16="http://schemas.microsoft.com/office/drawing/2014/main" id="{25844CAD-7970-400D-9841-DB036F5D815D}"/>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Before starting, it is important to mention that programming levels do not always represent difficulty! A "hard" language might be easy in some cases and an "easy" language might be hard in other cases.</a:t>
            </a:r>
            <a:endParaRPr lang="en-US" sz="2400" strike="noStrike" spc="-1" dirty="0">
              <a:solidFill>
                <a:schemeClr val="bg1"/>
              </a:solidFill>
              <a:uFill>
                <a:solidFill>
                  <a:srgbClr val="FFFFFF"/>
                </a:solidFill>
              </a:uFill>
              <a:latin typeface="Fira Sans Condensed"/>
            </a:endParaRPr>
          </a:p>
        </p:txBody>
      </p:sp>
      <p:sp>
        <p:nvSpPr>
          <p:cNvPr id="37" name="CustomShape 4">
            <a:extLst>
              <a:ext uri="{FF2B5EF4-FFF2-40B4-BE49-F238E27FC236}">
                <a16:creationId xmlns:a16="http://schemas.microsoft.com/office/drawing/2014/main" id="{FD269382-7096-4FDC-926A-605EDC6DFFFC}"/>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At the lowest level, your computer is built out of hardware (e.g. the CPU, GPU, hard drive, RAM). These parts perform a lot of magic behind the scenes so that your computer works.</a:t>
            </a:r>
            <a:endParaRPr lang="en-US" sz="2400" strike="noStrike" spc="-1" dirty="0">
              <a:solidFill>
                <a:schemeClr val="bg1"/>
              </a:solidFill>
              <a:uFill>
                <a:solidFill>
                  <a:srgbClr val="FFFFFF"/>
                </a:solidFill>
              </a:uFill>
              <a:latin typeface="Fira Sans Condensed"/>
            </a:endParaRPr>
          </a:p>
        </p:txBody>
      </p:sp>
      <p:sp>
        <p:nvSpPr>
          <p:cNvPr id="38" name="CustomShape 4">
            <a:extLst>
              <a:ext uri="{FF2B5EF4-FFF2-40B4-BE49-F238E27FC236}">
                <a16:creationId xmlns:a16="http://schemas.microsoft.com/office/drawing/2014/main" id="{040C371B-07B0-4CE5-813C-A3D08C68B0A4}"/>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For first-time programmers, learning hardware-specific programming (AKA assembly code) is overkill, but it is useful to know it exists.</a:t>
            </a:r>
            <a:endParaRPr lang="en-US" sz="2400" strike="noStrike" spc="-1" dirty="0">
              <a:solidFill>
                <a:schemeClr val="bg1"/>
              </a:solidFill>
              <a:uFill>
                <a:solidFill>
                  <a:srgbClr val="FFFFFF"/>
                </a:solidFill>
              </a:uFill>
              <a:latin typeface="Fira Sans Condensed"/>
            </a:endParaRPr>
          </a:p>
        </p:txBody>
      </p:sp>
      <p:sp>
        <p:nvSpPr>
          <p:cNvPr id="39" name="CustomShape 4">
            <a:extLst>
              <a:ext uri="{FF2B5EF4-FFF2-40B4-BE49-F238E27FC236}">
                <a16:creationId xmlns:a16="http://schemas.microsoft.com/office/drawing/2014/main" id="{CFFF1D01-BAE9-4CF6-B1B0-D9CCAC9AAE4A}"/>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Low-level programming languages have a level of "abstraction" over assembly-level programming to help make code less complicated and hardware-independent.</a:t>
            </a:r>
            <a:endParaRPr lang="en-US" sz="2400" strike="noStrike" spc="-1" dirty="0">
              <a:solidFill>
                <a:schemeClr val="bg1"/>
              </a:solidFill>
              <a:uFill>
                <a:solidFill>
                  <a:srgbClr val="FFFFFF"/>
                </a:solidFill>
              </a:uFill>
              <a:latin typeface="Fira Sans Condensed"/>
            </a:endParaRPr>
          </a:p>
        </p:txBody>
      </p:sp>
      <p:sp>
        <p:nvSpPr>
          <p:cNvPr id="40" name="CustomShape 4">
            <a:extLst>
              <a:ext uri="{FF2B5EF4-FFF2-40B4-BE49-F238E27FC236}">
                <a16:creationId xmlns:a16="http://schemas.microsoft.com/office/drawing/2014/main" id="{B6FBBF45-782E-4251-8162-9D4DB0F500BC}"/>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Instead of constantly re-writing the same code manually, low-level programming languages find common patterns and give you convenient shortcuts for the repetitive parts.</a:t>
            </a:r>
            <a:endParaRPr lang="en-US" sz="2400" strike="noStrike" spc="-1" dirty="0">
              <a:solidFill>
                <a:schemeClr val="bg1"/>
              </a:solidFill>
              <a:uFill>
                <a:solidFill>
                  <a:srgbClr val="FFFFFF"/>
                </a:solidFill>
              </a:uFill>
              <a:latin typeface="Fira Sans Condensed"/>
            </a:endParaRPr>
          </a:p>
        </p:txBody>
      </p:sp>
      <p:sp>
        <p:nvSpPr>
          <p:cNvPr id="41" name="CustomShape 4">
            <a:extLst>
              <a:ext uri="{FF2B5EF4-FFF2-40B4-BE49-F238E27FC236}">
                <a16:creationId xmlns:a16="http://schemas.microsoft.com/office/drawing/2014/main" id="{AB3EA22F-EBDD-4EEB-B507-7D1C708C7F5B}"/>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I consider C++ to be a low-level programming language.</a:t>
            </a:r>
            <a:endParaRPr lang="en-US" sz="2400" strike="noStrike" spc="-1" dirty="0">
              <a:solidFill>
                <a:schemeClr val="bg1"/>
              </a:solidFill>
              <a:uFill>
                <a:solidFill>
                  <a:srgbClr val="FFFFFF"/>
                </a:solidFill>
              </a:uFill>
              <a:latin typeface="Fira Sans Condensed"/>
            </a:endParaRPr>
          </a:p>
        </p:txBody>
      </p:sp>
      <p:sp>
        <p:nvSpPr>
          <p:cNvPr id="42" name="CustomShape 4">
            <a:extLst>
              <a:ext uri="{FF2B5EF4-FFF2-40B4-BE49-F238E27FC236}">
                <a16:creationId xmlns:a16="http://schemas.microsoft.com/office/drawing/2014/main" id="{3795CE8B-AA1B-41AD-BE53-C68178340F4A}"/>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Mid-level programming languages take most of the features from low-level programming languages but remove manual data management (alongside other systems) to make it harder to shoot yourself in the foot. </a:t>
            </a:r>
            <a:endParaRPr lang="en-US" sz="2400" strike="noStrike" spc="-1" dirty="0">
              <a:solidFill>
                <a:schemeClr val="bg1"/>
              </a:solidFill>
              <a:uFill>
                <a:solidFill>
                  <a:srgbClr val="FFFFFF"/>
                </a:solidFill>
              </a:uFill>
              <a:latin typeface="Fira Sans Condensed"/>
            </a:endParaRPr>
          </a:p>
        </p:txBody>
      </p:sp>
      <p:sp>
        <p:nvSpPr>
          <p:cNvPr id="43" name="CustomShape 4">
            <a:extLst>
              <a:ext uri="{FF2B5EF4-FFF2-40B4-BE49-F238E27FC236}">
                <a16:creationId xmlns:a16="http://schemas.microsoft.com/office/drawing/2014/main" id="{7248433F-F277-4B9A-9C41-CB65EF1AA1D8}"/>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High-level programming languages reduce the amount of heavy lifting and offer more powerful tools. High-level languages often work without compiling, so you don't have to wait to see your code work.</a:t>
            </a:r>
            <a:endParaRPr lang="en-US" sz="2400" strike="noStrike" spc="-1" dirty="0">
              <a:solidFill>
                <a:schemeClr val="bg1"/>
              </a:solidFill>
              <a:uFill>
                <a:solidFill>
                  <a:srgbClr val="FFFFFF"/>
                </a:solidFill>
              </a:uFill>
              <a:latin typeface="Fira Sans Condensed"/>
            </a:endParaRPr>
          </a:p>
        </p:txBody>
      </p:sp>
      <p:sp>
        <p:nvSpPr>
          <p:cNvPr id="44" name="CustomShape 4">
            <a:extLst>
              <a:ext uri="{FF2B5EF4-FFF2-40B4-BE49-F238E27FC236}">
                <a16:creationId xmlns:a16="http://schemas.microsoft.com/office/drawing/2014/main" id="{8136553F-1FED-42C5-9F3F-DBD862207A77}"/>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levels are stacked on top of each other because higher level programming languages are built on the ideas from lower level programming languages.</a:t>
            </a:r>
            <a:endParaRPr lang="en-US" sz="2400" strike="noStrike" spc="-1" dirty="0">
              <a:solidFill>
                <a:schemeClr val="bg1"/>
              </a:solidFill>
              <a:uFill>
                <a:solidFill>
                  <a:srgbClr val="FFFFFF"/>
                </a:solidFill>
              </a:uFill>
              <a:latin typeface="Fira Sans Condensed"/>
            </a:endParaRPr>
          </a:p>
        </p:txBody>
      </p:sp>
      <p:sp>
        <p:nvSpPr>
          <p:cNvPr id="45" name="CustomShape 4">
            <a:extLst>
              <a:ext uri="{FF2B5EF4-FFF2-40B4-BE49-F238E27FC236}">
                <a16:creationId xmlns:a16="http://schemas.microsoft.com/office/drawing/2014/main" id="{B728E21C-1407-495A-AC3F-5526516F3B14}"/>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I assigned each group a color and geometric shape so that I can have up to four "difficulties" for each subject in Comprehensive C++.</a:t>
            </a:r>
            <a:endParaRPr lang="en-US" sz="2400" strike="noStrike" spc="-1" dirty="0">
              <a:solidFill>
                <a:schemeClr val="bg1"/>
              </a:solidFill>
              <a:uFill>
                <a:solidFill>
                  <a:srgbClr val="FFFFFF"/>
                </a:solidFill>
              </a:uFill>
              <a:latin typeface="Fira Sans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4"/>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2000"/>
                                  </p:stCondLst>
                                  <p:childTnLst>
                                    <p:set>
                                      <p:cBhvr>
                                        <p:cTn id="13" dur="1" fill="hold">
                                          <p:stCondLst>
                                            <p:cond delay="0"/>
                                          </p:stCondLst>
                                        </p:cTn>
                                        <p:tgtEl>
                                          <p:spTgt spid="3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35"/>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0" nodeType="afterEffect">
                                  <p:stCondLst>
                                    <p:cond delay="200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36"/>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0" nodeType="afterEffect">
                                  <p:stCondLst>
                                    <p:cond delay="2000"/>
                                  </p:stCondLst>
                                  <p:childTnLst>
                                    <p:set>
                                      <p:cBhvr>
                                        <p:cTn id="27" dur="1" fill="hold">
                                          <p:stCondLst>
                                            <p:cond delay="0"/>
                                          </p:stCondLst>
                                        </p:cTn>
                                        <p:tgtEl>
                                          <p:spTgt spid="37"/>
                                        </p:tgtEl>
                                        <p:attrNameLst>
                                          <p:attrName>style.visibility</p:attrName>
                                        </p:attrNameLst>
                                      </p:cBhvr>
                                      <p:to>
                                        <p:strVal val="visible"/>
                                      </p:to>
                                    </p:set>
                                  </p:childTnLst>
                                </p:cTn>
                              </p:par>
                            </p:childTnLst>
                          </p:cTn>
                        </p:par>
                        <p:par>
                          <p:cTn id="28" fill="hold">
                            <p:stCondLst>
                              <p:cond delay="2000"/>
                            </p:stCondLst>
                            <p:childTnLst>
                              <p:par>
                                <p:cTn id="29" presetID="1" presetClass="entr" presetSubtype="0"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37"/>
                                        </p:tgtEl>
                                        <p:attrNameLst>
                                          <p:attrName>style.visibility</p:attrName>
                                        </p:attrNameLst>
                                      </p:cBhvr>
                                      <p:to>
                                        <p:strVal val="hidden"/>
                                      </p:to>
                                    </p:set>
                                  </p:childTnLst>
                                </p:cTn>
                              </p:par>
                            </p:childTnLst>
                          </p:cTn>
                        </p:par>
                        <p:par>
                          <p:cTn id="35" fill="hold">
                            <p:stCondLst>
                              <p:cond delay="0"/>
                            </p:stCondLst>
                            <p:childTnLst>
                              <p:par>
                                <p:cTn id="36" presetID="1" presetClass="entr" presetSubtype="0" fill="hold" grpId="0" nodeType="afterEffect">
                                  <p:stCondLst>
                                    <p:cond delay="300"/>
                                  </p:stCondLst>
                                  <p:childTnLst>
                                    <p:set>
                                      <p:cBhvr>
                                        <p:cTn id="37" dur="1" fill="hold">
                                          <p:stCondLst>
                                            <p:cond delay="0"/>
                                          </p:stCondLst>
                                        </p:cTn>
                                        <p:tgtEl>
                                          <p:spTgt spid="3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38"/>
                                        </p:tgtEl>
                                        <p:attrNameLst>
                                          <p:attrName>style.visibility</p:attrName>
                                        </p:attrNameLst>
                                      </p:cBhvr>
                                      <p:to>
                                        <p:strVal val="hidden"/>
                                      </p:to>
                                    </p:set>
                                  </p:childTnLst>
                                </p:cTn>
                              </p:par>
                            </p:childTnLst>
                          </p:cTn>
                        </p:par>
                        <p:par>
                          <p:cTn id="42" fill="hold">
                            <p:stCondLst>
                              <p:cond delay="0"/>
                            </p:stCondLst>
                            <p:childTnLst>
                              <p:par>
                                <p:cTn id="43" presetID="1" presetClass="entr" presetSubtype="0" fill="hold" grpId="0" nodeType="afterEffect">
                                  <p:stCondLst>
                                    <p:cond delay="2000"/>
                                  </p:stCondLst>
                                  <p:childTnLst>
                                    <p:set>
                                      <p:cBhvr>
                                        <p:cTn id="44" dur="1" fill="hold">
                                          <p:stCondLst>
                                            <p:cond delay="0"/>
                                          </p:stCondLst>
                                        </p:cTn>
                                        <p:tgtEl>
                                          <p:spTgt spid="39"/>
                                        </p:tgtEl>
                                        <p:attrNameLst>
                                          <p:attrName>style.visibility</p:attrName>
                                        </p:attrNameLst>
                                      </p:cBhvr>
                                      <p:to>
                                        <p:strVal val="visible"/>
                                      </p:to>
                                    </p:set>
                                  </p:childTnLst>
                                </p:cTn>
                              </p:par>
                            </p:childTnLst>
                          </p:cTn>
                        </p:par>
                        <p:par>
                          <p:cTn id="45" fill="hold">
                            <p:stCondLst>
                              <p:cond delay="2000"/>
                            </p:stCondLst>
                            <p:childTnLst>
                              <p:par>
                                <p:cTn id="46" presetID="1" presetClass="entr" presetSubtype="0" fill="hold" nodeType="afterEffect">
                                  <p:stCondLst>
                                    <p:cond delay="0"/>
                                  </p:stCondLst>
                                  <p:childTnLst>
                                    <p:set>
                                      <p:cBhvr>
                                        <p:cTn id="47" dur="1" fill="hold">
                                          <p:stCondLst>
                                            <p:cond delay="0"/>
                                          </p:stCondLst>
                                        </p:cTn>
                                        <p:tgtEl>
                                          <p:spTgt spid="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39"/>
                                        </p:tgtEl>
                                        <p:attrNameLst>
                                          <p:attrName>style.visibility</p:attrName>
                                        </p:attrNameLst>
                                      </p:cBhvr>
                                      <p:to>
                                        <p:strVal val="hidden"/>
                                      </p:to>
                                    </p:set>
                                  </p:childTnLst>
                                </p:cTn>
                              </p:par>
                            </p:childTnLst>
                          </p:cTn>
                        </p:par>
                        <p:par>
                          <p:cTn id="52" fill="hold">
                            <p:stCondLst>
                              <p:cond delay="0"/>
                            </p:stCondLst>
                            <p:childTnLst>
                              <p:par>
                                <p:cTn id="53" presetID="1" presetClass="entr" presetSubtype="0" fill="hold" grpId="0" nodeType="afterEffect">
                                  <p:stCondLst>
                                    <p:cond delay="30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40"/>
                                        </p:tgtEl>
                                        <p:attrNameLst>
                                          <p:attrName>style.visibility</p:attrName>
                                        </p:attrNameLst>
                                      </p:cBhvr>
                                      <p:to>
                                        <p:strVal val="hidden"/>
                                      </p:to>
                                    </p:set>
                                  </p:childTnLst>
                                </p:cTn>
                              </p:par>
                            </p:childTnLst>
                          </p:cTn>
                        </p:par>
                        <p:par>
                          <p:cTn id="59" fill="hold">
                            <p:stCondLst>
                              <p:cond delay="0"/>
                            </p:stCondLst>
                            <p:childTnLst>
                              <p:par>
                                <p:cTn id="60" presetID="1" presetClass="entr" presetSubtype="0" fill="hold" grpId="0" nodeType="afterEffect">
                                  <p:stCondLst>
                                    <p:cond delay="2000"/>
                                  </p:stCondLst>
                                  <p:childTnLst>
                                    <p:set>
                                      <p:cBhvr>
                                        <p:cTn id="61" dur="1" fill="hold">
                                          <p:stCondLst>
                                            <p:cond delay="0"/>
                                          </p:stCondLst>
                                        </p:cTn>
                                        <p:tgtEl>
                                          <p:spTgt spid="41"/>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41"/>
                                        </p:tgtEl>
                                        <p:attrNameLst>
                                          <p:attrName>style.visibility</p:attrName>
                                        </p:attrNameLst>
                                      </p:cBhvr>
                                      <p:to>
                                        <p:strVal val="hidden"/>
                                      </p:to>
                                    </p:set>
                                  </p:childTnLst>
                                </p:cTn>
                              </p:par>
                            </p:childTnLst>
                          </p:cTn>
                        </p:par>
                        <p:par>
                          <p:cTn id="66" fill="hold">
                            <p:stCondLst>
                              <p:cond delay="0"/>
                            </p:stCondLst>
                            <p:childTnLst>
                              <p:par>
                                <p:cTn id="67" presetID="1" presetClass="entr" presetSubtype="0" fill="hold" grpId="0" nodeType="afterEffect">
                                  <p:stCondLst>
                                    <p:cond delay="2000"/>
                                  </p:stCondLst>
                                  <p:childTnLst>
                                    <p:set>
                                      <p:cBhvr>
                                        <p:cTn id="68" dur="1" fill="hold">
                                          <p:stCondLst>
                                            <p:cond delay="0"/>
                                          </p:stCondLst>
                                        </p:cTn>
                                        <p:tgtEl>
                                          <p:spTgt spid="42"/>
                                        </p:tgtEl>
                                        <p:attrNameLst>
                                          <p:attrName>style.visibility</p:attrName>
                                        </p:attrNameLst>
                                      </p:cBhvr>
                                      <p:to>
                                        <p:strVal val="visible"/>
                                      </p:to>
                                    </p:set>
                                  </p:childTnLst>
                                </p:cTn>
                              </p:par>
                            </p:childTnLst>
                          </p:cTn>
                        </p:par>
                        <p:par>
                          <p:cTn id="69" fill="hold">
                            <p:stCondLst>
                              <p:cond delay="2000"/>
                            </p:stCondLst>
                            <p:childTnLst>
                              <p:par>
                                <p:cTn id="70" presetID="1" presetClass="entr" presetSubtype="0" fill="hold" nodeType="afterEffect">
                                  <p:stCondLst>
                                    <p:cond delay="0"/>
                                  </p:stCondLst>
                                  <p:childTnLst>
                                    <p:set>
                                      <p:cBhvr>
                                        <p:cTn id="71" dur="1" fill="hold">
                                          <p:stCondLst>
                                            <p:cond delay="0"/>
                                          </p:stCondLst>
                                        </p:cTn>
                                        <p:tgtEl>
                                          <p:spTgt spid="3"/>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grpId="1" nodeType="clickEffect">
                                  <p:stCondLst>
                                    <p:cond delay="0"/>
                                  </p:stCondLst>
                                  <p:childTnLst>
                                    <p:set>
                                      <p:cBhvr>
                                        <p:cTn id="75" dur="1" fill="hold">
                                          <p:stCondLst>
                                            <p:cond delay="0"/>
                                          </p:stCondLst>
                                        </p:cTn>
                                        <p:tgtEl>
                                          <p:spTgt spid="42"/>
                                        </p:tgtEl>
                                        <p:attrNameLst>
                                          <p:attrName>style.visibility</p:attrName>
                                        </p:attrNameLst>
                                      </p:cBhvr>
                                      <p:to>
                                        <p:strVal val="hidden"/>
                                      </p:to>
                                    </p:set>
                                  </p:childTnLst>
                                </p:cTn>
                              </p:par>
                            </p:childTnLst>
                          </p:cTn>
                        </p:par>
                        <p:par>
                          <p:cTn id="76" fill="hold">
                            <p:stCondLst>
                              <p:cond delay="0"/>
                            </p:stCondLst>
                            <p:childTnLst>
                              <p:par>
                                <p:cTn id="77" presetID="1" presetClass="entr" presetSubtype="0" fill="hold" grpId="0" nodeType="afterEffect">
                                  <p:stCondLst>
                                    <p:cond delay="2000"/>
                                  </p:stCondLst>
                                  <p:childTnLst>
                                    <p:set>
                                      <p:cBhvr>
                                        <p:cTn id="78" dur="1" fill="hold">
                                          <p:stCondLst>
                                            <p:cond delay="0"/>
                                          </p:stCondLst>
                                        </p:cTn>
                                        <p:tgtEl>
                                          <p:spTgt spid="43"/>
                                        </p:tgtEl>
                                        <p:attrNameLst>
                                          <p:attrName>style.visibility</p:attrName>
                                        </p:attrNameLst>
                                      </p:cBhvr>
                                      <p:to>
                                        <p:strVal val="visible"/>
                                      </p:to>
                                    </p:set>
                                  </p:childTnLst>
                                </p:cTn>
                              </p:par>
                            </p:childTnLst>
                          </p:cTn>
                        </p:par>
                        <p:par>
                          <p:cTn id="79" fill="hold">
                            <p:stCondLst>
                              <p:cond delay="2000"/>
                            </p:stCondLst>
                            <p:childTnLst>
                              <p:par>
                                <p:cTn id="80" presetID="1" presetClass="entr" presetSubtype="0" fill="hold" nodeType="afterEffect">
                                  <p:stCondLst>
                                    <p:cond delay="0"/>
                                  </p:stCondLst>
                                  <p:childTnLst>
                                    <p:set>
                                      <p:cBhvr>
                                        <p:cTn id="81" dur="1" fill="hold">
                                          <p:stCondLst>
                                            <p:cond delay="0"/>
                                          </p:stCondLst>
                                        </p:cTn>
                                        <p:tgtEl>
                                          <p:spTgt spid="2"/>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43"/>
                                        </p:tgtEl>
                                        <p:attrNameLst>
                                          <p:attrName>style.visibility</p:attrName>
                                        </p:attrNameLst>
                                      </p:cBhvr>
                                      <p:to>
                                        <p:strVal val="hidden"/>
                                      </p:to>
                                    </p:set>
                                  </p:childTnLst>
                                </p:cTn>
                              </p:par>
                            </p:childTnLst>
                          </p:cTn>
                        </p:par>
                        <p:par>
                          <p:cTn id="86" fill="hold">
                            <p:stCondLst>
                              <p:cond delay="0"/>
                            </p:stCondLst>
                            <p:childTnLst>
                              <p:par>
                                <p:cTn id="87" presetID="1" presetClass="entr" presetSubtype="0" fill="hold" grpId="0" nodeType="afterEffect">
                                  <p:stCondLst>
                                    <p:cond delay="2000"/>
                                  </p:stCondLst>
                                  <p:childTnLst>
                                    <p:set>
                                      <p:cBhvr>
                                        <p:cTn id="88" dur="1" fill="hold">
                                          <p:stCondLst>
                                            <p:cond delay="0"/>
                                          </p:stCondLst>
                                        </p:cTn>
                                        <p:tgtEl>
                                          <p:spTgt spid="4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1" nodeType="clickEffect">
                                  <p:stCondLst>
                                    <p:cond delay="0"/>
                                  </p:stCondLst>
                                  <p:childTnLst>
                                    <p:set>
                                      <p:cBhvr>
                                        <p:cTn id="92" dur="1" fill="hold">
                                          <p:stCondLst>
                                            <p:cond delay="0"/>
                                          </p:stCondLst>
                                        </p:cTn>
                                        <p:tgtEl>
                                          <p:spTgt spid="44"/>
                                        </p:tgtEl>
                                        <p:attrNameLst>
                                          <p:attrName>style.visibility</p:attrName>
                                        </p:attrNameLst>
                                      </p:cBhvr>
                                      <p:to>
                                        <p:strVal val="hidden"/>
                                      </p:to>
                                    </p:set>
                                  </p:childTnLst>
                                </p:cTn>
                              </p:par>
                            </p:childTnLst>
                          </p:cTn>
                        </p:par>
                        <p:par>
                          <p:cTn id="93" fill="hold">
                            <p:stCondLst>
                              <p:cond delay="0"/>
                            </p:stCondLst>
                            <p:childTnLst>
                              <p:par>
                                <p:cTn id="94" presetID="1" presetClass="entr" presetSubtype="0" fill="hold" grpId="0" nodeType="afterEffect">
                                  <p:stCondLst>
                                    <p:cond delay="300"/>
                                  </p:stCondLst>
                                  <p:childTnLst>
                                    <p:set>
                                      <p:cBhvr>
                                        <p:cTn id="95"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4" grpId="1"/>
      <p:bldP spid="35" grpId="0"/>
      <p:bldP spid="35" grpId="1"/>
      <p:bldP spid="36" grpId="0"/>
      <p:bldP spid="36" grpId="1"/>
      <p:bldP spid="37" grpId="0"/>
      <p:bldP spid="37" grpId="1"/>
      <p:bldP spid="38" grpId="0"/>
      <p:bldP spid="38" grpId="1"/>
      <p:bldP spid="39" grpId="0"/>
      <p:bldP spid="39" grpId="1"/>
      <p:bldP spid="40" grpId="0"/>
      <p:bldP spid="40" grpId="1"/>
      <p:bldP spid="41" grpId="0"/>
      <p:bldP spid="41" grpId="1"/>
      <p:bldP spid="42" grpId="0"/>
      <p:bldP spid="42" grpId="1"/>
      <p:bldP spid="43" grpId="0"/>
      <p:bldP spid="43" grpId="1"/>
      <p:bldP spid="44" grpId="0"/>
      <p:bldP spid="44" grpId="1"/>
      <p:bldP spid="4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43" name="TextShape 1"/>
          <p:cNvSpPr txBox="1"/>
          <p:nvPr/>
        </p:nvSpPr>
        <p:spPr>
          <a:xfrm>
            <a:off x="311760" y="193680"/>
            <a:ext cx="8520120" cy="690120"/>
          </a:xfrm>
          <a:prstGeom prst="rect">
            <a:avLst/>
          </a:prstGeom>
          <a:solidFill>
            <a:srgbClr val="000000"/>
          </a:solidFill>
          <a:ln>
            <a:noFill/>
          </a:ln>
        </p:spPr>
        <p:txBody>
          <a:bodyPr tIns="91440" bIns="91440" anchor="b"/>
          <a:lstStyle/>
          <a:p>
            <a:pPr>
              <a:lnSpc>
                <a:spcPct val="100000"/>
              </a:lnSpc>
            </a:pPr>
            <a:r>
              <a:rPr lang="en-US" sz="4200" b="0" strike="noStrike" spc="-1" dirty="0">
                <a:solidFill>
                  <a:srgbClr val="00BF00"/>
                </a:solidFill>
                <a:uFill>
                  <a:solidFill>
                    <a:srgbClr val="FFFFFF"/>
                  </a:solidFill>
                </a:uFill>
                <a:latin typeface="Consolas"/>
                <a:ea typeface="Consolas"/>
              </a:rPr>
              <a:t>Some Advice</a:t>
            </a:r>
            <a:endParaRPr lang="en-US" sz="1400" b="0" strike="noStrike" spc="-1" dirty="0">
              <a:solidFill>
                <a:srgbClr val="000000"/>
              </a:solidFill>
              <a:uFill>
                <a:solidFill>
                  <a:srgbClr val="FFFFFF"/>
                </a:solidFill>
              </a:uFill>
              <a:latin typeface="Arial"/>
            </a:endParaRPr>
          </a:p>
        </p:txBody>
      </p:sp>
      <p:sp>
        <p:nvSpPr>
          <p:cNvPr id="144" name="TextShape 2"/>
          <p:cNvSpPr txBox="1"/>
          <p:nvPr/>
        </p:nvSpPr>
        <p:spPr>
          <a:xfrm>
            <a:off x="311760" y="883800"/>
            <a:ext cx="8520120" cy="3702600"/>
          </a:xfrm>
          <a:prstGeom prst="rect">
            <a:avLst/>
          </a:prstGeom>
          <a:noFill/>
          <a:ln>
            <a:noFill/>
          </a:ln>
        </p:spPr>
        <p:txBody>
          <a:bodyPr tIns="91440" bIns="91440"/>
          <a:lstStyle/>
          <a:p>
            <a:pPr>
              <a:lnSpc>
                <a:spcPct val="100000"/>
              </a:lnSpc>
            </a:pPr>
            <a:endParaRPr lang="en-US" sz="3000" spc="-1" dirty="0">
              <a:solidFill>
                <a:srgbClr val="00BF00"/>
              </a:solidFill>
              <a:uFill>
                <a:solidFill>
                  <a:srgbClr val="FFFFFF"/>
                </a:solidFill>
              </a:uFill>
              <a:latin typeface="Consolas"/>
            </a:endParaRPr>
          </a:p>
          <a:p>
            <a:pPr>
              <a:lnSpc>
                <a:spcPct val="100000"/>
              </a:lnSpc>
            </a:pPr>
            <a:endParaRPr lang="en-US" sz="3000" spc="-1" dirty="0">
              <a:solidFill>
                <a:srgbClr val="FFFFFF"/>
              </a:solidFill>
              <a:uFill>
                <a:solidFill>
                  <a:srgbClr val="FFFFFF"/>
                </a:solidFill>
              </a:uFill>
              <a:latin typeface="Cambria"/>
            </a:endParaRPr>
          </a:p>
          <a:p>
            <a:pPr>
              <a:lnSpc>
                <a:spcPct val="100000"/>
              </a:lnSpc>
            </a:pPr>
            <a:r>
              <a:rPr lang="en-US" sz="3000" spc="-1" dirty="0">
                <a:solidFill>
                  <a:srgbClr val="00BF00"/>
                </a:solidFill>
                <a:uFill>
                  <a:solidFill>
                    <a:srgbClr val="FFFFFF"/>
                  </a:solidFill>
                </a:uFill>
                <a:latin typeface="Consolas" panose="020B0609020204030204" pitchFamily="49" charset="0"/>
                <a:ea typeface="Consolas"/>
              </a:rPr>
              <a:t>Compiling</a:t>
            </a:r>
            <a:endParaRPr lang="en-US" sz="3000" spc="-1" dirty="0">
              <a:solidFill>
                <a:srgbClr val="FFFFFF"/>
              </a:solidFill>
              <a:uFill>
                <a:solidFill>
                  <a:srgbClr val="FFFFFF"/>
                </a:solidFill>
              </a:uFill>
              <a:latin typeface="Consolas" panose="020B0609020204030204" pitchFamily="49" charset="0"/>
            </a:endParaRPr>
          </a:p>
          <a:p>
            <a:pPr>
              <a:lnSpc>
                <a:spcPct val="100000"/>
              </a:lnSpc>
            </a:pPr>
            <a:r>
              <a:rPr lang="en-US" sz="3000" spc="-1" dirty="0">
                <a:solidFill>
                  <a:srgbClr val="00BF00"/>
                </a:solidFill>
                <a:uFill>
                  <a:solidFill>
                    <a:srgbClr val="FFFFFF"/>
                  </a:solidFill>
                </a:uFill>
                <a:latin typeface="Consolas" panose="020B0609020204030204" pitchFamily="49" charset="0"/>
                <a:ea typeface="Consolas"/>
              </a:rPr>
              <a:t>Running</a:t>
            </a:r>
            <a:endParaRPr lang="en-US" sz="3000" b="0" strike="noStrike" spc="-1" dirty="0">
              <a:solidFill>
                <a:srgbClr val="FFFFFF"/>
              </a:solidFill>
              <a:uFill>
                <a:solidFill>
                  <a:srgbClr val="FFFFFF"/>
                </a:solidFill>
              </a:uFill>
              <a:latin typeface="Consolas" panose="020B0609020204030204" pitchFamily="49" charset="0"/>
            </a:endParaRPr>
          </a:p>
        </p:txBody>
      </p:sp>
      <p:sp>
        <p:nvSpPr>
          <p:cNvPr id="146" name="CustomShape 4"/>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Programming is a complicated art.</a:t>
            </a:r>
            <a:endParaRPr lang="en-US" sz="2400" b="0" strike="noStrike" spc="-1" dirty="0">
              <a:solidFill>
                <a:schemeClr val="bg1"/>
              </a:solidFill>
              <a:uFill>
                <a:solidFill>
                  <a:srgbClr val="FFFFFF"/>
                </a:solidFill>
              </a:uFill>
              <a:latin typeface="Fira Sans Condensed"/>
            </a:endParaRPr>
          </a:p>
        </p:txBody>
      </p:sp>
      <p:sp>
        <p:nvSpPr>
          <p:cNvPr id="5" name="CustomShape 4">
            <a:extLst>
              <a:ext uri="{FF2B5EF4-FFF2-40B4-BE49-F238E27FC236}">
                <a16:creationId xmlns:a16="http://schemas.microsoft.com/office/drawing/2014/main" id="{A0F867A8-5856-4DF1-82D9-7CCD6100BC4B}"/>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Most programmers are taught "how" before "why" and are given a sandbox before they are instructed with how to play nicely with others.</a:t>
            </a:r>
            <a:endParaRPr lang="en-US" sz="2400" b="0" strike="noStrike" spc="-1" dirty="0">
              <a:solidFill>
                <a:schemeClr val="bg1"/>
              </a:solidFill>
              <a:uFill>
                <a:solidFill>
                  <a:srgbClr val="FFFFFF"/>
                </a:solidFill>
              </a:uFill>
              <a:latin typeface="Fira Sans Condensed"/>
            </a:endParaRPr>
          </a:p>
        </p:txBody>
      </p:sp>
      <p:sp>
        <p:nvSpPr>
          <p:cNvPr id="6" name="CustomShape 4">
            <a:extLst>
              <a:ext uri="{FF2B5EF4-FFF2-40B4-BE49-F238E27FC236}">
                <a16:creationId xmlns:a16="http://schemas.microsoft.com/office/drawing/2014/main" id="{D74FA015-2FF1-4F10-AD27-B66CCD9E8A04}"/>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So, whenever it crosses your mind, try to think about how your code can improve lives or where it might be misused.</a:t>
            </a:r>
            <a:endParaRPr lang="en-US" sz="2400" b="0" strike="noStrike" spc="-1" dirty="0">
              <a:solidFill>
                <a:schemeClr val="bg1"/>
              </a:solidFill>
              <a:uFill>
                <a:solidFill>
                  <a:srgbClr val="FFFFFF"/>
                </a:solidFill>
              </a:uFill>
              <a:latin typeface="Fira Sans Condensed"/>
            </a:endParaRPr>
          </a:p>
        </p:txBody>
      </p:sp>
      <p:sp>
        <p:nvSpPr>
          <p:cNvPr id="7" name="CustomShape 4">
            <a:extLst>
              <a:ext uri="{FF2B5EF4-FFF2-40B4-BE49-F238E27FC236}">
                <a16:creationId xmlns:a16="http://schemas.microsoft.com/office/drawing/2014/main" id="{2BE8245B-72CA-4271-88D9-B607264941F5}"/>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Additionally, programmers are often taught the basics without learning about good habits to get into.</a:t>
            </a:r>
            <a:endParaRPr lang="en-US" sz="2400" b="0" strike="noStrike" spc="-1" dirty="0">
              <a:solidFill>
                <a:schemeClr val="bg1"/>
              </a:solidFill>
              <a:uFill>
                <a:solidFill>
                  <a:srgbClr val="FFFFFF"/>
                </a:solidFill>
              </a:uFill>
              <a:latin typeface="Fira Sans Condensed"/>
            </a:endParaRPr>
          </a:p>
        </p:txBody>
      </p:sp>
      <p:sp>
        <p:nvSpPr>
          <p:cNvPr id="8" name="CustomShape 4">
            <a:extLst>
              <a:ext uri="{FF2B5EF4-FFF2-40B4-BE49-F238E27FC236}">
                <a16:creationId xmlns:a16="http://schemas.microsoft.com/office/drawing/2014/main" id="{988C6DB0-E2FB-4AE7-AC70-F0FC5F9DFFE8}"/>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So, what are the basics, you might ask?</a:t>
            </a:r>
            <a:endParaRPr lang="en-US" sz="2400" b="0" strike="noStrike" spc="-1" dirty="0">
              <a:solidFill>
                <a:schemeClr val="bg1"/>
              </a:solidFill>
              <a:uFill>
                <a:solidFill>
                  <a:srgbClr val="FFFFFF"/>
                </a:solidFill>
              </a:uFill>
              <a:latin typeface="Fira Sans Condensed"/>
            </a:endParaRPr>
          </a:p>
        </p:txBody>
      </p:sp>
      <p:sp>
        <p:nvSpPr>
          <p:cNvPr id="9" name="CustomShape 4">
            <a:extLst>
              <a:ext uri="{FF2B5EF4-FFF2-40B4-BE49-F238E27FC236}">
                <a16:creationId xmlns:a16="http://schemas.microsoft.com/office/drawing/2014/main" id="{FAC4C1DF-6BCC-41B1-8154-BE81D4E0645C}"/>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Well, first there is compiling.</a:t>
            </a:r>
            <a:endParaRPr lang="en-US" sz="2400" strike="noStrike" spc="-1" dirty="0">
              <a:solidFill>
                <a:schemeClr val="bg1"/>
              </a:solidFill>
              <a:uFill>
                <a:solidFill>
                  <a:srgbClr val="FFFFFF"/>
                </a:solidFill>
              </a:uFill>
              <a:latin typeface="Fira Sans Condensed"/>
            </a:endParaRPr>
          </a:p>
        </p:txBody>
      </p:sp>
      <p:sp>
        <p:nvSpPr>
          <p:cNvPr id="10" name="CustomShape 4">
            <a:extLst>
              <a:ext uri="{FF2B5EF4-FFF2-40B4-BE49-F238E27FC236}">
                <a16:creationId xmlns:a16="http://schemas.microsoft.com/office/drawing/2014/main" id="{41A510F9-A46C-4EEB-90CB-6952DDA15D12}"/>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Compiling is a process in many programming languages that takes the human-readable code and translates it into computer-readable code.</a:t>
            </a:r>
            <a:endParaRPr lang="en-US" sz="2400" strike="noStrike" spc="-1" dirty="0">
              <a:solidFill>
                <a:schemeClr val="bg1"/>
              </a:solidFill>
              <a:uFill>
                <a:solidFill>
                  <a:srgbClr val="FFFFFF"/>
                </a:solidFill>
              </a:uFill>
              <a:latin typeface="Fira Sans Condensed"/>
            </a:endParaRPr>
          </a:p>
        </p:txBody>
      </p:sp>
      <p:sp>
        <p:nvSpPr>
          <p:cNvPr id="12" name="CustomShape 4">
            <a:extLst>
              <a:ext uri="{FF2B5EF4-FFF2-40B4-BE49-F238E27FC236}">
                <a16:creationId xmlns:a16="http://schemas.microsoft.com/office/drawing/2014/main" id="{C9EB8622-91AD-46E7-988E-55D5F4800731}"/>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There's also running.</a:t>
            </a:r>
            <a:endParaRPr lang="en-US" sz="2400" strike="noStrike" spc="-1" dirty="0">
              <a:solidFill>
                <a:schemeClr val="bg1"/>
              </a:solidFill>
              <a:uFill>
                <a:solidFill>
                  <a:srgbClr val="FFFFFF"/>
                </a:solidFill>
              </a:uFill>
              <a:latin typeface="Fira Sans Condensed"/>
            </a:endParaRPr>
          </a:p>
        </p:txBody>
      </p:sp>
      <p:sp>
        <p:nvSpPr>
          <p:cNvPr id="13" name="CustomShape 4">
            <a:extLst>
              <a:ext uri="{FF2B5EF4-FFF2-40B4-BE49-F238E27FC236}">
                <a16:creationId xmlns:a16="http://schemas.microsoft.com/office/drawing/2014/main" id="{DCC96E27-626B-49A1-A7A5-15DB84A2FCDE}"/>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When your computer runs code it attempts to do the instructions in the code and--therefore--whatever task was asked of it.</a:t>
            </a:r>
            <a:endParaRPr lang="en-US" sz="2400" strike="noStrike" spc="-1" dirty="0">
              <a:solidFill>
                <a:schemeClr val="bg1"/>
              </a:solidFill>
              <a:uFill>
                <a:solidFill>
                  <a:srgbClr val="FFFFFF"/>
                </a:solidFill>
              </a:uFill>
              <a:latin typeface="Fira Sans Condensed"/>
            </a:endParaRPr>
          </a:p>
        </p:txBody>
      </p:sp>
      <p:sp>
        <p:nvSpPr>
          <p:cNvPr id="14" name="CustomShape 4">
            <a:extLst>
              <a:ext uri="{FF2B5EF4-FFF2-40B4-BE49-F238E27FC236}">
                <a16:creationId xmlns:a16="http://schemas.microsoft.com/office/drawing/2014/main" id="{0DD08B4D-F3CD-4F62-852F-F37B8341F9AC}"/>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As you can imagine, most beginners are given these two tools and told to program.</a:t>
            </a:r>
            <a:endParaRPr lang="en-US" sz="2400" strike="noStrike" spc="-1" dirty="0">
              <a:solidFill>
                <a:schemeClr val="bg1"/>
              </a:solidFill>
              <a:uFill>
                <a:solidFill>
                  <a:srgbClr val="FFFFFF"/>
                </a:solidFill>
              </a:uFill>
              <a:latin typeface="Fira Sans Condensed"/>
            </a:endParaRPr>
          </a:p>
        </p:txBody>
      </p:sp>
      <p:sp>
        <p:nvSpPr>
          <p:cNvPr id="15" name="CustomShape 4">
            <a:extLst>
              <a:ext uri="{FF2B5EF4-FFF2-40B4-BE49-F238E27FC236}">
                <a16:creationId xmlns:a16="http://schemas.microsoft.com/office/drawing/2014/main" id="{D1FC448A-0480-4E72-BFB4-45CCB85DC23F}"/>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skills that programmers usually forget about are often really important, though, namely:</a:t>
            </a:r>
            <a:endParaRPr lang="en-US" sz="2400" strike="noStrike" spc="-1" dirty="0">
              <a:solidFill>
                <a:schemeClr val="bg1"/>
              </a:solidFill>
              <a:uFill>
                <a:solidFill>
                  <a:srgbClr val="FFFFFF"/>
                </a:solidFill>
              </a:uFill>
              <a:latin typeface="Fira Sans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46"/>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30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5"/>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0" nodeType="afterEffect">
                                  <p:stCondLst>
                                    <p:cond delay="30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6"/>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0" nodeType="afterEffect">
                                  <p:stCondLst>
                                    <p:cond delay="200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7"/>
                                        </p:tgtEl>
                                        <p:attrNameLst>
                                          <p:attrName>style.visibility</p:attrName>
                                        </p:attrNameLst>
                                      </p:cBhvr>
                                      <p:to>
                                        <p:strVal val="hidden"/>
                                      </p:to>
                                    </p:set>
                                  </p:childTnLst>
                                </p:cTn>
                              </p:par>
                            </p:childTnLst>
                          </p:cTn>
                        </p:par>
                        <p:par>
                          <p:cTn id="32" fill="hold">
                            <p:stCondLst>
                              <p:cond delay="0"/>
                            </p:stCondLst>
                            <p:childTnLst>
                              <p:par>
                                <p:cTn id="33" presetID="1" presetClass="entr" presetSubtype="0" fill="hold" grpId="0" nodeType="afterEffect">
                                  <p:stCondLst>
                                    <p:cond delay="200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8"/>
                                        </p:tgtEl>
                                        <p:attrNameLst>
                                          <p:attrName>style.visibility</p:attrName>
                                        </p:attrNameLst>
                                      </p:cBhvr>
                                      <p:to>
                                        <p:strVal val="hidden"/>
                                      </p:to>
                                    </p:set>
                                  </p:childTnLst>
                                </p:cTn>
                              </p:par>
                            </p:childTnLst>
                          </p:cTn>
                        </p:par>
                        <p:par>
                          <p:cTn id="39" fill="hold">
                            <p:stCondLst>
                              <p:cond delay="0"/>
                            </p:stCondLst>
                            <p:childTnLst>
                              <p:par>
                                <p:cTn id="40" presetID="1" presetClass="entr" presetSubtype="0" fill="hold" grpId="0" nodeType="afterEffect">
                                  <p:stCondLst>
                                    <p:cond delay="2000"/>
                                  </p:stCondLst>
                                  <p:childTnLst>
                                    <p:set>
                                      <p:cBhvr>
                                        <p:cTn id="41" dur="1" fill="hold">
                                          <p:stCondLst>
                                            <p:cond delay="0"/>
                                          </p:stCondLst>
                                        </p:cTn>
                                        <p:tgtEl>
                                          <p:spTgt spid="9"/>
                                        </p:tgtEl>
                                        <p:attrNameLst>
                                          <p:attrName>style.visibility</p:attrName>
                                        </p:attrNameLst>
                                      </p:cBhvr>
                                      <p:to>
                                        <p:strVal val="visible"/>
                                      </p:to>
                                    </p:set>
                                  </p:childTnLst>
                                </p:cTn>
                              </p:par>
                            </p:childTnLst>
                          </p:cTn>
                        </p:par>
                        <p:par>
                          <p:cTn id="42" fill="hold">
                            <p:stCondLst>
                              <p:cond delay="2000"/>
                            </p:stCondLst>
                            <p:childTnLst>
                              <p:par>
                                <p:cTn id="43" presetID="1" presetClass="entr" presetSubtype="0" fill="hold" grpId="0" nodeType="afterEffect">
                                  <p:stCondLst>
                                    <p:cond delay="0"/>
                                  </p:stCondLst>
                                  <p:childTnLst>
                                    <p:set>
                                      <p:cBhvr>
                                        <p:cTn id="44" dur="1" fill="hold">
                                          <p:stCondLst>
                                            <p:cond delay="0"/>
                                          </p:stCondLst>
                                        </p:cTn>
                                        <p:tgtEl>
                                          <p:spTgt spid="144">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9"/>
                                        </p:tgtEl>
                                        <p:attrNameLst>
                                          <p:attrName>style.visibility</p:attrName>
                                        </p:attrNameLst>
                                      </p:cBhvr>
                                      <p:to>
                                        <p:strVal val="hidden"/>
                                      </p:to>
                                    </p:set>
                                  </p:childTnLst>
                                </p:cTn>
                              </p:par>
                            </p:childTnLst>
                          </p:cTn>
                        </p:par>
                        <p:par>
                          <p:cTn id="49" fill="hold">
                            <p:stCondLst>
                              <p:cond delay="0"/>
                            </p:stCondLst>
                            <p:childTnLst>
                              <p:par>
                                <p:cTn id="50" presetID="1" presetClass="entr" presetSubtype="0" fill="hold" grpId="0" nodeType="afterEffect">
                                  <p:stCondLst>
                                    <p:cond delay="300"/>
                                  </p:stCondLst>
                                  <p:childTnLst>
                                    <p:set>
                                      <p:cBhvr>
                                        <p:cTn id="51" dur="1" fill="hold">
                                          <p:stCondLst>
                                            <p:cond delay="0"/>
                                          </p:stCondLst>
                                        </p:cTn>
                                        <p:tgtEl>
                                          <p:spTgt spid="1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10"/>
                                        </p:tgtEl>
                                        <p:attrNameLst>
                                          <p:attrName>style.visibility</p:attrName>
                                        </p:attrNameLst>
                                      </p:cBhvr>
                                      <p:to>
                                        <p:strVal val="hidden"/>
                                      </p:to>
                                    </p:set>
                                  </p:childTnLst>
                                </p:cTn>
                              </p:par>
                            </p:childTnLst>
                          </p:cTn>
                        </p:par>
                        <p:par>
                          <p:cTn id="56" fill="hold">
                            <p:stCondLst>
                              <p:cond delay="0"/>
                            </p:stCondLst>
                            <p:childTnLst>
                              <p:par>
                                <p:cTn id="57" presetID="1" presetClass="entr" presetSubtype="0" fill="hold" grpId="0" nodeType="afterEffect">
                                  <p:stCondLst>
                                    <p:cond delay="2000"/>
                                  </p:stCondLst>
                                  <p:childTnLst>
                                    <p:set>
                                      <p:cBhvr>
                                        <p:cTn id="58" dur="1" fill="hold">
                                          <p:stCondLst>
                                            <p:cond delay="0"/>
                                          </p:stCondLst>
                                        </p:cTn>
                                        <p:tgtEl>
                                          <p:spTgt spid="12"/>
                                        </p:tgtEl>
                                        <p:attrNameLst>
                                          <p:attrName>style.visibility</p:attrName>
                                        </p:attrNameLst>
                                      </p:cBhvr>
                                      <p:to>
                                        <p:strVal val="visible"/>
                                      </p:to>
                                    </p:set>
                                  </p:childTnLst>
                                </p:cTn>
                              </p:par>
                            </p:childTnLst>
                          </p:cTn>
                        </p:par>
                        <p:par>
                          <p:cTn id="59" fill="hold">
                            <p:stCondLst>
                              <p:cond delay="2000"/>
                            </p:stCondLst>
                            <p:childTnLst>
                              <p:par>
                                <p:cTn id="60" presetID="1" presetClass="entr" presetSubtype="0" fill="hold" grpId="0" nodeType="afterEffect">
                                  <p:stCondLst>
                                    <p:cond delay="0"/>
                                  </p:stCondLst>
                                  <p:childTnLst>
                                    <p:set>
                                      <p:cBhvr>
                                        <p:cTn id="61" dur="1" fill="hold">
                                          <p:stCondLst>
                                            <p:cond delay="0"/>
                                          </p:stCondLst>
                                        </p:cTn>
                                        <p:tgtEl>
                                          <p:spTgt spid="144">
                                            <p:txEl>
                                              <p:pRg st="3" end="3"/>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12"/>
                                        </p:tgtEl>
                                        <p:attrNameLst>
                                          <p:attrName>style.visibility</p:attrName>
                                        </p:attrNameLst>
                                      </p:cBhvr>
                                      <p:to>
                                        <p:strVal val="hidden"/>
                                      </p:to>
                                    </p:set>
                                  </p:childTnLst>
                                </p:cTn>
                              </p:par>
                            </p:childTnLst>
                          </p:cTn>
                        </p:par>
                        <p:par>
                          <p:cTn id="66" fill="hold">
                            <p:stCondLst>
                              <p:cond delay="0"/>
                            </p:stCondLst>
                            <p:childTnLst>
                              <p:par>
                                <p:cTn id="67" presetID="1" presetClass="entr" presetSubtype="0" fill="hold" grpId="0" nodeType="afterEffect">
                                  <p:stCondLst>
                                    <p:cond delay="300"/>
                                  </p:stCondLst>
                                  <p:childTnLst>
                                    <p:set>
                                      <p:cBhvr>
                                        <p:cTn id="68" dur="1" fill="hold">
                                          <p:stCondLst>
                                            <p:cond delay="0"/>
                                          </p:stCondLst>
                                        </p:cTn>
                                        <p:tgtEl>
                                          <p:spTgt spid="1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13"/>
                                        </p:tgtEl>
                                        <p:attrNameLst>
                                          <p:attrName>style.visibility</p:attrName>
                                        </p:attrNameLst>
                                      </p:cBhvr>
                                      <p:to>
                                        <p:strVal val="hidden"/>
                                      </p:to>
                                    </p:set>
                                  </p:childTnLst>
                                </p:cTn>
                              </p:par>
                            </p:childTnLst>
                          </p:cTn>
                        </p:par>
                        <p:par>
                          <p:cTn id="73" fill="hold">
                            <p:stCondLst>
                              <p:cond delay="0"/>
                            </p:stCondLst>
                            <p:childTnLst>
                              <p:par>
                                <p:cTn id="74" presetID="1" presetClass="entr" presetSubtype="0" fill="hold" grpId="0" nodeType="afterEffect">
                                  <p:stCondLst>
                                    <p:cond delay="2000"/>
                                  </p:stCondLst>
                                  <p:childTnLst>
                                    <p:set>
                                      <p:cBhvr>
                                        <p:cTn id="75" dur="1" fill="hold">
                                          <p:stCondLst>
                                            <p:cond delay="0"/>
                                          </p:stCondLst>
                                        </p:cTn>
                                        <p:tgtEl>
                                          <p:spTgt spid="14"/>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grpId="1" nodeType="clickEffect">
                                  <p:stCondLst>
                                    <p:cond delay="0"/>
                                  </p:stCondLst>
                                  <p:childTnLst>
                                    <p:set>
                                      <p:cBhvr>
                                        <p:cTn id="79" dur="1" fill="hold">
                                          <p:stCondLst>
                                            <p:cond delay="0"/>
                                          </p:stCondLst>
                                        </p:cTn>
                                        <p:tgtEl>
                                          <p:spTgt spid="14"/>
                                        </p:tgtEl>
                                        <p:attrNameLst>
                                          <p:attrName>style.visibility</p:attrName>
                                        </p:attrNameLst>
                                      </p:cBhvr>
                                      <p:to>
                                        <p:strVal val="hidden"/>
                                      </p:to>
                                    </p:set>
                                  </p:childTnLst>
                                </p:cTn>
                              </p:par>
                            </p:childTnLst>
                          </p:cTn>
                        </p:par>
                        <p:par>
                          <p:cTn id="80" fill="hold">
                            <p:stCondLst>
                              <p:cond delay="0"/>
                            </p:stCondLst>
                            <p:childTnLst>
                              <p:par>
                                <p:cTn id="81" presetID="1" presetClass="entr" presetSubtype="0" fill="hold" grpId="0" nodeType="afterEffect">
                                  <p:stCondLst>
                                    <p:cond delay="300"/>
                                  </p:stCondLst>
                                  <p:childTnLst>
                                    <p:set>
                                      <p:cBhvr>
                                        <p:cTn id="8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uiExpand="1" build="p"/>
      <p:bldP spid="146" grpId="0"/>
      <p:bldP spid="146" grpId="1"/>
      <p:bldP spid="5" grpId="0"/>
      <p:bldP spid="5" grpId="1"/>
      <p:bldP spid="6" grpId="0"/>
      <p:bldP spid="6" grpId="1"/>
      <p:bldP spid="7" grpId="0"/>
      <p:bldP spid="7" grpId="1"/>
      <p:bldP spid="8" grpId="0"/>
      <p:bldP spid="8" grpId="1"/>
      <p:bldP spid="9" grpId="0"/>
      <p:bldP spid="9" grpId="1"/>
      <p:bldP spid="10" grpId="0"/>
      <p:bldP spid="10" grpId="1"/>
      <p:bldP spid="12" grpId="0"/>
      <p:bldP spid="12" grpId="1"/>
      <p:bldP spid="13" grpId="0"/>
      <p:bldP spid="13" grpId="1"/>
      <p:bldP spid="14" grpId="0"/>
      <p:bldP spid="14" grpId="1"/>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 name="CustomShape 4">
            <a:extLst>
              <a:ext uri="{FF2B5EF4-FFF2-40B4-BE49-F238E27FC236}">
                <a16:creationId xmlns:a16="http://schemas.microsoft.com/office/drawing/2014/main" id="{5BE6B147-F984-4AF8-B147-B83A082C5AA1}"/>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As an aside: try not to copy code, ever. If it does exactly what you want, still retype it in your own words and change the names of the data to force yourself to learn what it does.</a:t>
            </a:r>
            <a:endParaRPr lang="en-US" sz="2400" strike="noStrike" spc="-1" dirty="0">
              <a:solidFill>
                <a:schemeClr val="bg1"/>
              </a:solidFill>
              <a:uFill>
                <a:solidFill>
                  <a:srgbClr val="FFFFFF"/>
                </a:solidFill>
              </a:uFill>
              <a:latin typeface="Fira Sans Condensed"/>
            </a:endParaRPr>
          </a:p>
        </p:txBody>
      </p:sp>
      <p:sp>
        <p:nvSpPr>
          <p:cNvPr id="23" name="CustomShape 4">
            <a:extLst>
              <a:ext uri="{FF2B5EF4-FFF2-40B4-BE49-F238E27FC236}">
                <a16:creationId xmlns:a16="http://schemas.microsoft.com/office/drawing/2014/main" id="{231EC32A-38AD-4E30-BCE4-B527557FDF76}"/>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Testing or double-checking your work is an extremely important aspect of coding because you should always check if your code is doing what you want.</a:t>
            </a:r>
            <a:endParaRPr lang="en-US" sz="2400" strike="noStrike" spc="-1" dirty="0">
              <a:solidFill>
                <a:schemeClr val="bg1"/>
              </a:solidFill>
              <a:uFill>
                <a:solidFill>
                  <a:srgbClr val="FFFFFF"/>
                </a:solidFill>
              </a:uFill>
              <a:latin typeface="Fira Sans Condensed"/>
            </a:endParaRPr>
          </a:p>
        </p:txBody>
      </p:sp>
      <p:sp>
        <p:nvSpPr>
          <p:cNvPr id="25" name="CustomShape 4">
            <a:extLst>
              <a:ext uri="{FF2B5EF4-FFF2-40B4-BE49-F238E27FC236}">
                <a16:creationId xmlns:a16="http://schemas.microsoft.com/office/drawing/2014/main" id="{D0FEA8F6-646D-409D-AB0B-84728B413C3C}"/>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Don't overlook this one.</a:t>
            </a:r>
            <a:endParaRPr lang="en-US" sz="2400" strike="noStrike" spc="-1" dirty="0">
              <a:solidFill>
                <a:schemeClr val="bg1"/>
              </a:solidFill>
              <a:uFill>
                <a:solidFill>
                  <a:srgbClr val="FFFFFF"/>
                </a:solidFill>
              </a:uFill>
              <a:latin typeface="Fira Sans Condensed"/>
            </a:endParaRPr>
          </a:p>
        </p:txBody>
      </p:sp>
      <p:sp>
        <p:nvSpPr>
          <p:cNvPr id="27" name="CustomShape 4">
            <a:extLst>
              <a:ext uri="{FF2B5EF4-FFF2-40B4-BE49-F238E27FC236}">
                <a16:creationId xmlns:a16="http://schemas.microsoft.com/office/drawing/2014/main" id="{539D1445-6DE5-4E0D-9308-8B6572E1AE3A}"/>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Saving code or preserving the history of your project is important. </a:t>
            </a:r>
            <a:endParaRPr lang="en-US" sz="2400" strike="noStrike" spc="-1" dirty="0">
              <a:solidFill>
                <a:schemeClr val="bg1"/>
              </a:solidFill>
              <a:uFill>
                <a:solidFill>
                  <a:srgbClr val="FFFFFF"/>
                </a:solidFill>
              </a:uFill>
              <a:latin typeface="Fira Sans Condensed"/>
            </a:endParaRPr>
          </a:p>
        </p:txBody>
      </p:sp>
      <p:sp>
        <p:nvSpPr>
          <p:cNvPr id="26" name="CustomShape 4">
            <a:extLst>
              <a:ext uri="{FF2B5EF4-FFF2-40B4-BE49-F238E27FC236}">
                <a16:creationId xmlns:a16="http://schemas.microsoft.com/office/drawing/2014/main" id="{FCBC5F39-B7AD-4D9F-9F64-60E33DB1CA5D}"/>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Ideally, you want the computer to do the time-consuming parts for you, but you probably won't need code to test your code at first. Eventually testing by hand will slow you down, though.</a:t>
            </a:r>
            <a:endParaRPr lang="en-US" sz="2400" strike="noStrike" spc="-1" dirty="0">
              <a:solidFill>
                <a:schemeClr val="bg1"/>
              </a:solidFill>
              <a:uFill>
                <a:solidFill>
                  <a:srgbClr val="FFFFFF"/>
                </a:solidFill>
              </a:uFill>
              <a:latin typeface="Fira Sans Condensed"/>
            </a:endParaRPr>
          </a:p>
        </p:txBody>
      </p:sp>
      <p:sp>
        <p:nvSpPr>
          <p:cNvPr id="28" name="CustomShape 4">
            <a:extLst>
              <a:ext uri="{FF2B5EF4-FFF2-40B4-BE49-F238E27FC236}">
                <a16:creationId xmlns:a16="http://schemas.microsoft.com/office/drawing/2014/main" id="{BE0E75F3-CF7A-4B2F-9C14-E95D9B6C3146}"/>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At first, you can save old code manually, but there are tools out there that make the process easier for programmers. For now, just try to save your code (in two or more places) every once in a while. </a:t>
            </a:r>
            <a:endParaRPr lang="en-US" sz="2400" strike="noStrike" spc="-1" dirty="0">
              <a:solidFill>
                <a:schemeClr val="bg1"/>
              </a:solidFill>
              <a:uFill>
                <a:solidFill>
                  <a:srgbClr val="FFFFFF"/>
                </a:solidFill>
              </a:uFill>
              <a:latin typeface="Fira Sans Condensed"/>
            </a:endParaRPr>
          </a:p>
        </p:txBody>
      </p:sp>
      <p:sp>
        <p:nvSpPr>
          <p:cNvPr id="17" name="CustomShape 4">
            <a:extLst>
              <a:ext uri="{FF2B5EF4-FFF2-40B4-BE49-F238E27FC236}">
                <a16:creationId xmlns:a16="http://schemas.microsoft.com/office/drawing/2014/main" id="{8214DE2F-B683-4BC6-9335-58F282FDA08F}"/>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Documenting</a:t>
            </a:r>
            <a:r>
              <a:rPr lang="en-US" sz="2400" b="1" dirty="0">
                <a:solidFill>
                  <a:schemeClr val="bg1"/>
                </a:solidFill>
                <a:latin typeface="Fira Sans Condensed"/>
              </a:rPr>
              <a:t> </a:t>
            </a:r>
            <a:r>
              <a:rPr lang="en-US" sz="2400" dirty="0">
                <a:solidFill>
                  <a:schemeClr val="bg1"/>
                </a:solidFill>
                <a:latin typeface="Fira Sans Condensed"/>
              </a:rPr>
              <a:t>code or the process of adding "comments" as well as helpful examples, use cases, functions, and pictures.</a:t>
            </a:r>
            <a:endParaRPr lang="en-US" sz="2400" strike="noStrike" spc="-1" dirty="0">
              <a:solidFill>
                <a:schemeClr val="bg1"/>
              </a:solidFill>
              <a:uFill>
                <a:solidFill>
                  <a:srgbClr val="FFFFFF"/>
                </a:solidFill>
              </a:uFill>
              <a:latin typeface="Fira Sans Condensed"/>
            </a:endParaRPr>
          </a:p>
        </p:txBody>
      </p:sp>
      <p:sp>
        <p:nvSpPr>
          <p:cNvPr id="18" name="CustomShape 4">
            <a:extLst>
              <a:ext uri="{FF2B5EF4-FFF2-40B4-BE49-F238E27FC236}">
                <a16:creationId xmlns:a16="http://schemas.microsoft.com/office/drawing/2014/main" id="{E7FBB2BE-09DE-4FB2-A0ED-F460C33E7FD4}"/>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These may not assist the person who wrote the code, but they are useful to teammates and the people who use the code.</a:t>
            </a:r>
            <a:endParaRPr lang="en-US" sz="2400" strike="noStrike" spc="-1" dirty="0">
              <a:solidFill>
                <a:schemeClr val="bg1"/>
              </a:solidFill>
              <a:uFill>
                <a:solidFill>
                  <a:srgbClr val="FFFFFF"/>
                </a:solidFill>
              </a:uFill>
              <a:latin typeface="Fira Sans Condensed"/>
            </a:endParaRPr>
          </a:p>
        </p:txBody>
      </p:sp>
      <p:sp>
        <p:nvSpPr>
          <p:cNvPr id="19" name="CustomShape 4">
            <a:extLst>
              <a:ext uri="{FF2B5EF4-FFF2-40B4-BE49-F238E27FC236}">
                <a16:creationId xmlns:a16="http://schemas.microsoft.com/office/drawing/2014/main" id="{BE779BD9-7788-45FC-A2AE-A579FBCF4ACE}"/>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Styling code or making code consistent is used to avoid confusion.</a:t>
            </a:r>
            <a:endParaRPr lang="en-US" sz="2400" strike="noStrike" spc="-1" dirty="0">
              <a:solidFill>
                <a:schemeClr val="bg1"/>
              </a:solidFill>
              <a:uFill>
                <a:solidFill>
                  <a:srgbClr val="FFFFFF"/>
                </a:solidFill>
              </a:uFill>
              <a:latin typeface="Fira Sans Condensed"/>
            </a:endParaRPr>
          </a:p>
        </p:txBody>
      </p:sp>
      <p:sp>
        <p:nvSpPr>
          <p:cNvPr id="20" name="CustomShape 4">
            <a:extLst>
              <a:ext uri="{FF2B5EF4-FFF2-40B4-BE49-F238E27FC236}">
                <a16:creationId xmlns:a16="http://schemas.microsoft.com/office/drawing/2014/main" id="{2734A060-DA9B-4086-A30C-BF0911228AA6}"/>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Many programmers have a style, but problems often arise under two conditions: 1) when teams have to agree on one unified style and 2) when programmers copy code from the internet.</a:t>
            </a:r>
            <a:endParaRPr lang="en-US" sz="2400" strike="noStrike" spc="-1" dirty="0">
              <a:solidFill>
                <a:schemeClr val="bg1"/>
              </a:solidFill>
              <a:uFill>
                <a:solidFill>
                  <a:srgbClr val="FFFFFF"/>
                </a:solidFill>
              </a:uFill>
              <a:latin typeface="Fira Sans Condensed"/>
            </a:endParaRPr>
          </a:p>
        </p:txBody>
      </p:sp>
      <p:sp>
        <p:nvSpPr>
          <p:cNvPr id="21" name="CustomShape 4">
            <a:extLst>
              <a:ext uri="{FF2B5EF4-FFF2-40B4-BE49-F238E27FC236}">
                <a16:creationId xmlns:a16="http://schemas.microsoft.com/office/drawing/2014/main" id="{54AA8D0A-4594-47C6-866F-14166DA30CB6}"/>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most important part of style is to use patterns and to make those patterns consistent with the code around it.</a:t>
            </a:r>
            <a:endParaRPr lang="en-US" sz="2400" strike="noStrike" spc="-1" dirty="0">
              <a:solidFill>
                <a:schemeClr val="bg1"/>
              </a:solidFill>
              <a:uFill>
                <a:solidFill>
                  <a:srgbClr val="FFFFFF"/>
                </a:solidFill>
              </a:uFill>
              <a:latin typeface="Fira Sans Condensed"/>
            </a:endParaRPr>
          </a:p>
        </p:txBody>
      </p:sp>
      <p:sp>
        <p:nvSpPr>
          <p:cNvPr id="143" name="TextShape 1"/>
          <p:cNvSpPr txBox="1"/>
          <p:nvPr/>
        </p:nvSpPr>
        <p:spPr>
          <a:xfrm>
            <a:off x="311760" y="193680"/>
            <a:ext cx="8520120" cy="690120"/>
          </a:xfrm>
          <a:prstGeom prst="rect">
            <a:avLst/>
          </a:prstGeom>
          <a:solidFill>
            <a:srgbClr val="000000"/>
          </a:solidFill>
          <a:ln>
            <a:noFill/>
          </a:ln>
        </p:spPr>
        <p:txBody>
          <a:bodyPr tIns="91440" bIns="91440" anchor="b"/>
          <a:lstStyle/>
          <a:p>
            <a:pPr>
              <a:lnSpc>
                <a:spcPct val="100000"/>
              </a:lnSpc>
            </a:pPr>
            <a:r>
              <a:rPr lang="en-US" sz="4200" b="0" strike="noStrike" spc="-1" dirty="0">
                <a:solidFill>
                  <a:srgbClr val="00BF00"/>
                </a:solidFill>
                <a:uFill>
                  <a:solidFill>
                    <a:srgbClr val="FFFFFF"/>
                  </a:solidFill>
                </a:uFill>
                <a:latin typeface="Consolas"/>
                <a:ea typeface="Consolas"/>
              </a:rPr>
              <a:t>Some Advice</a:t>
            </a:r>
            <a:endParaRPr lang="en-US" sz="1400" b="0" strike="noStrike" spc="-1" dirty="0">
              <a:solidFill>
                <a:srgbClr val="000000"/>
              </a:solidFill>
              <a:uFill>
                <a:solidFill>
                  <a:srgbClr val="FFFFFF"/>
                </a:solidFill>
              </a:uFill>
              <a:latin typeface="Arial"/>
            </a:endParaRPr>
          </a:p>
        </p:txBody>
      </p:sp>
      <p:sp>
        <p:nvSpPr>
          <p:cNvPr id="144" name="TextShape 2"/>
          <p:cNvSpPr txBox="1"/>
          <p:nvPr/>
        </p:nvSpPr>
        <p:spPr>
          <a:xfrm>
            <a:off x="311760" y="883800"/>
            <a:ext cx="8520120" cy="3702600"/>
          </a:xfrm>
          <a:prstGeom prst="rect">
            <a:avLst/>
          </a:prstGeom>
          <a:noFill/>
          <a:ln>
            <a:noFill/>
          </a:ln>
        </p:spPr>
        <p:txBody>
          <a:bodyPr tIns="91440" bIns="91440"/>
          <a:lstStyle/>
          <a:p>
            <a:pPr>
              <a:lnSpc>
                <a:spcPct val="100000"/>
              </a:lnSpc>
            </a:pPr>
            <a:r>
              <a:rPr lang="en-US" sz="3000" b="0" strike="noStrike" spc="-1" dirty="0">
                <a:solidFill>
                  <a:srgbClr val="00BF00"/>
                </a:solidFill>
                <a:uFill>
                  <a:solidFill>
                    <a:srgbClr val="FFFFFF"/>
                  </a:solidFill>
                </a:uFill>
                <a:latin typeface="Consolas"/>
                <a:ea typeface="Consolas"/>
              </a:rPr>
              <a:t>Documenting</a:t>
            </a:r>
            <a:endParaRPr lang="en-US" sz="3200" b="0" strike="noStrike" spc="-1" dirty="0">
              <a:solidFill>
                <a:srgbClr val="FFFFFF"/>
              </a:solidFill>
              <a:uFill>
                <a:solidFill>
                  <a:srgbClr val="FFFFFF"/>
                </a:solidFill>
              </a:uFill>
              <a:latin typeface="Cambria"/>
            </a:endParaRPr>
          </a:p>
          <a:p>
            <a:pPr>
              <a:lnSpc>
                <a:spcPct val="100000"/>
              </a:lnSpc>
            </a:pPr>
            <a:r>
              <a:rPr lang="en-US" sz="3000" b="0" strike="noStrike" spc="-1" dirty="0">
                <a:solidFill>
                  <a:srgbClr val="00BF00"/>
                </a:solidFill>
                <a:uFill>
                  <a:solidFill>
                    <a:srgbClr val="FFFFFF"/>
                  </a:solidFill>
                </a:uFill>
                <a:latin typeface="Consolas"/>
                <a:ea typeface="Consolas"/>
              </a:rPr>
              <a:t>Styling</a:t>
            </a:r>
            <a:endParaRPr lang="en-US" sz="3600" spc="-1" dirty="0">
              <a:solidFill>
                <a:srgbClr val="FFFFFF"/>
              </a:solidFill>
              <a:uFill>
                <a:solidFill>
                  <a:srgbClr val="FFFFFF"/>
                </a:solidFill>
              </a:uFill>
              <a:latin typeface="Cambria"/>
            </a:endParaRPr>
          </a:p>
          <a:p>
            <a:pPr>
              <a:lnSpc>
                <a:spcPct val="100000"/>
              </a:lnSpc>
            </a:pPr>
            <a:r>
              <a:rPr lang="en-US" sz="3000" spc="-1" dirty="0">
                <a:solidFill>
                  <a:srgbClr val="00BF00"/>
                </a:solidFill>
                <a:uFill>
                  <a:solidFill>
                    <a:srgbClr val="FFFFFF"/>
                  </a:solidFill>
                </a:uFill>
                <a:latin typeface="Consolas" panose="020B0609020204030204" pitchFamily="49" charset="0"/>
                <a:ea typeface="Consolas"/>
              </a:rPr>
              <a:t>Compiling</a:t>
            </a:r>
            <a:endParaRPr lang="en-US" sz="3000" spc="-1" dirty="0">
              <a:solidFill>
                <a:srgbClr val="FFFFFF"/>
              </a:solidFill>
              <a:uFill>
                <a:solidFill>
                  <a:srgbClr val="FFFFFF"/>
                </a:solidFill>
              </a:uFill>
              <a:latin typeface="Consolas" panose="020B0609020204030204" pitchFamily="49" charset="0"/>
            </a:endParaRPr>
          </a:p>
          <a:p>
            <a:pPr>
              <a:lnSpc>
                <a:spcPct val="100000"/>
              </a:lnSpc>
            </a:pPr>
            <a:r>
              <a:rPr lang="en-US" sz="3000" spc="-1" dirty="0">
                <a:solidFill>
                  <a:srgbClr val="00BF00"/>
                </a:solidFill>
                <a:uFill>
                  <a:solidFill>
                    <a:srgbClr val="FFFFFF"/>
                  </a:solidFill>
                </a:uFill>
                <a:latin typeface="Consolas" panose="020B0609020204030204" pitchFamily="49" charset="0"/>
                <a:ea typeface="Consolas"/>
              </a:rPr>
              <a:t>Running</a:t>
            </a:r>
            <a:endParaRPr lang="en-US" sz="3000" b="0" strike="noStrike" spc="-1" dirty="0">
              <a:solidFill>
                <a:srgbClr val="FFFFFF"/>
              </a:solidFill>
              <a:uFill>
                <a:solidFill>
                  <a:srgbClr val="FFFFFF"/>
                </a:solidFill>
              </a:uFill>
              <a:latin typeface="Consolas" panose="020B0609020204030204" pitchFamily="49" charset="0"/>
            </a:endParaRPr>
          </a:p>
          <a:p>
            <a:pPr>
              <a:lnSpc>
                <a:spcPct val="100000"/>
              </a:lnSpc>
            </a:pPr>
            <a:r>
              <a:rPr lang="en-US" sz="3000" b="0" strike="noStrike" spc="-1" dirty="0">
                <a:solidFill>
                  <a:srgbClr val="00BF00"/>
                </a:solidFill>
                <a:uFill>
                  <a:solidFill>
                    <a:srgbClr val="FFFFFF"/>
                  </a:solidFill>
                </a:uFill>
                <a:latin typeface="Consolas"/>
                <a:ea typeface="Consolas"/>
              </a:rPr>
              <a:t>Testing</a:t>
            </a:r>
            <a:endParaRPr lang="en-US" sz="3200" b="0" strike="noStrike" spc="-1" dirty="0">
              <a:solidFill>
                <a:srgbClr val="FFFFFF"/>
              </a:solidFill>
              <a:uFill>
                <a:solidFill>
                  <a:srgbClr val="FFFFFF"/>
                </a:solidFill>
              </a:uFill>
              <a:latin typeface="Cambria"/>
            </a:endParaRPr>
          </a:p>
          <a:p>
            <a:pPr>
              <a:lnSpc>
                <a:spcPct val="100000"/>
              </a:lnSpc>
            </a:pPr>
            <a:r>
              <a:rPr lang="en-US" sz="3000" b="0" strike="noStrike" spc="-1" dirty="0">
                <a:solidFill>
                  <a:srgbClr val="00BF00"/>
                </a:solidFill>
                <a:uFill>
                  <a:solidFill>
                    <a:srgbClr val="FFFFFF"/>
                  </a:solidFill>
                </a:uFill>
                <a:latin typeface="Consolas"/>
                <a:ea typeface="Consolas"/>
              </a:rPr>
              <a:t>Saving</a:t>
            </a:r>
            <a:endParaRPr lang="en-US" sz="3200" b="0" strike="noStrike" spc="-1" dirty="0">
              <a:solidFill>
                <a:srgbClr val="FFFFFF"/>
              </a:solidFill>
              <a:uFill>
                <a:solidFill>
                  <a:srgbClr val="FFFFFF"/>
                </a:solidFill>
              </a:uFill>
              <a:latin typeface="Cambria"/>
            </a:endParaRPr>
          </a:p>
        </p:txBody>
      </p:sp>
    </p:spTree>
    <p:extLst>
      <p:ext uri="{BB962C8B-B14F-4D97-AF65-F5344CB8AC3E}">
        <p14:creationId xmlns:p14="http://schemas.microsoft.com/office/powerpoint/2010/main" val="3319851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4">
                                            <p:txEl>
                                              <p:pRg st="3" end="3"/>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2000"/>
                                  </p:stCondLst>
                                  <p:childTnLst>
                                    <p:set>
                                      <p:cBhvr>
                                        <p:cTn id="11" dur="1" fill="hold">
                                          <p:stCondLst>
                                            <p:cond delay="0"/>
                                          </p:stCondLst>
                                        </p:cTn>
                                        <p:tgtEl>
                                          <p:spTgt spid="17"/>
                                        </p:tgtEl>
                                        <p:attrNameLst>
                                          <p:attrName>style.visibility</p:attrName>
                                        </p:attrNameLst>
                                      </p:cBhvr>
                                      <p:to>
                                        <p:strVal val="visible"/>
                                      </p:to>
                                    </p:set>
                                  </p:childTnLst>
                                </p:cTn>
                              </p:par>
                            </p:childTnLst>
                          </p:cTn>
                        </p:par>
                        <p:par>
                          <p:cTn id="12" fill="hold">
                            <p:stCondLst>
                              <p:cond delay="2000"/>
                            </p:stCondLst>
                            <p:childTnLst>
                              <p:par>
                                <p:cTn id="13" presetID="1" presetClass="entr" presetSubtype="0" fill="hold" grpId="0" nodeType="afterEffect">
                                  <p:stCondLst>
                                    <p:cond delay="0"/>
                                  </p:stCondLst>
                                  <p:childTnLst>
                                    <p:set>
                                      <p:cBhvr>
                                        <p:cTn id="14" dur="1" fill="hold">
                                          <p:stCondLst>
                                            <p:cond delay="0"/>
                                          </p:stCondLst>
                                        </p:cTn>
                                        <p:tgtEl>
                                          <p:spTgt spid="14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7"/>
                                        </p:tgtEl>
                                        <p:attrNameLst>
                                          <p:attrName>style.visibility</p:attrName>
                                        </p:attrNameLst>
                                      </p:cBhvr>
                                      <p:to>
                                        <p:strVal val="hidden"/>
                                      </p:to>
                                    </p:set>
                                  </p:childTnLst>
                                </p:cTn>
                              </p:par>
                            </p:childTnLst>
                          </p:cTn>
                        </p:par>
                        <p:par>
                          <p:cTn id="19" fill="hold">
                            <p:stCondLst>
                              <p:cond delay="0"/>
                            </p:stCondLst>
                            <p:childTnLst>
                              <p:par>
                                <p:cTn id="20" presetID="1" presetClass="entr" presetSubtype="0" fill="hold" grpId="0" nodeType="afterEffect">
                                  <p:stCondLst>
                                    <p:cond delay="300"/>
                                  </p:stCondLst>
                                  <p:childTnLst>
                                    <p:set>
                                      <p:cBhvr>
                                        <p:cTn id="21" dur="1" fill="hold">
                                          <p:stCondLst>
                                            <p:cond delay="0"/>
                                          </p:stCondLst>
                                        </p:cTn>
                                        <p:tgtEl>
                                          <p:spTgt spid="1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18"/>
                                        </p:tgtEl>
                                        <p:attrNameLst>
                                          <p:attrName>style.visibility</p:attrName>
                                        </p:attrNameLst>
                                      </p:cBhvr>
                                      <p:to>
                                        <p:strVal val="hidden"/>
                                      </p:to>
                                    </p:set>
                                  </p:childTnLst>
                                </p:cTn>
                              </p:par>
                            </p:childTnLst>
                          </p:cTn>
                        </p:par>
                        <p:par>
                          <p:cTn id="26" fill="hold">
                            <p:stCondLst>
                              <p:cond delay="0"/>
                            </p:stCondLst>
                            <p:childTnLst>
                              <p:par>
                                <p:cTn id="27" presetID="1" presetClass="entr" presetSubtype="0" fill="hold" grpId="0" nodeType="afterEffect">
                                  <p:stCondLst>
                                    <p:cond delay="2000"/>
                                  </p:stCondLst>
                                  <p:childTnLst>
                                    <p:set>
                                      <p:cBhvr>
                                        <p:cTn id="28" dur="1" fill="hold">
                                          <p:stCondLst>
                                            <p:cond delay="0"/>
                                          </p:stCondLst>
                                        </p:cTn>
                                        <p:tgtEl>
                                          <p:spTgt spid="19"/>
                                        </p:tgtEl>
                                        <p:attrNameLst>
                                          <p:attrName>style.visibility</p:attrName>
                                        </p:attrNameLst>
                                      </p:cBhvr>
                                      <p:to>
                                        <p:strVal val="visible"/>
                                      </p:to>
                                    </p:set>
                                  </p:childTnLst>
                                </p:cTn>
                              </p:par>
                            </p:childTnLst>
                          </p:cTn>
                        </p:par>
                        <p:par>
                          <p:cTn id="29" fill="hold">
                            <p:stCondLst>
                              <p:cond delay="2000"/>
                            </p:stCondLst>
                            <p:childTnLst>
                              <p:par>
                                <p:cTn id="30" presetID="1" presetClass="entr" presetSubtype="0" fill="hold" grpId="0" nodeType="afterEffect">
                                  <p:stCondLst>
                                    <p:cond delay="0"/>
                                  </p:stCondLst>
                                  <p:childTnLst>
                                    <p:set>
                                      <p:cBhvr>
                                        <p:cTn id="31" dur="1" fill="hold">
                                          <p:stCondLst>
                                            <p:cond delay="0"/>
                                          </p:stCondLst>
                                        </p:cTn>
                                        <p:tgtEl>
                                          <p:spTgt spid="144">
                                            <p:txEl>
                                              <p:pRg st="1" end="1"/>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19"/>
                                        </p:tgtEl>
                                        <p:attrNameLst>
                                          <p:attrName>style.visibility</p:attrName>
                                        </p:attrNameLst>
                                      </p:cBhvr>
                                      <p:to>
                                        <p:strVal val="hidden"/>
                                      </p:to>
                                    </p:set>
                                  </p:childTnLst>
                                </p:cTn>
                              </p:par>
                            </p:childTnLst>
                          </p:cTn>
                        </p:par>
                        <p:par>
                          <p:cTn id="36" fill="hold">
                            <p:stCondLst>
                              <p:cond delay="0"/>
                            </p:stCondLst>
                            <p:childTnLst>
                              <p:par>
                                <p:cTn id="37" presetID="1" presetClass="entr" presetSubtype="0" fill="hold" grpId="0" nodeType="afterEffect">
                                  <p:stCondLst>
                                    <p:cond delay="30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20"/>
                                        </p:tgtEl>
                                        <p:attrNameLst>
                                          <p:attrName>style.visibility</p:attrName>
                                        </p:attrNameLst>
                                      </p:cBhvr>
                                      <p:to>
                                        <p:strVal val="hidden"/>
                                      </p:to>
                                    </p:set>
                                  </p:childTnLst>
                                </p:cTn>
                              </p:par>
                            </p:childTnLst>
                          </p:cTn>
                        </p:par>
                        <p:par>
                          <p:cTn id="43" fill="hold">
                            <p:stCondLst>
                              <p:cond delay="0"/>
                            </p:stCondLst>
                            <p:childTnLst>
                              <p:par>
                                <p:cTn id="44" presetID="1" presetClass="entr" presetSubtype="0" fill="hold" grpId="0" nodeType="afterEffect">
                                  <p:stCondLst>
                                    <p:cond delay="300"/>
                                  </p:stCondLst>
                                  <p:childTnLst>
                                    <p:set>
                                      <p:cBhvr>
                                        <p:cTn id="45" dur="1" fill="hold">
                                          <p:stCondLst>
                                            <p:cond delay="0"/>
                                          </p:stCondLst>
                                        </p:cTn>
                                        <p:tgtEl>
                                          <p:spTgt spid="2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21"/>
                                        </p:tgtEl>
                                        <p:attrNameLst>
                                          <p:attrName>style.visibility</p:attrName>
                                        </p:attrNameLst>
                                      </p:cBhvr>
                                      <p:to>
                                        <p:strVal val="hidden"/>
                                      </p:to>
                                    </p:set>
                                  </p:childTnLst>
                                </p:cTn>
                              </p:par>
                            </p:childTnLst>
                          </p:cTn>
                        </p:par>
                        <p:par>
                          <p:cTn id="50" fill="hold">
                            <p:stCondLst>
                              <p:cond delay="0"/>
                            </p:stCondLst>
                            <p:childTnLst>
                              <p:par>
                                <p:cTn id="51" presetID="1" presetClass="entr" presetSubtype="0" fill="hold" grpId="0" nodeType="afterEffect">
                                  <p:stCondLst>
                                    <p:cond delay="200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22"/>
                                        </p:tgtEl>
                                        <p:attrNameLst>
                                          <p:attrName>style.visibility</p:attrName>
                                        </p:attrNameLst>
                                      </p:cBhvr>
                                      <p:to>
                                        <p:strVal val="hidden"/>
                                      </p:to>
                                    </p:set>
                                  </p:childTnLst>
                                </p:cTn>
                              </p:par>
                            </p:childTnLst>
                          </p:cTn>
                        </p:par>
                        <p:par>
                          <p:cTn id="57" fill="hold">
                            <p:stCondLst>
                              <p:cond delay="0"/>
                            </p:stCondLst>
                            <p:childTnLst>
                              <p:par>
                                <p:cTn id="58" presetID="1" presetClass="entr" presetSubtype="0" fill="hold" grpId="0" nodeType="afterEffect">
                                  <p:stCondLst>
                                    <p:cond delay="2000"/>
                                  </p:stCondLst>
                                  <p:childTnLst>
                                    <p:set>
                                      <p:cBhvr>
                                        <p:cTn id="59" dur="1" fill="hold">
                                          <p:stCondLst>
                                            <p:cond delay="0"/>
                                          </p:stCondLst>
                                        </p:cTn>
                                        <p:tgtEl>
                                          <p:spTgt spid="23"/>
                                        </p:tgtEl>
                                        <p:attrNameLst>
                                          <p:attrName>style.visibility</p:attrName>
                                        </p:attrNameLst>
                                      </p:cBhvr>
                                      <p:to>
                                        <p:strVal val="visible"/>
                                      </p:to>
                                    </p:set>
                                  </p:childTnLst>
                                </p:cTn>
                              </p:par>
                            </p:childTnLst>
                          </p:cTn>
                        </p:par>
                        <p:par>
                          <p:cTn id="60" fill="hold">
                            <p:stCondLst>
                              <p:cond delay="2000"/>
                            </p:stCondLst>
                            <p:childTnLst>
                              <p:par>
                                <p:cTn id="61" presetID="1" presetClass="entr" presetSubtype="0" fill="hold" grpId="0" nodeType="afterEffect">
                                  <p:stCondLst>
                                    <p:cond delay="0"/>
                                  </p:stCondLst>
                                  <p:childTnLst>
                                    <p:set>
                                      <p:cBhvr>
                                        <p:cTn id="62" dur="1" fill="hold">
                                          <p:stCondLst>
                                            <p:cond delay="0"/>
                                          </p:stCondLst>
                                        </p:cTn>
                                        <p:tgtEl>
                                          <p:spTgt spid="144">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23"/>
                                        </p:tgtEl>
                                        <p:attrNameLst>
                                          <p:attrName>style.visibility</p:attrName>
                                        </p:attrNameLst>
                                      </p:cBhvr>
                                      <p:to>
                                        <p:strVal val="hidden"/>
                                      </p:to>
                                    </p:set>
                                  </p:childTnLst>
                                </p:cTn>
                              </p:par>
                            </p:childTnLst>
                          </p:cTn>
                        </p:par>
                        <p:par>
                          <p:cTn id="67" fill="hold">
                            <p:stCondLst>
                              <p:cond delay="0"/>
                            </p:stCondLst>
                            <p:childTnLst>
                              <p:par>
                                <p:cTn id="68" presetID="1" presetClass="entr" presetSubtype="0" fill="hold" grpId="0" nodeType="afterEffect">
                                  <p:stCondLst>
                                    <p:cond delay="1000"/>
                                  </p:stCondLst>
                                  <p:childTnLst>
                                    <p:set>
                                      <p:cBhvr>
                                        <p:cTn id="69" dur="1" fill="hold">
                                          <p:stCondLst>
                                            <p:cond delay="0"/>
                                          </p:stCondLst>
                                        </p:cTn>
                                        <p:tgtEl>
                                          <p:spTgt spid="2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25"/>
                                        </p:tgtEl>
                                        <p:attrNameLst>
                                          <p:attrName>style.visibility</p:attrName>
                                        </p:attrNameLst>
                                      </p:cBhvr>
                                      <p:to>
                                        <p:strVal val="hidden"/>
                                      </p:to>
                                    </p:set>
                                  </p:childTnLst>
                                </p:cTn>
                              </p:par>
                            </p:childTnLst>
                          </p:cTn>
                        </p:par>
                        <p:par>
                          <p:cTn id="74" fill="hold">
                            <p:stCondLst>
                              <p:cond delay="0"/>
                            </p:stCondLst>
                            <p:childTnLst>
                              <p:par>
                                <p:cTn id="75" presetID="1" presetClass="entr" presetSubtype="0" fill="hold" grpId="0" nodeType="afterEffect">
                                  <p:stCondLst>
                                    <p:cond delay="300"/>
                                  </p:stCondLst>
                                  <p:childTnLst>
                                    <p:set>
                                      <p:cBhvr>
                                        <p:cTn id="76" dur="1" fill="hold">
                                          <p:stCondLst>
                                            <p:cond delay="0"/>
                                          </p:stCondLst>
                                        </p:cTn>
                                        <p:tgtEl>
                                          <p:spTgt spid="2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26"/>
                                        </p:tgtEl>
                                        <p:attrNameLst>
                                          <p:attrName>style.visibility</p:attrName>
                                        </p:attrNameLst>
                                      </p:cBhvr>
                                      <p:to>
                                        <p:strVal val="hidden"/>
                                      </p:to>
                                    </p:set>
                                  </p:childTnLst>
                                </p:cTn>
                              </p:par>
                            </p:childTnLst>
                          </p:cTn>
                        </p:par>
                        <p:par>
                          <p:cTn id="81" fill="hold">
                            <p:stCondLst>
                              <p:cond delay="0"/>
                            </p:stCondLst>
                            <p:childTnLst>
                              <p:par>
                                <p:cTn id="82" presetID="1" presetClass="entr" presetSubtype="0" fill="hold" grpId="0" nodeType="afterEffect">
                                  <p:stCondLst>
                                    <p:cond delay="2000"/>
                                  </p:stCondLst>
                                  <p:childTnLst>
                                    <p:set>
                                      <p:cBhvr>
                                        <p:cTn id="83" dur="1" fill="hold">
                                          <p:stCondLst>
                                            <p:cond delay="0"/>
                                          </p:stCondLst>
                                        </p:cTn>
                                        <p:tgtEl>
                                          <p:spTgt spid="27"/>
                                        </p:tgtEl>
                                        <p:attrNameLst>
                                          <p:attrName>style.visibility</p:attrName>
                                        </p:attrNameLst>
                                      </p:cBhvr>
                                      <p:to>
                                        <p:strVal val="visible"/>
                                      </p:to>
                                    </p:set>
                                  </p:childTnLst>
                                </p:cTn>
                              </p:par>
                            </p:childTnLst>
                          </p:cTn>
                        </p:par>
                        <p:par>
                          <p:cTn id="84" fill="hold">
                            <p:stCondLst>
                              <p:cond delay="2000"/>
                            </p:stCondLst>
                            <p:childTnLst>
                              <p:par>
                                <p:cTn id="85" presetID="1" presetClass="entr" presetSubtype="0" fill="hold" grpId="0" nodeType="afterEffect">
                                  <p:stCondLst>
                                    <p:cond delay="0"/>
                                  </p:stCondLst>
                                  <p:childTnLst>
                                    <p:set>
                                      <p:cBhvr>
                                        <p:cTn id="86" dur="1" fill="hold">
                                          <p:stCondLst>
                                            <p:cond delay="0"/>
                                          </p:stCondLst>
                                        </p:cTn>
                                        <p:tgtEl>
                                          <p:spTgt spid="144">
                                            <p:txEl>
                                              <p:pRg st="5" end="5"/>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27"/>
                                        </p:tgtEl>
                                        <p:attrNameLst>
                                          <p:attrName>style.visibility</p:attrName>
                                        </p:attrNameLst>
                                      </p:cBhvr>
                                      <p:to>
                                        <p:strVal val="hidden"/>
                                      </p:to>
                                    </p:set>
                                  </p:childTnLst>
                                </p:cTn>
                              </p:par>
                            </p:childTnLst>
                          </p:cTn>
                        </p:par>
                        <p:par>
                          <p:cTn id="91" fill="hold">
                            <p:stCondLst>
                              <p:cond delay="0"/>
                            </p:stCondLst>
                            <p:childTnLst>
                              <p:par>
                                <p:cTn id="92" presetID="1" presetClass="entr" presetSubtype="0" fill="hold" grpId="0" nodeType="afterEffect">
                                  <p:stCondLst>
                                    <p:cond delay="300"/>
                                  </p:stCondLst>
                                  <p:childTnLst>
                                    <p:set>
                                      <p:cBhvr>
                                        <p:cTn id="93"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P spid="23" grpId="1"/>
      <p:bldP spid="25" grpId="0"/>
      <p:bldP spid="25" grpId="1"/>
      <p:bldP spid="27" grpId="0"/>
      <p:bldP spid="27" grpId="1"/>
      <p:bldP spid="26" grpId="0"/>
      <p:bldP spid="26" grpId="1"/>
      <p:bldP spid="28" grpId="0"/>
      <p:bldP spid="17" grpId="0"/>
      <p:bldP spid="17" grpId="1"/>
      <p:bldP spid="18" grpId="0"/>
      <p:bldP spid="18" grpId="1"/>
      <p:bldP spid="19" grpId="0"/>
      <p:bldP spid="19" grpId="1"/>
      <p:bldP spid="20" grpId="0"/>
      <p:bldP spid="20" grpId="1"/>
      <p:bldP spid="21" grpId="0"/>
      <p:bldP spid="21" grpId="1"/>
      <p:bldP spid="144"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CustomShape 10">
            <a:extLst>
              <a:ext uri="{FF2B5EF4-FFF2-40B4-BE49-F238E27FC236}">
                <a16:creationId xmlns:a16="http://schemas.microsoft.com/office/drawing/2014/main" id="{2A9150A6-321D-4005-9FF8-354294EF19A3}"/>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programming errors we make usually fall into three major groups:</a:t>
            </a:r>
            <a:endParaRPr lang="en-US" sz="2400" b="0" strike="noStrike" spc="-1" dirty="0">
              <a:solidFill>
                <a:schemeClr val="bg1"/>
              </a:solidFill>
              <a:uFill>
                <a:solidFill>
                  <a:srgbClr val="FFFFFF"/>
                </a:solidFill>
              </a:uFill>
              <a:latin typeface="Fira Sans Condensed"/>
            </a:endParaRPr>
          </a:p>
        </p:txBody>
      </p:sp>
      <p:sp>
        <p:nvSpPr>
          <p:cNvPr id="13" name="CustomShape 10">
            <a:extLst>
              <a:ext uri="{FF2B5EF4-FFF2-40B4-BE49-F238E27FC236}">
                <a16:creationId xmlns:a16="http://schemas.microsoft.com/office/drawing/2014/main" id="{BD414F2C-BEC5-4CDD-A15A-9DC7191F3E76}"/>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Compile-time errors: these will prevent the code from being translated by the computer. The computer will refuse to try to read the code until it is grammatically correct.</a:t>
            </a:r>
            <a:endParaRPr lang="en-US" sz="2400" strike="noStrike" spc="-1" dirty="0">
              <a:solidFill>
                <a:schemeClr val="bg1"/>
              </a:solidFill>
              <a:uFill>
                <a:solidFill>
                  <a:srgbClr val="FFFFFF"/>
                </a:solidFill>
              </a:uFill>
              <a:latin typeface="Fira Sans Condensed"/>
            </a:endParaRPr>
          </a:p>
        </p:txBody>
      </p:sp>
      <p:sp>
        <p:nvSpPr>
          <p:cNvPr id="14" name="CustomShape 10">
            <a:extLst>
              <a:ext uri="{FF2B5EF4-FFF2-40B4-BE49-F238E27FC236}">
                <a16:creationId xmlns:a16="http://schemas.microsoft.com/office/drawing/2014/main" id="{D2696E25-5C5F-46FD-9F32-3EB82168D87D}"/>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Keep in mind that code without compile-time errors may still have other errors.</a:t>
            </a:r>
            <a:endParaRPr lang="en-US" sz="2400" strike="noStrike" spc="-1" dirty="0">
              <a:solidFill>
                <a:schemeClr val="bg1"/>
              </a:solidFill>
              <a:uFill>
                <a:solidFill>
                  <a:srgbClr val="FFFFFF"/>
                </a:solidFill>
              </a:uFill>
              <a:latin typeface="Fira Sans Condensed"/>
            </a:endParaRPr>
          </a:p>
        </p:txBody>
      </p:sp>
      <p:sp>
        <p:nvSpPr>
          <p:cNvPr id="15" name="CustomShape 10">
            <a:extLst>
              <a:ext uri="{FF2B5EF4-FFF2-40B4-BE49-F238E27FC236}">
                <a16:creationId xmlns:a16="http://schemas.microsoft.com/office/drawing/2014/main" id="{432C8E98-C604-4B13-A742-1D2150B69852}"/>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Putting certain smiley faces in your C++ code will cause it to fail to compile under normal conditions.</a:t>
            </a:r>
            <a:endParaRPr lang="en-US" sz="2400" strike="noStrike" spc="-1" dirty="0">
              <a:solidFill>
                <a:schemeClr val="bg1"/>
              </a:solidFill>
              <a:uFill>
                <a:solidFill>
                  <a:srgbClr val="FFFFFF"/>
                </a:solidFill>
              </a:uFill>
              <a:latin typeface="Fira Sans Condensed"/>
            </a:endParaRPr>
          </a:p>
        </p:txBody>
      </p:sp>
      <p:sp>
        <p:nvSpPr>
          <p:cNvPr id="16" name="CustomShape 10">
            <a:extLst>
              <a:ext uri="{FF2B5EF4-FFF2-40B4-BE49-F238E27FC236}">
                <a16:creationId xmlns:a16="http://schemas.microsoft.com/office/drawing/2014/main" id="{D370FC28-E806-4B40-B466-B7AFB62FF987}"/>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Run-time errors: these often cause the code to fail while it is running. If the error is not handled, the code will "crash" similarly to the "blue screen of death" when your computer freezes and you have to reboot it.</a:t>
            </a:r>
            <a:endParaRPr lang="en-US" sz="2400" strike="noStrike" spc="-1" dirty="0">
              <a:solidFill>
                <a:schemeClr val="bg1"/>
              </a:solidFill>
              <a:uFill>
                <a:solidFill>
                  <a:srgbClr val="FFFFFF"/>
                </a:solidFill>
              </a:uFill>
              <a:latin typeface="Fira Sans Condensed"/>
            </a:endParaRPr>
          </a:p>
        </p:txBody>
      </p:sp>
      <p:sp>
        <p:nvSpPr>
          <p:cNvPr id="17" name="CustomShape 10">
            <a:extLst>
              <a:ext uri="{FF2B5EF4-FFF2-40B4-BE49-F238E27FC236}">
                <a16:creationId xmlns:a16="http://schemas.microsoft.com/office/drawing/2014/main" id="{D15EB167-2934-4427-A329-B30546E8D7B4}"/>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Division by zero is undefined in C++. When this code runs it might result in a run-time error. </a:t>
            </a:r>
            <a:endParaRPr lang="en-US" sz="2400" strike="noStrike" spc="-1" dirty="0">
              <a:solidFill>
                <a:schemeClr val="bg1"/>
              </a:solidFill>
              <a:uFill>
                <a:solidFill>
                  <a:srgbClr val="FFFFFF"/>
                </a:solidFill>
              </a:uFill>
              <a:latin typeface="Fira Sans Condensed"/>
            </a:endParaRPr>
          </a:p>
        </p:txBody>
      </p:sp>
      <p:sp>
        <p:nvSpPr>
          <p:cNvPr id="18" name="CustomShape 10">
            <a:extLst>
              <a:ext uri="{FF2B5EF4-FFF2-40B4-BE49-F238E27FC236}">
                <a16:creationId xmlns:a16="http://schemas.microsoft.com/office/drawing/2014/main" id="{86A734F9-63CB-43D0-BE98-1B8E7B28F7D0}"/>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Logic errors: these will cause the code to give unexpected (and often incorrect) results. Logic errors may never cause the computer to crash, but they will silently change the outcome in unintended ways.</a:t>
            </a:r>
            <a:endParaRPr lang="en-US" sz="2400" strike="noStrike" spc="-1" dirty="0">
              <a:solidFill>
                <a:schemeClr val="bg1"/>
              </a:solidFill>
              <a:uFill>
                <a:solidFill>
                  <a:srgbClr val="FFFFFF"/>
                </a:solidFill>
              </a:uFill>
              <a:latin typeface="Fira Sans Condensed"/>
            </a:endParaRPr>
          </a:p>
        </p:txBody>
      </p:sp>
      <p:sp>
        <p:nvSpPr>
          <p:cNvPr id="19" name="CustomShape 10">
            <a:extLst>
              <a:ext uri="{FF2B5EF4-FFF2-40B4-BE49-F238E27FC236}">
                <a16:creationId xmlns:a16="http://schemas.microsoft.com/office/drawing/2014/main" id="{4ACF813A-3BED-46E4-A62F-90A6E0CC8895}"/>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Consider the following code:</a:t>
            </a:r>
            <a:endParaRPr lang="en-US" sz="2400" strike="noStrike" spc="-1" dirty="0">
              <a:solidFill>
                <a:schemeClr val="bg1"/>
              </a:solidFill>
              <a:uFill>
                <a:solidFill>
                  <a:srgbClr val="FFFFFF"/>
                </a:solidFill>
              </a:uFill>
              <a:latin typeface="Fira Sans Condensed"/>
            </a:endParaRPr>
          </a:p>
        </p:txBody>
      </p:sp>
      <p:sp>
        <p:nvSpPr>
          <p:cNvPr id="20" name="CustomShape 10">
            <a:extLst>
              <a:ext uri="{FF2B5EF4-FFF2-40B4-BE49-F238E27FC236}">
                <a16:creationId xmlns:a16="http://schemas.microsoft.com/office/drawing/2014/main" id="{A2C1601B-25C6-4EDE-82AC-310D2A8A5693}"/>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Due to order of operations (remember PEMDAS?), multiplication and division are calculated before addition and subtraction in C++…</a:t>
            </a:r>
            <a:endParaRPr lang="en-US" sz="2400" strike="noStrike" spc="-1" dirty="0">
              <a:solidFill>
                <a:schemeClr val="bg1"/>
              </a:solidFill>
              <a:uFill>
                <a:solidFill>
                  <a:srgbClr val="FFFFFF"/>
                </a:solidFill>
              </a:uFill>
              <a:latin typeface="Fira Sans Condensed"/>
            </a:endParaRPr>
          </a:p>
        </p:txBody>
      </p:sp>
      <p:sp>
        <p:nvSpPr>
          <p:cNvPr id="21" name="CustomShape 10">
            <a:extLst>
              <a:ext uri="{FF2B5EF4-FFF2-40B4-BE49-F238E27FC236}">
                <a16:creationId xmlns:a16="http://schemas.microsoft.com/office/drawing/2014/main" id="{C107B04E-4695-450C-B439-2889D5101F60}"/>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 so if the coder intended to find the average of "a" and "b" then they are getting the wrong value; they are actually getting "a" plus half of "b".</a:t>
            </a:r>
            <a:endParaRPr lang="en-US" sz="2400" strike="noStrike" spc="-1" dirty="0">
              <a:solidFill>
                <a:schemeClr val="bg1"/>
              </a:solidFill>
              <a:uFill>
                <a:solidFill>
                  <a:srgbClr val="FFFFFF"/>
                </a:solidFill>
              </a:uFill>
              <a:latin typeface="Fira Sans Condensed"/>
            </a:endParaRPr>
          </a:p>
        </p:txBody>
      </p:sp>
      <p:sp>
        <p:nvSpPr>
          <p:cNvPr id="147" name="TextShape 1"/>
          <p:cNvSpPr txBox="1"/>
          <p:nvPr/>
        </p:nvSpPr>
        <p:spPr>
          <a:xfrm>
            <a:off x="311760" y="193680"/>
            <a:ext cx="8520120" cy="690120"/>
          </a:xfrm>
          <a:prstGeom prst="rect">
            <a:avLst/>
          </a:prstGeom>
          <a:solidFill>
            <a:srgbClr val="000000"/>
          </a:solidFill>
          <a:ln>
            <a:noFill/>
          </a:ln>
        </p:spPr>
        <p:txBody>
          <a:bodyPr tIns="91440" bIns="91440" anchor="b"/>
          <a:lstStyle/>
          <a:p>
            <a:pPr>
              <a:lnSpc>
                <a:spcPct val="100000"/>
              </a:lnSpc>
            </a:pPr>
            <a:r>
              <a:rPr lang="en-US" sz="4200" b="0" strike="noStrike" spc="-1" dirty="0">
                <a:solidFill>
                  <a:srgbClr val="00BF00"/>
                </a:solidFill>
                <a:uFill>
                  <a:solidFill>
                    <a:srgbClr val="FFFFFF"/>
                  </a:solidFill>
                </a:uFill>
                <a:latin typeface="Consolas"/>
                <a:ea typeface="Consolas"/>
              </a:rPr>
              <a:t>Errors</a:t>
            </a:r>
            <a:endParaRPr lang="en-US" sz="1400" b="0" strike="noStrike" spc="-1" dirty="0">
              <a:solidFill>
                <a:srgbClr val="000000"/>
              </a:solidFill>
              <a:uFill>
                <a:solidFill>
                  <a:srgbClr val="FFFFFF"/>
                </a:solidFill>
              </a:uFill>
              <a:latin typeface="Arial"/>
            </a:endParaRPr>
          </a:p>
        </p:txBody>
      </p:sp>
      <p:sp>
        <p:nvSpPr>
          <p:cNvPr id="148" name="TextShape 2"/>
          <p:cNvSpPr txBox="1"/>
          <p:nvPr/>
        </p:nvSpPr>
        <p:spPr>
          <a:xfrm>
            <a:off x="311760" y="883800"/>
            <a:ext cx="8520120" cy="3702600"/>
          </a:xfrm>
          <a:prstGeom prst="rect">
            <a:avLst/>
          </a:prstGeom>
          <a:noFill/>
          <a:ln>
            <a:noFill/>
          </a:ln>
        </p:spPr>
        <p:txBody>
          <a:bodyPr tIns="91440" bIns="91440"/>
          <a:lstStyle/>
          <a:p>
            <a:pPr>
              <a:lnSpc>
                <a:spcPct val="100000"/>
              </a:lnSpc>
            </a:pPr>
            <a:r>
              <a:rPr lang="en-US" sz="3000" b="0" strike="noStrike" spc="-1" dirty="0">
                <a:solidFill>
                  <a:srgbClr val="00BF00"/>
                </a:solidFill>
                <a:uFill>
                  <a:solidFill>
                    <a:srgbClr val="FFFFFF"/>
                  </a:solidFill>
                </a:uFill>
                <a:latin typeface="Consolas"/>
                <a:ea typeface="Consolas"/>
              </a:rPr>
              <a:t> Compile-time errors </a:t>
            </a:r>
            <a:endParaRPr lang="en-US" sz="3200" b="0" strike="noStrike" spc="-1" dirty="0">
              <a:solidFill>
                <a:srgbClr val="FFFFFF"/>
              </a:solidFill>
              <a:uFill>
                <a:solidFill>
                  <a:srgbClr val="FFFFFF"/>
                </a:solidFill>
              </a:uFill>
              <a:latin typeface="Cambria"/>
            </a:endParaRPr>
          </a:p>
          <a:p>
            <a:pPr>
              <a:lnSpc>
                <a:spcPct val="100000"/>
              </a:lnSpc>
            </a:pPr>
            <a:r>
              <a:rPr lang="en-US" sz="3000" b="0" strike="noStrike" spc="-1" dirty="0">
                <a:solidFill>
                  <a:srgbClr val="666666"/>
                </a:solidFill>
                <a:uFill>
                  <a:solidFill>
                    <a:srgbClr val="FFFFFF"/>
                  </a:solidFill>
                </a:uFill>
                <a:latin typeface="Consolas"/>
                <a:ea typeface="Consolas"/>
              </a:rPr>
              <a:t>   ^-^</a:t>
            </a:r>
            <a:endParaRPr lang="en-US" sz="3200" b="0" strike="noStrike" spc="-1" dirty="0">
              <a:solidFill>
                <a:srgbClr val="FFFFFF"/>
              </a:solidFill>
              <a:uFill>
                <a:solidFill>
                  <a:srgbClr val="FFFFFF"/>
                </a:solidFill>
              </a:uFill>
              <a:latin typeface="Cambria"/>
            </a:endParaRPr>
          </a:p>
          <a:p>
            <a:pPr>
              <a:lnSpc>
                <a:spcPct val="100000"/>
              </a:lnSpc>
            </a:pPr>
            <a:r>
              <a:rPr lang="en-US" sz="3000" b="0" strike="noStrike" spc="-1" dirty="0">
                <a:solidFill>
                  <a:srgbClr val="00BF00"/>
                </a:solidFill>
                <a:uFill>
                  <a:solidFill>
                    <a:srgbClr val="FFFFFF"/>
                  </a:solidFill>
                </a:uFill>
                <a:latin typeface="Consolas"/>
                <a:ea typeface="Consolas"/>
              </a:rPr>
              <a:t> Run-time errors</a:t>
            </a:r>
            <a:endParaRPr lang="en-US" sz="3200" b="0" strike="noStrike" spc="-1" dirty="0">
              <a:solidFill>
                <a:srgbClr val="FFFFFF"/>
              </a:solidFill>
              <a:uFill>
                <a:solidFill>
                  <a:srgbClr val="FFFFFF"/>
                </a:solidFill>
              </a:uFill>
              <a:latin typeface="Cambria"/>
            </a:endParaRPr>
          </a:p>
          <a:p>
            <a:pPr>
              <a:lnSpc>
                <a:spcPct val="100000"/>
              </a:lnSpc>
            </a:pPr>
            <a:r>
              <a:rPr lang="en-US" sz="3000" b="0" strike="noStrike" spc="-1" dirty="0">
                <a:solidFill>
                  <a:srgbClr val="00BF00"/>
                </a:solidFill>
                <a:uFill>
                  <a:solidFill>
                    <a:srgbClr val="FFFFFF"/>
                  </a:solidFill>
                </a:uFill>
                <a:latin typeface="Consolas"/>
                <a:ea typeface="Consolas"/>
              </a:rPr>
              <a:t>   </a:t>
            </a:r>
            <a:r>
              <a:rPr lang="en-US" sz="3000" b="0" strike="noStrike" spc="-1" dirty="0">
                <a:solidFill>
                  <a:srgbClr val="666666"/>
                </a:solidFill>
                <a:uFill>
                  <a:solidFill>
                    <a:srgbClr val="FFFFFF"/>
                  </a:solidFill>
                </a:uFill>
                <a:latin typeface="Consolas"/>
                <a:ea typeface="Consolas"/>
              </a:rPr>
              <a:t>1/0</a:t>
            </a:r>
            <a:endParaRPr lang="en-US" sz="3200" b="0" strike="noStrike" spc="-1" dirty="0">
              <a:solidFill>
                <a:srgbClr val="FFFFFF"/>
              </a:solidFill>
              <a:uFill>
                <a:solidFill>
                  <a:srgbClr val="FFFFFF"/>
                </a:solidFill>
              </a:uFill>
              <a:latin typeface="Cambria"/>
            </a:endParaRPr>
          </a:p>
          <a:p>
            <a:pPr>
              <a:lnSpc>
                <a:spcPct val="100000"/>
              </a:lnSpc>
            </a:pPr>
            <a:r>
              <a:rPr lang="en-US" sz="3000" b="0" strike="noStrike" spc="-1" dirty="0">
                <a:solidFill>
                  <a:srgbClr val="00BF00"/>
                </a:solidFill>
                <a:uFill>
                  <a:solidFill>
                    <a:srgbClr val="FFFFFF"/>
                  </a:solidFill>
                </a:uFill>
                <a:latin typeface="Consolas"/>
                <a:ea typeface="Consolas"/>
              </a:rPr>
              <a:t> Logic errors</a:t>
            </a:r>
            <a:endParaRPr lang="en-US" sz="3200" b="0" strike="noStrike" spc="-1" dirty="0">
              <a:solidFill>
                <a:srgbClr val="FFFFFF"/>
              </a:solidFill>
              <a:uFill>
                <a:solidFill>
                  <a:srgbClr val="FFFFFF"/>
                </a:solidFill>
              </a:uFill>
              <a:latin typeface="Cambria"/>
            </a:endParaRPr>
          </a:p>
          <a:p>
            <a:pPr>
              <a:lnSpc>
                <a:spcPct val="100000"/>
              </a:lnSpc>
            </a:pPr>
            <a:r>
              <a:rPr lang="en-US" sz="3000" b="0" strike="noStrike" spc="-1" dirty="0">
                <a:solidFill>
                  <a:srgbClr val="00BF00"/>
                </a:solidFill>
                <a:uFill>
                  <a:solidFill>
                    <a:srgbClr val="FFFFFF"/>
                  </a:solidFill>
                </a:uFill>
                <a:latin typeface="Consolas"/>
                <a:ea typeface="Consolas"/>
              </a:rPr>
              <a:t>   </a:t>
            </a:r>
            <a:r>
              <a:rPr lang="en-US" sz="3000" b="0" strike="noStrike" spc="-1" dirty="0">
                <a:solidFill>
                  <a:srgbClr val="666666"/>
                </a:solidFill>
                <a:uFill>
                  <a:solidFill>
                    <a:srgbClr val="FFFFFF"/>
                  </a:solidFill>
                </a:uFill>
                <a:latin typeface="Consolas"/>
                <a:ea typeface="Consolas"/>
              </a:rPr>
              <a:t>a + b / 2</a:t>
            </a:r>
            <a:endParaRPr lang="en-US" sz="3200" b="0" strike="noStrike" spc="-1" dirty="0">
              <a:solidFill>
                <a:srgbClr val="FFFFFF"/>
              </a:solidFill>
              <a:uFill>
                <a:solidFill>
                  <a:srgbClr val="FFFFFF"/>
                </a:solidFill>
              </a:uFill>
              <a:latin typeface="Cambria"/>
            </a:endParaRPr>
          </a:p>
        </p:txBody>
      </p:sp>
      <p:sp>
        <p:nvSpPr>
          <p:cNvPr id="6" name="CustomShape 10">
            <a:extLst>
              <a:ext uri="{FF2B5EF4-FFF2-40B4-BE49-F238E27FC236}">
                <a16:creationId xmlns:a16="http://schemas.microsoft.com/office/drawing/2014/main" id="{8FCAE221-04C1-42E8-92E7-4B9DC063E56D}"/>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A large portion of programming is about fixing mistakes: your mistakes, someone else's mistakes, mistakes due to aging hardware, mistakes due to natural disasters, mistakes due to random chance.</a:t>
            </a:r>
            <a:endParaRPr lang="en-US" sz="2400" b="0" strike="noStrike" spc="-1" dirty="0">
              <a:solidFill>
                <a:schemeClr val="bg1"/>
              </a:solidFill>
              <a:uFill>
                <a:solidFill>
                  <a:srgbClr val="FFFFFF"/>
                </a:solidFill>
              </a:uFill>
              <a:latin typeface="Fira Sans Condensed"/>
            </a:endParaRPr>
          </a:p>
        </p:txBody>
      </p:sp>
      <p:sp>
        <p:nvSpPr>
          <p:cNvPr id="7" name="CustomShape 10">
            <a:extLst>
              <a:ext uri="{FF2B5EF4-FFF2-40B4-BE49-F238E27FC236}">
                <a16:creationId xmlns:a16="http://schemas.microsoft.com/office/drawing/2014/main" id="{95C0E63D-6642-4357-8D12-5EFD597CF3CA}"/>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You get the point.</a:t>
            </a:r>
            <a:endParaRPr lang="en-US" sz="2400" b="0" strike="noStrike" spc="-1" dirty="0">
              <a:solidFill>
                <a:schemeClr val="bg1"/>
              </a:solidFill>
              <a:uFill>
                <a:solidFill>
                  <a:srgbClr val="FFFFFF"/>
                </a:solidFill>
              </a:uFill>
              <a:latin typeface="Fira Sans Condensed"/>
            </a:endParaRPr>
          </a:p>
        </p:txBody>
      </p:sp>
      <p:sp>
        <p:nvSpPr>
          <p:cNvPr id="8" name="CustomShape 10">
            <a:extLst>
              <a:ext uri="{FF2B5EF4-FFF2-40B4-BE49-F238E27FC236}">
                <a16:creationId xmlns:a16="http://schemas.microsoft.com/office/drawing/2014/main" id="{59C4011B-EF23-49A4-93F4-6EE1F623181B}"/>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I put this section last because a lot of people are averse to mistakes; they want to be perfect and make as few errors as possible.</a:t>
            </a:r>
            <a:endParaRPr lang="en-US" sz="2400" b="0" strike="noStrike" spc="-1" dirty="0">
              <a:solidFill>
                <a:schemeClr val="bg1"/>
              </a:solidFill>
              <a:uFill>
                <a:solidFill>
                  <a:srgbClr val="FFFFFF"/>
                </a:solidFill>
              </a:uFill>
              <a:latin typeface="Fira Sans Condensed"/>
            </a:endParaRPr>
          </a:p>
        </p:txBody>
      </p:sp>
      <p:sp>
        <p:nvSpPr>
          <p:cNvPr id="9" name="CustomShape 10">
            <a:extLst>
              <a:ext uri="{FF2B5EF4-FFF2-40B4-BE49-F238E27FC236}">
                <a16:creationId xmlns:a16="http://schemas.microsoft.com/office/drawing/2014/main" id="{4A4E9106-8FCC-406C-8A58-88020A26E5B8}"/>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I personally believe mistakes are useful, and I'd be pretty bored if programming always went as planned.</a:t>
            </a:r>
            <a:endParaRPr lang="en-US" sz="2400" b="0" strike="noStrike" spc="-1" dirty="0">
              <a:solidFill>
                <a:schemeClr val="bg1"/>
              </a:solidFill>
              <a:uFill>
                <a:solidFill>
                  <a:srgbClr val="FFFFFF"/>
                </a:solidFill>
              </a:uFill>
              <a:latin typeface="Fira Sans Condensed"/>
            </a:endParaRPr>
          </a:p>
        </p:txBody>
      </p:sp>
      <p:sp>
        <p:nvSpPr>
          <p:cNvPr id="10" name="CustomShape 10">
            <a:extLst>
              <a:ext uri="{FF2B5EF4-FFF2-40B4-BE49-F238E27FC236}">
                <a16:creationId xmlns:a16="http://schemas.microsoft.com/office/drawing/2014/main" id="{439CAD48-CEC1-4145-8F4A-D3A450E88A9B}"/>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Ultimately, I think the question all programmers should ask themselves after a mistake is "Did you learn from your mistake?". If you did, try not to overthink it.</a:t>
            </a:r>
            <a:endParaRPr lang="en-US" sz="2400" b="0" strike="noStrike" spc="-1" dirty="0">
              <a:solidFill>
                <a:schemeClr val="bg1"/>
              </a:solidFill>
              <a:uFill>
                <a:solidFill>
                  <a:srgbClr val="FFFFFF"/>
                </a:solidFill>
              </a:uFill>
              <a:latin typeface="Fira Sans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100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7"/>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0" nodeType="afterEffect">
                                  <p:stCondLst>
                                    <p:cond delay="200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8"/>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0" nodeType="afterEffect">
                                  <p:stCondLst>
                                    <p:cond delay="300"/>
                                  </p:stCondLst>
                                  <p:childTnLst>
                                    <p:set>
                                      <p:cBhvr>
                                        <p:cTn id="27" dur="1" fill="hold">
                                          <p:stCondLst>
                                            <p:cond delay="0"/>
                                          </p:stCondLst>
                                        </p:cTn>
                                        <p:tgtEl>
                                          <p:spTgt spid="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9"/>
                                        </p:tgtEl>
                                        <p:attrNameLst>
                                          <p:attrName>style.visibility</p:attrName>
                                        </p:attrNameLst>
                                      </p:cBhvr>
                                      <p:to>
                                        <p:strVal val="hidden"/>
                                      </p:to>
                                    </p:set>
                                  </p:childTnLst>
                                </p:cTn>
                              </p:par>
                            </p:childTnLst>
                          </p:cTn>
                        </p:par>
                        <p:par>
                          <p:cTn id="32" fill="hold">
                            <p:stCondLst>
                              <p:cond delay="0"/>
                            </p:stCondLst>
                            <p:childTnLst>
                              <p:par>
                                <p:cTn id="33" presetID="1" presetClass="entr" presetSubtype="0" fill="hold" grpId="0" nodeType="afterEffect">
                                  <p:stCondLst>
                                    <p:cond delay="30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0"/>
                                        </p:tgtEl>
                                        <p:attrNameLst>
                                          <p:attrName>style.visibility</p:attrName>
                                        </p:attrNameLst>
                                      </p:cBhvr>
                                      <p:to>
                                        <p:strVal val="hidden"/>
                                      </p:to>
                                    </p:set>
                                  </p:childTnLst>
                                </p:cTn>
                              </p:par>
                            </p:childTnLst>
                          </p:cTn>
                        </p:par>
                        <p:par>
                          <p:cTn id="39" fill="hold">
                            <p:stCondLst>
                              <p:cond delay="0"/>
                            </p:stCondLst>
                            <p:childTnLst>
                              <p:par>
                                <p:cTn id="40" presetID="1" presetClass="entr" presetSubtype="0" fill="hold" grpId="0" nodeType="afterEffect">
                                  <p:stCondLst>
                                    <p:cond delay="2000"/>
                                  </p:stCondLst>
                                  <p:childTnLst>
                                    <p:set>
                                      <p:cBhvr>
                                        <p:cTn id="41" dur="1" fill="hold">
                                          <p:stCondLst>
                                            <p:cond delay="0"/>
                                          </p:stCondLst>
                                        </p:cTn>
                                        <p:tgtEl>
                                          <p:spTgt spid="1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1" nodeType="clickEffect">
                                  <p:stCondLst>
                                    <p:cond delay="0"/>
                                  </p:stCondLst>
                                  <p:childTnLst>
                                    <p:set>
                                      <p:cBhvr>
                                        <p:cTn id="45" dur="1" fill="hold">
                                          <p:stCondLst>
                                            <p:cond delay="0"/>
                                          </p:stCondLst>
                                        </p:cTn>
                                        <p:tgtEl>
                                          <p:spTgt spid="12"/>
                                        </p:tgtEl>
                                        <p:attrNameLst>
                                          <p:attrName>style.visibility</p:attrName>
                                        </p:attrNameLst>
                                      </p:cBhvr>
                                      <p:to>
                                        <p:strVal val="hidden"/>
                                      </p:to>
                                    </p:set>
                                  </p:childTnLst>
                                </p:cTn>
                              </p:par>
                            </p:childTnLst>
                          </p:cTn>
                        </p:par>
                        <p:par>
                          <p:cTn id="46" fill="hold">
                            <p:stCondLst>
                              <p:cond delay="0"/>
                            </p:stCondLst>
                            <p:childTnLst>
                              <p:par>
                                <p:cTn id="47" presetID="1" presetClass="entr" presetSubtype="0" fill="hold" grpId="0" nodeType="afterEffect">
                                  <p:stCondLst>
                                    <p:cond delay="2000"/>
                                  </p:stCondLst>
                                  <p:childTnLst>
                                    <p:set>
                                      <p:cBhvr>
                                        <p:cTn id="48" dur="1" fill="hold">
                                          <p:stCondLst>
                                            <p:cond delay="0"/>
                                          </p:stCondLst>
                                        </p:cTn>
                                        <p:tgtEl>
                                          <p:spTgt spid="13"/>
                                        </p:tgtEl>
                                        <p:attrNameLst>
                                          <p:attrName>style.visibility</p:attrName>
                                        </p:attrNameLst>
                                      </p:cBhvr>
                                      <p:to>
                                        <p:strVal val="visible"/>
                                      </p:to>
                                    </p:set>
                                  </p:childTnLst>
                                </p:cTn>
                              </p:par>
                            </p:childTnLst>
                          </p:cTn>
                        </p:par>
                        <p:par>
                          <p:cTn id="49" fill="hold">
                            <p:stCondLst>
                              <p:cond delay="2000"/>
                            </p:stCondLst>
                            <p:childTnLst>
                              <p:par>
                                <p:cTn id="50" presetID="1" presetClass="entr" presetSubtype="0" fill="hold" grpId="0" nodeType="afterEffect">
                                  <p:stCondLst>
                                    <p:cond delay="0"/>
                                  </p:stCondLst>
                                  <p:childTnLst>
                                    <p:set>
                                      <p:cBhvr>
                                        <p:cTn id="51" dur="1" fill="hold">
                                          <p:stCondLst>
                                            <p:cond delay="0"/>
                                          </p:stCondLst>
                                        </p:cTn>
                                        <p:tgtEl>
                                          <p:spTgt spid="148">
                                            <p:txEl>
                                              <p:pRg st="0" end="0"/>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13"/>
                                        </p:tgtEl>
                                        <p:attrNameLst>
                                          <p:attrName>style.visibility</p:attrName>
                                        </p:attrNameLst>
                                      </p:cBhvr>
                                      <p:to>
                                        <p:strVal val="hidden"/>
                                      </p:to>
                                    </p:set>
                                  </p:childTnLst>
                                </p:cTn>
                              </p:par>
                            </p:childTnLst>
                          </p:cTn>
                        </p:par>
                        <p:par>
                          <p:cTn id="56" fill="hold">
                            <p:stCondLst>
                              <p:cond delay="0"/>
                            </p:stCondLst>
                            <p:childTnLst>
                              <p:par>
                                <p:cTn id="57" presetID="1" presetClass="entr" presetSubtype="0" fill="hold" grpId="0" nodeType="afterEffect">
                                  <p:stCondLst>
                                    <p:cond delay="30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14"/>
                                        </p:tgtEl>
                                        <p:attrNameLst>
                                          <p:attrName>style.visibility</p:attrName>
                                        </p:attrNameLst>
                                      </p:cBhvr>
                                      <p:to>
                                        <p:strVal val="hidden"/>
                                      </p:to>
                                    </p:set>
                                  </p:childTnLst>
                                </p:cTn>
                              </p:par>
                            </p:childTnLst>
                          </p:cTn>
                        </p:par>
                        <p:par>
                          <p:cTn id="63" fill="hold">
                            <p:stCondLst>
                              <p:cond delay="0"/>
                            </p:stCondLst>
                            <p:childTnLst>
                              <p:par>
                                <p:cTn id="64" presetID="1" presetClass="entr" presetSubtype="0" fill="hold" grpId="0" nodeType="afterEffect">
                                  <p:stCondLst>
                                    <p:cond delay="2000"/>
                                  </p:stCondLst>
                                  <p:childTnLst>
                                    <p:set>
                                      <p:cBhvr>
                                        <p:cTn id="65" dur="1" fill="hold">
                                          <p:stCondLst>
                                            <p:cond delay="0"/>
                                          </p:stCondLst>
                                        </p:cTn>
                                        <p:tgtEl>
                                          <p:spTgt spid="15"/>
                                        </p:tgtEl>
                                        <p:attrNameLst>
                                          <p:attrName>style.visibility</p:attrName>
                                        </p:attrNameLst>
                                      </p:cBhvr>
                                      <p:to>
                                        <p:strVal val="visible"/>
                                      </p:to>
                                    </p:set>
                                  </p:childTnLst>
                                </p:cTn>
                              </p:par>
                            </p:childTnLst>
                          </p:cTn>
                        </p:par>
                        <p:par>
                          <p:cTn id="66" fill="hold">
                            <p:stCondLst>
                              <p:cond delay="2000"/>
                            </p:stCondLst>
                            <p:childTnLst>
                              <p:par>
                                <p:cTn id="67" presetID="1" presetClass="entr" presetSubtype="0" fill="hold" grpId="0" nodeType="afterEffect">
                                  <p:stCondLst>
                                    <p:cond delay="0"/>
                                  </p:stCondLst>
                                  <p:childTnLst>
                                    <p:set>
                                      <p:cBhvr>
                                        <p:cTn id="68" dur="1" fill="hold">
                                          <p:stCondLst>
                                            <p:cond delay="0"/>
                                          </p:stCondLst>
                                        </p:cTn>
                                        <p:tgtEl>
                                          <p:spTgt spid="148">
                                            <p:txEl>
                                              <p:pRg st="1" end="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15"/>
                                        </p:tgtEl>
                                        <p:attrNameLst>
                                          <p:attrName>style.visibility</p:attrName>
                                        </p:attrNameLst>
                                      </p:cBhvr>
                                      <p:to>
                                        <p:strVal val="hidden"/>
                                      </p:to>
                                    </p:set>
                                  </p:childTnLst>
                                </p:cTn>
                              </p:par>
                            </p:childTnLst>
                          </p:cTn>
                        </p:par>
                        <p:par>
                          <p:cTn id="73" fill="hold">
                            <p:stCondLst>
                              <p:cond delay="0"/>
                            </p:stCondLst>
                            <p:childTnLst>
                              <p:par>
                                <p:cTn id="74" presetID="1" presetClass="entr" presetSubtype="0" fill="hold" grpId="0" nodeType="afterEffect">
                                  <p:stCondLst>
                                    <p:cond delay="2000"/>
                                  </p:stCondLst>
                                  <p:childTnLst>
                                    <p:set>
                                      <p:cBhvr>
                                        <p:cTn id="75" dur="1" fill="hold">
                                          <p:stCondLst>
                                            <p:cond delay="0"/>
                                          </p:stCondLst>
                                        </p:cTn>
                                        <p:tgtEl>
                                          <p:spTgt spid="16"/>
                                        </p:tgtEl>
                                        <p:attrNameLst>
                                          <p:attrName>style.visibility</p:attrName>
                                        </p:attrNameLst>
                                      </p:cBhvr>
                                      <p:to>
                                        <p:strVal val="visible"/>
                                      </p:to>
                                    </p:set>
                                  </p:childTnLst>
                                </p:cTn>
                              </p:par>
                            </p:childTnLst>
                          </p:cTn>
                        </p:par>
                        <p:par>
                          <p:cTn id="76" fill="hold">
                            <p:stCondLst>
                              <p:cond delay="2000"/>
                            </p:stCondLst>
                            <p:childTnLst>
                              <p:par>
                                <p:cTn id="77" presetID="1" presetClass="entr" presetSubtype="0" fill="hold" grpId="0" nodeType="afterEffect">
                                  <p:stCondLst>
                                    <p:cond delay="0"/>
                                  </p:stCondLst>
                                  <p:childTnLst>
                                    <p:set>
                                      <p:cBhvr>
                                        <p:cTn id="78" dur="1" fill="hold">
                                          <p:stCondLst>
                                            <p:cond delay="0"/>
                                          </p:stCondLst>
                                        </p:cTn>
                                        <p:tgtEl>
                                          <p:spTgt spid="148">
                                            <p:txEl>
                                              <p:pRg st="2" end="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16"/>
                                        </p:tgtEl>
                                        <p:attrNameLst>
                                          <p:attrName>style.visibility</p:attrName>
                                        </p:attrNameLst>
                                      </p:cBhvr>
                                      <p:to>
                                        <p:strVal val="hidden"/>
                                      </p:to>
                                    </p:set>
                                  </p:childTnLst>
                                </p:cTn>
                              </p:par>
                            </p:childTnLst>
                          </p:cTn>
                        </p:par>
                        <p:par>
                          <p:cTn id="83" fill="hold">
                            <p:stCondLst>
                              <p:cond delay="0"/>
                            </p:stCondLst>
                            <p:childTnLst>
                              <p:par>
                                <p:cTn id="84" presetID="1" presetClass="entr" presetSubtype="0" fill="hold" grpId="0" nodeType="afterEffect">
                                  <p:stCondLst>
                                    <p:cond delay="2000"/>
                                  </p:stCondLst>
                                  <p:childTnLst>
                                    <p:set>
                                      <p:cBhvr>
                                        <p:cTn id="85" dur="1" fill="hold">
                                          <p:stCondLst>
                                            <p:cond delay="0"/>
                                          </p:stCondLst>
                                        </p:cTn>
                                        <p:tgtEl>
                                          <p:spTgt spid="17"/>
                                        </p:tgtEl>
                                        <p:attrNameLst>
                                          <p:attrName>style.visibility</p:attrName>
                                        </p:attrNameLst>
                                      </p:cBhvr>
                                      <p:to>
                                        <p:strVal val="visible"/>
                                      </p:to>
                                    </p:set>
                                  </p:childTnLst>
                                </p:cTn>
                              </p:par>
                            </p:childTnLst>
                          </p:cTn>
                        </p:par>
                        <p:par>
                          <p:cTn id="86" fill="hold">
                            <p:stCondLst>
                              <p:cond delay="2000"/>
                            </p:stCondLst>
                            <p:childTnLst>
                              <p:par>
                                <p:cTn id="87" presetID="1" presetClass="entr" presetSubtype="0" fill="hold" grpId="0" nodeType="afterEffect">
                                  <p:stCondLst>
                                    <p:cond delay="0"/>
                                  </p:stCondLst>
                                  <p:childTnLst>
                                    <p:set>
                                      <p:cBhvr>
                                        <p:cTn id="88" dur="1" fill="hold">
                                          <p:stCondLst>
                                            <p:cond delay="0"/>
                                          </p:stCondLst>
                                        </p:cTn>
                                        <p:tgtEl>
                                          <p:spTgt spid="148">
                                            <p:txEl>
                                              <p:pRg st="3" end="3"/>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1" nodeType="clickEffect">
                                  <p:stCondLst>
                                    <p:cond delay="0"/>
                                  </p:stCondLst>
                                  <p:childTnLst>
                                    <p:set>
                                      <p:cBhvr>
                                        <p:cTn id="92" dur="1" fill="hold">
                                          <p:stCondLst>
                                            <p:cond delay="0"/>
                                          </p:stCondLst>
                                        </p:cTn>
                                        <p:tgtEl>
                                          <p:spTgt spid="17"/>
                                        </p:tgtEl>
                                        <p:attrNameLst>
                                          <p:attrName>style.visibility</p:attrName>
                                        </p:attrNameLst>
                                      </p:cBhvr>
                                      <p:to>
                                        <p:strVal val="hidden"/>
                                      </p:to>
                                    </p:set>
                                  </p:childTnLst>
                                </p:cTn>
                              </p:par>
                            </p:childTnLst>
                          </p:cTn>
                        </p:par>
                        <p:par>
                          <p:cTn id="93" fill="hold">
                            <p:stCondLst>
                              <p:cond delay="0"/>
                            </p:stCondLst>
                            <p:childTnLst>
                              <p:par>
                                <p:cTn id="94" presetID="1" presetClass="entr" presetSubtype="0" fill="hold" grpId="0" nodeType="afterEffect">
                                  <p:stCondLst>
                                    <p:cond delay="2000"/>
                                  </p:stCondLst>
                                  <p:childTnLst>
                                    <p:set>
                                      <p:cBhvr>
                                        <p:cTn id="95" dur="1" fill="hold">
                                          <p:stCondLst>
                                            <p:cond delay="0"/>
                                          </p:stCondLst>
                                        </p:cTn>
                                        <p:tgtEl>
                                          <p:spTgt spid="18"/>
                                        </p:tgtEl>
                                        <p:attrNameLst>
                                          <p:attrName>style.visibility</p:attrName>
                                        </p:attrNameLst>
                                      </p:cBhvr>
                                      <p:to>
                                        <p:strVal val="visible"/>
                                      </p:to>
                                    </p:set>
                                  </p:childTnLst>
                                </p:cTn>
                              </p:par>
                            </p:childTnLst>
                          </p:cTn>
                        </p:par>
                        <p:par>
                          <p:cTn id="96" fill="hold">
                            <p:stCondLst>
                              <p:cond delay="2000"/>
                            </p:stCondLst>
                            <p:childTnLst>
                              <p:par>
                                <p:cTn id="97" presetID="1" presetClass="entr" presetSubtype="0" fill="hold" grpId="0" nodeType="afterEffect">
                                  <p:stCondLst>
                                    <p:cond delay="0"/>
                                  </p:stCondLst>
                                  <p:childTnLst>
                                    <p:set>
                                      <p:cBhvr>
                                        <p:cTn id="98" dur="1" fill="hold">
                                          <p:stCondLst>
                                            <p:cond delay="0"/>
                                          </p:stCondLst>
                                        </p:cTn>
                                        <p:tgtEl>
                                          <p:spTgt spid="148">
                                            <p:txEl>
                                              <p:pRg st="4" end="4"/>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18"/>
                                        </p:tgtEl>
                                        <p:attrNameLst>
                                          <p:attrName>style.visibility</p:attrName>
                                        </p:attrNameLst>
                                      </p:cBhvr>
                                      <p:to>
                                        <p:strVal val="hidden"/>
                                      </p:to>
                                    </p:set>
                                  </p:childTnLst>
                                </p:cTn>
                              </p:par>
                            </p:childTnLst>
                          </p:cTn>
                        </p:par>
                        <p:par>
                          <p:cTn id="103" fill="hold">
                            <p:stCondLst>
                              <p:cond delay="0"/>
                            </p:stCondLst>
                            <p:childTnLst>
                              <p:par>
                                <p:cTn id="104" presetID="1" presetClass="entr" presetSubtype="0" fill="hold" grpId="0" nodeType="afterEffect">
                                  <p:stCondLst>
                                    <p:cond delay="2000"/>
                                  </p:stCondLst>
                                  <p:childTnLst>
                                    <p:set>
                                      <p:cBhvr>
                                        <p:cTn id="105" dur="1" fill="hold">
                                          <p:stCondLst>
                                            <p:cond delay="0"/>
                                          </p:stCondLst>
                                        </p:cTn>
                                        <p:tgtEl>
                                          <p:spTgt spid="19"/>
                                        </p:tgtEl>
                                        <p:attrNameLst>
                                          <p:attrName>style.visibility</p:attrName>
                                        </p:attrNameLst>
                                      </p:cBhvr>
                                      <p:to>
                                        <p:strVal val="visible"/>
                                      </p:to>
                                    </p:set>
                                  </p:childTnLst>
                                </p:cTn>
                              </p:par>
                            </p:childTnLst>
                          </p:cTn>
                        </p:par>
                        <p:par>
                          <p:cTn id="106" fill="hold">
                            <p:stCondLst>
                              <p:cond delay="2000"/>
                            </p:stCondLst>
                            <p:childTnLst>
                              <p:par>
                                <p:cTn id="107" presetID="1" presetClass="entr" presetSubtype="0" fill="hold" grpId="0" nodeType="afterEffect">
                                  <p:stCondLst>
                                    <p:cond delay="0"/>
                                  </p:stCondLst>
                                  <p:childTnLst>
                                    <p:set>
                                      <p:cBhvr>
                                        <p:cTn id="108" dur="1" fill="hold">
                                          <p:stCondLst>
                                            <p:cond delay="0"/>
                                          </p:stCondLst>
                                        </p:cTn>
                                        <p:tgtEl>
                                          <p:spTgt spid="148">
                                            <p:txEl>
                                              <p:pRg st="5" end="5"/>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19"/>
                                        </p:tgtEl>
                                        <p:attrNameLst>
                                          <p:attrName>style.visibility</p:attrName>
                                        </p:attrNameLst>
                                      </p:cBhvr>
                                      <p:to>
                                        <p:strVal val="hidden"/>
                                      </p:to>
                                    </p:set>
                                  </p:childTnLst>
                                </p:cTn>
                              </p:par>
                            </p:childTnLst>
                          </p:cTn>
                        </p:par>
                        <p:par>
                          <p:cTn id="113" fill="hold">
                            <p:stCondLst>
                              <p:cond delay="0"/>
                            </p:stCondLst>
                            <p:childTnLst>
                              <p:par>
                                <p:cTn id="114" presetID="1" presetClass="entr" presetSubtype="0" fill="hold" grpId="0" nodeType="afterEffect">
                                  <p:stCondLst>
                                    <p:cond delay="300"/>
                                  </p:stCondLst>
                                  <p:childTnLst>
                                    <p:set>
                                      <p:cBhvr>
                                        <p:cTn id="115" dur="1" fill="hold">
                                          <p:stCondLst>
                                            <p:cond delay="0"/>
                                          </p:stCondLst>
                                        </p:cTn>
                                        <p:tgtEl>
                                          <p:spTgt spid="20"/>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xit" presetSubtype="0" fill="hold" grpId="1" nodeType="clickEffect">
                                  <p:stCondLst>
                                    <p:cond delay="0"/>
                                  </p:stCondLst>
                                  <p:childTnLst>
                                    <p:set>
                                      <p:cBhvr>
                                        <p:cTn id="119" dur="1" fill="hold">
                                          <p:stCondLst>
                                            <p:cond delay="0"/>
                                          </p:stCondLst>
                                        </p:cTn>
                                        <p:tgtEl>
                                          <p:spTgt spid="20"/>
                                        </p:tgtEl>
                                        <p:attrNameLst>
                                          <p:attrName>style.visibility</p:attrName>
                                        </p:attrNameLst>
                                      </p:cBhvr>
                                      <p:to>
                                        <p:strVal val="hidden"/>
                                      </p:to>
                                    </p:set>
                                  </p:childTnLst>
                                </p:cTn>
                              </p:par>
                            </p:childTnLst>
                          </p:cTn>
                        </p:par>
                        <p:par>
                          <p:cTn id="120" fill="hold">
                            <p:stCondLst>
                              <p:cond delay="0"/>
                            </p:stCondLst>
                            <p:childTnLst>
                              <p:par>
                                <p:cTn id="121" presetID="1" presetClass="entr" presetSubtype="0" fill="hold" grpId="0" nodeType="afterEffect">
                                  <p:stCondLst>
                                    <p:cond delay="300"/>
                                  </p:stCondLst>
                                  <p:childTnLst>
                                    <p:set>
                                      <p:cBhvr>
                                        <p:cTn id="1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P spid="13" grpId="1"/>
      <p:bldP spid="14" grpId="0"/>
      <p:bldP spid="14" grpId="1"/>
      <p:bldP spid="15" grpId="0"/>
      <p:bldP spid="15" grpId="1"/>
      <p:bldP spid="16" grpId="0"/>
      <p:bldP spid="16" grpId="1"/>
      <p:bldP spid="17" grpId="0"/>
      <p:bldP spid="17" grpId="1"/>
      <p:bldP spid="18" grpId="0"/>
      <p:bldP spid="18" grpId="1"/>
      <p:bldP spid="19" grpId="0"/>
      <p:bldP spid="19" grpId="1"/>
      <p:bldP spid="20" grpId="0"/>
      <p:bldP spid="20" grpId="1"/>
      <p:bldP spid="21" grpId="0"/>
      <p:bldP spid="148" grpId="0" uiExpand="1" build="p"/>
      <p:bldP spid="6" grpId="0"/>
      <p:bldP spid="6" grpId="1"/>
      <p:bldP spid="7" grpId="0"/>
      <p:bldP spid="7" grpId="1"/>
      <p:bldP spid="8" grpId="0"/>
      <p:bldP spid="8" grpId="1"/>
      <p:bldP spid="9" grpId="0"/>
      <p:bldP spid="9" grpId="1"/>
      <p:bldP spid="10" grpId="0"/>
      <p:bldP spid="10" grpId="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0" name="CustomShape 24">
            <a:extLst>
              <a:ext uri="{FF2B5EF4-FFF2-40B4-BE49-F238E27FC236}">
                <a16:creationId xmlns:a16="http://schemas.microsoft.com/office/drawing/2014/main" id="{7B11EA8F-9336-411D-BD11-769035A899C6}"/>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Programming is hard at first because "you don't know what you don't know", which makes it very difficult to ask questions.</a:t>
            </a:r>
            <a:endParaRPr lang="en-US" sz="2400" strike="noStrike" spc="-1" dirty="0">
              <a:solidFill>
                <a:schemeClr val="bg1"/>
              </a:solidFill>
              <a:uFill>
                <a:solidFill>
                  <a:srgbClr val="FFFFFF"/>
                </a:solidFill>
              </a:uFill>
              <a:latin typeface="Fira Sans Condensed"/>
            </a:endParaRPr>
          </a:p>
        </p:txBody>
      </p:sp>
      <p:sp>
        <p:nvSpPr>
          <p:cNvPr id="33" name="CustomShape 24">
            <a:extLst>
              <a:ext uri="{FF2B5EF4-FFF2-40B4-BE49-F238E27FC236}">
                <a16:creationId xmlns:a16="http://schemas.microsoft.com/office/drawing/2014/main" id="{3E0AC00C-5DC8-4FE8-86C5-E98F2B35E9E2}"/>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When you learn these things the climb </a:t>
            </a:r>
            <a:r>
              <a:rPr lang="en-US" sz="2400" dirty="0">
                <a:solidFill>
                  <a:schemeClr val="tx1">
                    <a:lumMod val="95000"/>
                    <a:lumOff val="5000"/>
                  </a:schemeClr>
                </a:solidFill>
                <a:latin typeface="Fira Sans Condensed"/>
              </a:rPr>
              <a:t>seems less treacherous</a:t>
            </a:r>
            <a:endParaRPr lang="en-US" sz="2400" strike="noStrike" spc="-1" dirty="0">
              <a:solidFill>
                <a:schemeClr val="bg1"/>
              </a:solidFill>
              <a:uFill>
                <a:solidFill>
                  <a:srgbClr val="FFFFFF"/>
                </a:solidFill>
              </a:uFill>
              <a:latin typeface="Fira Sans Condensed"/>
            </a:endParaRPr>
          </a:p>
        </p:txBody>
      </p:sp>
      <p:sp>
        <p:nvSpPr>
          <p:cNvPr id="32" name="CustomShape 24">
            <a:extLst>
              <a:ext uri="{FF2B5EF4-FFF2-40B4-BE49-F238E27FC236}">
                <a16:creationId xmlns:a16="http://schemas.microsoft.com/office/drawing/2014/main" id="{2DF88BC9-8E0E-4434-B845-AFF1EC3D6F93}"/>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Programming gets far easier when you "know what you don't know". Because when you have a list of subjects you know you don't know, it's easier to ask questions. </a:t>
            </a:r>
            <a:endParaRPr lang="en-US" sz="2400" strike="noStrike" spc="-1" dirty="0">
              <a:solidFill>
                <a:schemeClr val="bg1"/>
              </a:solidFill>
              <a:uFill>
                <a:solidFill>
                  <a:srgbClr val="FFFFFF"/>
                </a:solidFill>
              </a:uFill>
              <a:latin typeface="Fira Sans Condensed"/>
            </a:endParaRPr>
          </a:p>
        </p:txBody>
      </p:sp>
      <p:sp>
        <p:nvSpPr>
          <p:cNvPr id="34" name="CustomShape 24">
            <a:extLst>
              <a:ext uri="{FF2B5EF4-FFF2-40B4-BE49-F238E27FC236}">
                <a16:creationId xmlns:a16="http://schemas.microsoft.com/office/drawing/2014/main" id="{EE0EA975-C9F0-43AD-AA13-26701E2E0777}"/>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When you learn these things the climb seems less treacherous, and</a:t>
            </a:r>
            <a:r>
              <a:rPr lang="en-US" sz="2400" dirty="0">
                <a:solidFill>
                  <a:schemeClr val="tx1">
                    <a:lumMod val="95000"/>
                    <a:lumOff val="5000"/>
                  </a:schemeClr>
                </a:solidFill>
                <a:latin typeface="Fira Sans Condensed"/>
              </a:rPr>
              <a:t>--once you fill in the gaps in your knowledge--</a:t>
            </a:r>
            <a:endParaRPr lang="en-US" sz="2400" strike="noStrike" spc="-1" dirty="0">
              <a:solidFill>
                <a:schemeClr val="bg1"/>
              </a:solidFill>
              <a:uFill>
                <a:solidFill>
                  <a:srgbClr val="FFFFFF"/>
                </a:solidFill>
              </a:uFill>
              <a:latin typeface="Fira Sans Condensed"/>
            </a:endParaRPr>
          </a:p>
        </p:txBody>
      </p:sp>
      <p:sp>
        <p:nvSpPr>
          <p:cNvPr id="35" name="CustomShape 24">
            <a:extLst>
              <a:ext uri="{FF2B5EF4-FFF2-40B4-BE49-F238E27FC236}">
                <a16:creationId xmlns:a16="http://schemas.microsoft.com/office/drawing/2014/main" id="{D10361C7-CD33-4F00-8E19-1E61F927D553}"/>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When you learn these things the climb seems less treacherous, and--once you fill in the gaps in your knowledge--the journey is just about putting one foot in front of the other.</a:t>
            </a:r>
            <a:endParaRPr lang="en-US" sz="2400" strike="noStrike" spc="-1" dirty="0">
              <a:solidFill>
                <a:schemeClr val="bg1"/>
              </a:solidFill>
              <a:uFill>
                <a:solidFill>
                  <a:srgbClr val="FFFFFF"/>
                </a:solidFill>
              </a:uFill>
              <a:latin typeface="Fira Sans Condensed"/>
            </a:endParaRPr>
          </a:p>
        </p:txBody>
      </p:sp>
      <p:sp>
        <p:nvSpPr>
          <p:cNvPr id="36" name="CustomShape 24">
            <a:extLst>
              <a:ext uri="{FF2B5EF4-FFF2-40B4-BE49-F238E27FC236}">
                <a16:creationId xmlns:a16="http://schemas.microsoft.com/office/drawing/2014/main" id="{AEAA05F3-4B65-49EC-853E-DACE6F90529F}"/>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most important part is the first step; after that it's just about bridging the knowledge gap.</a:t>
            </a:r>
            <a:endParaRPr lang="en-US" sz="2400" strike="noStrike" spc="-1" dirty="0">
              <a:solidFill>
                <a:schemeClr val="bg1"/>
              </a:solidFill>
              <a:uFill>
                <a:solidFill>
                  <a:srgbClr val="FFFFFF"/>
                </a:solidFill>
              </a:uFill>
              <a:latin typeface="Fira Sans Condensed"/>
            </a:endParaRPr>
          </a:p>
        </p:txBody>
      </p:sp>
      <p:sp>
        <p:nvSpPr>
          <p:cNvPr id="150" name="TextShape 1"/>
          <p:cNvSpPr txBox="1"/>
          <p:nvPr/>
        </p:nvSpPr>
        <p:spPr>
          <a:xfrm>
            <a:off x="311760" y="193680"/>
            <a:ext cx="8520120" cy="690120"/>
          </a:xfrm>
          <a:prstGeom prst="rect">
            <a:avLst/>
          </a:prstGeom>
          <a:solidFill>
            <a:srgbClr val="000000"/>
          </a:solidFill>
          <a:ln>
            <a:noFill/>
          </a:ln>
        </p:spPr>
        <p:txBody>
          <a:bodyPr tIns="91440" bIns="91440" anchor="b"/>
          <a:lstStyle/>
          <a:p>
            <a:pPr>
              <a:lnSpc>
                <a:spcPct val="100000"/>
              </a:lnSpc>
            </a:pPr>
            <a:r>
              <a:rPr lang="en-US" sz="4200" b="0" strike="noStrike" spc="-1">
                <a:solidFill>
                  <a:srgbClr val="00BF00"/>
                </a:solidFill>
                <a:uFill>
                  <a:solidFill>
                    <a:srgbClr val="FFFFFF"/>
                  </a:solidFill>
                </a:uFill>
                <a:latin typeface="Consolas"/>
                <a:ea typeface="Consolas"/>
              </a:rPr>
              <a:t>The Road Ahead</a:t>
            </a:r>
            <a:endParaRPr lang="en-US" sz="1400" b="0" strike="noStrike" spc="-1">
              <a:solidFill>
                <a:srgbClr val="000000"/>
              </a:solidFill>
              <a:uFill>
                <a:solidFill>
                  <a:srgbClr val="FFFFFF"/>
                </a:solidFill>
              </a:uFill>
              <a:latin typeface="Arial"/>
            </a:endParaRPr>
          </a:p>
        </p:txBody>
      </p:sp>
      <p:sp>
        <p:nvSpPr>
          <p:cNvPr id="151" name="CustomShape 2"/>
          <p:cNvSpPr/>
          <p:nvPr/>
        </p:nvSpPr>
        <p:spPr>
          <a:xfrm>
            <a:off x="8845920" y="695160"/>
            <a:ext cx="297720" cy="3229560"/>
          </a:xfrm>
          <a:prstGeom prst="rect">
            <a:avLst/>
          </a:prstGeom>
          <a:solidFill>
            <a:srgbClr val="9400D3"/>
          </a:solidFill>
          <a:ln w="9360">
            <a:solidFill>
              <a:srgbClr val="303030"/>
            </a:solidFill>
            <a:round/>
          </a:ln>
        </p:spPr>
        <p:style>
          <a:lnRef idx="0">
            <a:scrgbClr r="0" g="0" b="0"/>
          </a:lnRef>
          <a:fillRef idx="0">
            <a:scrgbClr r="0" g="0" b="0"/>
          </a:fillRef>
          <a:effectRef idx="0">
            <a:scrgbClr r="0" g="0" b="0"/>
          </a:effectRef>
          <a:fontRef idx="minor"/>
        </p:style>
      </p:sp>
      <p:grpSp>
        <p:nvGrpSpPr>
          <p:cNvPr id="3" name="Group 2">
            <a:extLst>
              <a:ext uri="{FF2B5EF4-FFF2-40B4-BE49-F238E27FC236}">
                <a16:creationId xmlns:a16="http://schemas.microsoft.com/office/drawing/2014/main" id="{B70C9B85-BC7B-415B-9BAE-68025D7774B7}"/>
              </a:ext>
            </a:extLst>
          </p:cNvPr>
          <p:cNvGrpSpPr/>
          <p:nvPr/>
        </p:nvGrpSpPr>
        <p:grpSpPr>
          <a:xfrm>
            <a:off x="4669200" y="1101240"/>
            <a:ext cx="3877560" cy="2823480"/>
            <a:chOff x="4669200" y="1101240"/>
            <a:chExt cx="3877560" cy="2823480"/>
          </a:xfrm>
        </p:grpSpPr>
        <p:sp>
          <p:nvSpPr>
            <p:cNvPr id="153" name="CustomShape 4"/>
            <p:cNvSpPr/>
            <p:nvPr/>
          </p:nvSpPr>
          <p:spPr>
            <a:xfrm>
              <a:off x="8249040" y="1101240"/>
              <a:ext cx="297720" cy="2823480"/>
            </a:xfrm>
            <a:prstGeom prst="rect">
              <a:avLst/>
            </a:prstGeom>
            <a:solidFill>
              <a:srgbClr val="0000FF"/>
            </a:solidFill>
            <a:ln w="9360">
              <a:solidFill>
                <a:srgbClr val="303030"/>
              </a:solidFill>
              <a:round/>
            </a:ln>
          </p:spPr>
          <p:style>
            <a:lnRef idx="0">
              <a:scrgbClr r="0" g="0" b="0"/>
            </a:lnRef>
            <a:fillRef idx="0">
              <a:scrgbClr r="0" g="0" b="0"/>
            </a:fillRef>
            <a:effectRef idx="0">
              <a:scrgbClr r="0" g="0" b="0"/>
            </a:effectRef>
            <a:fontRef idx="minor"/>
          </p:style>
        </p:sp>
        <p:sp>
          <p:nvSpPr>
            <p:cNvPr id="155" name="CustomShape 6"/>
            <p:cNvSpPr/>
            <p:nvPr/>
          </p:nvSpPr>
          <p:spPr>
            <a:xfrm>
              <a:off x="7652520" y="1497600"/>
              <a:ext cx="297720" cy="2426760"/>
            </a:xfrm>
            <a:prstGeom prst="rect">
              <a:avLst/>
            </a:prstGeom>
            <a:solidFill>
              <a:srgbClr val="40E0D0"/>
            </a:solidFill>
            <a:ln w="9360">
              <a:solidFill>
                <a:srgbClr val="303030"/>
              </a:solidFill>
              <a:round/>
            </a:ln>
          </p:spPr>
          <p:style>
            <a:lnRef idx="0">
              <a:scrgbClr r="0" g="0" b="0"/>
            </a:lnRef>
            <a:fillRef idx="0">
              <a:scrgbClr r="0" g="0" b="0"/>
            </a:fillRef>
            <a:effectRef idx="0">
              <a:scrgbClr r="0" g="0" b="0"/>
            </a:effectRef>
            <a:fontRef idx="minor"/>
          </p:style>
        </p:sp>
        <p:sp>
          <p:nvSpPr>
            <p:cNvPr id="157" name="CustomShape 8"/>
            <p:cNvSpPr/>
            <p:nvPr/>
          </p:nvSpPr>
          <p:spPr>
            <a:xfrm>
              <a:off x="7055640" y="1904040"/>
              <a:ext cx="297720" cy="2020680"/>
            </a:xfrm>
            <a:prstGeom prst="rect">
              <a:avLst/>
            </a:prstGeom>
            <a:solidFill>
              <a:srgbClr val="008000"/>
            </a:solidFill>
            <a:ln w="9360">
              <a:solidFill>
                <a:srgbClr val="303030"/>
              </a:solidFill>
              <a:round/>
            </a:ln>
          </p:spPr>
          <p:style>
            <a:lnRef idx="0">
              <a:scrgbClr r="0" g="0" b="0"/>
            </a:lnRef>
            <a:fillRef idx="0">
              <a:scrgbClr r="0" g="0" b="0"/>
            </a:fillRef>
            <a:effectRef idx="0">
              <a:scrgbClr r="0" g="0" b="0"/>
            </a:effectRef>
            <a:fontRef idx="minor"/>
          </p:style>
        </p:sp>
        <p:sp>
          <p:nvSpPr>
            <p:cNvPr id="159" name="CustomShape 10"/>
            <p:cNvSpPr/>
            <p:nvPr/>
          </p:nvSpPr>
          <p:spPr>
            <a:xfrm>
              <a:off x="6459120" y="2309760"/>
              <a:ext cx="297720" cy="1614600"/>
            </a:xfrm>
            <a:prstGeom prst="rect">
              <a:avLst/>
            </a:prstGeom>
            <a:solidFill>
              <a:srgbClr val="FFFF00"/>
            </a:solidFill>
            <a:ln w="9360">
              <a:solidFill>
                <a:srgbClr val="303030"/>
              </a:solidFill>
              <a:round/>
            </a:ln>
          </p:spPr>
          <p:style>
            <a:lnRef idx="0">
              <a:scrgbClr r="0" g="0" b="0"/>
            </a:lnRef>
            <a:fillRef idx="0">
              <a:scrgbClr r="0" g="0" b="0"/>
            </a:fillRef>
            <a:effectRef idx="0">
              <a:scrgbClr r="0" g="0" b="0"/>
            </a:effectRef>
            <a:fontRef idx="minor"/>
          </p:style>
        </p:sp>
        <p:sp>
          <p:nvSpPr>
            <p:cNvPr id="161" name="CustomShape 12"/>
            <p:cNvSpPr/>
            <p:nvPr/>
          </p:nvSpPr>
          <p:spPr>
            <a:xfrm>
              <a:off x="5862240" y="2716200"/>
              <a:ext cx="297720" cy="1208520"/>
            </a:xfrm>
            <a:prstGeom prst="rect">
              <a:avLst/>
            </a:prstGeom>
            <a:solidFill>
              <a:srgbClr val="FFA500"/>
            </a:solidFill>
            <a:ln w="9360">
              <a:solidFill>
                <a:srgbClr val="303030"/>
              </a:solidFill>
              <a:round/>
            </a:ln>
          </p:spPr>
          <p:style>
            <a:lnRef idx="0">
              <a:scrgbClr r="0" g="0" b="0"/>
            </a:lnRef>
            <a:fillRef idx="0">
              <a:scrgbClr r="0" g="0" b="0"/>
            </a:fillRef>
            <a:effectRef idx="0">
              <a:scrgbClr r="0" g="0" b="0"/>
            </a:effectRef>
            <a:fontRef idx="minor"/>
          </p:style>
        </p:sp>
        <p:sp>
          <p:nvSpPr>
            <p:cNvPr id="163" name="CustomShape 14"/>
            <p:cNvSpPr/>
            <p:nvPr/>
          </p:nvSpPr>
          <p:spPr>
            <a:xfrm>
              <a:off x="5265720" y="3112560"/>
              <a:ext cx="297720" cy="812160"/>
            </a:xfrm>
            <a:prstGeom prst="rect">
              <a:avLst/>
            </a:prstGeom>
            <a:solidFill>
              <a:srgbClr val="FF0000"/>
            </a:solidFill>
            <a:ln w="9360">
              <a:solidFill>
                <a:srgbClr val="303030"/>
              </a:solidFill>
              <a:round/>
            </a:ln>
          </p:spPr>
          <p:style>
            <a:lnRef idx="0">
              <a:scrgbClr r="0" g="0" b="0"/>
            </a:lnRef>
            <a:fillRef idx="0">
              <a:scrgbClr r="0" g="0" b="0"/>
            </a:fillRef>
            <a:effectRef idx="0">
              <a:scrgbClr r="0" g="0" b="0"/>
            </a:effectRef>
            <a:fontRef idx="minor"/>
          </p:style>
        </p:sp>
        <p:sp>
          <p:nvSpPr>
            <p:cNvPr id="165" name="CustomShape 16"/>
            <p:cNvSpPr/>
            <p:nvPr/>
          </p:nvSpPr>
          <p:spPr>
            <a:xfrm>
              <a:off x="4669200" y="3518640"/>
              <a:ext cx="297720" cy="405720"/>
            </a:xfrm>
            <a:prstGeom prst="rect">
              <a:avLst/>
            </a:prstGeom>
            <a:solidFill>
              <a:srgbClr val="FF69B4"/>
            </a:solidFill>
            <a:ln w="9360">
              <a:solidFill>
                <a:srgbClr val="303030"/>
              </a:solidFill>
              <a:round/>
            </a:ln>
          </p:spPr>
          <p:style>
            <a:lnRef idx="0">
              <a:scrgbClr r="0" g="0" b="0"/>
            </a:lnRef>
            <a:fillRef idx="0">
              <a:scrgbClr r="0" g="0" b="0"/>
            </a:fillRef>
            <a:effectRef idx="0">
              <a:scrgbClr r="0" g="0" b="0"/>
            </a:effectRef>
            <a:fontRef idx="minor"/>
          </p:style>
        </p:sp>
      </p:grpSp>
      <p:grpSp>
        <p:nvGrpSpPr>
          <p:cNvPr id="4" name="Group 3">
            <a:extLst>
              <a:ext uri="{FF2B5EF4-FFF2-40B4-BE49-F238E27FC236}">
                <a16:creationId xmlns:a16="http://schemas.microsoft.com/office/drawing/2014/main" id="{AE66C31B-014B-4BE6-A7A8-A51BBD410F77}"/>
              </a:ext>
            </a:extLst>
          </p:cNvPr>
          <p:cNvGrpSpPr/>
          <p:nvPr/>
        </p:nvGrpSpPr>
        <p:grpSpPr>
          <a:xfrm>
            <a:off x="4370760" y="898200"/>
            <a:ext cx="4474440" cy="3026520"/>
            <a:chOff x="4370760" y="898200"/>
            <a:chExt cx="4474440" cy="3026520"/>
          </a:xfrm>
        </p:grpSpPr>
        <p:sp>
          <p:nvSpPr>
            <p:cNvPr id="152" name="CustomShape 3"/>
            <p:cNvSpPr/>
            <p:nvPr/>
          </p:nvSpPr>
          <p:spPr>
            <a:xfrm>
              <a:off x="8547480" y="898200"/>
              <a:ext cx="297720" cy="3026520"/>
            </a:xfrm>
            <a:prstGeom prst="rect">
              <a:avLst/>
            </a:prstGeom>
            <a:solidFill>
              <a:srgbClr val="9400D3"/>
            </a:solidFill>
            <a:ln w="9360">
              <a:solidFill>
                <a:srgbClr val="303030"/>
              </a:solidFill>
              <a:round/>
            </a:ln>
          </p:spPr>
          <p:style>
            <a:lnRef idx="0">
              <a:scrgbClr r="0" g="0" b="0"/>
            </a:lnRef>
            <a:fillRef idx="0">
              <a:scrgbClr r="0" g="0" b="0"/>
            </a:fillRef>
            <a:effectRef idx="0">
              <a:scrgbClr r="0" g="0" b="0"/>
            </a:effectRef>
            <a:fontRef idx="minor"/>
          </p:style>
        </p:sp>
        <p:sp>
          <p:nvSpPr>
            <p:cNvPr id="154" name="CustomShape 5"/>
            <p:cNvSpPr/>
            <p:nvPr/>
          </p:nvSpPr>
          <p:spPr>
            <a:xfrm>
              <a:off x="7950960" y="1294560"/>
              <a:ext cx="297720" cy="2630160"/>
            </a:xfrm>
            <a:prstGeom prst="rect">
              <a:avLst/>
            </a:prstGeom>
            <a:solidFill>
              <a:srgbClr val="0000FF"/>
            </a:solidFill>
            <a:ln w="9360">
              <a:solidFill>
                <a:srgbClr val="303030"/>
              </a:solidFill>
              <a:round/>
            </a:ln>
          </p:spPr>
          <p:style>
            <a:lnRef idx="0">
              <a:scrgbClr r="0" g="0" b="0"/>
            </a:lnRef>
            <a:fillRef idx="0">
              <a:scrgbClr r="0" g="0" b="0"/>
            </a:fillRef>
            <a:effectRef idx="0">
              <a:scrgbClr r="0" g="0" b="0"/>
            </a:effectRef>
            <a:fontRef idx="minor"/>
          </p:style>
        </p:sp>
        <p:sp>
          <p:nvSpPr>
            <p:cNvPr id="156" name="CustomShape 7"/>
            <p:cNvSpPr/>
            <p:nvPr/>
          </p:nvSpPr>
          <p:spPr>
            <a:xfrm>
              <a:off x="7354080" y="1701000"/>
              <a:ext cx="297720" cy="2223720"/>
            </a:xfrm>
            <a:prstGeom prst="rect">
              <a:avLst/>
            </a:prstGeom>
            <a:solidFill>
              <a:srgbClr val="40E0D0"/>
            </a:solidFill>
            <a:ln w="9360">
              <a:solidFill>
                <a:srgbClr val="303030"/>
              </a:solidFill>
              <a:round/>
            </a:ln>
          </p:spPr>
          <p:style>
            <a:lnRef idx="0">
              <a:scrgbClr r="0" g="0" b="0"/>
            </a:lnRef>
            <a:fillRef idx="0">
              <a:scrgbClr r="0" g="0" b="0"/>
            </a:fillRef>
            <a:effectRef idx="0">
              <a:scrgbClr r="0" g="0" b="0"/>
            </a:effectRef>
            <a:fontRef idx="minor"/>
          </p:style>
        </p:sp>
        <p:sp>
          <p:nvSpPr>
            <p:cNvPr id="158" name="CustomShape 9"/>
            <p:cNvSpPr/>
            <p:nvPr/>
          </p:nvSpPr>
          <p:spPr>
            <a:xfrm>
              <a:off x="6757560" y="2107080"/>
              <a:ext cx="297720" cy="1817640"/>
            </a:xfrm>
            <a:prstGeom prst="rect">
              <a:avLst/>
            </a:prstGeom>
            <a:solidFill>
              <a:srgbClr val="008000"/>
            </a:solidFill>
            <a:ln w="9360">
              <a:solidFill>
                <a:srgbClr val="303030"/>
              </a:solidFill>
              <a:round/>
            </a:ln>
          </p:spPr>
          <p:style>
            <a:lnRef idx="0">
              <a:scrgbClr r="0" g="0" b="0"/>
            </a:lnRef>
            <a:fillRef idx="0">
              <a:scrgbClr r="0" g="0" b="0"/>
            </a:fillRef>
            <a:effectRef idx="0">
              <a:scrgbClr r="0" g="0" b="0"/>
            </a:effectRef>
            <a:fontRef idx="minor"/>
          </p:style>
        </p:sp>
        <p:sp>
          <p:nvSpPr>
            <p:cNvPr id="160" name="CustomShape 11"/>
            <p:cNvSpPr/>
            <p:nvPr/>
          </p:nvSpPr>
          <p:spPr>
            <a:xfrm>
              <a:off x="6160680" y="2513160"/>
              <a:ext cx="297720" cy="1411560"/>
            </a:xfrm>
            <a:prstGeom prst="rect">
              <a:avLst/>
            </a:prstGeom>
            <a:solidFill>
              <a:srgbClr val="FFFF00"/>
            </a:solidFill>
            <a:ln w="9360">
              <a:solidFill>
                <a:srgbClr val="303030"/>
              </a:solidFill>
              <a:round/>
            </a:ln>
          </p:spPr>
          <p:style>
            <a:lnRef idx="0">
              <a:scrgbClr r="0" g="0" b="0"/>
            </a:lnRef>
            <a:fillRef idx="0">
              <a:scrgbClr r="0" g="0" b="0"/>
            </a:fillRef>
            <a:effectRef idx="0">
              <a:scrgbClr r="0" g="0" b="0"/>
            </a:effectRef>
            <a:fontRef idx="minor"/>
          </p:style>
        </p:sp>
        <p:sp>
          <p:nvSpPr>
            <p:cNvPr id="162" name="CustomShape 13"/>
            <p:cNvSpPr/>
            <p:nvPr/>
          </p:nvSpPr>
          <p:spPr>
            <a:xfrm>
              <a:off x="5564160" y="2919240"/>
              <a:ext cx="297720" cy="1005120"/>
            </a:xfrm>
            <a:prstGeom prst="rect">
              <a:avLst/>
            </a:prstGeom>
            <a:solidFill>
              <a:srgbClr val="FFA500"/>
            </a:solidFill>
            <a:ln w="9360">
              <a:solidFill>
                <a:srgbClr val="303030"/>
              </a:solidFill>
              <a:round/>
            </a:ln>
          </p:spPr>
          <p:style>
            <a:lnRef idx="0">
              <a:scrgbClr r="0" g="0" b="0"/>
            </a:lnRef>
            <a:fillRef idx="0">
              <a:scrgbClr r="0" g="0" b="0"/>
            </a:fillRef>
            <a:effectRef idx="0">
              <a:scrgbClr r="0" g="0" b="0"/>
            </a:effectRef>
            <a:fontRef idx="minor"/>
          </p:style>
        </p:sp>
        <p:sp>
          <p:nvSpPr>
            <p:cNvPr id="164" name="CustomShape 15"/>
            <p:cNvSpPr/>
            <p:nvPr/>
          </p:nvSpPr>
          <p:spPr>
            <a:xfrm>
              <a:off x="4967280" y="3315600"/>
              <a:ext cx="297720" cy="609120"/>
            </a:xfrm>
            <a:prstGeom prst="rect">
              <a:avLst/>
            </a:prstGeom>
            <a:solidFill>
              <a:srgbClr val="FF0000"/>
            </a:solidFill>
            <a:ln w="9360">
              <a:solidFill>
                <a:srgbClr val="303030"/>
              </a:solidFill>
              <a:round/>
            </a:ln>
          </p:spPr>
          <p:style>
            <a:lnRef idx="0">
              <a:scrgbClr r="0" g="0" b="0"/>
            </a:lnRef>
            <a:fillRef idx="0">
              <a:scrgbClr r="0" g="0" b="0"/>
            </a:fillRef>
            <a:effectRef idx="0">
              <a:scrgbClr r="0" g="0" b="0"/>
            </a:effectRef>
            <a:fontRef idx="minor"/>
          </p:style>
        </p:sp>
        <p:sp>
          <p:nvSpPr>
            <p:cNvPr id="166" name="CustomShape 17"/>
            <p:cNvSpPr/>
            <p:nvPr/>
          </p:nvSpPr>
          <p:spPr>
            <a:xfrm>
              <a:off x="4370760" y="3722040"/>
              <a:ext cx="297720" cy="202680"/>
            </a:xfrm>
            <a:prstGeom prst="rect">
              <a:avLst/>
            </a:prstGeom>
            <a:solidFill>
              <a:srgbClr val="FF69B4"/>
            </a:solidFill>
            <a:ln w="9360">
              <a:solidFill>
                <a:srgbClr val="303030"/>
              </a:solidFill>
              <a:round/>
            </a:ln>
          </p:spPr>
          <p:style>
            <a:lnRef idx="0">
              <a:scrgbClr r="0" g="0" b="0"/>
            </a:lnRef>
            <a:fillRef idx="0">
              <a:scrgbClr r="0" g="0" b="0"/>
            </a:fillRef>
            <a:effectRef idx="0">
              <a:scrgbClr r="0" g="0" b="0"/>
            </a:effectRef>
            <a:fontRef idx="minor"/>
          </p:style>
        </p:sp>
      </p:grpSp>
      <p:grpSp>
        <p:nvGrpSpPr>
          <p:cNvPr id="5" name="Group 4">
            <a:extLst>
              <a:ext uri="{FF2B5EF4-FFF2-40B4-BE49-F238E27FC236}">
                <a16:creationId xmlns:a16="http://schemas.microsoft.com/office/drawing/2014/main" id="{6A344CFB-F552-4F74-BED6-3AD80CADADE7}"/>
              </a:ext>
            </a:extLst>
          </p:cNvPr>
          <p:cNvGrpSpPr/>
          <p:nvPr/>
        </p:nvGrpSpPr>
        <p:grpSpPr>
          <a:xfrm>
            <a:off x="504360" y="2303928"/>
            <a:ext cx="589320" cy="1620432"/>
            <a:chOff x="504360" y="2303928"/>
            <a:chExt cx="589320" cy="1620432"/>
          </a:xfrm>
        </p:grpSpPr>
        <p:sp>
          <p:nvSpPr>
            <p:cNvPr id="167" name="CustomShape 18"/>
            <p:cNvSpPr/>
            <p:nvPr/>
          </p:nvSpPr>
          <p:spPr>
            <a:xfrm>
              <a:off x="700560" y="3151800"/>
              <a:ext cx="195840" cy="772560"/>
            </a:xfrm>
            <a:custGeom>
              <a:avLst/>
              <a:gdLst/>
              <a:ahLst/>
              <a:cxnLst/>
              <a:rect l="l" t="t" r="r" b="b"/>
              <a:pathLst>
                <a:path w="21600" h="21600">
                  <a:moveTo>
                    <a:pt x="0" y="0"/>
                  </a:moveTo>
                  <a:lnTo>
                    <a:pt x="21600" y="21600"/>
                  </a:lnTo>
                </a:path>
              </a:pathLst>
            </a:custGeom>
            <a:noFill/>
            <a:ln w="9360">
              <a:solidFill>
                <a:srgbClr val="804000"/>
              </a:solidFill>
              <a:round/>
            </a:ln>
          </p:spPr>
          <p:style>
            <a:lnRef idx="0">
              <a:scrgbClr r="0" g="0" b="0"/>
            </a:lnRef>
            <a:fillRef idx="0">
              <a:scrgbClr r="0" g="0" b="0"/>
            </a:fillRef>
            <a:effectRef idx="0">
              <a:scrgbClr r="0" g="0" b="0"/>
            </a:effectRef>
            <a:fontRef idx="minor"/>
          </p:style>
        </p:sp>
        <p:sp>
          <p:nvSpPr>
            <p:cNvPr id="168" name="CustomShape 19"/>
            <p:cNvSpPr/>
            <p:nvPr/>
          </p:nvSpPr>
          <p:spPr>
            <a:xfrm flipH="1">
              <a:off x="504360" y="3151800"/>
              <a:ext cx="195840" cy="772560"/>
            </a:xfrm>
            <a:custGeom>
              <a:avLst/>
              <a:gdLst/>
              <a:ahLst/>
              <a:cxnLst/>
              <a:rect l="l" t="t" r="r" b="b"/>
              <a:pathLst>
                <a:path w="21600" h="21600">
                  <a:moveTo>
                    <a:pt x="0" y="0"/>
                  </a:moveTo>
                  <a:lnTo>
                    <a:pt x="21600" y="21600"/>
                  </a:lnTo>
                </a:path>
              </a:pathLst>
            </a:custGeom>
            <a:noFill/>
            <a:ln w="9360">
              <a:solidFill>
                <a:srgbClr val="804000"/>
              </a:solidFill>
              <a:round/>
            </a:ln>
          </p:spPr>
          <p:style>
            <a:lnRef idx="0">
              <a:scrgbClr r="0" g="0" b="0"/>
            </a:lnRef>
            <a:fillRef idx="0">
              <a:scrgbClr r="0" g="0" b="0"/>
            </a:fillRef>
            <a:effectRef idx="0">
              <a:scrgbClr r="0" g="0" b="0"/>
            </a:effectRef>
            <a:fontRef idx="minor"/>
          </p:style>
        </p:sp>
        <p:sp>
          <p:nvSpPr>
            <p:cNvPr id="169" name="CustomShape 20"/>
            <p:cNvSpPr/>
            <p:nvPr/>
          </p:nvSpPr>
          <p:spPr>
            <a:xfrm>
              <a:off x="699840" y="2571048"/>
              <a:ext cx="360" cy="579240"/>
            </a:xfrm>
            <a:custGeom>
              <a:avLst/>
              <a:gdLst/>
              <a:ahLst/>
              <a:cxnLst/>
              <a:rect l="l" t="t" r="r" b="b"/>
              <a:pathLst>
                <a:path w="21600" h="21600">
                  <a:moveTo>
                    <a:pt x="0" y="0"/>
                  </a:moveTo>
                  <a:lnTo>
                    <a:pt x="21600" y="21600"/>
                  </a:lnTo>
                </a:path>
              </a:pathLst>
            </a:custGeom>
            <a:noFill/>
            <a:ln w="9360">
              <a:solidFill>
                <a:srgbClr val="804000"/>
              </a:solidFill>
              <a:round/>
            </a:ln>
          </p:spPr>
          <p:style>
            <a:lnRef idx="0">
              <a:scrgbClr r="0" g="0" b="0"/>
            </a:lnRef>
            <a:fillRef idx="0">
              <a:scrgbClr r="0" g="0" b="0"/>
            </a:fillRef>
            <a:effectRef idx="0">
              <a:scrgbClr r="0" g="0" b="0"/>
            </a:effectRef>
            <a:fontRef idx="minor"/>
          </p:style>
        </p:sp>
        <p:sp>
          <p:nvSpPr>
            <p:cNvPr id="170" name="CustomShape 21"/>
            <p:cNvSpPr/>
            <p:nvPr/>
          </p:nvSpPr>
          <p:spPr>
            <a:xfrm>
              <a:off x="576360" y="2303928"/>
              <a:ext cx="247320" cy="266400"/>
            </a:xfrm>
            <a:prstGeom prst="ellipse">
              <a:avLst/>
            </a:prstGeom>
            <a:solidFill>
              <a:srgbClr val="804000"/>
            </a:solidFill>
            <a:ln w="9360">
              <a:solidFill>
                <a:srgbClr val="804000"/>
              </a:solidFill>
              <a:round/>
            </a:ln>
          </p:spPr>
          <p:style>
            <a:lnRef idx="0">
              <a:scrgbClr r="0" g="0" b="0"/>
            </a:lnRef>
            <a:fillRef idx="0">
              <a:scrgbClr r="0" g="0" b="0"/>
            </a:fillRef>
            <a:effectRef idx="0">
              <a:scrgbClr r="0" g="0" b="0"/>
            </a:effectRef>
            <a:fontRef idx="minor"/>
          </p:style>
        </p:sp>
        <p:sp>
          <p:nvSpPr>
            <p:cNvPr id="171" name="CustomShape 22"/>
            <p:cNvSpPr/>
            <p:nvPr/>
          </p:nvSpPr>
          <p:spPr>
            <a:xfrm>
              <a:off x="699840" y="2763648"/>
              <a:ext cx="157320" cy="192960"/>
            </a:xfrm>
            <a:custGeom>
              <a:avLst/>
              <a:gdLst/>
              <a:ahLst/>
              <a:cxnLst/>
              <a:rect l="l" t="t" r="r" b="b"/>
              <a:pathLst>
                <a:path w="21600" h="21600">
                  <a:moveTo>
                    <a:pt x="0" y="0"/>
                  </a:moveTo>
                  <a:lnTo>
                    <a:pt x="21600" y="21600"/>
                  </a:lnTo>
                </a:path>
              </a:pathLst>
            </a:custGeom>
            <a:noFill/>
            <a:ln w="9360">
              <a:solidFill>
                <a:srgbClr val="804000"/>
              </a:solidFill>
              <a:round/>
            </a:ln>
          </p:spPr>
          <p:style>
            <a:lnRef idx="0">
              <a:scrgbClr r="0" g="0" b="0"/>
            </a:lnRef>
            <a:fillRef idx="0">
              <a:scrgbClr r="0" g="0" b="0"/>
            </a:fillRef>
            <a:effectRef idx="0">
              <a:scrgbClr r="0" g="0" b="0"/>
            </a:effectRef>
            <a:fontRef idx="minor"/>
          </p:style>
        </p:sp>
        <p:sp>
          <p:nvSpPr>
            <p:cNvPr id="172" name="CustomShape 23"/>
            <p:cNvSpPr/>
            <p:nvPr/>
          </p:nvSpPr>
          <p:spPr>
            <a:xfrm>
              <a:off x="857520" y="2956968"/>
              <a:ext cx="236160" cy="96480"/>
            </a:xfrm>
            <a:custGeom>
              <a:avLst/>
              <a:gdLst/>
              <a:ahLst/>
              <a:cxnLst/>
              <a:rect l="l" t="t" r="r" b="b"/>
              <a:pathLst>
                <a:path w="21600" h="21600">
                  <a:moveTo>
                    <a:pt x="0" y="0"/>
                  </a:moveTo>
                  <a:lnTo>
                    <a:pt x="21600" y="21600"/>
                  </a:lnTo>
                </a:path>
              </a:pathLst>
            </a:custGeom>
            <a:noFill/>
            <a:ln w="9360">
              <a:solidFill>
                <a:srgbClr val="804000"/>
              </a:solidFill>
              <a:round/>
            </a:ln>
          </p:spPr>
          <p:style>
            <a:lnRef idx="0">
              <a:scrgbClr r="0" g="0" b="0"/>
            </a:lnRef>
            <a:fillRef idx="0">
              <a:scrgbClr r="0" g="0" b="0"/>
            </a:fillRef>
            <a:effectRef idx="0">
              <a:scrgbClr r="0" g="0" b="0"/>
            </a:effectRef>
            <a:fontRef idx="minor"/>
          </p:style>
        </p:sp>
      </p:grpSp>
      <p:sp>
        <p:nvSpPr>
          <p:cNvPr id="173" name="CustomShape 24"/>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From where you're standing, you might see all of the cool stuff people are making every day and think </a:t>
            </a:r>
            <a:r>
              <a:rPr lang="en-US" sz="2400" dirty="0">
                <a:solidFill>
                  <a:schemeClr val="tx1">
                    <a:lumMod val="95000"/>
                    <a:lumOff val="5000"/>
                  </a:schemeClr>
                </a:solidFill>
                <a:latin typeface="Fira Sans Condensed"/>
              </a:rPr>
              <a:t>your goals are far away.</a:t>
            </a:r>
            <a:endParaRPr lang="en-US" sz="2400" strike="noStrike" spc="-1" dirty="0">
              <a:solidFill>
                <a:schemeClr val="bg1"/>
              </a:solidFill>
              <a:uFill>
                <a:solidFill>
                  <a:srgbClr val="FFFFFF"/>
                </a:solidFill>
              </a:uFill>
              <a:latin typeface="Fira Sans Condensed"/>
            </a:endParaRPr>
          </a:p>
        </p:txBody>
      </p:sp>
      <p:sp>
        <p:nvSpPr>
          <p:cNvPr id="29" name="CustomShape 24">
            <a:extLst>
              <a:ext uri="{FF2B5EF4-FFF2-40B4-BE49-F238E27FC236}">
                <a16:creationId xmlns:a16="http://schemas.microsoft.com/office/drawing/2014/main" id="{7BE539D5-DCEA-4F6F-BB94-B55DFF087012}"/>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From where you're standing, you might see all of the cool stuff people are making every day and think your goals are far away.</a:t>
            </a:r>
            <a:endParaRPr lang="en-US" sz="2400" strike="noStrike" spc="-1" dirty="0">
              <a:solidFill>
                <a:schemeClr val="bg1"/>
              </a:solidFill>
              <a:uFill>
                <a:solidFill>
                  <a:srgbClr val="FFFFFF"/>
                </a:solidFill>
              </a:uFill>
              <a:latin typeface="Fira Sans Condensed"/>
            </a:endParaRPr>
          </a:p>
        </p:txBody>
      </p:sp>
      <p:sp>
        <p:nvSpPr>
          <p:cNvPr id="31" name="CustomShape 24">
            <a:extLst>
              <a:ext uri="{FF2B5EF4-FFF2-40B4-BE49-F238E27FC236}">
                <a16:creationId xmlns:a16="http://schemas.microsoft.com/office/drawing/2014/main" id="{919F1389-38F8-4FB0-A576-F485AFE8CBA5}"/>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You have not developed the language to talk about programming, so you might ask a question that doesn't relate to the problem you are having.</a:t>
            </a:r>
            <a:endParaRPr lang="en-US" sz="2400" strike="noStrike" spc="-1" dirty="0">
              <a:solidFill>
                <a:schemeClr val="bg1"/>
              </a:solidFill>
              <a:uFill>
                <a:solidFill>
                  <a:srgbClr val="FFFFFF"/>
                </a:solidFill>
              </a:uFill>
              <a:latin typeface="Fira Sans Condensed"/>
            </a:endParaRPr>
          </a:p>
        </p:txBody>
      </p:sp>
      <p:sp>
        <p:nvSpPr>
          <p:cNvPr id="38" name="CustomShape 24">
            <a:extLst>
              <a:ext uri="{FF2B5EF4-FFF2-40B4-BE49-F238E27FC236}">
                <a16:creationId xmlns:a16="http://schemas.microsoft.com/office/drawing/2014/main" id="{8466D154-67AA-4C38-82BA-D50BE556B1BB}"/>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This is all normal; I've been there.</a:t>
            </a:r>
            <a:endParaRPr lang="en-US" sz="2400" strike="noStrike" spc="-1" dirty="0">
              <a:solidFill>
                <a:schemeClr val="bg1"/>
              </a:solidFill>
              <a:uFill>
                <a:solidFill>
                  <a:srgbClr val="FFFFFF"/>
                </a:solidFill>
              </a:uFill>
              <a:latin typeface="Fira Sans Condensed"/>
            </a:endParaRPr>
          </a:p>
        </p:txBody>
      </p:sp>
      <p:sp>
        <p:nvSpPr>
          <p:cNvPr id="39" name="CustomShape 24">
            <a:extLst>
              <a:ext uri="{FF2B5EF4-FFF2-40B4-BE49-F238E27FC236}">
                <a16:creationId xmlns:a16="http://schemas.microsoft.com/office/drawing/2014/main" id="{655CE261-DBE1-4978-9A12-48F9CF52B019}"/>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This is normal. I felt it; my friends felt it; even the best among us usually experience it.</a:t>
            </a:r>
            <a:endParaRPr lang="en-US" sz="2400" strike="noStrike" spc="-1" dirty="0">
              <a:solidFill>
                <a:schemeClr val="bg1"/>
              </a:solidFill>
              <a:uFill>
                <a:solidFill>
                  <a:srgbClr val="FFFFFF"/>
                </a:solidFill>
              </a:uFill>
              <a:latin typeface="Fira Sans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73"/>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29"/>
                                        </p:tgtEl>
                                        <p:attrNameLst>
                                          <p:attrName>style.visibility</p:attrName>
                                        </p:attrNameLst>
                                      </p:cBhvr>
                                      <p:to>
                                        <p:strVal val="hidden"/>
                                      </p:to>
                                    </p:set>
                                  </p:childTnLst>
                                </p:cTn>
                              </p:par>
                            </p:childTnLst>
                          </p:cTn>
                        </p:par>
                        <p:par>
                          <p:cTn id="21" fill="hold">
                            <p:stCondLst>
                              <p:cond delay="0"/>
                            </p:stCondLst>
                            <p:childTnLst>
                              <p:par>
                                <p:cTn id="22" presetID="1" presetClass="entr" presetSubtype="0" fill="hold" grpId="0" nodeType="afterEffect">
                                  <p:stCondLst>
                                    <p:cond delay="1000"/>
                                  </p:stCondLst>
                                  <p:childTnLst>
                                    <p:set>
                                      <p:cBhvr>
                                        <p:cTn id="23" dur="1" fill="hold">
                                          <p:stCondLst>
                                            <p:cond delay="0"/>
                                          </p:stCondLst>
                                        </p:cTn>
                                        <p:tgtEl>
                                          <p:spTgt spid="3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39"/>
                                        </p:tgtEl>
                                        <p:attrNameLst>
                                          <p:attrName>style.visibility</p:attrName>
                                        </p:attrNameLst>
                                      </p:cBhvr>
                                      <p:to>
                                        <p:strVal val="hidden"/>
                                      </p:to>
                                    </p:set>
                                  </p:childTnLst>
                                </p:cTn>
                              </p:par>
                            </p:childTnLst>
                          </p:cTn>
                        </p:par>
                        <p:par>
                          <p:cTn id="28" fill="hold">
                            <p:stCondLst>
                              <p:cond delay="0"/>
                            </p:stCondLst>
                            <p:childTnLst>
                              <p:par>
                                <p:cTn id="29" presetID="1" presetClass="entr" presetSubtype="0" fill="hold" grpId="0" nodeType="afterEffect">
                                  <p:stCondLst>
                                    <p:cond delay="200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30"/>
                                        </p:tgtEl>
                                        <p:attrNameLst>
                                          <p:attrName>style.visibility</p:attrName>
                                        </p:attrNameLst>
                                      </p:cBhvr>
                                      <p:to>
                                        <p:strVal val="hidden"/>
                                      </p:to>
                                    </p:set>
                                  </p:childTnLst>
                                </p:cTn>
                              </p:par>
                            </p:childTnLst>
                          </p:cTn>
                        </p:par>
                        <p:par>
                          <p:cTn id="35" fill="hold">
                            <p:stCondLst>
                              <p:cond delay="0"/>
                            </p:stCondLst>
                            <p:childTnLst>
                              <p:par>
                                <p:cTn id="36" presetID="1" presetClass="entr" presetSubtype="0" fill="hold" grpId="0" nodeType="afterEffect">
                                  <p:stCondLst>
                                    <p:cond delay="300"/>
                                  </p:stCondLst>
                                  <p:childTnLst>
                                    <p:set>
                                      <p:cBhvr>
                                        <p:cTn id="37" dur="1" fill="hold">
                                          <p:stCondLst>
                                            <p:cond delay="0"/>
                                          </p:stCondLst>
                                        </p:cTn>
                                        <p:tgtEl>
                                          <p:spTgt spid="3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31"/>
                                        </p:tgtEl>
                                        <p:attrNameLst>
                                          <p:attrName>style.visibility</p:attrName>
                                        </p:attrNameLst>
                                      </p:cBhvr>
                                      <p:to>
                                        <p:strVal val="hidden"/>
                                      </p:to>
                                    </p:set>
                                  </p:childTnLst>
                                </p:cTn>
                              </p:par>
                            </p:childTnLst>
                          </p:cTn>
                        </p:par>
                        <p:par>
                          <p:cTn id="42" fill="hold">
                            <p:stCondLst>
                              <p:cond delay="0"/>
                            </p:stCondLst>
                            <p:childTnLst>
                              <p:par>
                                <p:cTn id="43" presetID="1" presetClass="entr" presetSubtype="0" fill="hold" grpId="0" nodeType="afterEffect">
                                  <p:stCondLst>
                                    <p:cond delay="100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38"/>
                                        </p:tgtEl>
                                        <p:attrNameLst>
                                          <p:attrName>style.visibility</p:attrName>
                                        </p:attrNameLst>
                                      </p:cBhvr>
                                      <p:to>
                                        <p:strVal val="hidden"/>
                                      </p:to>
                                    </p:set>
                                  </p:childTnLst>
                                </p:cTn>
                              </p:par>
                            </p:childTnLst>
                          </p:cTn>
                        </p:par>
                        <p:par>
                          <p:cTn id="49" fill="hold">
                            <p:stCondLst>
                              <p:cond delay="0"/>
                            </p:stCondLst>
                            <p:childTnLst>
                              <p:par>
                                <p:cTn id="50" presetID="1" presetClass="entr" presetSubtype="0" fill="hold" grpId="0" nodeType="afterEffect">
                                  <p:stCondLst>
                                    <p:cond delay="2000"/>
                                  </p:stCondLst>
                                  <p:childTnLst>
                                    <p:set>
                                      <p:cBhvr>
                                        <p:cTn id="51" dur="1" fill="hold">
                                          <p:stCondLst>
                                            <p:cond delay="0"/>
                                          </p:stCondLst>
                                        </p:cTn>
                                        <p:tgtEl>
                                          <p:spTgt spid="3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32"/>
                                        </p:tgtEl>
                                        <p:attrNameLst>
                                          <p:attrName>style.visibility</p:attrName>
                                        </p:attrNameLst>
                                      </p:cBhvr>
                                      <p:to>
                                        <p:strVal val="hidden"/>
                                      </p:to>
                                    </p:set>
                                  </p:childTnLst>
                                </p:cTn>
                              </p:par>
                            </p:childTnLst>
                          </p:cTn>
                        </p:par>
                        <p:par>
                          <p:cTn id="56" fill="hold">
                            <p:stCondLst>
                              <p:cond delay="0"/>
                            </p:stCondLst>
                            <p:childTnLst>
                              <p:par>
                                <p:cTn id="57" presetID="1" presetClass="entr" presetSubtype="0" fill="hold" grpId="0" nodeType="afterEffect">
                                  <p:stCondLst>
                                    <p:cond delay="30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33"/>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34"/>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35"/>
                                        </p:tgtEl>
                                        <p:attrNameLst>
                                          <p:attrName>style.visibility</p:attrName>
                                        </p:attrNameLst>
                                      </p:cBhvr>
                                      <p:to>
                                        <p:strVal val="hidden"/>
                                      </p:to>
                                    </p:set>
                                  </p:childTnLst>
                                </p:cTn>
                              </p:par>
                            </p:childTnLst>
                          </p:cTn>
                        </p:par>
                        <p:par>
                          <p:cTn id="79" fill="hold">
                            <p:stCondLst>
                              <p:cond delay="0"/>
                            </p:stCondLst>
                            <p:childTnLst>
                              <p:par>
                                <p:cTn id="80" presetID="1" presetClass="entr" presetSubtype="0" fill="hold" grpId="0" nodeType="afterEffect">
                                  <p:stCondLst>
                                    <p:cond delay="1000"/>
                                  </p:stCondLst>
                                  <p:childTnLst>
                                    <p:set>
                                      <p:cBhvr>
                                        <p:cTn id="81"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33" grpId="0"/>
      <p:bldP spid="33" grpId="1"/>
      <p:bldP spid="32" grpId="0"/>
      <p:bldP spid="32" grpId="1"/>
      <p:bldP spid="34" grpId="0"/>
      <p:bldP spid="34" grpId="1"/>
      <p:bldP spid="35" grpId="0"/>
      <p:bldP spid="35" grpId="1"/>
      <p:bldP spid="36" grpId="0"/>
      <p:bldP spid="173" grpId="0"/>
      <p:bldP spid="173" grpId="1"/>
      <p:bldP spid="29" grpId="0"/>
      <p:bldP spid="29" grpId="1"/>
      <p:bldP spid="31" grpId="0"/>
      <p:bldP spid="31" grpId="1"/>
      <p:bldP spid="38" grpId="0"/>
      <p:bldP spid="38" grpId="1"/>
      <p:bldP spid="39" grpId="0"/>
      <p:bldP spid="39"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CustomShape 3">
            <a:extLst>
              <a:ext uri="{FF2B5EF4-FFF2-40B4-BE49-F238E27FC236}">
                <a16:creationId xmlns:a16="http://schemas.microsoft.com/office/drawing/2014/main" id="{6C530E6B-CAA8-4864-AAED-2088B6570861}"/>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Regardless of which programming resources you end up using, good luck on your journey as a programmer.</a:t>
            </a:r>
            <a:endParaRPr lang="en-US" sz="2400" b="0" strike="noStrike" spc="-1" dirty="0">
              <a:solidFill>
                <a:schemeClr val="bg1"/>
              </a:solidFill>
              <a:uFill>
                <a:solidFill>
                  <a:srgbClr val="FFFFFF"/>
                </a:solidFill>
              </a:uFill>
              <a:latin typeface="Fira Sans Condensed"/>
            </a:endParaRPr>
          </a:p>
        </p:txBody>
      </p:sp>
      <p:sp>
        <p:nvSpPr>
          <p:cNvPr id="43" name="CustomShape 3"/>
          <p:cNvSpPr/>
          <p:nvPr/>
        </p:nvSpPr>
        <p:spPr>
          <a:xfrm>
            <a:off x="152400" y="3626640"/>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1800" b="0" strike="noStrike" spc="-1" dirty="0">
                <a:solidFill>
                  <a:srgbClr val="FFFFFF"/>
                </a:solidFill>
                <a:uFill>
                  <a:solidFill>
                    <a:srgbClr val="FFFFFF"/>
                  </a:solidFill>
                </a:uFill>
                <a:latin typeface="Cambria"/>
              </a:rPr>
              <a:t> </a:t>
            </a:r>
          </a:p>
        </p:txBody>
      </p:sp>
      <p:sp>
        <p:nvSpPr>
          <p:cNvPr id="41" name="TextShape 1"/>
          <p:cNvSpPr txBox="1"/>
          <p:nvPr/>
        </p:nvSpPr>
        <p:spPr>
          <a:xfrm>
            <a:off x="311760" y="744480"/>
            <a:ext cx="8520120" cy="2052360"/>
          </a:xfrm>
          <a:prstGeom prst="rect">
            <a:avLst/>
          </a:prstGeom>
          <a:solidFill>
            <a:srgbClr val="000000"/>
          </a:solidFill>
          <a:ln>
            <a:noFill/>
          </a:ln>
        </p:spPr>
        <p:txBody>
          <a:bodyPr tIns="91440" bIns="91440" anchor="b"/>
          <a:lstStyle/>
          <a:p>
            <a:pPr algn="ctr">
              <a:lnSpc>
                <a:spcPct val="100000"/>
              </a:lnSpc>
            </a:pPr>
            <a:r>
              <a:rPr lang="en-US" sz="5200" b="0" strike="noStrike" spc="-1" dirty="0">
                <a:solidFill>
                  <a:srgbClr val="00BF00"/>
                </a:solidFill>
                <a:uFill>
                  <a:solidFill>
                    <a:srgbClr val="FFFFFF"/>
                  </a:solidFill>
                </a:uFill>
                <a:latin typeface="Consolas"/>
                <a:ea typeface="Consolas"/>
              </a:rPr>
              <a:t>Comprehensive C++</a:t>
            </a:r>
            <a:endParaRPr lang="en-US" sz="1400" b="0" strike="noStrike" spc="-1" dirty="0">
              <a:solidFill>
                <a:srgbClr val="000000"/>
              </a:solidFill>
              <a:uFill>
                <a:solidFill>
                  <a:srgbClr val="FFFFFF"/>
                </a:solidFill>
              </a:uFill>
              <a:latin typeface="Arial"/>
            </a:endParaRPr>
          </a:p>
        </p:txBody>
      </p:sp>
      <p:sp>
        <p:nvSpPr>
          <p:cNvPr id="42" name="TextShape 2"/>
          <p:cNvSpPr txBox="1"/>
          <p:nvPr/>
        </p:nvSpPr>
        <p:spPr>
          <a:xfrm>
            <a:off x="311760" y="2834280"/>
            <a:ext cx="8520120" cy="792360"/>
          </a:xfrm>
          <a:prstGeom prst="rect">
            <a:avLst/>
          </a:prstGeom>
          <a:noFill/>
          <a:ln>
            <a:noFill/>
          </a:ln>
        </p:spPr>
        <p:txBody>
          <a:bodyPr tIns="91440" bIns="91440"/>
          <a:lstStyle/>
          <a:p>
            <a:pPr algn="ctr">
              <a:lnSpc>
                <a:spcPct val="100000"/>
              </a:lnSpc>
            </a:pPr>
            <a:r>
              <a:rPr lang="en-US" sz="4000" b="0" strike="noStrike" spc="-1" dirty="0">
                <a:solidFill>
                  <a:srgbClr val="00BF00"/>
                </a:solidFill>
                <a:uFill>
                  <a:solidFill>
                    <a:srgbClr val="FFFFFF"/>
                  </a:solidFill>
                </a:uFill>
                <a:latin typeface="Consolas"/>
                <a:ea typeface="Consolas"/>
              </a:rPr>
              <a:t>Intro</a:t>
            </a:r>
            <a:endParaRPr lang="en-US" sz="3200" b="0" strike="noStrike" spc="-1" dirty="0">
              <a:solidFill>
                <a:srgbClr val="FFFFFF"/>
              </a:solidFill>
              <a:uFill>
                <a:solidFill>
                  <a:srgbClr val="FFFFFF"/>
                </a:solidFill>
              </a:uFill>
              <a:latin typeface="Cambria"/>
            </a:endParaRPr>
          </a:p>
        </p:txBody>
      </p:sp>
      <p:sp>
        <p:nvSpPr>
          <p:cNvPr id="5" name="CustomShape 3">
            <a:extLst>
              <a:ext uri="{FF2B5EF4-FFF2-40B4-BE49-F238E27FC236}">
                <a16:creationId xmlns:a16="http://schemas.microsoft.com/office/drawing/2014/main" id="{96B6CC13-0C11-489A-BD1B-01573CED75ED}"/>
              </a:ext>
            </a:extLst>
          </p:cNvPr>
          <p:cNvSpPr/>
          <p:nvPr/>
        </p:nvSpPr>
        <p:spPr>
          <a:xfrm>
            <a:off x="152400" y="3994680"/>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endParaRPr lang="en-US" sz="1800" b="0" strike="noStrike" spc="-1" dirty="0">
              <a:solidFill>
                <a:srgbClr val="FFFFFF"/>
              </a:solidFill>
              <a:uFill>
                <a:solidFill>
                  <a:srgbClr val="FFFFFF"/>
                </a:solidFill>
              </a:uFill>
              <a:latin typeface="Cambria"/>
            </a:endParaRPr>
          </a:p>
        </p:txBody>
      </p:sp>
      <p:sp>
        <p:nvSpPr>
          <p:cNvPr id="6" name="CustomShape 3">
            <a:extLst>
              <a:ext uri="{FF2B5EF4-FFF2-40B4-BE49-F238E27FC236}">
                <a16:creationId xmlns:a16="http://schemas.microsoft.com/office/drawing/2014/main" id="{37B4B91F-5158-40D1-BB03-6C237974F58E}"/>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b="0" strike="noStrike" spc="-1" dirty="0">
                <a:solidFill>
                  <a:srgbClr val="FFFFFF"/>
                </a:solidFill>
                <a:uFill>
                  <a:solidFill>
                    <a:srgbClr val="FFFFFF"/>
                  </a:solidFill>
                </a:uFill>
                <a:latin typeface="Fira Sans Condensed"/>
                <a:ea typeface="Fira Sans Condensed"/>
              </a:rPr>
              <a:t>This is the introduction to Comprehensive C++, a programming education series made of short, choose-your-own-difficulty tutorials that avoid assumptions about what you already know.</a:t>
            </a:r>
            <a:endParaRPr lang="en-US" sz="1800" b="0" strike="noStrike" spc="-1" dirty="0">
              <a:solidFill>
                <a:srgbClr val="FFFFFF"/>
              </a:solidFill>
              <a:uFill>
                <a:solidFill>
                  <a:srgbClr val="FFFFFF"/>
                </a:solidFill>
              </a:uFill>
              <a:latin typeface="Cambria"/>
            </a:endParaRPr>
          </a:p>
        </p:txBody>
      </p:sp>
      <p:sp>
        <p:nvSpPr>
          <p:cNvPr id="7" name="TextShape 1">
            <a:extLst>
              <a:ext uri="{FF2B5EF4-FFF2-40B4-BE49-F238E27FC236}">
                <a16:creationId xmlns:a16="http://schemas.microsoft.com/office/drawing/2014/main" id="{12396F82-A36A-47C2-A442-41014EB99743}"/>
              </a:ext>
            </a:extLst>
          </p:cNvPr>
          <p:cNvSpPr txBox="1"/>
          <p:nvPr/>
        </p:nvSpPr>
        <p:spPr>
          <a:xfrm>
            <a:off x="311760" y="732120"/>
            <a:ext cx="8520120" cy="2052360"/>
          </a:xfrm>
          <a:prstGeom prst="rect">
            <a:avLst/>
          </a:prstGeom>
          <a:solidFill>
            <a:srgbClr val="000000"/>
          </a:solidFill>
          <a:ln>
            <a:noFill/>
          </a:ln>
        </p:spPr>
        <p:txBody>
          <a:bodyPr tIns="91440" bIns="91440" anchor="b"/>
          <a:lstStyle/>
          <a:p>
            <a:pPr algn="ctr">
              <a:lnSpc>
                <a:spcPct val="100000"/>
              </a:lnSpc>
            </a:pPr>
            <a:r>
              <a:rPr lang="en-US" sz="5200" b="0" strike="noStrike" spc="-1" dirty="0">
                <a:solidFill>
                  <a:srgbClr val="00BF00"/>
                </a:solidFill>
                <a:uFill>
                  <a:solidFill>
                    <a:srgbClr val="FFFFFF"/>
                  </a:solidFill>
                </a:uFill>
                <a:latin typeface="Consolas"/>
                <a:ea typeface="Consolas"/>
              </a:rPr>
              <a:t>Comprehensive C++</a:t>
            </a:r>
            <a:endParaRPr lang="en-US" sz="14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200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P spid="6"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CustomShape 3">
            <a:extLst>
              <a:ext uri="{FF2B5EF4-FFF2-40B4-BE49-F238E27FC236}">
                <a16:creationId xmlns:a16="http://schemas.microsoft.com/office/drawing/2014/main" id="{EE3F155D-1CC9-4910-B63E-A806D29631F8}"/>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Programming, at the simplest level, can be split into two subjects:</a:t>
            </a:r>
          </a:p>
          <a:p>
            <a:pPr>
              <a:lnSpc>
                <a:spcPct val="115000"/>
              </a:lnSpc>
            </a:pPr>
            <a:r>
              <a:rPr lang="en-US" sz="2400" i="1" dirty="0">
                <a:solidFill>
                  <a:schemeClr val="bg1"/>
                </a:solidFill>
                <a:latin typeface="Fira Sans Condensed"/>
              </a:rPr>
              <a:t>data</a:t>
            </a:r>
            <a:r>
              <a:rPr lang="en-US" sz="2400" dirty="0">
                <a:solidFill>
                  <a:schemeClr val="bg1"/>
                </a:solidFill>
                <a:latin typeface="Fira Sans Condensed"/>
              </a:rPr>
              <a:t> (the inactive part of programming) and </a:t>
            </a:r>
            <a:r>
              <a:rPr lang="en-US" sz="2400" i="1" dirty="0">
                <a:solidFill>
                  <a:schemeClr val="bg1"/>
                </a:solidFill>
                <a:latin typeface="Fira Sans Condensed"/>
              </a:rPr>
              <a:t>code</a:t>
            </a:r>
            <a:r>
              <a:rPr lang="en-US" sz="2400" dirty="0">
                <a:solidFill>
                  <a:schemeClr val="bg1"/>
                </a:solidFill>
                <a:latin typeface="Fira Sans Condensed"/>
              </a:rPr>
              <a:t> (the active part of programming). </a:t>
            </a:r>
            <a:endParaRPr lang="en-US" sz="2400" i="1" strike="noStrike" spc="-1" dirty="0">
              <a:solidFill>
                <a:schemeClr val="bg1"/>
              </a:solidFill>
              <a:uFill>
                <a:solidFill>
                  <a:srgbClr val="FFFFFF"/>
                </a:solidFill>
              </a:uFill>
              <a:latin typeface="Fira Sans Condensed"/>
            </a:endParaRPr>
          </a:p>
        </p:txBody>
      </p:sp>
      <p:sp>
        <p:nvSpPr>
          <p:cNvPr id="9" name="CustomShape 3">
            <a:extLst>
              <a:ext uri="{FF2B5EF4-FFF2-40B4-BE49-F238E27FC236}">
                <a16:creationId xmlns:a16="http://schemas.microsoft.com/office/drawing/2014/main" id="{BFA16F2E-405C-465B-A3B6-C904ACCEA22B}"/>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These two subjects are closely connected but separate. Without data, code cannot do anything; and, without code, data would be meaningless. </a:t>
            </a:r>
            <a:endParaRPr lang="en-US" sz="2400" i="1" strike="noStrike" spc="-1" dirty="0">
              <a:solidFill>
                <a:schemeClr val="bg1"/>
              </a:solidFill>
              <a:uFill>
                <a:solidFill>
                  <a:srgbClr val="FFFFFF"/>
                </a:solidFill>
              </a:uFill>
              <a:latin typeface="Fira Sans Condensed"/>
            </a:endParaRPr>
          </a:p>
        </p:txBody>
      </p:sp>
      <p:sp>
        <p:nvSpPr>
          <p:cNvPr id="44" name="TextShape 1"/>
          <p:cNvSpPr txBox="1"/>
          <p:nvPr/>
        </p:nvSpPr>
        <p:spPr>
          <a:xfrm>
            <a:off x="311760" y="193680"/>
            <a:ext cx="8520120" cy="690120"/>
          </a:xfrm>
          <a:prstGeom prst="rect">
            <a:avLst/>
          </a:prstGeom>
          <a:solidFill>
            <a:srgbClr val="000000"/>
          </a:solidFill>
          <a:ln>
            <a:noFill/>
          </a:ln>
        </p:spPr>
        <p:txBody>
          <a:bodyPr tIns="91440" bIns="91440" anchor="b"/>
          <a:lstStyle/>
          <a:p>
            <a:pPr>
              <a:lnSpc>
                <a:spcPct val="100000"/>
              </a:lnSpc>
            </a:pPr>
            <a:r>
              <a:rPr lang="en-US" sz="4200" b="0" strike="noStrike" spc="-1" dirty="0">
                <a:solidFill>
                  <a:srgbClr val="00BF00"/>
                </a:solidFill>
                <a:uFill>
                  <a:solidFill>
                    <a:srgbClr val="FFFFFF"/>
                  </a:solidFill>
                </a:uFill>
                <a:latin typeface="Consolas"/>
                <a:ea typeface="Consolas"/>
              </a:rPr>
              <a:t>What Is Programming?</a:t>
            </a:r>
            <a:endParaRPr lang="en-US" sz="1400" b="0" strike="noStrike" spc="-1" dirty="0">
              <a:solidFill>
                <a:srgbClr val="000000"/>
              </a:solidFill>
              <a:uFill>
                <a:solidFill>
                  <a:srgbClr val="FFFFFF"/>
                </a:solidFill>
              </a:uFill>
              <a:latin typeface="Arial"/>
            </a:endParaRPr>
          </a:p>
        </p:txBody>
      </p:sp>
      <p:sp>
        <p:nvSpPr>
          <p:cNvPr id="45" name="TextShape 2"/>
          <p:cNvSpPr txBox="1"/>
          <p:nvPr/>
        </p:nvSpPr>
        <p:spPr>
          <a:xfrm>
            <a:off x="311760" y="883800"/>
            <a:ext cx="8520120" cy="3702600"/>
          </a:xfrm>
          <a:prstGeom prst="rect">
            <a:avLst/>
          </a:prstGeom>
          <a:noFill/>
          <a:ln>
            <a:noFill/>
          </a:ln>
        </p:spPr>
        <p:txBody>
          <a:bodyPr tIns="91440" bIns="91440"/>
          <a:lstStyle/>
          <a:p>
            <a:pPr>
              <a:lnSpc>
                <a:spcPct val="100000"/>
              </a:lnSpc>
            </a:pPr>
            <a:r>
              <a:rPr lang="en-US" sz="3000" b="0" strike="noStrike" spc="-1" dirty="0">
                <a:solidFill>
                  <a:srgbClr val="00BF00"/>
                </a:solidFill>
                <a:uFill>
                  <a:solidFill>
                    <a:srgbClr val="FFFFFF"/>
                  </a:solidFill>
                </a:uFill>
                <a:latin typeface="Consolas"/>
                <a:ea typeface="Consolas"/>
              </a:rPr>
              <a:t> </a:t>
            </a:r>
            <a:r>
              <a:rPr lang="en-US" sz="3000" b="0" strike="noStrike" spc="-1" dirty="0">
                <a:solidFill>
                  <a:srgbClr val="0000FF"/>
                </a:solidFill>
                <a:uFill>
                  <a:solidFill>
                    <a:srgbClr val="FFFFFF"/>
                  </a:solidFill>
                </a:uFill>
                <a:latin typeface="Consolas"/>
                <a:ea typeface="Consolas"/>
              </a:rPr>
              <a:t>Data</a:t>
            </a:r>
            <a:endParaRPr lang="en-US" sz="3200" b="0" strike="noStrike" spc="-1" dirty="0">
              <a:solidFill>
                <a:srgbClr val="FFFFFF"/>
              </a:solidFill>
              <a:uFill>
                <a:solidFill>
                  <a:srgbClr val="FFFFFF"/>
                </a:solidFill>
              </a:uFill>
              <a:latin typeface="Cambria"/>
            </a:endParaRPr>
          </a:p>
          <a:p>
            <a:pPr>
              <a:lnSpc>
                <a:spcPct val="100000"/>
              </a:lnSpc>
            </a:pPr>
            <a:r>
              <a:rPr lang="en-US" sz="3000" b="0" strike="noStrike" spc="-1" dirty="0">
                <a:solidFill>
                  <a:srgbClr val="00BF00"/>
                </a:solidFill>
                <a:uFill>
                  <a:solidFill>
                    <a:srgbClr val="FFFFFF"/>
                  </a:solidFill>
                </a:uFill>
                <a:latin typeface="Consolas"/>
                <a:ea typeface="Consolas"/>
              </a:rPr>
              <a:t> </a:t>
            </a:r>
            <a:r>
              <a:rPr lang="en-US" sz="3000" b="0" strike="noStrike" spc="-1" dirty="0">
                <a:solidFill>
                  <a:srgbClr val="FF0000"/>
                </a:solidFill>
                <a:uFill>
                  <a:solidFill>
                    <a:srgbClr val="FFFFFF"/>
                  </a:solidFill>
                </a:uFill>
                <a:latin typeface="Consolas"/>
                <a:ea typeface="Consolas"/>
              </a:rPr>
              <a:t>Code</a:t>
            </a:r>
            <a:endParaRPr lang="en-US" sz="3200" b="0" strike="noStrike" spc="-1" dirty="0">
              <a:solidFill>
                <a:srgbClr val="FFFFFF"/>
              </a:solidFill>
              <a:uFill>
                <a:solidFill>
                  <a:srgbClr val="FFFFFF"/>
                </a:solidFill>
              </a:uFill>
              <a:latin typeface="Cambria"/>
            </a:endParaRPr>
          </a:p>
        </p:txBody>
      </p:sp>
      <p:sp>
        <p:nvSpPr>
          <p:cNvPr id="46" name="CustomShape 3"/>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first question any programmer needs to answer for themselves is "What, exactly, is programming?"</a:t>
            </a:r>
            <a:endParaRPr lang="en-US" sz="2400" b="0" strike="noStrike" spc="-1" dirty="0">
              <a:solidFill>
                <a:schemeClr val="bg1"/>
              </a:solidFill>
              <a:uFill>
                <a:solidFill>
                  <a:srgbClr val="FFFFFF"/>
                </a:solidFill>
              </a:uFill>
              <a:latin typeface="Fira Sans Condensed"/>
            </a:endParaRPr>
          </a:p>
        </p:txBody>
      </p:sp>
      <p:sp>
        <p:nvSpPr>
          <p:cNvPr id="5" name="CustomShape 3">
            <a:extLst>
              <a:ext uri="{FF2B5EF4-FFF2-40B4-BE49-F238E27FC236}">
                <a16:creationId xmlns:a16="http://schemas.microsoft.com/office/drawing/2014/main" id="{3065775E-DB0A-4CDB-BD1F-B07DC067F42E}"/>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Programming, at the simplest level, can be split into two subjects:</a:t>
            </a:r>
          </a:p>
          <a:p>
            <a:pPr>
              <a:lnSpc>
                <a:spcPct val="115000"/>
              </a:lnSpc>
            </a:pPr>
            <a:r>
              <a:rPr lang="en-US" sz="2400" i="1" dirty="0">
                <a:solidFill>
                  <a:schemeClr val="tx1">
                    <a:lumMod val="95000"/>
                    <a:lumOff val="5000"/>
                  </a:schemeClr>
                </a:solidFill>
                <a:latin typeface="Fira Sans Condensed"/>
              </a:rPr>
              <a:t>data</a:t>
            </a:r>
            <a:endParaRPr lang="en-US" sz="2400" i="1" strike="noStrike" spc="-1" dirty="0">
              <a:solidFill>
                <a:schemeClr val="tx1">
                  <a:lumMod val="95000"/>
                  <a:lumOff val="5000"/>
                </a:schemeClr>
              </a:solidFill>
              <a:uFill>
                <a:solidFill>
                  <a:srgbClr val="FFFFFF"/>
                </a:solidFill>
              </a:uFill>
              <a:latin typeface="Fira Sans Condensed"/>
            </a:endParaRPr>
          </a:p>
        </p:txBody>
      </p:sp>
      <p:sp>
        <p:nvSpPr>
          <p:cNvPr id="6" name="CustomShape 3">
            <a:extLst>
              <a:ext uri="{FF2B5EF4-FFF2-40B4-BE49-F238E27FC236}">
                <a16:creationId xmlns:a16="http://schemas.microsoft.com/office/drawing/2014/main" id="{23D0EF59-4057-4090-8574-836FC57EE0B2}"/>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Programming, at the simplest level, can be split into two subjects:</a:t>
            </a:r>
          </a:p>
          <a:p>
            <a:pPr>
              <a:lnSpc>
                <a:spcPct val="115000"/>
              </a:lnSpc>
            </a:pPr>
            <a:r>
              <a:rPr lang="en-US" sz="2400" i="1" dirty="0">
                <a:solidFill>
                  <a:schemeClr val="bg1"/>
                </a:solidFill>
                <a:latin typeface="Fira Sans Condensed"/>
              </a:rPr>
              <a:t>data</a:t>
            </a:r>
            <a:r>
              <a:rPr lang="en-US" sz="2400" dirty="0">
                <a:solidFill>
                  <a:schemeClr val="bg1"/>
                </a:solidFill>
                <a:latin typeface="Fira Sans Condensed"/>
              </a:rPr>
              <a:t> (the inactive part of programming) and </a:t>
            </a:r>
            <a:r>
              <a:rPr lang="en-US" sz="2400" i="1" dirty="0">
                <a:solidFill>
                  <a:schemeClr val="tx1">
                    <a:lumMod val="95000"/>
                    <a:lumOff val="5000"/>
                  </a:schemeClr>
                </a:solidFill>
                <a:latin typeface="Fira Sans Condensed"/>
              </a:rPr>
              <a:t>code</a:t>
            </a:r>
            <a:endParaRPr lang="en-US" sz="2400" i="1" strike="noStrike" spc="-1" dirty="0">
              <a:solidFill>
                <a:schemeClr val="tx1">
                  <a:lumMod val="95000"/>
                  <a:lumOff val="5000"/>
                </a:schemeClr>
              </a:solidFill>
              <a:uFill>
                <a:solidFill>
                  <a:srgbClr val="FFFFFF"/>
                </a:solidFill>
              </a:uFill>
              <a:latin typeface="Fira Sans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6"/>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100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5"/>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5">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6"/>
                                        </p:tgtEl>
                                        <p:attrNameLst>
                                          <p:attrName>style.visibility</p:attrName>
                                        </p:attrNameLst>
                                      </p:cBhvr>
                                      <p:to>
                                        <p:strVal val="hidden"/>
                                      </p:to>
                                    </p:set>
                                  </p:childTnLst>
                                </p:cTn>
                              </p:par>
                              <p:par>
                                <p:cTn id="26" presetID="1"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5">
                                            <p:txEl>
                                              <p:pRg st="1" end="1"/>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1" nodeType="clickEffect">
                                  <p:stCondLst>
                                    <p:cond delay="0"/>
                                  </p:stCondLst>
                                  <p:childTnLst>
                                    <p:set>
                                      <p:cBhvr>
                                        <p:cTn id="33" dur="1" fill="hold">
                                          <p:stCondLst>
                                            <p:cond delay="0"/>
                                          </p:stCondLst>
                                        </p:cTn>
                                        <p:tgtEl>
                                          <p:spTgt spid="8"/>
                                        </p:tgtEl>
                                        <p:attrNameLst>
                                          <p:attrName>style.visibility</p:attrName>
                                        </p:attrNameLst>
                                      </p:cBhvr>
                                      <p:to>
                                        <p:strVal val="hidden"/>
                                      </p:to>
                                    </p:set>
                                  </p:childTnLst>
                                </p:cTn>
                              </p:par>
                            </p:childTnLst>
                          </p:cTn>
                        </p:par>
                        <p:par>
                          <p:cTn id="34" fill="hold">
                            <p:stCondLst>
                              <p:cond delay="0"/>
                            </p:stCondLst>
                            <p:childTnLst>
                              <p:par>
                                <p:cTn id="35" presetID="1" presetClass="entr" presetSubtype="0" fill="hold" grpId="0" nodeType="afterEffect">
                                  <p:stCondLst>
                                    <p:cond delay="30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p:bldP spid="45" grpId="0" uiExpand="1" build="p"/>
      <p:bldP spid="46" grpId="0"/>
      <p:bldP spid="46" grpId="1"/>
      <p:bldP spid="5" grpId="0"/>
      <p:bldP spid="5" grpId="1"/>
      <p:bldP spid="6" grpId="0"/>
      <p:bldP spid="6"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1" name="CustomShape 8">
            <a:extLst>
              <a:ext uri="{FF2B5EF4-FFF2-40B4-BE49-F238E27FC236}">
                <a16:creationId xmlns:a16="http://schemas.microsoft.com/office/drawing/2014/main" id="{4D370CD4-4A91-419E-81E2-019D85F1F1A9}"/>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Whenever we talk about gigabytes of memory, we are talking about how much data a computer has.</a:t>
            </a:r>
            <a:endParaRPr lang="en-US" sz="2400" b="0" strike="noStrike" spc="-1" dirty="0">
              <a:solidFill>
                <a:schemeClr val="bg1"/>
              </a:solidFill>
              <a:uFill>
                <a:solidFill>
                  <a:srgbClr val="FFFFFF"/>
                </a:solidFill>
              </a:uFill>
              <a:latin typeface="Fira Sans Condensed"/>
            </a:endParaRPr>
          </a:p>
        </p:txBody>
      </p:sp>
      <p:sp>
        <p:nvSpPr>
          <p:cNvPr id="23" name="CustomShape 8">
            <a:extLst>
              <a:ext uri="{FF2B5EF4-FFF2-40B4-BE49-F238E27FC236}">
                <a16:creationId xmlns:a16="http://schemas.microsoft.com/office/drawing/2014/main" id="{11C5603E-AF2B-4A30-9AD4-1CABC729E8A4}"/>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In C++, data has several important details, two of which are: </a:t>
            </a:r>
            <a:r>
              <a:rPr lang="en-US" sz="2400" dirty="0">
                <a:solidFill>
                  <a:schemeClr val="tx1">
                    <a:lumMod val="95000"/>
                    <a:lumOff val="5000"/>
                  </a:schemeClr>
                </a:solidFill>
                <a:latin typeface="Fira Sans Condensed"/>
              </a:rPr>
              <a:t>its </a:t>
            </a:r>
            <a:r>
              <a:rPr lang="en-US" sz="2400" i="1" dirty="0">
                <a:solidFill>
                  <a:schemeClr val="tx1">
                    <a:lumMod val="95000"/>
                    <a:lumOff val="5000"/>
                  </a:schemeClr>
                </a:solidFill>
                <a:latin typeface="Fira Sans Condensed"/>
              </a:rPr>
              <a:t>type</a:t>
            </a:r>
            <a:endParaRPr lang="en-US" sz="2400" i="1" strike="noStrike" spc="-1" dirty="0">
              <a:solidFill>
                <a:schemeClr val="tx1">
                  <a:lumMod val="95000"/>
                  <a:lumOff val="5000"/>
                </a:schemeClr>
              </a:solidFill>
              <a:uFill>
                <a:solidFill>
                  <a:srgbClr val="FFFFFF"/>
                </a:solidFill>
              </a:uFill>
              <a:latin typeface="Fira Sans Condensed"/>
            </a:endParaRPr>
          </a:p>
        </p:txBody>
      </p:sp>
      <p:sp>
        <p:nvSpPr>
          <p:cNvPr id="22" name="CustomShape 8">
            <a:extLst>
              <a:ext uri="{FF2B5EF4-FFF2-40B4-BE49-F238E27FC236}">
                <a16:creationId xmlns:a16="http://schemas.microsoft.com/office/drawing/2014/main" id="{46EDBBA5-D678-440D-8F62-FE9E8323C21D}"/>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I like to think of data as a box inside the computer that can store information.</a:t>
            </a:r>
            <a:endParaRPr lang="en-US" sz="2400" b="0" strike="noStrike" spc="-1" dirty="0">
              <a:solidFill>
                <a:schemeClr val="bg1"/>
              </a:solidFill>
              <a:uFill>
                <a:solidFill>
                  <a:srgbClr val="FFFFFF"/>
                </a:solidFill>
              </a:uFill>
              <a:latin typeface="Fira Sans Condensed"/>
            </a:endParaRPr>
          </a:p>
        </p:txBody>
      </p:sp>
      <p:sp>
        <p:nvSpPr>
          <p:cNvPr id="28" name="CustomShape 8">
            <a:extLst>
              <a:ext uri="{FF2B5EF4-FFF2-40B4-BE49-F238E27FC236}">
                <a16:creationId xmlns:a16="http://schemas.microsoft.com/office/drawing/2014/main" id="{AC217C1D-BBB9-4133-A0FB-278460149C88}"/>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In C++, data has several important details, two of which are: its </a:t>
            </a:r>
            <a:r>
              <a:rPr lang="en-US" sz="2400" i="1" dirty="0">
                <a:solidFill>
                  <a:schemeClr val="bg1"/>
                </a:solidFill>
                <a:latin typeface="Fira Sans Condensed"/>
              </a:rPr>
              <a:t>type</a:t>
            </a:r>
            <a:r>
              <a:rPr lang="en-US" sz="2400" dirty="0">
                <a:solidFill>
                  <a:schemeClr val="bg1"/>
                </a:solidFill>
                <a:latin typeface="Fira Sans Condensed"/>
              </a:rPr>
              <a:t> and its </a:t>
            </a:r>
            <a:r>
              <a:rPr lang="en-US" sz="2400" i="1" dirty="0">
                <a:solidFill>
                  <a:schemeClr val="bg1"/>
                </a:solidFill>
                <a:latin typeface="Fira Sans Condensed"/>
              </a:rPr>
              <a:t>name.</a:t>
            </a:r>
            <a:endParaRPr lang="en-US" sz="2400" strike="noStrike" spc="-1" dirty="0">
              <a:solidFill>
                <a:schemeClr val="bg1"/>
              </a:solidFill>
              <a:uFill>
                <a:solidFill>
                  <a:srgbClr val="FFFFFF"/>
                </a:solidFill>
              </a:uFill>
              <a:latin typeface="Fira Sans Condensed"/>
            </a:endParaRPr>
          </a:p>
        </p:txBody>
      </p:sp>
      <p:sp>
        <p:nvSpPr>
          <p:cNvPr id="54" name="CustomShape 8"/>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What, then, is data?</a:t>
            </a:r>
            <a:endParaRPr lang="en-US" sz="2400" b="0" strike="noStrike" spc="-1" dirty="0">
              <a:solidFill>
                <a:schemeClr val="bg1"/>
              </a:solidFill>
              <a:uFill>
                <a:solidFill>
                  <a:srgbClr val="FFFFFF"/>
                </a:solidFill>
              </a:uFill>
              <a:latin typeface="Fira Sans Condensed"/>
            </a:endParaRPr>
          </a:p>
        </p:txBody>
      </p:sp>
      <p:sp>
        <p:nvSpPr>
          <p:cNvPr id="24" name="CustomShape 8">
            <a:extLst>
              <a:ext uri="{FF2B5EF4-FFF2-40B4-BE49-F238E27FC236}">
                <a16:creationId xmlns:a16="http://schemas.microsoft.com/office/drawing/2014/main" id="{19EE0848-920F-4B3B-8FB4-D42EB5D3713F}"/>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In C++, data has several important details, two of which are: its </a:t>
            </a:r>
            <a:r>
              <a:rPr lang="en-US" sz="2400" i="1" dirty="0">
                <a:solidFill>
                  <a:schemeClr val="bg1"/>
                </a:solidFill>
                <a:latin typeface="Fira Sans Condensed"/>
              </a:rPr>
              <a:t>type</a:t>
            </a:r>
            <a:r>
              <a:rPr lang="en-US" sz="2400" dirty="0">
                <a:solidFill>
                  <a:schemeClr val="bg1"/>
                </a:solidFill>
                <a:latin typeface="Fira Sans Condensed"/>
              </a:rPr>
              <a:t> and </a:t>
            </a:r>
            <a:r>
              <a:rPr lang="en-US" sz="2400" dirty="0">
                <a:solidFill>
                  <a:schemeClr val="tx1">
                    <a:lumMod val="95000"/>
                    <a:lumOff val="5000"/>
                  </a:schemeClr>
                </a:solidFill>
                <a:latin typeface="Fira Sans Condensed"/>
              </a:rPr>
              <a:t>its </a:t>
            </a:r>
            <a:r>
              <a:rPr lang="en-US" sz="2400" i="1" dirty="0">
                <a:solidFill>
                  <a:schemeClr val="tx1">
                    <a:lumMod val="95000"/>
                    <a:lumOff val="5000"/>
                  </a:schemeClr>
                </a:solidFill>
                <a:latin typeface="Fira Sans Condensed"/>
              </a:rPr>
              <a:t>name</a:t>
            </a:r>
            <a:endParaRPr lang="en-US" sz="2400" i="1" strike="noStrike" spc="-1" dirty="0">
              <a:solidFill>
                <a:schemeClr val="tx1">
                  <a:lumMod val="95000"/>
                  <a:lumOff val="5000"/>
                </a:schemeClr>
              </a:solidFill>
              <a:uFill>
                <a:solidFill>
                  <a:srgbClr val="FFFFFF"/>
                </a:solidFill>
              </a:uFill>
              <a:latin typeface="Fira Sans Condensed"/>
            </a:endParaRPr>
          </a:p>
        </p:txBody>
      </p:sp>
      <p:sp>
        <p:nvSpPr>
          <p:cNvPr id="25" name="CustomShape 8">
            <a:extLst>
              <a:ext uri="{FF2B5EF4-FFF2-40B4-BE49-F238E27FC236}">
                <a16:creationId xmlns:a16="http://schemas.microsoft.com/office/drawing/2014/main" id="{5F0AC80B-8897-45D8-BF5F-FC33195BDDC7}"/>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type is a label to help us understand what the data represents; the name is a label to help us (uniquely!) identify the data.</a:t>
            </a:r>
            <a:endParaRPr lang="en-US" sz="2400" strike="noStrike" spc="-1" dirty="0">
              <a:solidFill>
                <a:schemeClr val="bg1"/>
              </a:solidFill>
              <a:uFill>
                <a:solidFill>
                  <a:srgbClr val="FFFFFF"/>
                </a:solidFill>
              </a:uFill>
              <a:latin typeface="Fira Sans Condensed"/>
            </a:endParaRPr>
          </a:p>
        </p:txBody>
      </p:sp>
      <p:sp>
        <p:nvSpPr>
          <p:cNvPr id="20" name="CustomShape 8">
            <a:extLst>
              <a:ext uri="{FF2B5EF4-FFF2-40B4-BE49-F238E27FC236}">
                <a16:creationId xmlns:a16="http://schemas.microsoft.com/office/drawing/2014/main" id="{8AE6B711-AF9B-44F9-BB4D-4BD9BF67EF36}"/>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Data blocks are the nouns of programming and the answer to the question "What?". They are the way computers store information.</a:t>
            </a:r>
            <a:endParaRPr lang="en-US" sz="2400" b="0" strike="noStrike" spc="-1" dirty="0">
              <a:solidFill>
                <a:schemeClr val="bg1"/>
              </a:solidFill>
              <a:uFill>
                <a:solidFill>
                  <a:srgbClr val="FFFFFF"/>
                </a:solidFill>
              </a:uFill>
              <a:latin typeface="Fira Sans Condensed"/>
            </a:endParaRPr>
          </a:p>
        </p:txBody>
      </p:sp>
      <p:sp>
        <p:nvSpPr>
          <p:cNvPr id="47" name="TextShape 1"/>
          <p:cNvSpPr txBox="1"/>
          <p:nvPr/>
        </p:nvSpPr>
        <p:spPr>
          <a:xfrm>
            <a:off x="311760" y="193680"/>
            <a:ext cx="8520120" cy="690120"/>
          </a:xfrm>
          <a:prstGeom prst="rect">
            <a:avLst/>
          </a:prstGeom>
          <a:solidFill>
            <a:srgbClr val="000000"/>
          </a:solidFill>
          <a:ln>
            <a:noFill/>
          </a:ln>
        </p:spPr>
        <p:txBody>
          <a:bodyPr tIns="91440" bIns="91440" anchor="b"/>
          <a:lstStyle/>
          <a:p>
            <a:pPr>
              <a:lnSpc>
                <a:spcPct val="100000"/>
              </a:lnSpc>
            </a:pPr>
            <a:r>
              <a:rPr lang="en-US" sz="4200" b="0" strike="noStrike" spc="-1">
                <a:solidFill>
                  <a:srgbClr val="00BF00"/>
                </a:solidFill>
                <a:uFill>
                  <a:solidFill>
                    <a:srgbClr val="FFFFFF"/>
                  </a:solidFill>
                </a:uFill>
                <a:latin typeface="Consolas"/>
                <a:ea typeface="Consolas"/>
              </a:rPr>
              <a:t>What Is </a:t>
            </a:r>
            <a:r>
              <a:rPr lang="en-US" sz="4200" b="0" strike="noStrike" spc="-1">
                <a:solidFill>
                  <a:srgbClr val="0000FF"/>
                </a:solidFill>
                <a:uFill>
                  <a:solidFill>
                    <a:srgbClr val="FFFFFF"/>
                  </a:solidFill>
                </a:uFill>
                <a:latin typeface="Consolas"/>
                <a:ea typeface="Consolas"/>
              </a:rPr>
              <a:t>Data</a:t>
            </a:r>
            <a:r>
              <a:rPr lang="en-US" sz="4200" b="0" strike="noStrike" spc="-1">
                <a:solidFill>
                  <a:srgbClr val="00BF00"/>
                </a:solidFill>
                <a:uFill>
                  <a:solidFill>
                    <a:srgbClr val="FFFFFF"/>
                  </a:solidFill>
                </a:uFill>
                <a:latin typeface="Consolas"/>
                <a:ea typeface="Consolas"/>
              </a:rPr>
              <a:t>?</a:t>
            </a:r>
            <a:endParaRPr lang="en-US" sz="1400" b="0" strike="noStrike" spc="-1">
              <a:solidFill>
                <a:srgbClr val="000000"/>
              </a:solidFill>
              <a:uFill>
                <a:solidFill>
                  <a:srgbClr val="FFFFFF"/>
                </a:solidFill>
              </a:uFill>
              <a:latin typeface="Arial"/>
            </a:endParaRPr>
          </a:p>
        </p:txBody>
      </p:sp>
      <p:sp>
        <p:nvSpPr>
          <p:cNvPr id="50" name="TextShape 4"/>
          <p:cNvSpPr txBox="1"/>
          <p:nvPr/>
        </p:nvSpPr>
        <p:spPr>
          <a:xfrm>
            <a:off x="1645920" y="2194560"/>
            <a:ext cx="1463040" cy="731520"/>
          </a:xfrm>
          <a:prstGeom prst="rect">
            <a:avLst/>
          </a:prstGeom>
          <a:noFill/>
          <a:ln>
            <a:noFill/>
          </a:ln>
        </p:spPr>
        <p:txBody>
          <a:bodyPr tIns="91440" bIns="91440"/>
          <a:lstStyle/>
          <a:p>
            <a:pPr algn="r">
              <a:lnSpc>
                <a:spcPct val="100000"/>
              </a:lnSpc>
            </a:pPr>
            <a:r>
              <a:rPr lang="en-US" sz="3000" b="0" strike="noStrike" spc="-1" dirty="0">
                <a:solidFill>
                  <a:srgbClr val="00BF00"/>
                </a:solidFill>
                <a:uFill>
                  <a:solidFill>
                    <a:srgbClr val="FFFFFF"/>
                  </a:solidFill>
                </a:uFill>
                <a:latin typeface="Consolas"/>
                <a:ea typeface="Consolas"/>
              </a:rPr>
              <a:t>name </a:t>
            </a:r>
            <a:endParaRPr lang="en-US" sz="3200" b="0" strike="noStrike" spc="-1" dirty="0">
              <a:solidFill>
                <a:srgbClr val="FFFFFF"/>
              </a:solidFill>
              <a:uFill>
                <a:solidFill>
                  <a:srgbClr val="FFFFFF"/>
                </a:solidFill>
              </a:uFill>
              <a:latin typeface="Cambria"/>
            </a:endParaRPr>
          </a:p>
        </p:txBody>
      </p:sp>
      <p:grpSp>
        <p:nvGrpSpPr>
          <p:cNvPr id="2" name="Group 1">
            <a:extLst>
              <a:ext uri="{FF2B5EF4-FFF2-40B4-BE49-F238E27FC236}">
                <a16:creationId xmlns:a16="http://schemas.microsoft.com/office/drawing/2014/main" id="{D5D1F219-5DAE-43A2-B968-C4B1A4618E4F}"/>
              </a:ext>
            </a:extLst>
          </p:cNvPr>
          <p:cNvGrpSpPr/>
          <p:nvPr/>
        </p:nvGrpSpPr>
        <p:grpSpPr>
          <a:xfrm>
            <a:off x="3108960" y="2194560"/>
            <a:ext cx="2928960" cy="731520"/>
            <a:chOff x="3108960" y="2194560"/>
            <a:chExt cx="2928960" cy="731520"/>
          </a:xfrm>
        </p:grpSpPr>
        <p:sp>
          <p:nvSpPr>
            <p:cNvPr id="15" name="TextShape 10">
              <a:extLst>
                <a:ext uri="{FF2B5EF4-FFF2-40B4-BE49-F238E27FC236}">
                  <a16:creationId xmlns:a16="http://schemas.microsoft.com/office/drawing/2014/main" id="{B1CC4FE0-68BB-4AED-9C4D-6FDDC704D0FC}"/>
                </a:ext>
              </a:extLst>
            </p:cNvPr>
            <p:cNvSpPr txBox="1"/>
            <p:nvPr/>
          </p:nvSpPr>
          <p:spPr>
            <a:xfrm>
              <a:off x="5303520" y="2194560"/>
              <a:ext cx="734400" cy="731520"/>
            </a:xfrm>
            <a:prstGeom prst="rect">
              <a:avLst/>
            </a:prstGeom>
            <a:solidFill>
              <a:srgbClr val="0000FF"/>
            </a:solidFill>
            <a:ln w="38160">
              <a:solidFill>
                <a:srgbClr val="FFFFFF"/>
              </a:solidFill>
              <a:round/>
            </a:ln>
          </p:spPr>
          <p:txBody>
            <a:bodyPr tIns="91440" bIns="91440"/>
            <a:lstStyle/>
            <a:p>
              <a:pPr algn="ctr">
                <a:lnSpc>
                  <a:spcPct val="100000"/>
                </a:lnSpc>
              </a:pPr>
              <a:endParaRPr lang="en-US" sz="3200" b="0" strike="noStrike" spc="-1" dirty="0">
                <a:solidFill>
                  <a:srgbClr val="FFFFFF"/>
                </a:solidFill>
                <a:uFill>
                  <a:solidFill>
                    <a:srgbClr val="FFFFFF"/>
                  </a:solidFill>
                </a:uFill>
                <a:latin typeface="Cambria"/>
              </a:endParaRPr>
            </a:p>
          </p:txBody>
        </p:sp>
        <p:sp>
          <p:nvSpPr>
            <p:cNvPr id="16" name="TextShape 19">
              <a:extLst>
                <a:ext uri="{FF2B5EF4-FFF2-40B4-BE49-F238E27FC236}">
                  <a16:creationId xmlns:a16="http://schemas.microsoft.com/office/drawing/2014/main" id="{16D6320C-3C70-4A5D-AC15-FC39621919B4}"/>
                </a:ext>
              </a:extLst>
            </p:cNvPr>
            <p:cNvSpPr txBox="1"/>
            <p:nvPr/>
          </p:nvSpPr>
          <p:spPr>
            <a:xfrm>
              <a:off x="4572000" y="2194560"/>
              <a:ext cx="734400" cy="731520"/>
            </a:xfrm>
            <a:prstGeom prst="rect">
              <a:avLst/>
            </a:prstGeom>
            <a:solidFill>
              <a:srgbClr val="000080"/>
            </a:solidFill>
            <a:ln w="38160">
              <a:solidFill>
                <a:srgbClr val="FFFFFF"/>
              </a:solidFill>
              <a:round/>
            </a:ln>
          </p:spPr>
          <p:txBody>
            <a:bodyPr tIns="91440" bIns="91440"/>
            <a:lstStyle/>
            <a:p>
              <a:pPr algn="ctr">
                <a:lnSpc>
                  <a:spcPct val="100000"/>
                </a:lnSpc>
              </a:pPr>
              <a:endParaRPr lang="en-US" sz="3200" b="0" strike="noStrike" spc="-1" dirty="0">
                <a:solidFill>
                  <a:srgbClr val="FFFFFF"/>
                </a:solidFill>
                <a:uFill>
                  <a:solidFill>
                    <a:srgbClr val="FFFFFF"/>
                  </a:solidFill>
                </a:uFill>
                <a:latin typeface="Cambria"/>
              </a:endParaRPr>
            </a:p>
          </p:txBody>
        </p:sp>
        <p:sp>
          <p:nvSpPr>
            <p:cNvPr id="17" name="TextShape 17">
              <a:extLst>
                <a:ext uri="{FF2B5EF4-FFF2-40B4-BE49-F238E27FC236}">
                  <a16:creationId xmlns:a16="http://schemas.microsoft.com/office/drawing/2014/main" id="{A7263C05-228A-48FF-B08D-D7FA1900D442}"/>
                </a:ext>
              </a:extLst>
            </p:cNvPr>
            <p:cNvSpPr txBox="1"/>
            <p:nvPr/>
          </p:nvSpPr>
          <p:spPr>
            <a:xfrm>
              <a:off x="3840480" y="2194560"/>
              <a:ext cx="734400" cy="731520"/>
            </a:xfrm>
            <a:prstGeom prst="rect">
              <a:avLst/>
            </a:prstGeom>
            <a:solidFill>
              <a:srgbClr val="0000FF"/>
            </a:solidFill>
            <a:ln w="38160">
              <a:solidFill>
                <a:srgbClr val="FFFFFF"/>
              </a:solidFill>
              <a:round/>
            </a:ln>
          </p:spPr>
          <p:txBody>
            <a:bodyPr tIns="91440" bIns="91440"/>
            <a:lstStyle/>
            <a:p>
              <a:pPr algn="ctr">
                <a:lnSpc>
                  <a:spcPct val="100000"/>
                </a:lnSpc>
              </a:pPr>
              <a:endParaRPr lang="en-US" sz="3200" b="0" strike="noStrike" spc="-1" dirty="0">
                <a:solidFill>
                  <a:srgbClr val="FFFFFF"/>
                </a:solidFill>
                <a:uFill>
                  <a:solidFill>
                    <a:srgbClr val="FFFFFF"/>
                  </a:solidFill>
                </a:uFill>
                <a:latin typeface="Cambria"/>
              </a:endParaRPr>
            </a:p>
          </p:txBody>
        </p:sp>
        <p:sp>
          <p:nvSpPr>
            <p:cNvPr id="18" name="TextShape 20">
              <a:extLst>
                <a:ext uri="{FF2B5EF4-FFF2-40B4-BE49-F238E27FC236}">
                  <a16:creationId xmlns:a16="http://schemas.microsoft.com/office/drawing/2014/main" id="{65DC84C1-4BDE-4DB4-8A50-34D14D5B8FD8}"/>
                </a:ext>
              </a:extLst>
            </p:cNvPr>
            <p:cNvSpPr txBox="1"/>
            <p:nvPr/>
          </p:nvSpPr>
          <p:spPr>
            <a:xfrm>
              <a:off x="3108960" y="2194560"/>
              <a:ext cx="734400" cy="731520"/>
            </a:xfrm>
            <a:prstGeom prst="rect">
              <a:avLst/>
            </a:prstGeom>
            <a:solidFill>
              <a:srgbClr val="000080"/>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 </a:t>
              </a:r>
              <a:endParaRPr lang="en-US" sz="3200" b="0" strike="noStrike" spc="-1" dirty="0">
                <a:solidFill>
                  <a:srgbClr val="FFFFFF"/>
                </a:solidFill>
                <a:uFill>
                  <a:solidFill>
                    <a:srgbClr val="FFFFFF"/>
                  </a:solidFill>
                </a:uFill>
                <a:latin typeface="Cambria"/>
              </a:endParaRPr>
            </a:p>
          </p:txBody>
        </p:sp>
      </p:grpSp>
      <p:sp>
        <p:nvSpPr>
          <p:cNvPr id="19" name="TextShape 4">
            <a:extLst>
              <a:ext uri="{FF2B5EF4-FFF2-40B4-BE49-F238E27FC236}">
                <a16:creationId xmlns:a16="http://schemas.microsoft.com/office/drawing/2014/main" id="{B2737890-9FE0-42E9-8CFE-D890C470893A}"/>
              </a:ext>
            </a:extLst>
          </p:cNvPr>
          <p:cNvSpPr txBox="1"/>
          <p:nvPr/>
        </p:nvSpPr>
        <p:spPr>
          <a:xfrm>
            <a:off x="3108452" y="1463040"/>
            <a:ext cx="2194560" cy="731520"/>
          </a:xfrm>
          <a:prstGeom prst="rect">
            <a:avLst/>
          </a:prstGeom>
          <a:noFill/>
          <a:ln>
            <a:noFill/>
          </a:ln>
        </p:spPr>
        <p:txBody>
          <a:bodyPr tIns="91440" bIns="91440"/>
          <a:lstStyle/>
          <a:p>
            <a:pPr>
              <a:lnSpc>
                <a:spcPct val="100000"/>
              </a:lnSpc>
            </a:pPr>
            <a:r>
              <a:rPr lang="en-US" sz="3000" b="0" strike="noStrike" spc="-1" dirty="0">
                <a:solidFill>
                  <a:srgbClr val="00BF00"/>
                </a:solidFill>
                <a:uFill>
                  <a:solidFill>
                    <a:srgbClr val="FFFFFF"/>
                  </a:solidFill>
                </a:uFill>
                <a:latin typeface="Consolas"/>
                <a:ea typeface="Consolas"/>
              </a:rPr>
              <a:t>type</a:t>
            </a:r>
            <a:endParaRPr lang="en-US" sz="3200" b="0" strike="noStrike" spc="-1" dirty="0">
              <a:solidFill>
                <a:srgbClr val="FFFFFF"/>
              </a:solidFill>
              <a:uFill>
                <a:solidFill>
                  <a:srgbClr val="FFFFFF"/>
                </a:solidFill>
              </a:uFill>
              <a:latin typeface="Cambr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4"/>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2000"/>
                                  </p:stCondLst>
                                  <p:childTnLst>
                                    <p:set>
                                      <p:cBhvr>
                                        <p:cTn id="13" dur="1" fill="hold">
                                          <p:stCondLst>
                                            <p:cond delay="0"/>
                                          </p:stCondLst>
                                        </p:cTn>
                                        <p:tgtEl>
                                          <p:spTgt spid="2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20"/>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0" nodeType="afterEffect">
                                  <p:stCondLst>
                                    <p:cond delay="30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21"/>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0" nodeType="afterEffect">
                                  <p:stCondLst>
                                    <p:cond delay="2000"/>
                                  </p:stCondLst>
                                  <p:childTnLst>
                                    <p:set>
                                      <p:cBhvr>
                                        <p:cTn id="27" dur="1" fill="hold">
                                          <p:stCondLst>
                                            <p:cond delay="0"/>
                                          </p:stCondLst>
                                        </p:cTn>
                                        <p:tgtEl>
                                          <p:spTgt spid="2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22"/>
                                        </p:tgtEl>
                                        <p:attrNameLst>
                                          <p:attrName>style.visibility</p:attrName>
                                        </p:attrNameLst>
                                      </p:cBhvr>
                                      <p:to>
                                        <p:strVal val="hidden"/>
                                      </p:to>
                                    </p:set>
                                  </p:childTnLst>
                                </p:cTn>
                              </p:par>
                            </p:childTnLst>
                          </p:cTn>
                        </p:par>
                        <p:par>
                          <p:cTn id="36" fill="hold">
                            <p:stCondLst>
                              <p:cond delay="0"/>
                            </p:stCondLst>
                            <p:childTnLst>
                              <p:par>
                                <p:cTn id="37" presetID="1" presetClass="entr" presetSubtype="0" fill="hold" grpId="0" nodeType="afterEffect">
                                  <p:stCondLst>
                                    <p:cond delay="30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23"/>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24"/>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28"/>
                                        </p:tgtEl>
                                        <p:attrNameLst>
                                          <p:attrName>style.visibility</p:attrName>
                                        </p:attrNameLst>
                                      </p:cBhvr>
                                      <p:to>
                                        <p:strVal val="hidden"/>
                                      </p:to>
                                    </p:set>
                                  </p:childTnLst>
                                </p:cTn>
                              </p:par>
                            </p:childTnLst>
                          </p:cTn>
                        </p:par>
                        <p:par>
                          <p:cTn id="59" fill="hold">
                            <p:stCondLst>
                              <p:cond delay="0"/>
                            </p:stCondLst>
                            <p:childTnLst>
                              <p:par>
                                <p:cTn id="60" presetID="1" presetClass="entr" presetSubtype="0" fill="hold" grpId="0" nodeType="afterEffect">
                                  <p:stCondLst>
                                    <p:cond delay="300"/>
                                  </p:stCondLst>
                                  <p:childTnLst>
                                    <p:set>
                                      <p:cBhvr>
                                        <p:cTn id="61"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23" grpId="0"/>
      <p:bldP spid="23" grpId="1"/>
      <p:bldP spid="22" grpId="0"/>
      <p:bldP spid="22" grpId="1"/>
      <p:bldP spid="28" grpId="0"/>
      <p:bldP spid="28" grpId="1"/>
      <p:bldP spid="54" grpId="0"/>
      <p:bldP spid="54" grpId="1"/>
      <p:bldP spid="24" grpId="0"/>
      <p:bldP spid="24" grpId="1"/>
      <p:bldP spid="25" grpId="0"/>
      <p:bldP spid="20" grpId="0"/>
      <p:bldP spid="20" grpId="1"/>
      <p:bldP spid="50"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0" name="CustomShape 23">
            <a:extLst>
              <a:ext uri="{FF2B5EF4-FFF2-40B4-BE49-F238E27FC236}">
                <a16:creationId xmlns:a16="http://schemas.microsoft.com/office/drawing/2014/main" id="{8E433330-7757-406D-BFF4-D461081124D1}"/>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data's type might be an </a:t>
            </a:r>
            <a:r>
              <a:rPr lang="en-US" sz="2400" i="1" dirty="0">
                <a:solidFill>
                  <a:schemeClr val="bg1"/>
                </a:solidFill>
                <a:latin typeface="Fira Sans Condensed"/>
              </a:rPr>
              <a:t>integer</a:t>
            </a:r>
            <a:r>
              <a:rPr lang="en-US" sz="2400" dirty="0">
                <a:solidFill>
                  <a:schemeClr val="bg1"/>
                </a:solidFill>
                <a:latin typeface="Fira Sans Condensed"/>
              </a:rPr>
              <a:t> (i.e. a whole number like 0, 1, -1, 2,  -2</a:t>
            </a:r>
            <a:r>
              <a:rPr lang="en-US" sz="2400" dirty="0">
                <a:solidFill>
                  <a:schemeClr val="tx1">
                    <a:lumMod val="95000"/>
                    <a:lumOff val="5000"/>
                  </a:schemeClr>
                </a:solidFill>
                <a:latin typeface="Fira Sans Condensed"/>
              </a:rPr>
              <a:t>… or even 13)</a:t>
            </a:r>
            <a:endParaRPr lang="en-US" sz="2400" strike="noStrike" spc="-1" dirty="0">
              <a:solidFill>
                <a:schemeClr val="tx1">
                  <a:lumMod val="95000"/>
                  <a:lumOff val="5000"/>
                </a:schemeClr>
              </a:solidFill>
              <a:uFill>
                <a:solidFill>
                  <a:srgbClr val="FFFFFF"/>
                </a:solidFill>
              </a:uFill>
              <a:latin typeface="Fira Sans Condensed"/>
            </a:endParaRPr>
          </a:p>
        </p:txBody>
      </p:sp>
      <p:sp>
        <p:nvSpPr>
          <p:cNvPr id="29" name="CustomShape 23">
            <a:extLst>
              <a:ext uri="{FF2B5EF4-FFF2-40B4-BE49-F238E27FC236}">
                <a16:creationId xmlns:a16="http://schemas.microsoft.com/office/drawing/2014/main" id="{B0C9E705-6957-4704-8B72-738A8F770137}"/>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data's type might be an </a:t>
            </a:r>
            <a:r>
              <a:rPr lang="en-US" sz="2400" i="1" dirty="0">
                <a:solidFill>
                  <a:schemeClr val="bg1"/>
                </a:solidFill>
                <a:latin typeface="Fira Sans Condensed"/>
              </a:rPr>
              <a:t>integer</a:t>
            </a:r>
            <a:r>
              <a:rPr lang="en-US" sz="2400" dirty="0">
                <a:solidFill>
                  <a:schemeClr val="bg1"/>
                </a:solidFill>
                <a:latin typeface="Fira Sans Condensed"/>
              </a:rPr>
              <a:t> (i.e. a whole number like 0, 1, -1, 2</a:t>
            </a:r>
            <a:r>
              <a:rPr lang="en-US" sz="2400" dirty="0">
                <a:solidFill>
                  <a:schemeClr val="tx1">
                    <a:lumMod val="95000"/>
                    <a:lumOff val="5000"/>
                  </a:schemeClr>
                </a:solidFill>
                <a:latin typeface="Fira Sans Condensed"/>
              </a:rPr>
              <a:t>,  -2</a:t>
            </a:r>
            <a:endParaRPr lang="en-US" sz="2400" strike="noStrike" spc="-1" dirty="0">
              <a:solidFill>
                <a:schemeClr val="tx1">
                  <a:lumMod val="95000"/>
                  <a:lumOff val="5000"/>
                </a:schemeClr>
              </a:solidFill>
              <a:uFill>
                <a:solidFill>
                  <a:srgbClr val="FFFFFF"/>
                </a:solidFill>
              </a:uFill>
              <a:latin typeface="Fira Sans Condensed"/>
            </a:endParaRPr>
          </a:p>
        </p:txBody>
      </p:sp>
      <p:sp>
        <p:nvSpPr>
          <p:cNvPr id="77" name="CustomShape 23"/>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data's type might be an </a:t>
            </a:r>
            <a:r>
              <a:rPr lang="en-US" sz="2400" i="1" dirty="0">
                <a:solidFill>
                  <a:schemeClr val="bg1"/>
                </a:solidFill>
                <a:latin typeface="Fira Sans Condensed"/>
              </a:rPr>
              <a:t>integer</a:t>
            </a:r>
            <a:r>
              <a:rPr lang="en-US" sz="2400" dirty="0">
                <a:solidFill>
                  <a:schemeClr val="bg1"/>
                </a:solidFill>
                <a:latin typeface="Fira Sans Condensed"/>
              </a:rPr>
              <a:t> (i.e. a whole number like 0</a:t>
            </a:r>
            <a:r>
              <a:rPr lang="en-US" sz="2400" dirty="0">
                <a:solidFill>
                  <a:schemeClr val="tx1">
                    <a:lumMod val="95000"/>
                    <a:lumOff val="5000"/>
                  </a:schemeClr>
                </a:solidFill>
                <a:latin typeface="Fira Sans Condensed"/>
              </a:rPr>
              <a:t>, 1</a:t>
            </a:r>
          </a:p>
        </p:txBody>
      </p:sp>
      <p:sp>
        <p:nvSpPr>
          <p:cNvPr id="27" name="CustomShape 23">
            <a:extLst>
              <a:ext uri="{FF2B5EF4-FFF2-40B4-BE49-F238E27FC236}">
                <a16:creationId xmlns:a16="http://schemas.microsoft.com/office/drawing/2014/main" id="{E27597BE-B6AE-42BF-A6B3-13AFD2C9BEF1}"/>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data's type might be an </a:t>
            </a:r>
            <a:r>
              <a:rPr lang="en-US" sz="2400" i="1" dirty="0">
                <a:solidFill>
                  <a:schemeClr val="bg1"/>
                </a:solidFill>
                <a:latin typeface="Fira Sans Condensed"/>
              </a:rPr>
              <a:t>integer</a:t>
            </a:r>
            <a:r>
              <a:rPr lang="en-US" sz="2400" dirty="0">
                <a:solidFill>
                  <a:schemeClr val="bg1"/>
                </a:solidFill>
                <a:latin typeface="Fira Sans Condensed"/>
              </a:rPr>
              <a:t> (i.e. a whole number like </a:t>
            </a:r>
            <a:r>
              <a:rPr lang="en-US" sz="2400" dirty="0">
                <a:solidFill>
                  <a:schemeClr val="tx1">
                    <a:lumMod val="95000"/>
                    <a:lumOff val="5000"/>
                  </a:schemeClr>
                </a:solidFill>
                <a:latin typeface="Fira Sans Condensed"/>
              </a:rPr>
              <a:t>0,</a:t>
            </a:r>
            <a:endParaRPr lang="en-US" sz="2400" strike="noStrike" spc="-1" dirty="0">
              <a:solidFill>
                <a:schemeClr val="tx1">
                  <a:lumMod val="95000"/>
                  <a:lumOff val="5000"/>
                </a:schemeClr>
              </a:solidFill>
              <a:uFill>
                <a:solidFill>
                  <a:srgbClr val="FFFFFF"/>
                </a:solidFill>
              </a:uFill>
              <a:latin typeface="Fira Sans Condensed"/>
            </a:endParaRPr>
          </a:p>
        </p:txBody>
      </p:sp>
      <p:sp>
        <p:nvSpPr>
          <p:cNvPr id="26" name="CustomShape 23">
            <a:extLst>
              <a:ext uri="{FF2B5EF4-FFF2-40B4-BE49-F238E27FC236}">
                <a16:creationId xmlns:a16="http://schemas.microsoft.com/office/drawing/2014/main" id="{B6E07A08-B4F3-4D26-8338-651EA509E902}"/>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data's type might be an </a:t>
            </a:r>
            <a:r>
              <a:rPr lang="en-US" sz="2400" i="1" dirty="0">
                <a:solidFill>
                  <a:schemeClr val="bg1"/>
                </a:solidFill>
                <a:latin typeface="Fira Sans Condensed"/>
              </a:rPr>
              <a:t>integer</a:t>
            </a:r>
            <a:r>
              <a:rPr lang="en-US" sz="2400" dirty="0">
                <a:solidFill>
                  <a:schemeClr val="bg1"/>
                </a:solidFill>
                <a:latin typeface="Fira Sans Condensed"/>
              </a:rPr>
              <a:t> (i.e. a whole number like 0, 1</a:t>
            </a:r>
            <a:r>
              <a:rPr lang="en-US" sz="2400" dirty="0">
                <a:solidFill>
                  <a:schemeClr val="tx1">
                    <a:lumMod val="95000"/>
                    <a:lumOff val="5000"/>
                  </a:schemeClr>
                </a:solidFill>
                <a:latin typeface="Fira Sans Condensed"/>
              </a:rPr>
              <a:t>, -1</a:t>
            </a:r>
            <a:endParaRPr lang="en-US" sz="2400" strike="noStrike" spc="-1" dirty="0">
              <a:solidFill>
                <a:schemeClr val="tx1">
                  <a:lumMod val="95000"/>
                  <a:lumOff val="5000"/>
                </a:schemeClr>
              </a:solidFill>
              <a:uFill>
                <a:solidFill>
                  <a:srgbClr val="FFFFFF"/>
                </a:solidFill>
              </a:uFill>
              <a:latin typeface="Fira Sans Condensed"/>
            </a:endParaRPr>
          </a:p>
        </p:txBody>
      </p:sp>
      <p:sp>
        <p:nvSpPr>
          <p:cNvPr id="28" name="CustomShape 23">
            <a:extLst>
              <a:ext uri="{FF2B5EF4-FFF2-40B4-BE49-F238E27FC236}">
                <a16:creationId xmlns:a16="http://schemas.microsoft.com/office/drawing/2014/main" id="{7AF98C51-3BB5-411F-BA8D-F0586BF77DB5}"/>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data's type might be an </a:t>
            </a:r>
            <a:r>
              <a:rPr lang="en-US" sz="2400" i="1" dirty="0">
                <a:solidFill>
                  <a:schemeClr val="bg1"/>
                </a:solidFill>
                <a:latin typeface="Fira Sans Condensed"/>
              </a:rPr>
              <a:t>integer</a:t>
            </a:r>
            <a:r>
              <a:rPr lang="en-US" sz="2400" dirty="0">
                <a:solidFill>
                  <a:schemeClr val="bg1"/>
                </a:solidFill>
                <a:latin typeface="Fira Sans Condensed"/>
              </a:rPr>
              <a:t> (i.e. a whole number like 0, 1, -1</a:t>
            </a:r>
            <a:r>
              <a:rPr lang="en-US" sz="2400" dirty="0">
                <a:solidFill>
                  <a:schemeClr val="tx1">
                    <a:lumMod val="95000"/>
                    <a:lumOff val="5000"/>
                  </a:schemeClr>
                </a:solidFill>
                <a:latin typeface="Fira Sans Condensed"/>
              </a:rPr>
              <a:t>, 2</a:t>
            </a:r>
            <a:endParaRPr lang="en-US" sz="2400" strike="noStrike" spc="-1" dirty="0">
              <a:solidFill>
                <a:schemeClr val="tx1">
                  <a:lumMod val="95000"/>
                  <a:lumOff val="5000"/>
                </a:schemeClr>
              </a:solidFill>
              <a:uFill>
                <a:solidFill>
                  <a:srgbClr val="FFFFFF"/>
                </a:solidFill>
              </a:uFill>
              <a:latin typeface="Fira Sans Condensed"/>
            </a:endParaRPr>
          </a:p>
        </p:txBody>
      </p:sp>
      <p:sp>
        <p:nvSpPr>
          <p:cNvPr id="33" name="CustomShape 23">
            <a:extLst>
              <a:ext uri="{FF2B5EF4-FFF2-40B4-BE49-F238E27FC236}">
                <a16:creationId xmlns:a16="http://schemas.microsoft.com/office/drawing/2014/main" id="{DBA0159A-A0B7-4597-BDA5-AB0271C78DCE}"/>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data's type might be an </a:t>
            </a:r>
            <a:r>
              <a:rPr lang="en-US" sz="2400" i="1" dirty="0">
                <a:solidFill>
                  <a:schemeClr val="tx1">
                    <a:lumMod val="95000"/>
                    <a:lumOff val="5000"/>
                  </a:schemeClr>
                </a:solidFill>
                <a:latin typeface="Fira Sans Condensed"/>
              </a:rPr>
              <a:t>integer</a:t>
            </a:r>
            <a:endParaRPr lang="en-US" sz="2400" i="1" strike="noStrike" spc="-1" dirty="0">
              <a:solidFill>
                <a:schemeClr val="tx1">
                  <a:lumMod val="95000"/>
                  <a:lumOff val="5000"/>
                </a:schemeClr>
              </a:solidFill>
              <a:uFill>
                <a:solidFill>
                  <a:srgbClr val="FFFFFF"/>
                </a:solidFill>
              </a:uFill>
              <a:latin typeface="Fira Sans Condensed"/>
            </a:endParaRPr>
          </a:p>
        </p:txBody>
      </p:sp>
      <p:sp>
        <p:nvSpPr>
          <p:cNvPr id="32" name="TextShape 4">
            <a:extLst>
              <a:ext uri="{FF2B5EF4-FFF2-40B4-BE49-F238E27FC236}">
                <a16:creationId xmlns:a16="http://schemas.microsoft.com/office/drawing/2014/main" id="{057E439D-1639-4763-9822-4C70752FCF56}"/>
              </a:ext>
            </a:extLst>
          </p:cNvPr>
          <p:cNvSpPr txBox="1"/>
          <p:nvPr/>
        </p:nvSpPr>
        <p:spPr>
          <a:xfrm>
            <a:off x="3108960" y="1463040"/>
            <a:ext cx="2194560" cy="731520"/>
          </a:xfrm>
          <a:prstGeom prst="rect">
            <a:avLst/>
          </a:prstGeom>
          <a:noFill/>
          <a:ln>
            <a:noFill/>
          </a:ln>
        </p:spPr>
        <p:txBody>
          <a:bodyPr tIns="91440" bIns="91440"/>
          <a:lstStyle/>
          <a:p>
            <a:pPr>
              <a:lnSpc>
                <a:spcPct val="100000"/>
              </a:lnSpc>
            </a:pPr>
            <a:r>
              <a:rPr lang="en-US" sz="3000" b="0" strike="noStrike" spc="-1" dirty="0">
                <a:solidFill>
                  <a:srgbClr val="00BF00"/>
                </a:solidFill>
                <a:uFill>
                  <a:solidFill>
                    <a:srgbClr val="FFFFFF"/>
                  </a:solidFill>
                </a:uFill>
                <a:latin typeface="Consolas"/>
                <a:ea typeface="Consolas"/>
              </a:rPr>
              <a:t>type</a:t>
            </a:r>
            <a:endParaRPr lang="en-US" sz="3200" b="0" strike="noStrike" spc="-1" dirty="0">
              <a:solidFill>
                <a:srgbClr val="FFFFFF"/>
              </a:solidFill>
              <a:uFill>
                <a:solidFill>
                  <a:srgbClr val="FFFFFF"/>
                </a:solidFill>
              </a:uFill>
              <a:latin typeface="Cambria"/>
            </a:endParaRPr>
          </a:p>
        </p:txBody>
      </p:sp>
      <p:sp>
        <p:nvSpPr>
          <p:cNvPr id="55" name="TextShape 1"/>
          <p:cNvSpPr txBox="1"/>
          <p:nvPr/>
        </p:nvSpPr>
        <p:spPr>
          <a:xfrm>
            <a:off x="3108452" y="2194560"/>
            <a:ext cx="734400" cy="731520"/>
          </a:xfrm>
          <a:prstGeom prst="rect">
            <a:avLst/>
          </a:prstGeom>
          <a:solidFill>
            <a:srgbClr val="000080"/>
          </a:solidFill>
          <a:ln w="38160">
            <a:solidFill>
              <a:srgbClr val="FFFFFF"/>
            </a:solidFill>
            <a:round/>
          </a:ln>
        </p:spPr>
        <p:txBody>
          <a:bodyPr tIns="91440" bIns="91440"/>
          <a:lstStyle/>
          <a:p>
            <a:pPr algn="ctr">
              <a:lnSpc>
                <a:spcPct val="100000"/>
              </a:lnSpc>
            </a:pPr>
            <a:r>
              <a:rPr lang="en-US" sz="3000" b="0" strike="noStrike" spc="-1">
                <a:solidFill>
                  <a:srgbClr val="FFFFFF"/>
                </a:solidFill>
                <a:uFill>
                  <a:solidFill>
                    <a:srgbClr val="FFFFFF"/>
                  </a:solidFill>
                </a:uFill>
                <a:latin typeface="Consolas"/>
                <a:ea typeface="Consolas"/>
              </a:rPr>
              <a:t> </a:t>
            </a:r>
            <a:endParaRPr lang="en-US" sz="3200" b="0" strike="noStrike" spc="-1">
              <a:solidFill>
                <a:srgbClr val="FFFFFF"/>
              </a:solidFill>
              <a:uFill>
                <a:solidFill>
                  <a:srgbClr val="FFFFFF"/>
                </a:solidFill>
              </a:uFill>
              <a:latin typeface="Cambria"/>
            </a:endParaRPr>
          </a:p>
        </p:txBody>
      </p:sp>
      <p:sp>
        <p:nvSpPr>
          <p:cNvPr id="56" name="TextShape 2"/>
          <p:cNvSpPr txBox="1"/>
          <p:nvPr/>
        </p:nvSpPr>
        <p:spPr>
          <a:xfrm>
            <a:off x="311760" y="193680"/>
            <a:ext cx="8520120" cy="690120"/>
          </a:xfrm>
          <a:prstGeom prst="rect">
            <a:avLst/>
          </a:prstGeom>
          <a:solidFill>
            <a:srgbClr val="000000"/>
          </a:solidFill>
          <a:ln>
            <a:noFill/>
          </a:ln>
        </p:spPr>
        <p:txBody>
          <a:bodyPr tIns="91440" bIns="91440" anchor="b"/>
          <a:lstStyle/>
          <a:p>
            <a:pPr>
              <a:lnSpc>
                <a:spcPct val="100000"/>
              </a:lnSpc>
            </a:pPr>
            <a:r>
              <a:rPr lang="en-US" sz="4200" b="0" strike="noStrike" spc="-1" dirty="0">
                <a:solidFill>
                  <a:srgbClr val="00BF00"/>
                </a:solidFill>
                <a:uFill>
                  <a:solidFill>
                    <a:srgbClr val="FFFFFF"/>
                  </a:solidFill>
                </a:uFill>
                <a:latin typeface="Consolas"/>
                <a:ea typeface="Consolas"/>
              </a:rPr>
              <a:t>What Is </a:t>
            </a:r>
            <a:r>
              <a:rPr lang="en-US" sz="4200" b="0" strike="noStrike" spc="-1" dirty="0">
                <a:solidFill>
                  <a:srgbClr val="0000FF"/>
                </a:solidFill>
                <a:uFill>
                  <a:solidFill>
                    <a:srgbClr val="FFFFFF"/>
                  </a:solidFill>
                </a:uFill>
                <a:latin typeface="Consolas"/>
                <a:ea typeface="Consolas"/>
              </a:rPr>
              <a:t>Data</a:t>
            </a:r>
            <a:r>
              <a:rPr lang="en-US" sz="4200" b="0" strike="noStrike" spc="-1" dirty="0">
                <a:solidFill>
                  <a:srgbClr val="00BF00"/>
                </a:solidFill>
                <a:uFill>
                  <a:solidFill>
                    <a:srgbClr val="FFFFFF"/>
                  </a:solidFill>
                </a:uFill>
                <a:latin typeface="Consolas"/>
                <a:ea typeface="Consolas"/>
              </a:rPr>
              <a:t>?</a:t>
            </a:r>
            <a:endParaRPr lang="en-US" sz="1400" b="0" strike="noStrike" spc="-1" dirty="0">
              <a:solidFill>
                <a:srgbClr val="000000"/>
              </a:solidFill>
              <a:uFill>
                <a:solidFill>
                  <a:srgbClr val="FFFFFF"/>
                </a:solidFill>
              </a:uFill>
              <a:latin typeface="Arial"/>
            </a:endParaRPr>
          </a:p>
        </p:txBody>
      </p:sp>
      <p:sp>
        <p:nvSpPr>
          <p:cNvPr id="57" name="CustomShape 3"/>
          <p:cNvSpPr/>
          <p:nvPr/>
        </p:nvSpPr>
        <p:spPr>
          <a:xfrm>
            <a:off x="3840480" y="2194560"/>
            <a:ext cx="734400" cy="731520"/>
          </a:xfrm>
          <a:prstGeom prst="rect">
            <a:avLst/>
          </a:prstGeom>
          <a:solidFill>
            <a:srgbClr val="0000FF"/>
          </a:solidFill>
          <a:ln w="38160">
            <a:solidFill>
              <a:srgbClr val="FFFFFF"/>
            </a:solidFill>
            <a:round/>
          </a:ln>
        </p:spPr>
        <p:style>
          <a:lnRef idx="0">
            <a:scrgbClr r="0" g="0" b="0"/>
          </a:lnRef>
          <a:fillRef idx="0">
            <a:scrgbClr r="0" g="0" b="0"/>
          </a:fillRef>
          <a:effectRef idx="0">
            <a:scrgbClr r="0" g="0" b="0"/>
          </a:effectRef>
          <a:fontRef idx="minor"/>
        </p:style>
      </p:sp>
      <p:sp>
        <p:nvSpPr>
          <p:cNvPr id="58" name="TextShape 4"/>
          <p:cNvSpPr txBox="1"/>
          <p:nvPr/>
        </p:nvSpPr>
        <p:spPr>
          <a:xfrm>
            <a:off x="3108452" y="1463040"/>
            <a:ext cx="2194560" cy="731520"/>
          </a:xfrm>
          <a:prstGeom prst="rect">
            <a:avLst/>
          </a:prstGeom>
          <a:noFill/>
          <a:ln>
            <a:noFill/>
          </a:ln>
        </p:spPr>
        <p:txBody>
          <a:bodyPr tIns="91440" bIns="91440"/>
          <a:lstStyle/>
          <a:p>
            <a:pPr>
              <a:lnSpc>
                <a:spcPct val="100000"/>
              </a:lnSpc>
            </a:pPr>
            <a:r>
              <a:rPr lang="en-US" sz="3000" b="0" strike="noStrike" spc="-1" dirty="0">
                <a:solidFill>
                  <a:srgbClr val="00BF00"/>
                </a:solidFill>
                <a:uFill>
                  <a:solidFill>
                    <a:srgbClr val="FFFFFF"/>
                  </a:solidFill>
                </a:uFill>
                <a:latin typeface="Consolas"/>
                <a:ea typeface="Consolas"/>
              </a:rPr>
              <a:t>integer</a:t>
            </a:r>
            <a:endParaRPr lang="en-US" sz="3200" b="0" strike="noStrike" spc="-1" dirty="0">
              <a:solidFill>
                <a:srgbClr val="FFFFFF"/>
              </a:solidFill>
              <a:uFill>
                <a:solidFill>
                  <a:srgbClr val="FFFFFF"/>
                </a:solidFill>
              </a:uFill>
              <a:latin typeface="Cambria"/>
            </a:endParaRPr>
          </a:p>
        </p:txBody>
      </p:sp>
      <p:sp>
        <p:nvSpPr>
          <p:cNvPr id="60" name="CustomShape 6"/>
          <p:cNvSpPr/>
          <p:nvPr/>
        </p:nvSpPr>
        <p:spPr>
          <a:xfrm>
            <a:off x="5299140" y="2194560"/>
            <a:ext cx="734400" cy="731520"/>
          </a:xfrm>
          <a:prstGeom prst="rect">
            <a:avLst/>
          </a:prstGeom>
          <a:solidFill>
            <a:srgbClr val="0000FF"/>
          </a:solidFill>
          <a:ln w="38160">
            <a:solidFill>
              <a:srgbClr val="FFFFFF"/>
            </a:solidFill>
            <a:round/>
          </a:ln>
        </p:spPr>
        <p:style>
          <a:lnRef idx="0">
            <a:scrgbClr r="0" g="0" b="0"/>
          </a:lnRef>
          <a:fillRef idx="0">
            <a:scrgbClr r="0" g="0" b="0"/>
          </a:fillRef>
          <a:effectRef idx="0">
            <a:scrgbClr r="0" g="0" b="0"/>
          </a:effectRef>
          <a:fontRef idx="minor"/>
        </p:style>
      </p:sp>
      <p:sp>
        <p:nvSpPr>
          <p:cNvPr id="61" name="TextShape 7"/>
          <p:cNvSpPr txBox="1"/>
          <p:nvPr/>
        </p:nvSpPr>
        <p:spPr>
          <a:xfrm>
            <a:off x="5303520" y="2194560"/>
            <a:ext cx="734400" cy="731520"/>
          </a:xfrm>
          <a:prstGeom prst="rect">
            <a:avLst/>
          </a:prstGeom>
          <a:solidFill>
            <a:srgbClr val="0000FF"/>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0 </a:t>
            </a:r>
            <a:endParaRPr lang="en-US" sz="3200" b="0" strike="noStrike" spc="-1" dirty="0">
              <a:solidFill>
                <a:srgbClr val="FFFFFF"/>
              </a:solidFill>
              <a:uFill>
                <a:solidFill>
                  <a:srgbClr val="FFFFFF"/>
                </a:solidFill>
              </a:uFill>
              <a:latin typeface="Cambria"/>
            </a:endParaRPr>
          </a:p>
        </p:txBody>
      </p:sp>
      <p:sp>
        <p:nvSpPr>
          <p:cNvPr id="62" name="TextShape 8"/>
          <p:cNvSpPr txBox="1"/>
          <p:nvPr/>
        </p:nvSpPr>
        <p:spPr>
          <a:xfrm>
            <a:off x="5303520" y="2194560"/>
            <a:ext cx="734400" cy="731520"/>
          </a:xfrm>
          <a:prstGeom prst="rect">
            <a:avLst/>
          </a:prstGeom>
          <a:solidFill>
            <a:srgbClr val="0000FF"/>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1 </a:t>
            </a:r>
            <a:endParaRPr lang="en-US" sz="3200" b="0" strike="noStrike" spc="-1" dirty="0">
              <a:solidFill>
                <a:srgbClr val="FFFFFF"/>
              </a:solidFill>
              <a:uFill>
                <a:solidFill>
                  <a:srgbClr val="FFFFFF"/>
                </a:solidFill>
              </a:uFill>
              <a:latin typeface="Cambria"/>
            </a:endParaRPr>
          </a:p>
        </p:txBody>
      </p:sp>
      <p:sp>
        <p:nvSpPr>
          <p:cNvPr id="63" name="TextShape 9"/>
          <p:cNvSpPr txBox="1"/>
          <p:nvPr/>
        </p:nvSpPr>
        <p:spPr>
          <a:xfrm>
            <a:off x="5303520" y="2194560"/>
            <a:ext cx="734400" cy="731520"/>
          </a:xfrm>
          <a:prstGeom prst="rect">
            <a:avLst/>
          </a:prstGeom>
          <a:solidFill>
            <a:srgbClr val="0000FF"/>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2 </a:t>
            </a:r>
            <a:endParaRPr lang="en-US" sz="3200" b="0" strike="noStrike" spc="-1" dirty="0">
              <a:solidFill>
                <a:srgbClr val="FFFFFF"/>
              </a:solidFill>
              <a:uFill>
                <a:solidFill>
                  <a:srgbClr val="FFFFFF"/>
                </a:solidFill>
              </a:uFill>
              <a:latin typeface="Cambria"/>
            </a:endParaRPr>
          </a:p>
        </p:txBody>
      </p:sp>
      <p:sp>
        <p:nvSpPr>
          <p:cNvPr id="64" name="TextShape 10"/>
          <p:cNvSpPr txBox="1"/>
          <p:nvPr/>
        </p:nvSpPr>
        <p:spPr>
          <a:xfrm>
            <a:off x="5303520" y="2194560"/>
            <a:ext cx="734400" cy="731520"/>
          </a:xfrm>
          <a:prstGeom prst="rect">
            <a:avLst/>
          </a:prstGeom>
          <a:solidFill>
            <a:srgbClr val="0000FF"/>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3</a:t>
            </a:r>
            <a:endParaRPr lang="en-US" sz="3200" b="0" strike="noStrike" spc="-1" dirty="0">
              <a:solidFill>
                <a:srgbClr val="FFFFFF"/>
              </a:solidFill>
              <a:uFill>
                <a:solidFill>
                  <a:srgbClr val="FFFFFF"/>
                </a:solidFill>
              </a:uFill>
              <a:latin typeface="Cambria"/>
            </a:endParaRPr>
          </a:p>
        </p:txBody>
      </p:sp>
      <p:sp>
        <p:nvSpPr>
          <p:cNvPr id="65" name="CustomShape 11"/>
          <p:cNvSpPr/>
          <p:nvPr/>
        </p:nvSpPr>
        <p:spPr>
          <a:xfrm>
            <a:off x="4572000" y="2194560"/>
            <a:ext cx="734400" cy="731520"/>
          </a:xfrm>
          <a:prstGeom prst="rect">
            <a:avLst/>
          </a:prstGeom>
          <a:solidFill>
            <a:srgbClr val="000080"/>
          </a:solidFill>
          <a:ln w="38160">
            <a:solidFill>
              <a:srgbClr val="FFFFFF"/>
            </a:solidFill>
            <a:round/>
          </a:ln>
        </p:spPr>
        <p:style>
          <a:lnRef idx="0">
            <a:scrgbClr r="0" g="0" b="0"/>
          </a:lnRef>
          <a:fillRef idx="0">
            <a:scrgbClr r="0" g="0" b="0"/>
          </a:fillRef>
          <a:effectRef idx="0">
            <a:scrgbClr r="0" g="0" b="0"/>
          </a:effectRef>
          <a:fontRef idx="minor"/>
        </p:style>
      </p:sp>
      <p:sp>
        <p:nvSpPr>
          <p:cNvPr id="71" name="TextShape 17"/>
          <p:cNvSpPr txBox="1"/>
          <p:nvPr/>
        </p:nvSpPr>
        <p:spPr>
          <a:xfrm>
            <a:off x="3840480" y="2194560"/>
            <a:ext cx="734400" cy="731520"/>
          </a:xfrm>
          <a:prstGeom prst="rect">
            <a:avLst/>
          </a:prstGeom>
          <a:solidFill>
            <a:srgbClr val="0000FF"/>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0</a:t>
            </a:r>
            <a:endParaRPr lang="en-US" sz="3200" b="0" strike="noStrike" spc="-1" dirty="0">
              <a:solidFill>
                <a:srgbClr val="FFFFFF"/>
              </a:solidFill>
              <a:uFill>
                <a:solidFill>
                  <a:srgbClr val="FFFFFF"/>
                </a:solidFill>
              </a:uFill>
              <a:latin typeface="Cambria"/>
            </a:endParaRPr>
          </a:p>
        </p:txBody>
      </p:sp>
      <p:sp>
        <p:nvSpPr>
          <p:cNvPr id="72" name="TextShape 18"/>
          <p:cNvSpPr txBox="1"/>
          <p:nvPr/>
        </p:nvSpPr>
        <p:spPr>
          <a:xfrm>
            <a:off x="4572000" y="2194560"/>
            <a:ext cx="734400" cy="731520"/>
          </a:xfrm>
          <a:prstGeom prst="rect">
            <a:avLst/>
          </a:prstGeom>
          <a:solidFill>
            <a:srgbClr val="000080"/>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0 </a:t>
            </a:r>
            <a:endParaRPr lang="en-US" sz="3200" b="0" strike="noStrike" spc="-1" dirty="0">
              <a:solidFill>
                <a:srgbClr val="FFFFFF"/>
              </a:solidFill>
              <a:uFill>
                <a:solidFill>
                  <a:srgbClr val="FFFFFF"/>
                </a:solidFill>
              </a:uFill>
              <a:latin typeface="Cambria"/>
            </a:endParaRPr>
          </a:p>
        </p:txBody>
      </p:sp>
      <p:sp>
        <p:nvSpPr>
          <p:cNvPr id="73" name="TextShape 19"/>
          <p:cNvSpPr txBox="1"/>
          <p:nvPr/>
        </p:nvSpPr>
        <p:spPr>
          <a:xfrm>
            <a:off x="4572000" y="2194560"/>
            <a:ext cx="734400" cy="731520"/>
          </a:xfrm>
          <a:prstGeom prst="rect">
            <a:avLst/>
          </a:prstGeom>
          <a:solidFill>
            <a:srgbClr val="000080"/>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1</a:t>
            </a:r>
            <a:endParaRPr lang="en-US" sz="3200" b="0" strike="noStrike" spc="-1" dirty="0">
              <a:solidFill>
                <a:srgbClr val="FFFFFF"/>
              </a:solidFill>
              <a:uFill>
                <a:solidFill>
                  <a:srgbClr val="FFFFFF"/>
                </a:solidFill>
              </a:uFill>
              <a:latin typeface="Cambria"/>
            </a:endParaRPr>
          </a:p>
        </p:txBody>
      </p:sp>
      <p:sp>
        <p:nvSpPr>
          <p:cNvPr id="74" name="TextShape 20"/>
          <p:cNvSpPr txBox="1"/>
          <p:nvPr/>
        </p:nvSpPr>
        <p:spPr>
          <a:xfrm>
            <a:off x="3108960" y="2194560"/>
            <a:ext cx="734400" cy="731520"/>
          </a:xfrm>
          <a:prstGeom prst="rect">
            <a:avLst/>
          </a:prstGeom>
          <a:solidFill>
            <a:srgbClr val="000080"/>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 </a:t>
            </a:r>
            <a:endParaRPr lang="en-US" sz="3200" b="0" strike="noStrike" spc="-1" dirty="0">
              <a:solidFill>
                <a:srgbClr val="FFFFFF"/>
              </a:solidFill>
              <a:uFill>
                <a:solidFill>
                  <a:srgbClr val="FFFFFF"/>
                </a:solidFill>
              </a:uFill>
              <a:latin typeface="Cambria"/>
            </a:endParaRPr>
          </a:p>
        </p:txBody>
      </p:sp>
      <p:sp>
        <p:nvSpPr>
          <p:cNvPr id="75" name="TextShape 21"/>
          <p:cNvSpPr txBox="1"/>
          <p:nvPr/>
        </p:nvSpPr>
        <p:spPr>
          <a:xfrm>
            <a:off x="3108960" y="2194560"/>
            <a:ext cx="734400" cy="731520"/>
          </a:xfrm>
          <a:prstGeom prst="rect">
            <a:avLst/>
          </a:prstGeom>
          <a:solidFill>
            <a:srgbClr val="000080"/>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a:t>
            </a:r>
            <a:endParaRPr lang="en-US" sz="3200" b="0" strike="noStrike" spc="-1" dirty="0">
              <a:solidFill>
                <a:srgbClr val="FFFFFF"/>
              </a:solidFill>
              <a:uFill>
                <a:solidFill>
                  <a:srgbClr val="FFFFFF"/>
                </a:solidFill>
              </a:uFill>
              <a:latin typeface="Cambria"/>
            </a:endParaRPr>
          </a:p>
        </p:txBody>
      </p:sp>
      <p:sp>
        <p:nvSpPr>
          <p:cNvPr id="34" name="TextShape 4">
            <a:extLst>
              <a:ext uri="{FF2B5EF4-FFF2-40B4-BE49-F238E27FC236}">
                <a16:creationId xmlns:a16="http://schemas.microsoft.com/office/drawing/2014/main" id="{3AE4377E-C3DD-449C-B062-989B5A38C2E2}"/>
              </a:ext>
            </a:extLst>
          </p:cNvPr>
          <p:cNvSpPr txBox="1"/>
          <p:nvPr/>
        </p:nvSpPr>
        <p:spPr>
          <a:xfrm>
            <a:off x="1645920" y="2194560"/>
            <a:ext cx="1463040" cy="731520"/>
          </a:xfrm>
          <a:prstGeom prst="rect">
            <a:avLst/>
          </a:prstGeom>
          <a:noFill/>
          <a:ln>
            <a:noFill/>
          </a:ln>
        </p:spPr>
        <p:txBody>
          <a:bodyPr tIns="91440" bIns="91440"/>
          <a:lstStyle/>
          <a:p>
            <a:pPr algn="r">
              <a:lnSpc>
                <a:spcPct val="100000"/>
              </a:lnSpc>
            </a:pPr>
            <a:r>
              <a:rPr lang="en-US" sz="3000" b="0" strike="noStrike" spc="-1" dirty="0">
                <a:solidFill>
                  <a:srgbClr val="00BF00"/>
                </a:solidFill>
                <a:uFill>
                  <a:solidFill>
                    <a:srgbClr val="FFFFFF"/>
                  </a:solidFill>
                </a:uFill>
                <a:latin typeface="Consolas"/>
                <a:ea typeface="Consolas"/>
              </a:rPr>
              <a:t>name </a:t>
            </a:r>
            <a:endParaRPr lang="en-US" sz="3200" b="0" strike="noStrike" spc="-1" dirty="0">
              <a:solidFill>
                <a:srgbClr val="FFFFFF"/>
              </a:solidFill>
              <a:uFill>
                <a:solidFill>
                  <a:srgbClr val="FFFFFF"/>
                </a:solidFill>
              </a:uFill>
              <a:latin typeface="Cambria"/>
            </a:endParaRPr>
          </a:p>
        </p:txBody>
      </p:sp>
      <p:sp>
        <p:nvSpPr>
          <p:cNvPr id="31" name="CustomShape 23">
            <a:extLst>
              <a:ext uri="{FF2B5EF4-FFF2-40B4-BE49-F238E27FC236}">
                <a16:creationId xmlns:a16="http://schemas.microsoft.com/office/drawing/2014/main" id="{3D336537-7CF7-417E-AE51-0D5B10402D83}"/>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data's type might be an </a:t>
            </a:r>
            <a:r>
              <a:rPr lang="en-US" sz="2400" i="1" dirty="0">
                <a:solidFill>
                  <a:schemeClr val="bg1"/>
                </a:solidFill>
                <a:latin typeface="Fira Sans Condensed"/>
              </a:rPr>
              <a:t>integer</a:t>
            </a:r>
            <a:r>
              <a:rPr lang="en-US" sz="2400" dirty="0">
                <a:solidFill>
                  <a:schemeClr val="bg1"/>
                </a:solidFill>
                <a:latin typeface="Fira Sans Condensed"/>
              </a:rPr>
              <a:t> (i.e. a whole number like 0, 1, -1, 2,  -2… or even 13).</a:t>
            </a:r>
            <a:endParaRPr lang="en-US" sz="2400" strike="noStrike" spc="-1" dirty="0">
              <a:solidFill>
                <a:schemeClr val="bg1"/>
              </a:solidFill>
              <a:uFill>
                <a:solidFill>
                  <a:srgbClr val="FFFFFF"/>
                </a:solidFill>
              </a:uFill>
              <a:latin typeface="Fira Sans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200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hidden"/>
                                      </p:to>
                                    </p:set>
                                  </p:childTnLst>
                                </p:cTn>
                              </p:par>
                              <p:par>
                                <p:cTn id="11" presetID="1" presetClass="entr" presetSubtype="0" fill="hold" grpId="1"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77"/>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26"/>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28"/>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75"/>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6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29"/>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grpId="2" nodeType="withEffect">
                                  <p:stCondLst>
                                    <p:cond delay="0"/>
                                  </p:stCondLst>
                                  <p:childTnLst>
                                    <p:set>
                                      <p:cBhvr>
                                        <p:cTn id="64" dur="1" fill="hold">
                                          <p:stCondLst>
                                            <p:cond delay="0"/>
                                          </p:stCondLst>
                                        </p:cTn>
                                        <p:tgtEl>
                                          <p:spTgt spid="7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30"/>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childTnLst>
                                </p:cTn>
                              </p:par>
                              <p:par>
                                <p:cTn id="71" presetID="1" presetClass="exit" presetSubtype="0" fill="hold" grpId="3" nodeType="withEffect">
                                  <p:stCondLst>
                                    <p:cond delay="0"/>
                                  </p:stCondLst>
                                  <p:childTnLst>
                                    <p:set>
                                      <p:cBhvr>
                                        <p:cTn id="72" dur="1" fill="hold">
                                          <p:stCondLst>
                                            <p:cond delay="0"/>
                                          </p:stCondLst>
                                        </p:cTn>
                                        <p:tgtEl>
                                          <p:spTgt spid="75"/>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7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0" grpId="1"/>
      <p:bldP spid="29" grpId="0"/>
      <p:bldP spid="29" grpId="1"/>
      <p:bldP spid="77" grpId="0"/>
      <p:bldP spid="77" grpId="1"/>
      <p:bldP spid="27" grpId="0"/>
      <p:bldP spid="27" grpId="1"/>
      <p:bldP spid="26" grpId="0"/>
      <p:bldP spid="26" grpId="1"/>
      <p:bldP spid="28" grpId="0"/>
      <p:bldP spid="28" grpId="1"/>
      <p:bldP spid="33" grpId="0"/>
      <p:bldP spid="33" grpId="1"/>
      <p:bldP spid="32" grpId="0"/>
      <p:bldP spid="58" grpId="0"/>
      <p:bldP spid="61" grpId="0" animBg="1"/>
      <p:bldP spid="62" grpId="0" animBg="1"/>
      <p:bldP spid="63" grpId="0" animBg="1"/>
      <p:bldP spid="64" grpId="0" animBg="1"/>
      <p:bldP spid="71" grpId="0" animBg="1"/>
      <p:bldP spid="72" grpId="0" animBg="1"/>
      <p:bldP spid="73" grpId="0" animBg="1"/>
      <p:bldP spid="74" grpId="0" animBg="1"/>
      <p:bldP spid="75" grpId="0" animBg="1"/>
      <p:bldP spid="75" grpId="1" animBg="1"/>
      <p:bldP spid="75" grpId="2" animBg="1"/>
      <p:bldP spid="75" grpId="3" animBg="1"/>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1" name="CustomShape 23">
            <a:extLst>
              <a:ext uri="{FF2B5EF4-FFF2-40B4-BE49-F238E27FC236}">
                <a16:creationId xmlns:a16="http://schemas.microsoft.com/office/drawing/2014/main" id="{F773A84B-0D1C-402E-843F-C794A83CCAEF}"/>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r>
              <a:rPr lang="en-US" sz="2400" dirty="0">
                <a:solidFill>
                  <a:schemeClr val="bg1"/>
                </a:solidFill>
                <a:latin typeface="Fira Sans Condensed"/>
              </a:rPr>
              <a:t>The data's name can be any label we choose that only uses uppercase letters, lowercase letters, numbers</a:t>
            </a:r>
            <a:r>
              <a:rPr lang="en-US" sz="2400" dirty="0">
                <a:solidFill>
                  <a:schemeClr val="tx1">
                    <a:lumMod val="95000"/>
                    <a:lumOff val="5000"/>
                  </a:schemeClr>
                </a:solidFill>
                <a:latin typeface="Fira Sans Condensed"/>
              </a:rPr>
              <a:t>, underscores</a:t>
            </a:r>
            <a:endParaRPr lang="en-US" sz="2400" dirty="0">
              <a:solidFill>
                <a:schemeClr val="tx1">
                  <a:lumMod val="95000"/>
                  <a:lumOff val="5000"/>
                </a:schemeClr>
              </a:solidFill>
              <a:effectLst/>
              <a:latin typeface="Fira Sans Condensed"/>
            </a:endParaRPr>
          </a:p>
        </p:txBody>
      </p:sp>
      <p:sp>
        <p:nvSpPr>
          <p:cNvPr id="54" name="CustomShape 23">
            <a:extLst>
              <a:ext uri="{FF2B5EF4-FFF2-40B4-BE49-F238E27FC236}">
                <a16:creationId xmlns:a16="http://schemas.microsoft.com/office/drawing/2014/main" id="{59FE32F8-0468-45A6-8F67-A91553D1CD51}"/>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r>
              <a:rPr lang="en-US" sz="2400" dirty="0">
                <a:solidFill>
                  <a:schemeClr val="bg1"/>
                </a:solidFill>
                <a:latin typeface="Fira Sans Condensed"/>
              </a:rPr>
              <a:t>The data's name can be any label we choose that only uses uppercase letters, lowercase letters, numbers, underscores, and doesn't start with a number.</a:t>
            </a:r>
            <a:endParaRPr lang="en-US" sz="2400" dirty="0">
              <a:solidFill>
                <a:schemeClr val="bg1"/>
              </a:solidFill>
              <a:effectLst/>
              <a:latin typeface="Fira Sans Condensed"/>
            </a:endParaRPr>
          </a:p>
        </p:txBody>
      </p:sp>
      <p:sp>
        <p:nvSpPr>
          <p:cNvPr id="79" name="CustomShape 23">
            <a:extLst>
              <a:ext uri="{FF2B5EF4-FFF2-40B4-BE49-F238E27FC236}">
                <a16:creationId xmlns:a16="http://schemas.microsoft.com/office/drawing/2014/main" id="{0B2B405A-4696-41E8-9D64-BC7D56C3E26F}"/>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r>
              <a:rPr lang="en-US" sz="2400" dirty="0">
                <a:solidFill>
                  <a:schemeClr val="bg1"/>
                </a:solidFill>
                <a:latin typeface="Fira Sans Condensed"/>
              </a:rPr>
              <a:t>The data's name can be any label we choose that only uses </a:t>
            </a:r>
            <a:r>
              <a:rPr lang="en-US" sz="2400" dirty="0">
                <a:solidFill>
                  <a:schemeClr val="tx1">
                    <a:lumMod val="95000"/>
                    <a:lumOff val="5000"/>
                  </a:schemeClr>
                </a:solidFill>
                <a:latin typeface="Fira Sans Condensed"/>
              </a:rPr>
              <a:t>uppercase letters, </a:t>
            </a:r>
            <a:endParaRPr lang="en-US" sz="2400" dirty="0">
              <a:solidFill>
                <a:schemeClr val="tx1">
                  <a:lumMod val="95000"/>
                  <a:lumOff val="5000"/>
                </a:schemeClr>
              </a:solidFill>
              <a:effectLst/>
              <a:latin typeface="Fira Sans Condensed"/>
            </a:endParaRPr>
          </a:p>
        </p:txBody>
      </p:sp>
      <p:sp>
        <p:nvSpPr>
          <p:cNvPr id="53" name="CustomShape 23">
            <a:extLst>
              <a:ext uri="{FF2B5EF4-FFF2-40B4-BE49-F238E27FC236}">
                <a16:creationId xmlns:a16="http://schemas.microsoft.com/office/drawing/2014/main" id="{3B490908-5DAF-4E83-8A42-28DD8EC4F5CE}"/>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r>
              <a:rPr lang="en-US" sz="2400" dirty="0">
                <a:solidFill>
                  <a:schemeClr val="bg1"/>
                </a:solidFill>
                <a:latin typeface="Fira Sans Condensed"/>
              </a:rPr>
              <a:t>The data's name can be any label we choose that only uses uppercase letters, lowercase letters, numbers, underscores</a:t>
            </a:r>
            <a:r>
              <a:rPr lang="en-US" sz="2400" dirty="0">
                <a:solidFill>
                  <a:schemeClr val="tx1">
                    <a:lumMod val="95000"/>
                    <a:lumOff val="5000"/>
                  </a:schemeClr>
                </a:solidFill>
                <a:latin typeface="Fira Sans Condensed"/>
              </a:rPr>
              <a:t>, and doesn't start with a number.</a:t>
            </a:r>
            <a:endParaRPr lang="en-US" sz="2400" dirty="0">
              <a:solidFill>
                <a:schemeClr val="tx1">
                  <a:lumMod val="95000"/>
                  <a:lumOff val="5000"/>
                </a:schemeClr>
              </a:solidFill>
              <a:effectLst/>
              <a:latin typeface="Fira Sans Condensed"/>
            </a:endParaRPr>
          </a:p>
        </p:txBody>
      </p:sp>
      <p:sp>
        <p:nvSpPr>
          <p:cNvPr id="39" name="TextShape 10">
            <a:extLst>
              <a:ext uri="{FF2B5EF4-FFF2-40B4-BE49-F238E27FC236}">
                <a16:creationId xmlns:a16="http://schemas.microsoft.com/office/drawing/2014/main" id="{58ED2645-BE96-4585-8710-750A9580077D}"/>
              </a:ext>
            </a:extLst>
          </p:cNvPr>
          <p:cNvSpPr txBox="1"/>
          <p:nvPr/>
        </p:nvSpPr>
        <p:spPr>
          <a:xfrm>
            <a:off x="5303520" y="2194560"/>
            <a:ext cx="734400" cy="731520"/>
          </a:xfrm>
          <a:prstGeom prst="rect">
            <a:avLst/>
          </a:prstGeom>
          <a:solidFill>
            <a:srgbClr val="0000FF"/>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3</a:t>
            </a:r>
            <a:endParaRPr lang="en-US" sz="3200" b="0" strike="noStrike" spc="-1" dirty="0">
              <a:solidFill>
                <a:srgbClr val="FFFFFF"/>
              </a:solidFill>
              <a:uFill>
                <a:solidFill>
                  <a:srgbClr val="FFFFFF"/>
                </a:solidFill>
              </a:uFill>
              <a:latin typeface="Cambria"/>
            </a:endParaRPr>
          </a:p>
        </p:txBody>
      </p:sp>
      <p:sp>
        <p:nvSpPr>
          <p:cNvPr id="43" name="TextShape 19">
            <a:extLst>
              <a:ext uri="{FF2B5EF4-FFF2-40B4-BE49-F238E27FC236}">
                <a16:creationId xmlns:a16="http://schemas.microsoft.com/office/drawing/2014/main" id="{44C4F69D-B494-40F6-A0FC-EF6E6A75A2AC}"/>
              </a:ext>
            </a:extLst>
          </p:cNvPr>
          <p:cNvSpPr txBox="1"/>
          <p:nvPr/>
        </p:nvSpPr>
        <p:spPr>
          <a:xfrm>
            <a:off x="4572000" y="2194560"/>
            <a:ext cx="734400" cy="731520"/>
          </a:xfrm>
          <a:prstGeom prst="rect">
            <a:avLst/>
          </a:prstGeom>
          <a:solidFill>
            <a:srgbClr val="000080"/>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1</a:t>
            </a:r>
            <a:endParaRPr lang="en-US" sz="3200" b="0" strike="noStrike" spc="-1" dirty="0">
              <a:solidFill>
                <a:srgbClr val="FFFFFF"/>
              </a:solidFill>
              <a:uFill>
                <a:solidFill>
                  <a:srgbClr val="FFFFFF"/>
                </a:solidFill>
              </a:uFill>
              <a:latin typeface="Cambria"/>
            </a:endParaRPr>
          </a:p>
        </p:txBody>
      </p:sp>
      <p:sp>
        <p:nvSpPr>
          <p:cNvPr id="41" name="TextShape 17">
            <a:extLst>
              <a:ext uri="{FF2B5EF4-FFF2-40B4-BE49-F238E27FC236}">
                <a16:creationId xmlns:a16="http://schemas.microsoft.com/office/drawing/2014/main" id="{5B567DCF-39D5-46AD-9E24-50C29155564E}"/>
              </a:ext>
            </a:extLst>
          </p:cNvPr>
          <p:cNvSpPr txBox="1"/>
          <p:nvPr/>
        </p:nvSpPr>
        <p:spPr>
          <a:xfrm>
            <a:off x="3840480" y="2194560"/>
            <a:ext cx="734400" cy="731520"/>
          </a:xfrm>
          <a:prstGeom prst="rect">
            <a:avLst/>
          </a:prstGeom>
          <a:solidFill>
            <a:srgbClr val="0000FF"/>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0</a:t>
            </a:r>
            <a:endParaRPr lang="en-US" sz="3200" b="0" strike="noStrike" spc="-1" dirty="0">
              <a:solidFill>
                <a:srgbClr val="FFFFFF"/>
              </a:solidFill>
              <a:uFill>
                <a:solidFill>
                  <a:srgbClr val="FFFFFF"/>
                </a:solidFill>
              </a:uFill>
              <a:latin typeface="Cambria"/>
            </a:endParaRPr>
          </a:p>
        </p:txBody>
      </p:sp>
      <p:sp>
        <p:nvSpPr>
          <p:cNvPr id="44" name="TextShape 20">
            <a:extLst>
              <a:ext uri="{FF2B5EF4-FFF2-40B4-BE49-F238E27FC236}">
                <a16:creationId xmlns:a16="http://schemas.microsoft.com/office/drawing/2014/main" id="{B4954F8D-BBD1-453F-A390-E7CCF0DF16AC}"/>
              </a:ext>
            </a:extLst>
          </p:cNvPr>
          <p:cNvSpPr txBox="1"/>
          <p:nvPr/>
        </p:nvSpPr>
        <p:spPr>
          <a:xfrm>
            <a:off x="3108960" y="2194560"/>
            <a:ext cx="734400" cy="731520"/>
          </a:xfrm>
          <a:prstGeom prst="rect">
            <a:avLst/>
          </a:prstGeom>
          <a:solidFill>
            <a:srgbClr val="000080"/>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 </a:t>
            </a:r>
            <a:endParaRPr lang="en-US" sz="3200" b="0" strike="noStrike" spc="-1" dirty="0">
              <a:solidFill>
                <a:srgbClr val="FFFFFF"/>
              </a:solidFill>
              <a:uFill>
                <a:solidFill>
                  <a:srgbClr val="FFFFFF"/>
                </a:solidFill>
              </a:uFill>
              <a:latin typeface="Cambria"/>
            </a:endParaRPr>
          </a:p>
        </p:txBody>
      </p:sp>
      <p:sp>
        <p:nvSpPr>
          <p:cNvPr id="34" name="TextShape 4">
            <a:extLst>
              <a:ext uri="{FF2B5EF4-FFF2-40B4-BE49-F238E27FC236}">
                <a16:creationId xmlns:a16="http://schemas.microsoft.com/office/drawing/2014/main" id="{40816B1E-84B4-4A15-B25F-0471C9D343E8}"/>
              </a:ext>
            </a:extLst>
          </p:cNvPr>
          <p:cNvSpPr txBox="1"/>
          <p:nvPr/>
        </p:nvSpPr>
        <p:spPr>
          <a:xfrm>
            <a:off x="3108960" y="1463040"/>
            <a:ext cx="2194560" cy="731520"/>
          </a:xfrm>
          <a:prstGeom prst="rect">
            <a:avLst/>
          </a:prstGeom>
          <a:noFill/>
          <a:ln>
            <a:noFill/>
          </a:ln>
        </p:spPr>
        <p:txBody>
          <a:bodyPr tIns="91440" bIns="91440"/>
          <a:lstStyle/>
          <a:p>
            <a:pPr>
              <a:lnSpc>
                <a:spcPct val="100000"/>
              </a:lnSpc>
            </a:pPr>
            <a:r>
              <a:rPr lang="en-US" sz="3000" b="0" strike="noStrike" spc="-1" dirty="0">
                <a:solidFill>
                  <a:srgbClr val="00BF00"/>
                </a:solidFill>
                <a:uFill>
                  <a:solidFill>
                    <a:srgbClr val="FFFFFF"/>
                  </a:solidFill>
                </a:uFill>
                <a:latin typeface="Consolas"/>
                <a:ea typeface="Consolas"/>
              </a:rPr>
              <a:t>integer</a:t>
            </a:r>
            <a:endParaRPr lang="en-US" sz="3200" b="0" strike="noStrike" spc="-1" dirty="0">
              <a:solidFill>
                <a:srgbClr val="FFFFFF"/>
              </a:solidFill>
              <a:uFill>
                <a:solidFill>
                  <a:srgbClr val="FFFFFF"/>
                </a:solidFill>
              </a:uFill>
              <a:latin typeface="Cambria"/>
            </a:endParaRPr>
          </a:p>
        </p:txBody>
      </p:sp>
      <p:sp>
        <p:nvSpPr>
          <p:cNvPr id="56" name="TextShape 2"/>
          <p:cNvSpPr txBox="1"/>
          <p:nvPr/>
        </p:nvSpPr>
        <p:spPr>
          <a:xfrm>
            <a:off x="311760" y="193680"/>
            <a:ext cx="8520120" cy="690120"/>
          </a:xfrm>
          <a:prstGeom prst="rect">
            <a:avLst/>
          </a:prstGeom>
          <a:solidFill>
            <a:srgbClr val="000000"/>
          </a:solidFill>
          <a:ln>
            <a:noFill/>
          </a:ln>
        </p:spPr>
        <p:txBody>
          <a:bodyPr tIns="91440" bIns="91440" anchor="b"/>
          <a:lstStyle/>
          <a:p>
            <a:pPr>
              <a:lnSpc>
                <a:spcPct val="100000"/>
              </a:lnSpc>
            </a:pPr>
            <a:r>
              <a:rPr lang="en-US" sz="4200" b="0" strike="noStrike" spc="-1" dirty="0">
                <a:solidFill>
                  <a:srgbClr val="00BF00"/>
                </a:solidFill>
                <a:uFill>
                  <a:solidFill>
                    <a:srgbClr val="FFFFFF"/>
                  </a:solidFill>
                </a:uFill>
                <a:latin typeface="Consolas"/>
                <a:ea typeface="Consolas"/>
              </a:rPr>
              <a:t>What Is </a:t>
            </a:r>
            <a:r>
              <a:rPr lang="en-US" sz="4200" b="0" strike="noStrike" spc="-1" dirty="0">
                <a:solidFill>
                  <a:srgbClr val="0000FF"/>
                </a:solidFill>
                <a:uFill>
                  <a:solidFill>
                    <a:srgbClr val="FFFFFF"/>
                  </a:solidFill>
                </a:uFill>
                <a:latin typeface="Consolas"/>
                <a:ea typeface="Consolas"/>
              </a:rPr>
              <a:t>Data</a:t>
            </a:r>
            <a:r>
              <a:rPr lang="en-US" sz="4200" b="0" strike="noStrike" spc="-1" dirty="0">
                <a:solidFill>
                  <a:srgbClr val="00BF00"/>
                </a:solidFill>
                <a:uFill>
                  <a:solidFill>
                    <a:srgbClr val="FFFFFF"/>
                  </a:solidFill>
                </a:uFill>
                <a:latin typeface="Consolas"/>
                <a:ea typeface="Consolas"/>
              </a:rPr>
              <a:t>?</a:t>
            </a:r>
            <a:endParaRPr lang="en-US" sz="1400" b="0" strike="noStrike" spc="-1" dirty="0">
              <a:solidFill>
                <a:srgbClr val="000000"/>
              </a:solidFill>
              <a:uFill>
                <a:solidFill>
                  <a:srgbClr val="FFFFFF"/>
                </a:solidFill>
              </a:uFill>
              <a:latin typeface="Arial"/>
            </a:endParaRPr>
          </a:p>
        </p:txBody>
      </p:sp>
      <p:sp>
        <p:nvSpPr>
          <p:cNvPr id="59" name="TextShape 5"/>
          <p:cNvSpPr txBox="1"/>
          <p:nvPr/>
        </p:nvSpPr>
        <p:spPr>
          <a:xfrm>
            <a:off x="1645920" y="2194560"/>
            <a:ext cx="1463040" cy="731520"/>
          </a:xfrm>
          <a:prstGeom prst="rect">
            <a:avLst/>
          </a:prstGeom>
          <a:noFill/>
          <a:ln>
            <a:noFill/>
          </a:ln>
        </p:spPr>
        <p:txBody>
          <a:bodyPr tIns="91440" bIns="91440"/>
          <a:lstStyle/>
          <a:p>
            <a:pPr algn="r">
              <a:lnSpc>
                <a:spcPct val="100000"/>
              </a:lnSpc>
            </a:pPr>
            <a:r>
              <a:rPr lang="en-US" sz="3000" b="0" strike="noStrike" spc="-1" dirty="0">
                <a:solidFill>
                  <a:srgbClr val="00BF00"/>
                </a:solidFill>
                <a:uFill>
                  <a:solidFill>
                    <a:srgbClr val="FFFFFF"/>
                  </a:solidFill>
                </a:uFill>
                <a:latin typeface="Consolas"/>
                <a:ea typeface="Consolas"/>
              </a:rPr>
              <a:t>name</a:t>
            </a:r>
            <a:endParaRPr lang="en-US" sz="3200" b="0" strike="noStrike" spc="-1" dirty="0">
              <a:solidFill>
                <a:srgbClr val="FFFFFF"/>
              </a:solidFill>
              <a:uFill>
                <a:solidFill>
                  <a:srgbClr val="FFFFFF"/>
                </a:solidFill>
              </a:uFill>
              <a:latin typeface="Cambria"/>
            </a:endParaRPr>
          </a:p>
        </p:txBody>
      </p:sp>
      <p:sp>
        <p:nvSpPr>
          <p:cNvPr id="66" name="TextShape 12"/>
          <p:cNvSpPr txBox="1"/>
          <p:nvPr/>
        </p:nvSpPr>
        <p:spPr>
          <a:xfrm>
            <a:off x="548640" y="2194560"/>
            <a:ext cx="2560320" cy="731520"/>
          </a:xfrm>
          <a:prstGeom prst="rect">
            <a:avLst/>
          </a:prstGeom>
          <a:noFill/>
          <a:ln>
            <a:noFill/>
          </a:ln>
        </p:spPr>
        <p:txBody>
          <a:bodyPr tIns="91440" bIns="91440"/>
          <a:lstStyle/>
          <a:p>
            <a:pPr algn="r">
              <a:lnSpc>
                <a:spcPct val="100000"/>
              </a:lnSpc>
            </a:pPr>
            <a:r>
              <a:rPr lang="en-US" sz="3000" b="0" strike="noStrike" spc="-1" dirty="0">
                <a:solidFill>
                  <a:srgbClr val="00BF00"/>
                </a:solidFill>
                <a:uFill>
                  <a:solidFill>
                    <a:srgbClr val="FFFFFF"/>
                  </a:solidFill>
                </a:uFill>
                <a:latin typeface="Consolas"/>
                <a:ea typeface="Consolas"/>
              </a:rPr>
              <a:t>NUMBER</a:t>
            </a:r>
            <a:endParaRPr lang="en-US" sz="3200" b="0" strike="noStrike" spc="-1" dirty="0">
              <a:solidFill>
                <a:srgbClr val="FFFFFF"/>
              </a:solidFill>
              <a:uFill>
                <a:solidFill>
                  <a:srgbClr val="FFFFFF"/>
                </a:solidFill>
              </a:uFill>
              <a:latin typeface="Cambria"/>
            </a:endParaRPr>
          </a:p>
        </p:txBody>
      </p:sp>
      <p:sp>
        <p:nvSpPr>
          <p:cNvPr id="67" name="TextShape 13"/>
          <p:cNvSpPr txBox="1"/>
          <p:nvPr/>
        </p:nvSpPr>
        <p:spPr>
          <a:xfrm>
            <a:off x="548640" y="2194560"/>
            <a:ext cx="2560320" cy="731520"/>
          </a:xfrm>
          <a:prstGeom prst="rect">
            <a:avLst/>
          </a:prstGeom>
          <a:noFill/>
          <a:ln>
            <a:noFill/>
          </a:ln>
        </p:spPr>
        <p:txBody>
          <a:bodyPr tIns="91440" bIns="91440"/>
          <a:lstStyle/>
          <a:p>
            <a:pPr algn="r">
              <a:lnSpc>
                <a:spcPct val="100000"/>
              </a:lnSpc>
            </a:pPr>
            <a:r>
              <a:rPr lang="en-US" sz="3000" b="0" strike="noStrike" spc="-1" dirty="0">
                <a:solidFill>
                  <a:srgbClr val="00BF00"/>
                </a:solidFill>
                <a:uFill>
                  <a:solidFill>
                    <a:srgbClr val="FFFFFF"/>
                  </a:solidFill>
                </a:uFill>
                <a:latin typeface="Consolas"/>
                <a:ea typeface="Consolas"/>
              </a:rPr>
              <a:t>number</a:t>
            </a:r>
            <a:endParaRPr lang="en-US" sz="3200" b="0" strike="noStrike" spc="-1" dirty="0">
              <a:solidFill>
                <a:srgbClr val="FFFFFF"/>
              </a:solidFill>
              <a:uFill>
                <a:solidFill>
                  <a:srgbClr val="FFFFFF"/>
                </a:solidFill>
              </a:uFill>
              <a:latin typeface="Cambria"/>
            </a:endParaRPr>
          </a:p>
        </p:txBody>
      </p:sp>
      <p:sp>
        <p:nvSpPr>
          <p:cNvPr id="69" name="TextShape 15"/>
          <p:cNvSpPr txBox="1"/>
          <p:nvPr/>
        </p:nvSpPr>
        <p:spPr>
          <a:xfrm>
            <a:off x="548640" y="2194560"/>
            <a:ext cx="2560320" cy="731520"/>
          </a:xfrm>
          <a:prstGeom prst="rect">
            <a:avLst/>
          </a:prstGeom>
          <a:noFill/>
          <a:ln>
            <a:noFill/>
          </a:ln>
        </p:spPr>
        <p:txBody>
          <a:bodyPr tIns="91440" bIns="91440"/>
          <a:lstStyle/>
          <a:p>
            <a:pPr algn="r">
              <a:lnSpc>
                <a:spcPct val="100000"/>
              </a:lnSpc>
            </a:pPr>
            <a:r>
              <a:rPr lang="en-US" sz="3000" b="0" strike="noStrike" spc="-1" dirty="0">
                <a:solidFill>
                  <a:srgbClr val="00BF00"/>
                </a:solidFill>
                <a:uFill>
                  <a:solidFill>
                    <a:srgbClr val="FFFFFF"/>
                  </a:solidFill>
                </a:uFill>
                <a:latin typeface="Consolas"/>
                <a:ea typeface="Consolas"/>
              </a:rPr>
              <a:t>number_13         </a:t>
            </a:r>
            <a:endParaRPr lang="en-US" sz="3200" b="0" strike="noStrike" spc="-1" dirty="0">
              <a:solidFill>
                <a:srgbClr val="FFFFFF"/>
              </a:solidFill>
              <a:uFill>
                <a:solidFill>
                  <a:srgbClr val="FFFFFF"/>
                </a:solidFill>
              </a:uFill>
              <a:latin typeface="Cambria"/>
            </a:endParaRPr>
          </a:p>
        </p:txBody>
      </p:sp>
      <p:grpSp>
        <p:nvGrpSpPr>
          <p:cNvPr id="4" name="Group 3">
            <a:extLst>
              <a:ext uri="{FF2B5EF4-FFF2-40B4-BE49-F238E27FC236}">
                <a16:creationId xmlns:a16="http://schemas.microsoft.com/office/drawing/2014/main" id="{D924D7CA-59DB-4211-90D1-486592ED7D4F}"/>
              </a:ext>
            </a:extLst>
          </p:cNvPr>
          <p:cNvGrpSpPr/>
          <p:nvPr/>
        </p:nvGrpSpPr>
        <p:grpSpPr>
          <a:xfrm>
            <a:off x="548640" y="2194560"/>
            <a:ext cx="2560320" cy="731520"/>
            <a:chOff x="571320" y="3119088"/>
            <a:chExt cx="2560320" cy="731520"/>
          </a:xfrm>
        </p:grpSpPr>
        <p:sp>
          <p:nvSpPr>
            <p:cNvPr id="68" name="TextShape 14"/>
            <p:cNvSpPr txBox="1"/>
            <p:nvPr/>
          </p:nvSpPr>
          <p:spPr>
            <a:xfrm>
              <a:off x="571320" y="3119088"/>
              <a:ext cx="2560320" cy="731520"/>
            </a:xfrm>
            <a:prstGeom prst="rect">
              <a:avLst/>
            </a:prstGeom>
            <a:noFill/>
            <a:ln>
              <a:noFill/>
            </a:ln>
          </p:spPr>
          <p:txBody>
            <a:bodyPr tIns="91440" bIns="91440"/>
            <a:lstStyle/>
            <a:p>
              <a:pPr algn="r">
                <a:lnSpc>
                  <a:spcPct val="100000"/>
                </a:lnSpc>
              </a:pPr>
              <a:r>
                <a:rPr lang="en-US" sz="3000" b="0" strike="noStrike" spc="-1" dirty="0">
                  <a:solidFill>
                    <a:srgbClr val="00BF00"/>
                  </a:solidFill>
                  <a:uFill>
                    <a:solidFill>
                      <a:srgbClr val="FFFFFF"/>
                    </a:solidFill>
                  </a:uFill>
                  <a:latin typeface="Consolas"/>
                  <a:ea typeface="Consolas"/>
                </a:rPr>
                <a:t>13th_number</a:t>
              </a:r>
              <a:endParaRPr lang="en-US" sz="3200" b="0" strike="noStrike" spc="-1" dirty="0">
                <a:solidFill>
                  <a:srgbClr val="FFFFFF"/>
                </a:solidFill>
                <a:uFill>
                  <a:solidFill>
                    <a:srgbClr val="FFFFFF"/>
                  </a:solidFill>
                </a:uFill>
                <a:latin typeface="Cambria"/>
              </a:endParaRPr>
            </a:p>
          </p:txBody>
        </p:sp>
        <p:sp>
          <p:nvSpPr>
            <p:cNvPr id="70" name="CustomShape 16"/>
            <p:cNvSpPr/>
            <p:nvPr/>
          </p:nvSpPr>
          <p:spPr>
            <a:xfrm flipH="1">
              <a:off x="725400" y="3313488"/>
              <a:ext cx="2242800" cy="289800"/>
            </a:xfrm>
            <a:custGeom>
              <a:avLst/>
              <a:gdLst/>
              <a:ahLst/>
              <a:cxnLst/>
              <a:rect l="l" t="t" r="r" b="b"/>
              <a:pathLst>
                <a:path w="21600" h="21600">
                  <a:moveTo>
                    <a:pt x="0" y="0"/>
                  </a:moveTo>
                  <a:lnTo>
                    <a:pt x="21600" y="21600"/>
                  </a:lnTo>
                </a:path>
              </a:pathLst>
            </a:custGeom>
            <a:noFill/>
            <a:ln w="38160">
              <a:solidFill>
                <a:srgbClr val="FF69B4"/>
              </a:solidFill>
              <a:round/>
            </a:ln>
          </p:spPr>
          <p:style>
            <a:lnRef idx="0">
              <a:scrgbClr r="0" g="0" b="0"/>
            </a:lnRef>
            <a:fillRef idx="0">
              <a:scrgbClr r="0" g="0" b="0"/>
            </a:fillRef>
            <a:effectRef idx="0">
              <a:scrgbClr r="0" g="0" b="0"/>
            </a:effectRef>
            <a:fontRef idx="minor"/>
          </p:style>
        </p:sp>
      </p:grpSp>
      <p:sp>
        <p:nvSpPr>
          <p:cNvPr id="76" name="TextShape 22"/>
          <p:cNvSpPr txBox="1"/>
          <p:nvPr/>
        </p:nvSpPr>
        <p:spPr>
          <a:xfrm>
            <a:off x="548640" y="2194560"/>
            <a:ext cx="2560320" cy="731520"/>
          </a:xfrm>
          <a:prstGeom prst="rect">
            <a:avLst/>
          </a:prstGeom>
          <a:noFill/>
          <a:ln>
            <a:noFill/>
          </a:ln>
        </p:spPr>
        <p:txBody>
          <a:bodyPr tIns="91440" bIns="91440"/>
          <a:lstStyle/>
          <a:p>
            <a:pPr algn="r">
              <a:lnSpc>
                <a:spcPct val="100000"/>
              </a:lnSpc>
            </a:pPr>
            <a:r>
              <a:rPr lang="en-US" sz="3000" b="0" strike="noStrike" spc="-1" dirty="0">
                <a:solidFill>
                  <a:srgbClr val="00BF00"/>
                </a:solidFill>
                <a:uFill>
                  <a:solidFill>
                    <a:srgbClr val="FFFFFF"/>
                  </a:solidFill>
                </a:uFill>
                <a:latin typeface="Consolas"/>
                <a:ea typeface="Consolas"/>
              </a:rPr>
              <a:t>number13         </a:t>
            </a:r>
            <a:endParaRPr lang="en-US" sz="3200" b="0" strike="noStrike" spc="-1" dirty="0">
              <a:solidFill>
                <a:srgbClr val="FFFFFF"/>
              </a:solidFill>
              <a:uFill>
                <a:solidFill>
                  <a:srgbClr val="FFFFFF"/>
                </a:solidFill>
              </a:uFill>
              <a:latin typeface="Cambria"/>
            </a:endParaRPr>
          </a:p>
        </p:txBody>
      </p:sp>
      <p:sp>
        <p:nvSpPr>
          <p:cNvPr id="46" name="CustomShape 23">
            <a:extLst>
              <a:ext uri="{FF2B5EF4-FFF2-40B4-BE49-F238E27FC236}">
                <a16:creationId xmlns:a16="http://schemas.microsoft.com/office/drawing/2014/main" id="{80BA002E-5F2D-471D-9010-A5936544E1A9}"/>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r>
              <a:rPr lang="en-US" sz="2400" dirty="0">
                <a:solidFill>
                  <a:schemeClr val="bg1"/>
                </a:solidFill>
                <a:latin typeface="Fira Sans Condensed"/>
              </a:rPr>
              <a:t>The data's name can be any label we choose that only uses uppercase letters, lowercase letters, numbers, underscores, and doesn't start with a number. To be descriptive, I'll call it </a:t>
            </a:r>
            <a:r>
              <a:rPr lang="en-US" sz="2400" dirty="0">
                <a:solidFill>
                  <a:schemeClr val="tx1">
                    <a:lumMod val="95000"/>
                    <a:lumOff val="5000"/>
                  </a:schemeClr>
                </a:solidFill>
                <a:latin typeface="Fira Sans Condensed"/>
              </a:rPr>
              <a:t>"</a:t>
            </a:r>
            <a:r>
              <a:rPr lang="en-US" sz="2400" dirty="0" err="1">
                <a:solidFill>
                  <a:schemeClr val="tx1">
                    <a:lumMod val="95000"/>
                    <a:lumOff val="5000"/>
                  </a:schemeClr>
                </a:solidFill>
                <a:latin typeface="Fira Sans Condensed"/>
              </a:rPr>
              <a:t>lucky_number</a:t>
            </a:r>
            <a:r>
              <a:rPr lang="en-US" sz="2400" dirty="0">
                <a:solidFill>
                  <a:schemeClr val="tx1">
                    <a:lumMod val="95000"/>
                    <a:lumOff val="5000"/>
                  </a:schemeClr>
                </a:solidFill>
                <a:latin typeface="Fira Sans Condensed"/>
              </a:rPr>
              <a:t>".</a:t>
            </a:r>
            <a:endParaRPr lang="en-US" sz="2400" dirty="0">
              <a:solidFill>
                <a:schemeClr val="tx1">
                  <a:lumMod val="95000"/>
                  <a:lumOff val="5000"/>
                </a:schemeClr>
              </a:solidFill>
              <a:effectLst/>
              <a:latin typeface="Fira Sans Condensed"/>
            </a:endParaRPr>
          </a:p>
        </p:txBody>
      </p:sp>
      <p:sp>
        <p:nvSpPr>
          <p:cNvPr id="49" name="CustomShape 23">
            <a:extLst>
              <a:ext uri="{FF2B5EF4-FFF2-40B4-BE49-F238E27FC236}">
                <a16:creationId xmlns:a16="http://schemas.microsoft.com/office/drawing/2014/main" id="{5C17F73F-1F16-421E-B202-8DAC2A7C1F0A}"/>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r>
              <a:rPr lang="en-US" sz="2400" dirty="0">
                <a:solidFill>
                  <a:schemeClr val="bg1"/>
                </a:solidFill>
                <a:latin typeface="Fira Sans Condensed"/>
              </a:rPr>
              <a:t>The data's name can be any label we choose that only uses uppercase letters, </a:t>
            </a:r>
            <a:r>
              <a:rPr lang="en-US" sz="2400" dirty="0">
                <a:solidFill>
                  <a:schemeClr val="tx1">
                    <a:lumMod val="95000"/>
                    <a:lumOff val="5000"/>
                  </a:schemeClr>
                </a:solidFill>
                <a:latin typeface="Fira Sans Condensed"/>
              </a:rPr>
              <a:t>lowercase letters,</a:t>
            </a:r>
            <a:endParaRPr lang="en-US" sz="2400" dirty="0">
              <a:solidFill>
                <a:schemeClr val="tx1">
                  <a:lumMod val="95000"/>
                  <a:lumOff val="5000"/>
                </a:schemeClr>
              </a:solidFill>
              <a:effectLst/>
              <a:latin typeface="Fira Sans Condensed"/>
            </a:endParaRPr>
          </a:p>
        </p:txBody>
      </p:sp>
      <p:sp>
        <p:nvSpPr>
          <p:cNvPr id="50" name="CustomShape 23">
            <a:extLst>
              <a:ext uri="{FF2B5EF4-FFF2-40B4-BE49-F238E27FC236}">
                <a16:creationId xmlns:a16="http://schemas.microsoft.com/office/drawing/2014/main" id="{EC3B7760-F209-4AB5-B4EB-C0E96BCB3D44}"/>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r>
              <a:rPr lang="en-US" sz="2400" dirty="0">
                <a:solidFill>
                  <a:schemeClr val="bg1"/>
                </a:solidFill>
                <a:latin typeface="Fira Sans Condensed"/>
              </a:rPr>
              <a:t>The data's name can be any label we choose that only uses uppercase letters, lowercase letters</a:t>
            </a:r>
            <a:r>
              <a:rPr lang="en-US" sz="2400" dirty="0">
                <a:solidFill>
                  <a:schemeClr val="tx1">
                    <a:lumMod val="95000"/>
                    <a:lumOff val="5000"/>
                  </a:schemeClr>
                </a:solidFill>
                <a:latin typeface="Fira Sans Condensed"/>
              </a:rPr>
              <a:t>, numbers</a:t>
            </a:r>
            <a:endParaRPr lang="en-US" sz="2400" dirty="0">
              <a:solidFill>
                <a:schemeClr val="tx1">
                  <a:lumMod val="95000"/>
                  <a:lumOff val="5000"/>
                </a:schemeClr>
              </a:solidFill>
              <a:effectLst/>
              <a:latin typeface="Fira Sans Condensed"/>
            </a:endParaRPr>
          </a:p>
        </p:txBody>
      </p:sp>
      <p:sp>
        <p:nvSpPr>
          <p:cNvPr id="78" name="TextShape 5">
            <a:extLst>
              <a:ext uri="{FF2B5EF4-FFF2-40B4-BE49-F238E27FC236}">
                <a16:creationId xmlns:a16="http://schemas.microsoft.com/office/drawing/2014/main" id="{CE0DBFA3-1C7A-47B6-B1AA-23FF424CA2C1}"/>
              </a:ext>
            </a:extLst>
          </p:cNvPr>
          <p:cNvSpPr txBox="1"/>
          <p:nvPr/>
        </p:nvSpPr>
        <p:spPr>
          <a:xfrm>
            <a:off x="182880" y="2194560"/>
            <a:ext cx="2926080" cy="731520"/>
          </a:xfrm>
          <a:prstGeom prst="rect">
            <a:avLst/>
          </a:prstGeom>
          <a:noFill/>
          <a:ln>
            <a:noFill/>
          </a:ln>
        </p:spPr>
        <p:txBody>
          <a:bodyPr tIns="91440" bIns="91440"/>
          <a:lstStyle/>
          <a:p>
            <a:pPr algn="r">
              <a:lnSpc>
                <a:spcPct val="100000"/>
              </a:lnSpc>
            </a:pPr>
            <a:r>
              <a:rPr lang="en-US" sz="3000" b="0" strike="noStrike" spc="-1" dirty="0" err="1">
                <a:solidFill>
                  <a:srgbClr val="00BF00"/>
                </a:solidFill>
                <a:uFill>
                  <a:solidFill>
                    <a:srgbClr val="FFFFFF"/>
                  </a:solidFill>
                </a:uFill>
                <a:latin typeface="Consolas"/>
                <a:ea typeface="Consolas"/>
              </a:rPr>
              <a:t>lucky_number</a:t>
            </a:r>
            <a:endParaRPr lang="en-US" sz="3200" b="0" strike="noStrike" spc="-1" dirty="0">
              <a:solidFill>
                <a:srgbClr val="FFFFFF"/>
              </a:solidFill>
              <a:uFill>
                <a:solidFill>
                  <a:srgbClr val="FFFFFF"/>
                </a:solidFill>
              </a:uFill>
              <a:latin typeface="Cambria"/>
            </a:endParaRPr>
          </a:p>
        </p:txBody>
      </p:sp>
      <p:sp>
        <p:nvSpPr>
          <p:cNvPr id="80" name="CustomShape 23">
            <a:extLst>
              <a:ext uri="{FF2B5EF4-FFF2-40B4-BE49-F238E27FC236}">
                <a16:creationId xmlns:a16="http://schemas.microsoft.com/office/drawing/2014/main" id="{B9CAFC09-14D1-4E05-9482-8A2C3D95413F}"/>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r>
              <a:rPr lang="en-US" sz="2400" dirty="0">
                <a:solidFill>
                  <a:schemeClr val="bg1"/>
                </a:solidFill>
                <a:latin typeface="Fira Sans Condensed"/>
              </a:rPr>
              <a:t>The data's name can be any label we choose that only uses uppercase letters, lowercase letters, numbers, underscores, and doesn't start with a number. To be descriptive, I'll call it "</a:t>
            </a:r>
            <a:r>
              <a:rPr lang="en-US" sz="2400" dirty="0" err="1">
                <a:solidFill>
                  <a:schemeClr val="bg1"/>
                </a:solidFill>
                <a:latin typeface="Fira Sans Condensed"/>
              </a:rPr>
              <a:t>lucky_number</a:t>
            </a:r>
            <a:r>
              <a:rPr lang="en-US" sz="2400" dirty="0">
                <a:solidFill>
                  <a:schemeClr val="bg1"/>
                </a:solidFill>
                <a:latin typeface="Fira Sans Condensed"/>
              </a:rPr>
              <a:t>".</a:t>
            </a:r>
            <a:endParaRPr lang="en-US" sz="2400" dirty="0">
              <a:solidFill>
                <a:schemeClr val="bg1"/>
              </a:solidFill>
              <a:effectLst/>
              <a:latin typeface="Fira Sans Condensed"/>
            </a:endParaRPr>
          </a:p>
        </p:txBody>
      </p:sp>
    </p:spTree>
    <p:extLst>
      <p:ext uri="{BB962C8B-B14F-4D97-AF65-F5344CB8AC3E}">
        <p14:creationId xmlns:p14="http://schemas.microsoft.com/office/powerpoint/2010/main" val="4104171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200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9"/>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49"/>
                                        </p:tgtEl>
                                        <p:attrNameLst>
                                          <p:attrName>style.visibility</p:attrName>
                                        </p:attrNameLst>
                                      </p:cBhvr>
                                      <p:to>
                                        <p:strVal val="hidden"/>
                                      </p:to>
                                    </p:set>
                                  </p:childTnLst>
                                </p:cTn>
                              </p:par>
                              <p:par>
                                <p:cTn id="21" presetID="1" presetClass="entr" presetSubtype="0" fill="hold" grpId="1"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66"/>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50"/>
                                        </p:tgtEl>
                                        <p:attrNameLst>
                                          <p:attrName>style.visibility</p:attrName>
                                        </p:attrNameLst>
                                      </p:cBhvr>
                                      <p:to>
                                        <p:strVal val="hidden"/>
                                      </p:to>
                                    </p:set>
                                  </p:childTnLst>
                                </p:cTn>
                              </p:par>
                              <p:par>
                                <p:cTn id="31" presetID="1" presetClass="entr" presetSubtype="0" fill="hold" grpId="1"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67"/>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7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51"/>
                                        </p:tgtEl>
                                        <p:attrNameLst>
                                          <p:attrName>style.visibility</p:attrName>
                                        </p:attrNameLst>
                                      </p:cBhvr>
                                      <p:to>
                                        <p:strVal val="hidden"/>
                                      </p:to>
                                    </p:set>
                                  </p:childTnLst>
                                </p:cTn>
                              </p:par>
                              <p:par>
                                <p:cTn id="41" presetID="1" presetClass="entr" presetSubtype="0" fill="hold" grpId="1" nodeType="with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76"/>
                                        </p:tgtEl>
                                        <p:attrNameLst>
                                          <p:attrName>style.visibility</p:attrName>
                                        </p:attrNameLst>
                                      </p:cBhvr>
                                      <p:to>
                                        <p:strVal val="hidden"/>
                                      </p:to>
                                    </p:set>
                                  </p:childTnLst>
                                </p:cTn>
                              </p:par>
                              <p:par>
                                <p:cTn id="45" presetID="1" presetClass="entr" presetSubtype="0" fill="hold" grpId="1" nodeType="withEffect">
                                  <p:stCondLst>
                                    <p:cond delay="0"/>
                                  </p:stCondLst>
                                  <p:childTnLst>
                                    <p:set>
                                      <p:cBhvr>
                                        <p:cTn id="46" dur="1" fill="hold">
                                          <p:stCondLst>
                                            <p:cond delay="0"/>
                                          </p:stCondLst>
                                        </p:cTn>
                                        <p:tgtEl>
                                          <p:spTgt spid="6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53"/>
                                        </p:tgtEl>
                                        <p:attrNameLst>
                                          <p:attrName>style.visibility</p:attrName>
                                        </p:attrNameLst>
                                      </p:cBhvr>
                                      <p:to>
                                        <p:strVal val="hidden"/>
                                      </p:to>
                                    </p:set>
                                  </p:childTnLst>
                                </p:cTn>
                              </p:par>
                              <p:par>
                                <p:cTn id="51" presetID="1" presetClass="entr" presetSubtype="0" fill="hold" grpId="1" nodeType="with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par>
                                <p:cTn id="53" presetID="1" presetClass="exit" presetSubtype="0" fill="hold" grpId="2" nodeType="withEffect">
                                  <p:stCondLst>
                                    <p:cond delay="0"/>
                                  </p:stCondLst>
                                  <p:childTnLst>
                                    <p:set>
                                      <p:cBhvr>
                                        <p:cTn id="54" dur="1" fill="hold">
                                          <p:stCondLst>
                                            <p:cond delay="0"/>
                                          </p:stCondLst>
                                        </p:cTn>
                                        <p:tgtEl>
                                          <p:spTgt spid="69"/>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0" nodeType="clickEffect">
                                  <p:stCondLst>
                                    <p:cond delay="0"/>
                                  </p:stCondLst>
                                  <p:childTnLst>
                                    <p:set>
                                      <p:cBhvr>
                                        <p:cTn id="60" dur="1" fill="hold">
                                          <p:stCondLst>
                                            <p:cond delay="0"/>
                                          </p:stCondLst>
                                        </p:cTn>
                                        <p:tgtEl>
                                          <p:spTgt spid="54"/>
                                        </p:tgtEl>
                                        <p:attrNameLst>
                                          <p:attrName>style.visibility</p:attrName>
                                        </p:attrNameLst>
                                      </p:cBhvr>
                                      <p:to>
                                        <p:strVal val="hidden"/>
                                      </p:to>
                                    </p:set>
                                  </p:childTnLst>
                                </p:cTn>
                              </p:par>
                              <p:par>
                                <p:cTn id="61" presetID="1" presetClass="entr" presetSubtype="0" fill="hold" grpId="1" nodeType="with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2" nodeType="clickEffect">
                                  <p:stCondLst>
                                    <p:cond delay="0"/>
                                  </p:stCondLst>
                                  <p:childTnLst>
                                    <p:set>
                                      <p:cBhvr>
                                        <p:cTn id="66" dur="1" fill="hold">
                                          <p:stCondLst>
                                            <p:cond delay="0"/>
                                          </p:stCondLst>
                                        </p:cTn>
                                        <p:tgtEl>
                                          <p:spTgt spid="46"/>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80"/>
                                        </p:tgtEl>
                                        <p:attrNameLst>
                                          <p:attrName>style.visibility</p:attrName>
                                        </p:attrNameLst>
                                      </p:cBhvr>
                                      <p:to>
                                        <p:strVal val="visible"/>
                                      </p:to>
                                    </p:set>
                                  </p:childTnLst>
                                </p:cTn>
                              </p:par>
                              <p:par>
                                <p:cTn id="69" presetID="1" presetClass="exit" presetSubtype="0" fill="hold" nodeType="withEffect">
                                  <p:stCondLst>
                                    <p:cond delay="0"/>
                                  </p:stCondLst>
                                  <p:childTnLst>
                                    <p:set>
                                      <p:cBhvr>
                                        <p:cTn id="70" dur="1" fill="hold">
                                          <p:stCondLst>
                                            <p:cond delay="0"/>
                                          </p:stCondLst>
                                        </p:cTn>
                                        <p:tgtEl>
                                          <p:spTgt spid="4"/>
                                        </p:tgtEl>
                                        <p:attrNameLst>
                                          <p:attrName>style.visibility</p:attrName>
                                        </p:attrNameLst>
                                      </p:cBhvr>
                                      <p:to>
                                        <p:strVal val="hidden"/>
                                      </p:to>
                                    </p:set>
                                  </p:childTnLst>
                                </p:cTn>
                              </p:par>
                              <p:par>
                                <p:cTn id="71" presetID="1" presetClass="entr" presetSubtype="0" fill="hold" grpId="1" nodeType="withEffect">
                                  <p:stCondLst>
                                    <p:cond delay="0"/>
                                  </p:stCondLst>
                                  <p:childTnLst>
                                    <p:set>
                                      <p:cBhvr>
                                        <p:cTn id="72"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1" grpId="1"/>
      <p:bldP spid="54" grpId="0"/>
      <p:bldP spid="54" grpId="1"/>
      <p:bldP spid="79" grpId="0"/>
      <p:bldP spid="79" grpId="1"/>
      <p:bldP spid="53" grpId="0"/>
      <p:bldP spid="53" grpId="1"/>
      <p:bldP spid="59" grpId="0"/>
      <p:bldP spid="66" grpId="0"/>
      <p:bldP spid="66" grpId="1"/>
      <p:bldP spid="67" grpId="0"/>
      <p:bldP spid="67" grpId="1"/>
      <p:bldP spid="69" grpId="1"/>
      <p:bldP spid="69" grpId="2"/>
      <p:bldP spid="76" grpId="0"/>
      <p:bldP spid="76" grpId="1"/>
      <p:bldP spid="46" grpId="1"/>
      <p:bldP spid="46" grpId="2"/>
      <p:bldP spid="49" grpId="0"/>
      <p:bldP spid="49" grpId="1"/>
      <p:bldP spid="50" grpId="0"/>
      <p:bldP spid="50" grpId="1"/>
      <p:bldP spid="78" grpId="1"/>
      <p:bldP spid="8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7" name="CustomShape 8">
            <a:extLst>
              <a:ext uri="{FF2B5EF4-FFF2-40B4-BE49-F238E27FC236}">
                <a16:creationId xmlns:a16="http://schemas.microsoft.com/office/drawing/2014/main" id="{22B3F9E8-3435-41A7-BCB8-4C5F0A032E49}"/>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Not only that, but these names can exist simultaneously and have different numbers stored in them, which is almost always unintentional.</a:t>
            </a:r>
            <a:endParaRPr lang="en-US" sz="2400" b="0" strike="noStrike" spc="-1" dirty="0">
              <a:solidFill>
                <a:schemeClr val="bg1"/>
              </a:solidFill>
              <a:uFill>
                <a:solidFill>
                  <a:srgbClr val="FFFFFF"/>
                </a:solidFill>
              </a:uFill>
              <a:latin typeface="Fira Sans Condensed"/>
            </a:endParaRPr>
          </a:p>
        </p:txBody>
      </p:sp>
      <p:sp>
        <p:nvSpPr>
          <p:cNvPr id="18" name="CustomShape 8">
            <a:extLst>
              <a:ext uri="{FF2B5EF4-FFF2-40B4-BE49-F238E27FC236}">
                <a16:creationId xmlns:a16="http://schemas.microsoft.com/office/drawing/2014/main" id="{A7B5C910-C338-467C-BB8A-F4992A6BA280}"/>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b="0" strike="noStrike" spc="-1" dirty="0">
                <a:solidFill>
                  <a:schemeClr val="bg1"/>
                </a:solidFill>
                <a:uFill>
                  <a:solidFill>
                    <a:srgbClr val="FFFFFF"/>
                  </a:solidFill>
                </a:uFill>
                <a:latin typeface="Fira Sans Condensed"/>
              </a:rPr>
              <a:t>So, when you are programming, </a:t>
            </a:r>
            <a:r>
              <a:rPr lang="en-US" sz="2400" spc="-1" dirty="0">
                <a:solidFill>
                  <a:schemeClr val="bg1"/>
                </a:solidFill>
                <a:uFill>
                  <a:solidFill>
                    <a:srgbClr val="FFFFFF"/>
                  </a:solidFill>
                </a:uFill>
                <a:latin typeface="Fira Sans Condensed"/>
              </a:rPr>
              <a:t>be mindful of capitalization, spelling, and underscores, because many issues are caused by a single letter difference.</a:t>
            </a:r>
            <a:endParaRPr lang="en-US" sz="2400" b="0" strike="noStrike" spc="-1" dirty="0">
              <a:solidFill>
                <a:schemeClr val="bg1"/>
              </a:solidFill>
              <a:uFill>
                <a:solidFill>
                  <a:srgbClr val="FFFFFF"/>
                </a:solidFill>
              </a:uFill>
              <a:latin typeface="Fira Sans Condensed"/>
            </a:endParaRPr>
          </a:p>
        </p:txBody>
      </p:sp>
      <p:sp>
        <p:nvSpPr>
          <p:cNvPr id="78" name="TextShape 1"/>
          <p:cNvSpPr txBox="1"/>
          <p:nvPr/>
        </p:nvSpPr>
        <p:spPr>
          <a:xfrm>
            <a:off x="311760" y="193680"/>
            <a:ext cx="8520120" cy="690120"/>
          </a:xfrm>
          <a:prstGeom prst="rect">
            <a:avLst/>
          </a:prstGeom>
          <a:solidFill>
            <a:srgbClr val="000000"/>
          </a:solidFill>
          <a:ln>
            <a:noFill/>
          </a:ln>
        </p:spPr>
        <p:txBody>
          <a:bodyPr tIns="91440" bIns="91440" anchor="b"/>
          <a:lstStyle/>
          <a:p>
            <a:pPr>
              <a:lnSpc>
                <a:spcPct val="100000"/>
              </a:lnSpc>
            </a:pPr>
            <a:r>
              <a:rPr lang="en-US" sz="4200" b="0" strike="noStrike" spc="-1">
                <a:solidFill>
                  <a:srgbClr val="00BF00"/>
                </a:solidFill>
                <a:uFill>
                  <a:solidFill>
                    <a:srgbClr val="FFFFFF"/>
                  </a:solidFill>
                </a:uFill>
                <a:latin typeface="Consolas"/>
                <a:ea typeface="Consolas"/>
              </a:rPr>
              <a:t>What Is </a:t>
            </a:r>
            <a:r>
              <a:rPr lang="en-US" sz="4200" b="0" strike="noStrike" spc="-1">
                <a:solidFill>
                  <a:srgbClr val="0000FF"/>
                </a:solidFill>
                <a:uFill>
                  <a:solidFill>
                    <a:srgbClr val="FFFFFF"/>
                  </a:solidFill>
                </a:uFill>
                <a:latin typeface="Consolas"/>
                <a:ea typeface="Consolas"/>
              </a:rPr>
              <a:t>Data</a:t>
            </a:r>
            <a:r>
              <a:rPr lang="en-US" sz="4200" b="0" strike="noStrike" spc="-1">
                <a:solidFill>
                  <a:srgbClr val="00BF00"/>
                </a:solidFill>
                <a:uFill>
                  <a:solidFill>
                    <a:srgbClr val="FFFFFF"/>
                  </a:solidFill>
                </a:uFill>
                <a:latin typeface="Consolas"/>
                <a:ea typeface="Consolas"/>
              </a:rPr>
              <a:t>?</a:t>
            </a:r>
            <a:endParaRPr lang="en-US" sz="1400" b="0" strike="noStrike" spc="-1">
              <a:solidFill>
                <a:srgbClr val="000000"/>
              </a:solidFill>
              <a:uFill>
                <a:solidFill>
                  <a:srgbClr val="FFFFFF"/>
                </a:solidFill>
              </a:uFill>
              <a:latin typeface="Arial"/>
            </a:endParaRPr>
          </a:p>
        </p:txBody>
      </p:sp>
      <p:sp>
        <p:nvSpPr>
          <p:cNvPr id="85" name="CustomShape 8"/>
          <p:cNvSpPr/>
          <p:nvPr/>
        </p:nvSpPr>
        <p:spPr>
          <a:xfrm>
            <a:off x="0" y="3842280"/>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Data is essential to programming, but if data just sat in the computer without doing anything, it'd be pretty useless, which is why we have code.</a:t>
            </a:r>
            <a:endParaRPr lang="en-US" sz="2400" b="0" strike="noStrike" spc="-1" dirty="0">
              <a:solidFill>
                <a:schemeClr val="bg1"/>
              </a:solidFill>
              <a:uFill>
                <a:solidFill>
                  <a:srgbClr val="FFFFFF"/>
                </a:solidFill>
              </a:uFill>
              <a:latin typeface="Fira Sans Condensed"/>
            </a:endParaRPr>
          </a:p>
        </p:txBody>
      </p:sp>
      <p:sp>
        <p:nvSpPr>
          <p:cNvPr id="10" name="TextShape 10">
            <a:extLst>
              <a:ext uri="{FF2B5EF4-FFF2-40B4-BE49-F238E27FC236}">
                <a16:creationId xmlns:a16="http://schemas.microsoft.com/office/drawing/2014/main" id="{DBDDFE55-7E2D-47D9-9C6B-18ABB4B85D5B}"/>
              </a:ext>
            </a:extLst>
          </p:cNvPr>
          <p:cNvSpPr txBox="1"/>
          <p:nvPr/>
        </p:nvSpPr>
        <p:spPr>
          <a:xfrm>
            <a:off x="5303520" y="2194560"/>
            <a:ext cx="734400" cy="731520"/>
          </a:xfrm>
          <a:prstGeom prst="rect">
            <a:avLst/>
          </a:prstGeom>
          <a:solidFill>
            <a:srgbClr val="0000FF"/>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3</a:t>
            </a:r>
            <a:endParaRPr lang="en-US" sz="3200" b="0" strike="noStrike" spc="-1" dirty="0">
              <a:solidFill>
                <a:srgbClr val="FFFFFF"/>
              </a:solidFill>
              <a:uFill>
                <a:solidFill>
                  <a:srgbClr val="FFFFFF"/>
                </a:solidFill>
              </a:uFill>
              <a:latin typeface="Cambria"/>
            </a:endParaRPr>
          </a:p>
        </p:txBody>
      </p:sp>
      <p:sp>
        <p:nvSpPr>
          <p:cNvPr id="11" name="TextShape 19">
            <a:extLst>
              <a:ext uri="{FF2B5EF4-FFF2-40B4-BE49-F238E27FC236}">
                <a16:creationId xmlns:a16="http://schemas.microsoft.com/office/drawing/2014/main" id="{5CA42BC2-2BE3-47C0-994A-BFC31472EECB}"/>
              </a:ext>
            </a:extLst>
          </p:cNvPr>
          <p:cNvSpPr txBox="1"/>
          <p:nvPr/>
        </p:nvSpPr>
        <p:spPr>
          <a:xfrm>
            <a:off x="4572000" y="2194560"/>
            <a:ext cx="734400" cy="731520"/>
          </a:xfrm>
          <a:prstGeom prst="rect">
            <a:avLst/>
          </a:prstGeom>
          <a:solidFill>
            <a:srgbClr val="000080"/>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1</a:t>
            </a:r>
            <a:endParaRPr lang="en-US" sz="3200" b="0" strike="noStrike" spc="-1" dirty="0">
              <a:solidFill>
                <a:srgbClr val="FFFFFF"/>
              </a:solidFill>
              <a:uFill>
                <a:solidFill>
                  <a:srgbClr val="FFFFFF"/>
                </a:solidFill>
              </a:uFill>
              <a:latin typeface="Cambria"/>
            </a:endParaRPr>
          </a:p>
        </p:txBody>
      </p:sp>
      <p:sp>
        <p:nvSpPr>
          <p:cNvPr id="12" name="TextShape 17">
            <a:extLst>
              <a:ext uri="{FF2B5EF4-FFF2-40B4-BE49-F238E27FC236}">
                <a16:creationId xmlns:a16="http://schemas.microsoft.com/office/drawing/2014/main" id="{595825BE-A642-4933-ACC6-6162591C4B21}"/>
              </a:ext>
            </a:extLst>
          </p:cNvPr>
          <p:cNvSpPr txBox="1"/>
          <p:nvPr/>
        </p:nvSpPr>
        <p:spPr>
          <a:xfrm>
            <a:off x="3840480" y="2194560"/>
            <a:ext cx="734400" cy="731520"/>
          </a:xfrm>
          <a:prstGeom prst="rect">
            <a:avLst/>
          </a:prstGeom>
          <a:solidFill>
            <a:srgbClr val="0000FF"/>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0</a:t>
            </a:r>
            <a:endParaRPr lang="en-US" sz="3200" b="0" strike="noStrike" spc="-1" dirty="0">
              <a:solidFill>
                <a:srgbClr val="FFFFFF"/>
              </a:solidFill>
              <a:uFill>
                <a:solidFill>
                  <a:srgbClr val="FFFFFF"/>
                </a:solidFill>
              </a:uFill>
              <a:latin typeface="Cambria"/>
            </a:endParaRPr>
          </a:p>
        </p:txBody>
      </p:sp>
      <p:sp>
        <p:nvSpPr>
          <p:cNvPr id="13" name="TextShape 20">
            <a:extLst>
              <a:ext uri="{FF2B5EF4-FFF2-40B4-BE49-F238E27FC236}">
                <a16:creationId xmlns:a16="http://schemas.microsoft.com/office/drawing/2014/main" id="{FCF7F40E-D16A-4563-9D7C-B5F385C221B5}"/>
              </a:ext>
            </a:extLst>
          </p:cNvPr>
          <p:cNvSpPr txBox="1"/>
          <p:nvPr/>
        </p:nvSpPr>
        <p:spPr>
          <a:xfrm>
            <a:off x="3108960" y="2194560"/>
            <a:ext cx="734400" cy="731520"/>
          </a:xfrm>
          <a:prstGeom prst="rect">
            <a:avLst/>
          </a:prstGeom>
          <a:solidFill>
            <a:srgbClr val="000080"/>
          </a:solidFill>
          <a:ln w="38160">
            <a:solidFill>
              <a:srgbClr val="FFFFFF"/>
            </a:solidFill>
            <a:round/>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 </a:t>
            </a:r>
            <a:endParaRPr lang="en-US" sz="3200" b="0" strike="noStrike" spc="-1" dirty="0">
              <a:solidFill>
                <a:srgbClr val="FFFFFF"/>
              </a:solidFill>
              <a:uFill>
                <a:solidFill>
                  <a:srgbClr val="FFFFFF"/>
                </a:solidFill>
              </a:uFill>
              <a:latin typeface="Cambria"/>
            </a:endParaRPr>
          </a:p>
        </p:txBody>
      </p:sp>
      <p:sp>
        <p:nvSpPr>
          <p:cNvPr id="14" name="TextShape 4">
            <a:extLst>
              <a:ext uri="{FF2B5EF4-FFF2-40B4-BE49-F238E27FC236}">
                <a16:creationId xmlns:a16="http://schemas.microsoft.com/office/drawing/2014/main" id="{CDE07B63-CD2C-4234-87FC-D6D5420FDC3B}"/>
              </a:ext>
            </a:extLst>
          </p:cNvPr>
          <p:cNvSpPr txBox="1"/>
          <p:nvPr/>
        </p:nvSpPr>
        <p:spPr>
          <a:xfrm>
            <a:off x="3108960" y="1463040"/>
            <a:ext cx="2194560" cy="731520"/>
          </a:xfrm>
          <a:prstGeom prst="rect">
            <a:avLst/>
          </a:prstGeom>
          <a:noFill/>
          <a:ln>
            <a:noFill/>
          </a:ln>
        </p:spPr>
        <p:txBody>
          <a:bodyPr tIns="91440" bIns="91440"/>
          <a:lstStyle/>
          <a:p>
            <a:pPr>
              <a:lnSpc>
                <a:spcPct val="100000"/>
              </a:lnSpc>
            </a:pPr>
            <a:r>
              <a:rPr lang="en-US" sz="3000" b="0" strike="noStrike" spc="-1" dirty="0">
                <a:solidFill>
                  <a:srgbClr val="00BF00"/>
                </a:solidFill>
                <a:uFill>
                  <a:solidFill>
                    <a:srgbClr val="FFFFFF"/>
                  </a:solidFill>
                </a:uFill>
                <a:latin typeface="Consolas"/>
                <a:ea typeface="Consolas"/>
              </a:rPr>
              <a:t>integer</a:t>
            </a:r>
            <a:endParaRPr lang="en-US" sz="3200" b="0" strike="noStrike" spc="-1" dirty="0">
              <a:solidFill>
                <a:srgbClr val="FFFFFF"/>
              </a:solidFill>
              <a:uFill>
                <a:solidFill>
                  <a:srgbClr val="FFFFFF"/>
                </a:solidFill>
              </a:uFill>
              <a:latin typeface="Cambria"/>
            </a:endParaRPr>
          </a:p>
        </p:txBody>
      </p:sp>
      <p:sp>
        <p:nvSpPr>
          <p:cNvPr id="15" name="TextShape 5">
            <a:extLst>
              <a:ext uri="{FF2B5EF4-FFF2-40B4-BE49-F238E27FC236}">
                <a16:creationId xmlns:a16="http://schemas.microsoft.com/office/drawing/2014/main" id="{69630491-EE81-47AE-B75A-1DAB152CC0B7}"/>
              </a:ext>
            </a:extLst>
          </p:cNvPr>
          <p:cNvSpPr txBox="1"/>
          <p:nvPr/>
        </p:nvSpPr>
        <p:spPr>
          <a:xfrm>
            <a:off x="182880" y="2194560"/>
            <a:ext cx="2926080" cy="731520"/>
          </a:xfrm>
          <a:prstGeom prst="rect">
            <a:avLst/>
          </a:prstGeom>
          <a:noFill/>
          <a:ln>
            <a:noFill/>
          </a:ln>
        </p:spPr>
        <p:txBody>
          <a:bodyPr tIns="91440" bIns="91440"/>
          <a:lstStyle/>
          <a:p>
            <a:pPr algn="r">
              <a:lnSpc>
                <a:spcPct val="100000"/>
              </a:lnSpc>
            </a:pPr>
            <a:r>
              <a:rPr lang="en-US" sz="3000" b="0" strike="noStrike" spc="-1" dirty="0" err="1">
                <a:solidFill>
                  <a:srgbClr val="00BF00"/>
                </a:solidFill>
                <a:uFill>
                  <a:solidFill>
                    <a:srgbClr val="FFFFFF"/>
                  </a:solidFill>
                </a:uFill>
                <a:latin typeface="Consolas"/>
                <a:ea typeface="Consolas"/>
              </a:rPr>
              <a:t>lucky_number</a:t>
            </a:r>
            <a:endParaRPr lang="en-US" sz="3200" b="0" strike="noStrike" spc="-1" dirty="0">
              <a:solidFill>
                <a:srgbClr val="FFFFFF"/>
              </a:solidFill>
              <a:uFill>
                <a:solidFill>
                  <a:srgbClr val="FFFFFF"/>
                </a:solidFill>
              </a:uFill>
              <a:latin typeface="Cambria"/>
            </a:endParaRPr>
          </a:p>
        </p:txBody>
      </p:sp>
      <p:sp>
        <p:nvSpPr>
          <p:cNvPr id="16" name="CustomShape 8">
            <a:extLst>
              <a:ext uri="{FF2B5EF4-FFF2-40B4-BE49-F238E27FC236}">
                <a16:creationId xmlns:a16="http://schemas.microsoft.com/office/drawing/2014/main" id="{5282DD68-376E-442C-90B2-A94ECE417F25}"/>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Keep in mind that the names "</a:t>
            </a:r>
            <a:r>
              <a:rPr lang="en-US" sz="2400" dirty="0" err="1">
                <a:solidFill>
                  <a:schemeClr val="bg1"/>
                </a:solidFill>
                <a:latin typeface="Fira Sans Condensed"/>
              </a:rPr>
              <a:t>lucky_number</a:t>
            </a:r>
            <a:r>
              <a:rPr lang="en-US" sz="2400" dirty="0">
                <a:solidFill>
                  <a:schemeClr val="bg1"/>
                </a:solidFill>
                <a:latin typeface="Fira Sans Condensed"/>
              </a:rPr>
              <a:t>", "</a:t>
            </a:r>
            <a:r>
              <a:rPr lang="en-US" sz="2400" dirty="0" err="1">
                <a:solidFill>
                  <a:schemeClr val="bg1"/>
                </a:solidFill>
                <a:latin typeface="Fira Sans Condensed"/>
              </a:rPr>
              <a:t>Lucky_Number</a:t>
            </a:r>
            <a:r>
              <a:rPr lang="en-US" sz="2400" dirty="0">
                <a:solidFill>
                  <a:schemeClr val="bg1"/>
                </a:solidFill>
                <a:latin typeface="Fira Sans Condensed"/>
              </a:rPr>
              <a:t>", "</a:t>
            </a:r>
            <a:r>
              <a:rPr lang="en-US" sz="2400" dirty="0" err="1">
                <a:solidFill>
                  <a:schemeClr val="bg1"/>
                </a:solidFill>
                <a:latin typeface="Fira Sans Condensed"/>
              </a:rPr>
              <a:t>luckynumber</a:t>
            </a:r>
            <a:r>
              <a:rPr lang="en-US" sz="2400" dirty="0">
                <a:solidFill>
                  <a:schemeClr val="bg1"/>
                </a:solidFill>
                <a:latin typeface="Fira Sans Condensed"/>
              </a:rPr>
              <a:t>", and "</a:t>
            </a:r>
            <a:r>
              <a:rPr lang="en-US" sz="2400" dirty="0" err="1">
                <a:solidFill>
                  <a:schemeClr val="bg1"/>
                </a:solidFill>
                <a:latin typeface="Fira Sans Condensed"/>
              </a:rPr>
              <a:t>LuckyNumber</a:t>
            </a:r>
            <a:r>
              <a:rPr lang="en-US" sz="2400" dirty="0">
                <a:solidFill>
                  <a:schemeClr val="bg1"/>
                </a:solidFill>
                <a:latin typeface="Fira Sans Condensed"/>
              </a:rPr>
              <a:t>" with different capitalizations, with and without underscores are all different. Confusing, right?</a:t>
            </a:r>
            <a:endParaRPr lang="en-US" sz="2400" b="0" strike="noStrike" spc="-1" dirty="0">
              <a:solidFill>
                <a:schemeClr val="bg1"/>
              </a:solidFill>
              <a:uFill>
                <a:solidFill>
                  <a:srgbClr val="FFFFFF"/>
                </a:solidFill>
              </a:uFill>
              <a:latin typeface="Fira Sans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200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6"/>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30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17"/>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0" nodeType="afterEffect">
                                  <p:stCondLst>
                                    <p:cond delay="30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8"/>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0" nodeType="afterEffect">
                                  <p:stCondLst>
                                    <p:cond delay="300"/>
                                  </p:stCondLst>
                                  <p:childTnLst>
                                    <p:set>
                                      <p:cBhvr>
                                        <p:cTn id="27"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18" grpId="0"/>
      <p:bldP spid="18" grpId="1"/>
      <p:bldP spid="85" grpId="0"/>
      <p:bldP spid="16" grpId="0"/>
      <p:bldP spid="16" grpId="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2" name="CustomShape 18">
            <a:extLst>
              <a:ext uri="{FF2B5EF4-FFF2-40B4-BE49-F238E27FC236}">
                <a16:creationId xmlns:a16="http://schemas.microsoft.com/office/drawing/2014/main" id="{5747C5C5-F3A9-43F0-BE9B-77BE892C16E4}"/>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Real-world limitations are another important part of programming. All computers have limited resources (both </a:t>
            </a:r>
            <a:r>
              <a:rPr lang="en-US" sz="2400" dirty="0">
                <a:solidFill>
                  <a:schemeClr val="tx1">
                    <a:lumMod val="95000"/>
                    <a:lumOff val="5000"/>
                  </a:schemeClr>
                </a:solidFill>
                <a:latin typeface="Fira Sans Condensed"/>
              </a:rPr>
              <a:t>data and time)</a:t>
            </a:r>
            <a:endParaRPr lang="en-US" sz="2400" u="sng" strike="noStrike" spc="-1" dirty="0">
              <a:solidFill>
                <a:schemeClr val="tx1">
                  <a:lumMod val="95000"/>
                  <a:lumOff val="5000"/>
                </a:schemeClr>
              </a:solidFill>
              <a:uFill>
                <a:solidFill>
                  <a:srgbClr val="FFFFFF"/>
                </a:solidFill>
              </a:uFill>
              <a:latin typeface="Fira Sans Condensed"/>
            </a:endParaRPr>
          </a:p>
        </p:txBody>
      </p:sp>
      <p:sp>
        <p:nvSpPr>
          <p:cNvPr id="48" name="CustomShape 18">
            <a:extLst>
              <a:ext uri="{FF2B5EF4-FFF2-40B4-BE49-F238E27FC236}">
                <a16:creationId xmlns:a16="http://schemas.microsoft.com/office/drawing/2014/main" id="{4095029A-545C-450B-9D69-7BA392BBDF81}"/>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All code has a starting point--the </a:t>
            </a:r>
            <a:r>
              <a:rPr lang="en-US" sz="2400" i="1" dirty="0">
                <a:solidFill>
                  <a:schemeClr val="bg1"/>
                </a:solidFill>
                <a:latin typeface="Fira Sans Condensed"/>
              </a:rPr>
              <a:t>input</a:t>
            </a:r>
            <a:r>
              <a:rPr lang="en-US" sz="2400" dirty="0">
                <a:solidFill>
                  <a:schemeClr val="bg1"/>
                </a:solidFill>
                <a:latin typeface="Fira Sans Condensed"/>
              </a:rPr>
              <a:t>--and most has a destination--the </a:t>
            </a:r>
            <a:r>
              <a:rPr lang="en-US" sz="2400" i="1" dirty="0">
                <a:solidFill>
                  <a:schemeClr val="bg1"/>
                </a:solidFill>
                <a:latin typeface="Fira Sans Condensed"/>
              </a:rPr>
              <a:t>output</a:t>
            </a:r>
            <a:r>
              <a:rPr lang="en-US" sz="2400" dirty="0">
                <a:solidFill>
                  <a:schemeClr val="bg1"/>
                </a:solidFill>
                <a:latin typeface="Fira Sans Condensed"/>
              </a:rPr>
              <a:t>.</a:t>
            </a:r>
            <a:endParaRPr lang="en-US" sz="2400" b="0" strike="noStrike" spc="-1" dirty="0">
              <a:solidFill>
                <a:schemeClr val="bg1"/>
              </a:solidFill>
              <a:uFill>
                <a:solidFill>
                  <a:srgbClr val="FFFFFF"/>
                </a:solidFill>
              </a:uFill>
              <a:latin typeface="Fira Sans Condensed"/>
            </a:endParaRPr>
          </a:p>
        </p:txBody>
      </p:sp>
      <p:sp>
        <p:nvSpPr>
          <p:cNvPr id="50" name="CustomShape 18">
            <a:extLst>
              <a:ext uri="{FF2B5EF4-FFF2-40B4-BE49-F238E27FC236}">
                <a16:creationId xmlns:a16="http://schemas.microsoft.com/office/drawing/2014/main" id="{CC3EF517-FD60-460D-BA6B-9A2D06815941}"/>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code itself is </a:t>
            </a:r>
            <a:r>
              <a:rPr lang="en-US" sz="2400" dirty="0">
                <a:solidFill>
                  <a:schemeClr val="tx1">
                    <a:lumMod val="95000"/>
                    <a:lumOff val="5000"/>
                  </a:schemeClr>
                </a:solidFill>
                <a:latin typeface="Fira Sans Condensed"/>
              </a:rPr>
              <a:t>a list of </a:t>
            </a:r>
            <a:r>
              <a:rPr lang="en-US" sz="2400" i="1" dirty="0">
                <a:solidFill>
                  <a:schemeClr val="tx1">
                    <a:lumMod val="95000"/>
                    <a:lumOff val="5000"/>
                  </a:schemeClr>
                </a:solidFill>
                <a:latin typeface="Fira Sans Condensed"/>
              </a:rPr>
              <a:t>steps</a:t>
            </a:r>
            <a:endParaRPr lang="en-US" sz="2400" i="1" strike="noStrike" spc="-1" dirty="0">
              <a:solidFill>
                <a:schemeClr val="tx1">
                  <a:lumMod val="95000"/>
                  <a:lumOff val="5000"/>
                </a:schemeClr>
              </a:solidFill>
              <a:uFill>
                <a:solidFill>
                  <a:srgbClr val="FFFFFF"/>
                </a:solidFill>
              </a:uFill>
              <a:latin typeface="Fira Sans Condensed"/>
            </a:endParaRPr>
          </a:p>
        </p:txBody>
      </p:sp>
      <p:sp>
        <p:nvSpPr>
          <p:cNvPr id="86" name="TextShape 1"/>
          <p:cNvSpPr txBox="1"/>
          <p:nvPr/>
        </p:nvSpPr>
        <p:spPr>
          <a:xfrm>
            <a:off x="311760" y="883800"/>
            <a:ext cx="8520120" cy="3702600"/>
          </a:xfrm>
          <a:prstGeom prst="rect">
            <a:avLst/>
          </a:prstGeom>
          <a:noFill/>
          <a:ln>
            <a:noFill/>
          </a:ln>
        </p:spPr>
        <p:txBody>
          <a:bodyPr tIns="91440" bIns="91440"/>
          <a:lstStyle/>
          <a:p>
            <a:pPr>
              <a:lnSpc>
                <a:spcPct val="100000"/>
              </a:lnSpc>
            </a:pPr>
            <a:r>
              <a:rPr lang="en-US" sz="3000" b="0" strike="noStrike" spc="-1" dirty="0">
                <a:solidFill>
                  <a:srgbClr val="00BF00"/>
                </a:solidFill>
                <a:uFill>
                  <a:solidFill>
                    <a:srgbClr val="FFFFFF"/>
                  </a:solidFill>
                </a:uFill>
                <a:latin typeface="Consolas"/>
                <a:ea typeface="Consolas"/>
              </a:rPr>
              <a:t> </a:t>
            </a:r>
            <a:r>
              <a:rPr lang="en-US" sz="3000" spc="-1" dirty="0">
                <a:solidFill>
                  <a:srgbClr val="00BF00"/>
                </a:solidFill>
                <a:uFill>
                  <a:solidFill>
                    <a:srgbClr val="FFFFFF"/>
                  </a:solidFill>
                </a:uFill>
                <a:latin typeface="Consolas"/>
                <a:ea typeface="Consolas"/>
              </a:rPr>
              <a:t>Input </a:t>
            </a:r>
            <a:r>
              <a:rPr lang="en-US" sz="3000" b="0" strike="noStrike" spc="-1" dirty="0">
                <a:solidFill>
                  <a:srgbClr val="00BF00"/>
                </a:solidFill>
                <a:uFill>
                  <a:solidFill>
                    <a:srgbClr val="FFFFFF"/>
                  </a:solidFill>
                </a:uFill>
                <a:latin typeface="Consolas"/>
                <a:ea typeface="Consolas"/>
              </a:rPr>
              <a:t>→ Output</a:t>
            </a:r>
            <a:endParaRPr lang="en-US" sz="3200" b="0" strike="noStrike" spc="-1" dirty="0">
              <a:solidFill>
                <a:srgbClr val="FFFFFF"/>
              </a:solidFill>
              <a:uFill>
                <a:solidFill>
                  <a:srgbClr val="FFFFFF"/>
                </a:solidFill>
              </a:uFill>
              <a:latin typeface="Cambria"/>
            </a:endParaRPr>
          </a:p>
          <a:p>
            <a:pPr>
              <a:lnSpc>
                <a:spcPct val="100000"/>
              </a:lnSpc>
            </a:pPr>
            <a:r>
              <a:rPr lang="en-US" sz="3000" b="0" strike="noStrike" spc="-1" dirty="0">
                <a:solidFill>
                  <a:srgbClr val="00BF00"/>
                </a:solidFill>
                <a:uFill>
                  <a:solidFill>
                    <a:srgbClr val="FFFFFF"/>
                  </a:solidFill>
                </a:uFill>
                <a:latin typeface="Consolas"/>
                <a:ea typeface="Consolas"/>
              </a:rPr>
              <a:t> A list of steps</a:t>
            </a:r>
            <a:endParaRPr lang="en-US" sz="3200" b="0" strike="noStrike" spc="-1" dirty="0">
              <a:solidFill>
                <a:srgbClr val="FFFFFF"/>
              </a:solidFill>
              <a:uFill>
                <a:solidFill>
                  <a:srgbClr val="FFFFFF"/>
                </a:solidFill>
              </a:uFill>
              <a:latin typeface="Cambria"/>
            </a:endParaRPr>
          </a:p>
          <a:p>
            <a:pPr>
              <a:lnSpc>
                <a:spcPct val="100000"/>
              </a:lnSpc>
            </a:pPr>
            <a:r>
              <a:rPr lang="en-US" sz="3000" b="0" strike="noStrike" spc="-1" dirty="0">
                <a:solidFill>
                  <a:srgbClr val="00BF00"/>
                </a:solidFill>
                <a:uFill>
                  <a:solidFill>
                    <a:srgbClr val="FFFFFF"/>
                  </a:solidFill>
                </a:uFill>
                <a:latin typeface="Consolas"/>
                <a:ea typeface="Consolas"/>
              </a:rPr>
              <a:t> Limited time/data</a:t>
            </a:r>
            <a:endParaRPr lang="en-US" sz="3200" b="0" strike="noStrike" spc="-1" dirty="0">
              <a:solidFill>
                <a:srgbClr val="FFFFFF"/>
              </a:solidFill>
              <a:uFill>
                <a:solidFill>
                  <a:srgbClr val="FFFFFF"/>
                </a:solidFill>
              </a:uFill>
              <a:latin typeface="Cambria"/>
            </a:endParaRPr>
          </a:p>
          <a:p>
            <a:pPr>
              <a:lnSpc>
                <a:spcPct val="100000"/>
              </a:lnSpc>
            </a:pPr>
            <a:endParaRPr lang="en-US" sz="3200" b="0" strike="noStrike" spc="-1" dirty="0">
              <a:solidFill>
                <a:srgbClr val="FFFFFF"/>
              </a:solidFill>
              <a:uFill>
                <a:solidFill>
                  <a:srgbClr val="FFFFFF"/>
                </a:solidFill>
              </a:uFill>
              <a:latin typeface="Cambria"/>
            </a:endParaRPr>
          </a:p>
        </p:txBody>
      </p:sp>
      <p:sp>
        <p:nvSpPr>
          <p:cNvPr id="49" name="CustomShape 18">
            <a:extLst>
              <a:ext uri="{FF2B5EF4-FFF2-40B4-BE49-F238E27FC236}">
                <a16:creationId xmlns:a16="http://schemas.microsoft.com/office/drawing/2014/main" id="{ABDBE371-7B3B-40DE-A4C4-F06E465AFBF1}"/>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reason code doesn't need to have an output is because some code is meant to run forever (e.g. Linux, Mac, and Windows are programs meant to run forever). </a:t>
            </a:r>
            <a:endParaRPr lang="en-US" sz="2400" b="0" strike="noStrike" spc="-1" dirty="0">
              <a:solidFill>
                <a:schemeClr val="bg1"/>
              </a:solidFill>
              <a:uFill>
                <a:solidFill>
                  <a:srgbClr val="FFFFFF"/>
                </a:solidFill>
              </a:uFill>
              <a:latin typeface="Fira Sans Condensed"/>
            </a:endParaRPr>
          </a:p>
        </p:txBody>
      </p:sp>
      <p:sp>
        <p:nvSpPr>
          <p:cNvPr id="53" name="CustomShape 18">
            <a:extLst>
              <a:ext uri="{FF2B5EF4-FFF2-40B4-BE49-F238E27FC236}">
                <a16:creationId xmlns:a16="http://schemas.microsoft.com/office/drawing/2014/main" id="{9811262F-15CE-459B-9EE5-0A4CE0A3B951}"/>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Real-world limitations are another important part of programming. All computers have limited resources (both data</a:t>
            </a:r>
            <a:r>
              <a:rPr lang="en-US" sz="2400" b="1" dirty="0">
                <a:solidFill>
                  <a:schemeClr val="bg1"/>
                </a:solidFill>
                <a:latin typeface="Fira Sans Condensed"/>
              </a:rPr>
              <a:t> </a:t>
            </a:r>
            <a:r>
              <a:rPr lang="en-US" sz="2400" dirty="0">
                <a:solidFill>
                  <a:schemeClr val="bg1"/>
                </a:solidFill>
                <a:latin typeface="Fira Sans Condensed"/>
              </a:rPr>
              <a:t>and time), and code must take these limitations into account. </a:t>
            </a:r>
            <a:endParaRPr lang="en-US" sz="2400" u="sng" strike="noStrike" spc="-1" dirty="0">
              <a:solidFill>
                <a:schemeClr val="bg1"/>
              </a:solidFill>
              <a:uFill>
                <a:solidFill>
                  <a:srgbClr val="FFFFFF"/>
                </a:solidFill>
              </a:uFill>
              <a:latin typeface="Fira Sans Condensed"/>
            </a:endParaRPr>
          </a:p>
        </p:txBody>
      </p:sp>
      <p:sp>
        <p:nvSpPr>
          <p:cNvPr id="51" name="CustomShape 18">
            <a:extLst>
              <a:ext uri="{FF2B5EF4-FFF2-40B4-BE49-F238E27FC236}">
                <a16:creationId xmlns:a16="http://schemas.microsoft.com/office/drawing/2014/main" id="{6711C047-26EA-4186-A0CE-EFA6EBD81960}"/>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code itself is a list of </a:t>
            </a:r>
            <a:r>
              <a:rPr lang="en-US" sz="2400" i="1" dirty="0">
                <a:solidFill>
                  <a:schemeClr val="bg1"/>
                </a:solidFill>
                <a:latin typeface="Fira Sans Condensed"/>
              </a:rPr>
              <a:t>steps</a:t>
            </a:r>
            <a:r>
              <a:rPr lang="en-US" sz="2400" dirty="0">
                <a:solidFill>
                  <a:schemeClr val="bg1"/>
                </a:solidFill>
                <a:latin typeface="Fira Sans Condensed"/>
              </a:rPr>
              <a:t> needed to get from point A (i.e. the input) to point B (e.g. the output).</a:t>
            </a:r>
            <a:endParaRPr lang="en-US" sz="2400" strike="noStrike" spc="-1" dirty="0">
              <a:solidFill>
                <a:schemeClr val="bg1"/>
              </a:solidFill>
              <a:uFill>
                <a:solidFill>
                  <a:srgbClr val="FFFFFF"/>
                </a:solidFill>
              </a:uFill>
              <a:latin typeface="Fira Sans Condensed"/>
            </a:endParaRPr>
          </a:p>
        </p:txBody>
      </p:sp>
      <p:sp>
        <p:nvSpPr>
          <p:cNvPr id="103" name="CustomShape 18"/>
          <p:cNvSpPr/>
          <p:nvPr/>
        </p:nvSpPr>
        <p:spPr>
          <a:xfrm>
            <a:off x="0" y="3842280"/>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So what is code?</a:t>
            </a:r>
            <a:endParaRPr lang="en-US" sz="2400" b="0" strike="noStrike" spc="-1" dirty="0">
              <a:solidFill>
                <a:schemeClr val="bg1"/>
              </a:solidFill>
              <a:uFill>
                <a:solidFill>
                  <a:srgbClr val="FFFFFF"/>
                </a:solidFill>
              </a:uFill>
              <a:latin typeface="Fira Sans Condensed"/>
            </a:endParaRPr>
          </a:p>
        </p:txBody>
      </p:sp>
      <p:sp>
        <p:nvSpPr>
          <p:cNvPr id="54" name="CustomShape 18">
            <a:extLst>
              <a:ext uri="{FF2B5EF4-FFF2-40B4-BE49-F238E27FC236}">
                <a16:creationId xmlns:a16="http://schemas.microsoft.com/office/drawing/2014/main" id="{DB4A5F80-391C-4692-97C5-14477DF75C19}"/>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Time limitations can refer to both the lifetime of the computer or a real-world deadline (e.g. playing a video at 60 frames per second means that code only has a fraction of a second to update the screen).</a:t>
            </a:r>
            <a:endParaRPr lang="en-US" sz="2400" u="sng" strike="noStrike" spc="-1" dirty="0">
              <a:solidFill>
                <a:schemeClr val="bg1"/>
              </a:solidFill>
              <a:uFill>
                <a:solidFill>
                  <a:srgbClr val="FFFFFF"/>
                </a:solidFill>
              </a:uFill>
              <a:latin typeface="Fira Sans Condensed"/>
            </a:endParaRPr>
          </a:p>
        </p:txBody>
      </p:sp>
      <p:sp>
        <p:nvSpPr>
          <p:cNvPr id="46" name="CustomShape 18">
            <a:extLst>
              <a:ext uri="{FF2B5EF4-FFF2-40B4-BE49-F238E27FC236}">
                <a16:creationId xmlns:a16="http://schemas.microsoft.com/office/drawing/2014/main" id="{0D3EE213-44E8-407A-AFFA-B52AB6A21EC5}"/>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Code blocks are the verbs of programming and the answer to the question </a:t>
            </a:r>
            <a:r>
              <a:rPr lang="en-US" dirty="0">
                <a:solidFill>
                  <a:schemeClr val="bg1"/>
                </a:solidFill>
                <a:latin typeface="Fira Sans Condensed"/>
              </a:rPr>
              <a:t>"</a:t>
            </a:r>
            <a:r>
              <a:rPr lang="en-US" sz="2400" dirty="0">
                <a:solidFill>
                  <a:schemeClr val="bg1"/>
                </a:solidFill>
                <a:latin typeface="Fira Sans Condensed"/>
              </a:rPr>
              <a:t>How?</a:t>
            </a:r>
            <a:r>
              <a:rPr lang="en-US" dirty="0">
                <a:solidFill>
                  <a:schemeClr val="bg1"/>
                </a:solidFill>
                <a:latin typeface="Fira Sans Condensed"/>
              </a:rPr>
              <a:t>"</a:t>
            </a:r>
            <a:r>
              <a:rPr lang="en-US" sz="2400" dirty="0">
                <a:solidFill>
                  <a:schemeClr val="bg1"/>
                </a:solidFill>
                <a:latin typeface="Fira Sans Condensed"/>
              </a:rPr>
              <a:t>. Code blocks are how your computer </a:t>
            </a:r>
            <a:r>
              <a:rPr lang="en-US" dirty="0">
                <a:solidFill>
                  <a:schemeClr val="bg1"/>
                </a:solidFill>
                <a:latin typeface="Fira Sans Condensed"/>
              </a:rPr>
              <a:t>"</a:t>
            </a:r>
            <a:r>
              <a:rPr lang="en-US" sz="2400" dirty="0">
                <a:solidFill>
                  <a:schemeClr val="bg1"/>
                </a:solidFill>
                <a:latin typeface="Fira Sans Condensed"/>
              </a:rPr>
              <a:t>computes</a:t>
            </a:r>
            <a:r>
              <a:rPr lang="en-US" dirty="0">
                <a:solidFill>
                  <a:schemeClr val="bg1"/>
                </a:solidFill>
                <a:latin typeface="Fira Sans Condensed"/>
              </a:rPr>
              <a:t>"</a:t>
            </a:r>
            <a:r>
              <a:rPr lang="en-US" sz="2400" dirty="0">
                <a:solidFill>
                  <a:schemeClr val="bg1"/>
                </a:solidFill>
                <a:latin typeface="Fira Sans Condensed"/>
              </a:rPr>
              <a:t>.</a:t>
            </a:r>
            <a:endParaRPr lang="en-US" sz="2400" b="0" strike="noStrike" spc="-1" dirty="0">
              <a:solidFill>
                <a:schemeClr val="bg1"/>
              </a:solidFill>
              <a:uFill>
                <a:solidFill>
                  <a:srgbClr val="FFFFFF"/>
                </a:solidFill>
              </a:uFill>
              <a:latin typeface="Fira Sans Condensed"/>
            </a:endParaRPr>
          </a:p>
        </p:txBody>
      </p:sp>
      <p:sp>
        <p:nvSpPr>
          <p:cNvPr id="47" name="CustomShape 18">
            <a:extLst>
              <a:ext uri="{FF2B5EF4-FFF2-40B4-BE49-F238E27FC236}">
                <a16:creationId xmlns:a16="http://schemas.microsoft.com/office/drawing/2014/main" id="{0F65342B-D5CE-4AFE-A818-41365F7E08AD}"/>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All code has a starting point</a:t>
            </a:r>
            <a:r>
              <a:rPr lang="en-US" sz="2400" dirty="0">
                <a:solidFill>
                  <a:schemeClr val="tx1">
                    <a:lumMod val="95000"/>
                    <a:lumOff val="5000"/>
                  </a:schemeClr>
                </a:solidFill>
                <a:latin typeface="Fira Sans Condensed"/>
              </a:rPr>
              <a:t>--the </a:t>
            </a:r>
            <a:r>
              <a:rPr lang="en-US" sz="2400" i="1" dirty="0">
                <a:solidFill>
                  <a:schemeClr val="tx1">
                    <a:lumMod val="95000"/>
                    <a:lumOff val="5000"/>
                  </a:schemeClr>
                </a:solidFill>
                <a:latin typeface="Fira Sans Condensed"/>
              </a:rPr>
              <a:t>input</a:t>
            </a:r>
            <a:r>
              <a:rPr lang="en-US" sz="2400" dirty="0">
                <a:solidFill>
                  <a:schemeClr val="tx1">
                    <a:lumMod val="95000"/>
                    <a:lumOff val="5000"/>
                  </a:schemeClr>
                </a:solidFill>
                <a:latin typeface="Fira Sans Condensed"/>
              </a:rPr>
              <a:t>--</a:t>
            </a:r>
            <a:endParaRPr lang="en-US" sz="2400" b="0" strike="noStrike" spc="-1" dirty="0">
              <a:solidFill>
                <a:schemeClr val="tx1">
                  <a:lumMod val="95000"/>
                  <a:lumOff val="5000"/>
                </a:schemeClr>
              </a:solidFill>
              <a:uFill>
                <a:solidFill>
                  <a:srgbClr val="FFFFFF"/>
                </a:solidFill>
              </a:uFill>
              <a:latin typeface="Fira Sans Condensed"/>
            </a:endParaRPr>
          </a:p>
        </p:txBody>
      </p:sp>
      <p:sp>
        <p:nvSpPr>
          <p:cNvPr id="88" name="TextShape 3"/>
          <p:cNvSpPr txBox="1"/>
          <p:nvPr/>
        </p:nvSpPr>
        <p:spPr>
          <a:xfrm>
            <a:off x="311760" y="193680"/>
            <a:ext cx="8520120" cy="690120"/>
          </a:xfrm>
          <a:prstGeom prst="rect">
            <a:avLst/>
          </a:prstGeom>
          <a:solidFill>
            <a:srgbClr val="000000"/>
          </a:solidFill>
          <a:ln>
            <a:noFill/>
          </a:ln>
        </p:spPr>
        <p:txBody>
          <a:bodyPr tIns="91440" bIns="91440" anchor="b"/>
          <a:lstStyle/>
          <a:p>
            <a:pPr>
              <a:lnSpc>
                <a:spcPct val="100000"/>
              </a:lnSpc>
            </a:pPr>
            <a:r>
              <a:rPr lang="en-US" sz="4200" b="0" strike="noStrike" spc="-1" dirty="0">
                <a:solidFill>
                  <a:srgbClr val="00BF00"/>
                </a:solidFill>
                <a:uFill>
                  <a:solidFill>
                    <a:srgbClr val="FFFFFF"/>
                  </a:solidFill>
                </a:uFill>
                <a:latin typeface="Consolas"/>
                <a:ea typeface="Consolas"/>
              </a:rPr>
              <a:t>What Is </a:t>
            </a:r>
            <a:r>
              <a:rPr lang="en-US" sz="4200" b="0" strike="noStrike" spc="-1" dirty="0">
                <a:solidFill>
                  <a:srgbClr val="FF0000"/>
                </a:solidFill>
                <a:uFill>
                  <a:solidFill>
                    <a:srgbClr val="FFFFFF"/>
                  </a:solidFill>
                </a:uFill>
                <a:latin typeface="Consolas"/>
                <a:ea typeface="Consolas"/>
              </a:rPr>
              <a:t>Code</a:t>
            </a:r>
            <a:r>
              <a:rPr lang="en-US" sz="4200" b="0" strike="noStrike" spc="-1" dirty="0">
                <a:solidFill>
                  <a:srgbClr val="00BF00"/>
                </a:solidFill>
                <a:uFill>
                  <a:solidFill>
                    <a:srgbClr val="FFFFFF"/>
                  </a:solidFill>
                </a:uFill>
                <a:latin typeface="Consolas"/>
                <a:ea typeface="Consolas"/>
              </a:rPr>
              <a:t>?</a:t>
            </a:r>
            <a:endParaRPr lang="en-US" sz="14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03"/>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2000"/>
                                  </p:stCondLst>
                                  <p:childTnLst>
                                    <p:set>
                                      <p:cBhvr>
                                        <p:cTn id="13" dur="1" fill="hold">
                                          <p:stCondLst>
                                            <p:cond delay="0"/>
                                          </p:stCondLst>
                                        </p:cTn>
                                        <p:tgtEl>
                                          <p:spTgt spid="4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46"/>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0" nodeType="afterEffect">
                                  <p:stCondLst>
                                    <p:cond delay="200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47"/>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86">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48"/>
                                        </p:tgtEl>
                                        <p:attrNameLst>
                                          <p:attrName>style.visibility</p:attrName>
                                        </p:attrNameLst>
                                      </p:cBhvr>
                                      <p:to>
                                        <p:strVal val="hidden"/>
                                      </p:to>
                                    </p:set>
                                  </p:childTnLst>
                                </p:cTn>
                              </p:par>
                            </p:childTnLst>
                          </p:cTn>
                        </p:par>
                        <p:par>
                          <p:cTn id="33" fill="hold">
                            <p:stCondLst>
                              <p:cond delay="0"/>
                            </p:stCondLst>
                            <p:childTnLst>
                              <p:par>
                                <p:cTn id="34" presetID="1" presetClass="entr" presetSubtype="0" fill="hold" grpId="0" nodeType="afterEffect">
                                  <p:stCondLst>
                                    <p:cond delay="300"/>
                                  </p:stCondLst>
                                  <p:childTnLst>
                                    <p:set>
                                      <p:cBhvr>
                                        <p:cTn id="35" dur="1" fill="hold">
                                          <p:stCondLst>
                                            <p:cond delay="0"/>
                                          </p:stCondLst>
                                        </p:cTn>
                                        <p:tgtEl>
                                          <p:spTgt spid="4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49"/>
                                        </p:tgtEl>
                                        <p:attrNameLst>
                                          <p:attrName>style.visibility</p:attrName>
                                        </p:attrNameLst>
                                      </p:cBhvr>
                                      <p:to>
                                        <p:strVal val="hidden"/>
                                      </p:to>
                                    </p:set>
                                  </p:childTnLst>
                                </p:cTn>
                              </p:par>
                            </p:childTnLst>
                          </p:cTn>
                        </p:par>
                        <p:par>
                          <p:cTn id="40" fill="hold">
                            <p:stCondLst>
                              <p:cond delay="0"/>
                            </p:stCondLst>
                            <p:childTnLst>
                              <p:par>
                                <p:cTn id="41" presetID="1" presetClass="entr" presetSubtype="0" fill="hold" grpId="0" nodeType="afterEffect">
                                  <p:stCondLst>
                                    <p:cond delay="300"/>
                                  </p:stCondLst>
                                  <p:childTnLst>
                                    <p:set>
                                      <p:cBhvr>
                                        <p:cTn id="42" dur="1" fill="hold">
                                          <p:stCondLst>
                                            <p:cond delay="0"/>
                                          </p:stCondLst>
                                        </p:cTn>
                                        <p:tgtEl>
                                          <p:spTgt spid="5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50"/>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86">
                                            <p:txEl>
                                              <p:pRg st="1" end="1"/>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51"/>
                                        </p:tgtEl>
                                        <p:attrNameLst>
                                          <p:attrName>style.visibility</p:attrName>
                                        </p:attrNameLst>
                                      </p:cBhvr>
                                      <p:to>
                                        <p:strVal val="hidden"/>
                                      </p:to>
                                    </p:set>
                                  </p:childTnLst>
                                </p:cTn>
                              </p:par>
                            </p:childTnLst>
                          </p:cTn>
                        </p:par>
                        <p:par>
                          <p:cTn id="55" fill="hold">
                            <p:stCondLst>
                              <p:cond delay="0"/>
                            </p:stCondLst>
                            <p:childTnLst>
                              <p:par>
                                <p:cTn id="56" presetID="1" presetClass="entr" presetSubtype="0" fill="hold" grpId="0" nodeType="afterEffect">
                                  <p:stCondLst>
                                    <p:cond delay="2000"/>
                                  </p:stCondLst>
                                  <p:childTnLst>
                                    <p:set>
                                      <p:cBhvr>
                                        <p:cTn id="57" dur="1" fill="hold">
                                          <p:stCondLst>
                                            <p:cond delay="0"/>
                                          </p:stCondLst>
                                        </p:cTn>
                                        <p:tgtEl>
                                          <p:spTgt spid="52"/>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grpId="1" nodeType="clickEffect">
                                  <p:stCondLst>
                                    <p:cond delay="0"/>
                                  </p:stCondLst>
                                  <p:childTnLst>
                                    <p:set>
                                      <p:cBhvr>
                                        <p:cTn id="61" dur="1" fill="hold">
                                          <p:stCondLst>
                                            <p:cond delay="0"/>
                                          </p:stCondLst>
                                        </p:cTn>
                                        <p:tgtEl>
                                          <p:spTgt spid="52"/>
                                        </p:tgtEl>
                                        <p:attrNameLst>
                                          <p:attrName>style.visibility</p:attrName>
                                        </p:attrNameLst>
                                      </p:cBhvr>
                                      <p:to>
                                        <p:strVal val="hidden"/>
                                      </p:to>
                                    </p:set>
                                  </p:childTnLst>
                                </p:cTn>
                              </p:par>
                              <p:par>
                                <p:cTn id="62" presetID="1" presetClass="entr" presetSubtype="0" fill="hold" grpId="0" nodeType="withEffect">
                                  <p:stCondLst>
                                    <p:cond delay="0"/>
                                  </p:stCondLst>
                                  <p:childTnLst>
                                    <p:set>
                                      <p:cBhvr>
                                        <p:cTn id="63" dur="1" fill="hold">
                                          <p:stCondLst>
                                            <p:cond delay="0"/>
                                          </p:stCondLst>
                                        </p:cTn>
                                        <p:tgtEl>
                                          <p:spTgt spid="53"/>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86">
                                            <p:txEl>
                                              <p:pRg st="2" end="2"/>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53"/>
                                        </p:tgtEl>
                                        <p:attrNameLst>
                                          <p:attrName>style.visibility</p:attrName>
                                        </p:attrNameLst>
                                      </p:cBhvr>
                                      <p:to>
                                        <p:strVal val="hidden"/>
                                      </p:to>
                                    </p:set>
                                  </p:childTnLst>
                                </p:cTn>
                              </p:par>
                            </p:childTnLst>
                          </p:cTn>
                        </p:par>
                        <p:par>
                          <p:cTn id="70" fill="hold">
                            <p:stCondLst>
                              <p:cond delay="0"/>
                            </p:stCondLst>
                            <p:childTnLst>
                              <p:par>
                                <p:cTn id="71" presetID="1" presetClass="entr" presetSubtype="0" fill="hold" grpId="0" nodeType="afterEffect">
                                  <p:stCondLst>
                                    <p:cond delay="300"/>
                                  </p:stCondLst>
                                  <p:childTnLst>
                                    <p:set>
                                      <p:cBhvr>
                                        <p:cTn id="7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2" grpId="1"/>
      <p:bldP spid="48" grpId="0"/>
      <p:bldP spid="48" grpId="1"/>
      <p:bldP spid="50" grpId="0"/>
      <p:bldP spid="50" grpId="1"/>
      <p:bldP spid="86" grpId="0" uiExpand="1" build="p"/>
      <p:bldP spid="49" grpId="0"/>
      <p:bldP spid="49" grpId="1"/>
      <p:bldP spid="53" grpId="0"/>
      <p:bldP spid="53" grpId="1"/>
      <p:bldP spid="51" grpId="0"/>
      <p:bldP spid="51" grpId="1"/>
      <p:bldP spid="103" grpId="0"/>
      <p:bldP spid="103" grpId="1"/>
      <p:bldP spid="54" grpId="0"/>
      <p:bldP spid="46" grpId="0"/>
      <p:bldP spid="46" grpId="1"/>
      <p:bldP spid="47" grpId="0"/>
      <p:bldP spid="47" grpId="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0" name="CustomShape 18">
            <a:extLst>
              <a:ext uri="{FF2B5EF4-FFF2-40B4-BE49-F238E27FC236}">
                <a16:creationId xmlns:a16="http://schemas.microsoft.com/office/drawing/2014/main" id="{DD9A1076-31D9-40D9-8A11-62738558F02B}"/>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inputs are used by a function called </a:t>
            </a:r>
            <a:r>
              <a:rPr lang="en-US" sz="2400" dirty="0">
                <a:solidFill>
                  <a:schemeClr val="tx1">
                    <a:lumMod val="95000"/>
                    <a:lumOff val="5000"/>
                  </a:schemeClr>
                </a:solidFill>
                <a:latin typeface="Fira Sans Condensed"/>
              </a:rPr>
              <a:t>average</a:t>
            </a:r>
            <a:endParaRPr lang="en-US" sz="2400" strike="noStrike" spc="-1" dirty="0">
              <a:solidFill>
                <a:schemeClr val="tx1">
                  <a:lumMod val="95000"/>
                  <a:lumOff val="5000"/>
                </a:schemeClr>
              </a:solidFill>
              <a:uFill>
                <a:solidFill>
                  <a:srgbClr val="FFFFFF"/>
                </a:solidFill>
              </a:uFill>
              <a:latin typeface="Fira Sans Condensed"/>
            </a:endParaRPr>
          </a:p>
        </p:txBody>
      </p:sp>
      <p:sp>
        <p:nvSpPr>
          <p:cNvPr id="56" name="CustomShape 18">
            <a:extLst>
              <a:ext uri="{FF2B5EF4-FFF2-40B4-BE49-F238E27FC236}">
                <a16:creationId xmlns:a16="http://schemas.microsoft.com/office/drawing/2014/main" id="{076BDC80-0290-41B3-B1F6-27D1D5165CD9}"/>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Consider the following code that takes the average of two numbers and returns the result:</a:t>
            </a:r>
            <a:endParaRPr lang="en-US" sz="2400" b="0" strike="noStrike" spc="-1" dirty="0">
              <a:solidFill>
                <a:schemeClr val="bg1"/>
              </a:solidFill>
              <a:uFill>
                <a:solidFill>
                  <a:srgbClr val="FFFFFF"/>
                </a:solidFill>
              </a:uFill>
              <a:latin typeface="Fira Sans Condensed"/>
            </a:endParaRPr>
          </a:p>
        </p:txBody>
      </p:sp>
      <p:sp>
        <p:nvSpPr>
          <p:cNvPr id="61" name="CustomShape 18">
            <a:extLst>
              <a:ext uri="{FF2B5EF4-FFF2-40B4-BE49-F238E27FC236}">
                <a16:creationId xmlns:a16="http://schemas.microsoft.com/office/drawing/2014/main" id="{A37A6908-620F-440C-98F1-A2533EB6B2BC}"/>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inputs are used by a function called average, which yields the result of </a:t>
            </a:r>
            <a:r>
              <a:rPr lang="en-US" sz="2400" dirty="0">
                <a:solidFill>
                  <a:schemeClr val="tx1">
                    <a:lumMod val="95000"/>
                    <a:lumOff val="5000"/>
                  </a:schemeClr>
                </a:solidFill>
                <a:latin typeface="Fira Sans Condensed"/>
              </a:rPr>
              <a:t>"a" plus "b" over two.</a:t>
            </a:r>
            <a:endParaRPr lang="en-US" sz="2400" strike="noStrike" spc="-1" dirty="0">
              <a:solidFill>
                <a:schemeClr val="tx1">
                  <a:lumMod val="95000"/>
                  <a:lumOff val="5000"/>
                </a:schemeClr>
              </a:solidFill>
              <a:uFill>
                <a:solidFill>
                  <a:srgbClr val="FFFFFF"/>
                </a:solidFill>
              </a:uFill>
              <a:latin typeface="Fira Sans Condensed"/>
            </a:endParaRPr>
          </a:p>
        </p:txBody>
      </p:sp>
      <p:sp>
        <p:nvSpPr>
          <p:cNvPr id="63" name="CustomShape 18">
            <a:extLst>
              <a:ext uri="{FF2B5EF4-FFF2-40B4-BE49-F238E27FC236}">
                <a16:creationId xmlns:a16="http://schemas.microsoft.com/office/drawing/2014/main" id="{C824C432-2EDF-463B-8FA7-873971D66C65}"/>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code can now </a:t>
            </a:r>
            <a:r>
              <a:rPr lang="en-US" sz="2400" i="1" dirty="0">
                <a:solidFill>
                  <a:schemeClr val="tx1">
                    <a:lumMod val="95000"/>
                    <a:lumOff val="5000"/>
                  </a:schemeClr>
                </a:solidFill>
                <a:latin typeface="Fira Sans Condensed"/>
              </a:rPr>
              <a:t>return</a:t>
            </a:r>
            <a:r>
              <a:rPr lang="en-US" sz="2400" b="1" dirty="0">
                <a:solidFill>
                  <a:schemeClr val="tx1">
                    <a:lumMod val="95000"/>
                    <a:lumOff val="5000"/>
                  </a:schemeClr>
                </a:solidFill>
                <a:latin typeface="Fira Sans Condensed"/>
              </a:rPr>
              <a:t> </a:t>
            </a:r>
            <a:r>
              <a:rPr lang="en-US" sz="2400" dirty="0">
                <a:solidFill>
                  <a:schemeClr val="tx1">
                    <a:lumMod val="95000"/>
                    <a:lumOff val="5000"/>
                  </a:schemeClr>
                </a:solidFill>
                <a:latin typeface="Fira Sans Condensed"/>
              </a:rPr>
              <a:t>the average </a:t>
            </a:r>
            <a:endParaRPr lang="en-US" sz="2400" strike="noStrike" spc="-1" dirty="0">
              <a:solidFill>
                <a:schemeClr val="tx1">
                  <a:lumMod val="95000"/>
                  <a:lumOff val="5000"/>
                </a:schemeClr>
              </a:solidFill>
              <a:uFill>
                <a:solidFill>
                  <a:srgbClr val="FFFFFF"/>
                </a:solidFill>
              </a:uFill>
              <a:latin typeface="Fira Sans Condensed"/>
            </a:endParaRPr>
          </a:p>
        </p:txBody>
      </p:sp>
      <p:sp>
        <p:nvSpPr>
          <p:cNvPr id="64" name="CustomShape 18">
            <a:extLst>
              <a:ext uri="{FF2B5EF4-FFF2-40B4-BE49-F238E27FC236}">
                <a16:creationId xmlns:a16="http://schemas.microsoft.com/office/drawing/2014/main" id="{CA75D640-4F7F-4038-BCCD-AE230CD4FD75}"/>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code can now </a:t>
            </a:r>
            <a:r>
              <a:rPr lang="en-US" sz="2400" i="1" dirty="0">
                <a:solidFill>
                  <a:schemeClr val="bg1"/>
                </a:solidFill>
                <a:latin typeface="Fira Sans Condensed"/>
              </a:rPr>
              <a:t>return</a:t>
            </a:r>
            <a:r>
              <a:rPr lang="en-US" sz="2400" b="1" dirty="0">
                <a:solidFill>
                  <a:schemeClr val="bg1"/>
                </a:solidFill>
                <a:latin typeface="Fira Sans Condensed"/>
              </a:rPr>
              <a:t> </a:t>
            </a:r>
            <a:r>
              <a:rPr lang="en-US" sz="2400" dirty="0">
                <a:solidFill>
                  <a:schemeClr val="bg1"/>
                </a:solidFill>
                <a:latin typeface="Fira Sans Condensed"/>
              </a:rPr>
              <a:t>the average as an output.</a:t>
            </a:r>
            <a:endParaRPr lang="en-US" sz="2400" strike="noStrike" spc="-1" dirty="0">
              <a:solidFill>
                <a:schemeClr val="bg1"/>
              </a:solidFill>
              <a:uFill>
                <a:solidFill>
                  <a:srgbClr val="FFFFFF"/>
                </a:solidFill>
              </a:uFill>
              <a:latin typeface="Fira Sans Condensed"/>
            </a:endParaRPr>
          </a:p>
        </p:txBody>
      </p:sp>
      <p:sp>
        <p:nvSpPr>
          <p:cNvPr id="46" name="CustomShape 18">
            <a:extLst>
              <a:ext uri="{FF2B5EF4-FFF2-40B4-BE49-F238E27FC236}">
                <a16:creationId xmlns:a16="http://schemas.microsoft.com/office/drawing/2014/main" id="{0BB16FB0-0269-433B-8EAC-48BF03661E5B}"/>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This code for the average hides two steps, though. Consider the following:</a:t>
            </a:r>
            <a:endParaRPr lang="en-US" sz="2400" b="0" strike="noStrike" spc="-1" dirty="0">
              <a:solidFill>
                <a:schemeClr val="bg1"/>
              </a:solidFill>
              <a:uFill>
                <a:solidFill>
                  <a:srgbClr val="FFFFFF"/>
                </a:solidFill>
              </a:uFill>
              <a:latin typeface="Fira Sans Condensed"/>
            </a:endParaRPr>
          </a:p>
        </p:txBody>
      </p:sp>
      <p:sp>
        <p:nvSpPr>
          <p:cNvPr id="49" name="CustomShape 18">
            <a:extLst>
              <a:ext uri="{FF2B5EF4-FFF2-40B4-BE49-F238E27FC236}">
                <a16:creationId xmlns:a16="http://schemas.microsoft.com/office/drawing/2014/main" id="{EDFF0F97-4D16-4AD9-86EC-6FE0BF4F8E64}"/>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same two inputs, </a:t>
            </a:r>
            <a:r>
              <a:rPr lang="en-US" sz="2400" dirty="0">
                <a:solidFill>
                  <a:schemeClr val="tx1">
                    <a:lumMod val="95000"/>
                    <a:lumOff val="5000"/>
                  </a:schemeClr>
                </a:solidFill>
                <a:latin typeface="Fira Sans Condensed"/>
              </a:rPr>
              <a:t>"a" and</a:t>
            </a:r>
            <a:endParaRPr lang="en-US" sz="2400" b="0" strike="noStrike" spc="-1" dirty="0">
              <a:solidFill>
                <a:schemeClr val="tx1">
                  <a:lumMod val="95000"/>
                  <a:lumOff val="5000"/>
                </a:schemeClr>
              </a:solidFill>
              <a:uFill>
                <a:solidFill>
                  <a:srgbClr val="FFFFFF"/>
                </a:solidFill>
              </a:uFill>
              <a:latin typeface="Fira Sans Condensed"/>
            </a:endParaRPr>
          </a:p>
        </p:txBody>
      </p:sp>
      <p:sp>
        <p:nvSpPr>
          <p:cNvPr id="55" name="CustomShape 18">
            <a:extLst>
              <a:ext uri="{FF2B5EF4-FFF2-40B4-BE49-F238E27FC236}">
                <a16:creationId xmlns:a16="http://schemas.microsoft.com/office/drawing/2014/main" id="{CB0B96EF-7271-47C9-9181-B6E64494B52F}"/>
              </a:ext>
            </a:extLst>
          </p:cNvPr>
          <p:cNvSpPr/>
          <p:nvPr/>
        </p:nvSpPr>
        <p:spPr>
          <a:xfrm>
            <a:off x="0" y="3832803"/>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What, then, is an example of code?</a:t>
            </a:r>
            <a:endParaRPr lang="en-US" sz="2400" b="0" strike="noStrike" spc="-1" dirty="0">
              <a:solidFill>
                <a:schemeClr val="bg1"/>
              </a:solidFill>
              <a:uFill>
                <a:solidFill>
                  <a:srgbClr val="FFFFFF"/>
                </a:solidFill>
              </a:uFill>
              <a:latin typeface="Fira Sans Condensed"/>
            </a:endParaRPr>
          </a:p>
        </p:txBody>
      </p:sp>
      <p:sp>
        <p:nvSpPr>
          <p:cNvPr id="62" name="CustomShape 18">
            <a:extLst>
              <a:ext uri="{FF2B5EF4-FFF2-40B4-BE49-F238E27FC236}">
                <a16:creationId xmlns:a16="http://schemas.microsoft.com/office/drawing/2014/main" id="{E8426D0A-8FF5-413C-9B51-357DF566C99D}"/>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The inputs are used by a function called average, which yields the result of "a" plus "b" over two.</a:t>
            </a:r>
            <a:endParaRPr lang="en-US" sz="2400" strike="noStrike" spc="-1" dirty="0">
              <a:solidFill>
                <a:schemeClr val="bg1"/>
              </a:solidFill>
              <a:uFill>
                <a:solidFill>
                  <a:srgbClr val="FFFFFF"/>
                </a:solidFill>
              </a:uFill>
              <a:latin typeface="Fira Sans Condensed"/>
            </a:endParaRPr>
          </a:p>
        </p:txBody>
      </p:sp>
      <p:sp>
        <p:nvSpPr>
          <p:cNvPr id="59" name="CustomShape 18">
            <a:extLst>
              <a:ext uri="{FF2B5EF4-FFF2-40B4-BE49-F238E27FC236}">
                <a16:creationId xmlns:a16="http://schemas.microsoft.com/office/drawing/2014/main" id="{473E85D1-B93D-4B7F-A9E5-2D07DBBB08EF}"/>
              </a:ext>
            </a:extLst>
          </p:cNvPr>
          <p:cNvSpPr/>
          <p:nvPr/>
        </p:nvSpPr>
        <p:spPr>
          <a:xfrm>
            <a:off x="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Two data inputs are received: "a" and "b".</a:t>
            </a:r>
            <a:endParaRPr lang="en-US" sz="2400" b="0" strike="noStrike" spc="-1" dirty="0">
              <a:solidFill>
                <a:schemeClr val="bg1"/>
              </a:solidFill>
              <a:uFill>
                <a:solidFill>
                  <a:srgbClr val="FFFFFF"/>
                </a:solidFill>
              </a:uFill>
              <a:latin typeface="Fira Sans Condensed"/>
            </a:endParaRPr>
          </a:p>
        </p:txBody>
      </p:sp>
      <p:sp>
        <p:nvSpPr>
          <p:cNvPr id="86" name="TextShape 1"/>
          <p:cNvSpPr txBox="1"/>
          <p:nvPr/>
        </p:nvSpPr>
        <p:spPr>
          <a:xfrm>
            <a:off x="311760" y="883987"/>
            <a:ext cx="8520120" cy="3702600"/>
          </a:xfrm>
          <a:prstGeom prst="rect">
            <a:avLst/>
          </a:prstGeom>
          <a:noFill/>
          <a:ln>
            <a:noFill/>
          </a:ln>
        </p:spPr>
        <p:txBody>
          <a:bodyPr tIns="91440" bIns="91440"/>
          <a:lstStyle/>
          <a:p>
            <a:pPr>
              <a:lnSpc>
                <a:spcPct val="100000"/>
              </a:lnSpc>
            </a:pPr>
            <a:r>
              <a:rPr lang="en-US" sz="3000" b="0" strike="noStrike" spc="-1" dirty="0">
                <a:solidFill>
                  <a:srgbClr val="00BF00"/>
                </a:solidFill>
                <a:uFill>
                  <a:solidFill>
                    <a:srgbClr val="FFFFFF"/>
                  </a:solidFill>
                </a:uFill>
                <a:latin typeface="Consolas"/>
                <a:ea typeface="Consolas"/>
              </a:rPr>
              <a:t> </a:t>
            </a:r>
            <a:r>
              <a:rPr lang="en-US" sz="3000" spc="-1" dirty="0">
                <a:solidFill>
                  <a:srgbClr val="00BF00"/>
                </a:solidFill>
                <a:uFill>
                  <a:solidFill>
                    <a:srgbClr val="FFFFFF"/>
                  </a:solidFill>
                </a:uFill>
                <a:latin typeface="Consolas"/>
                <a:ea typeface="Consolas"/>
              </a:rPr>
              <a:t>Input </a:t>
            </a:r>
            <a:r>
              <a:rPr lang="en-US" sz="3000" b="0" strike="noStrike" spc="-1" dirty="0">
                <a:solidFill>
                  <a:srgbClr val="00BF00"/>
                </a:solidFill>
                <a:uFill>
                  <a:solidFill>
                    <a:srgbClr val="FFFFFF"/>
                  </a:solidFill>
                </a:uFill>
                <a:latin typeface="Consolas"/>
                <a:ea typeface="Consolas"/>
              </a:rPr>
              <a:t>→ Output</a:t>
            </a:r>
            <a:endParaRPr lang="en-US" sz="3200" b="0" strike="noStrike" spc="-1" dirty="0">
              <a:solidFill>
                <a:srgbClr val="FFFFFF"/>
              </a:solidFill>
              <a:uFill>
                <a:solidFill>
                  <a:srgbClr val="FFFFFF"/>
                </a:solidFill>
              </a:uFill>
              <a:latin typeface="Cambria"/>
            </a:endParaRPr>
          </a:p>
          <a:p>
            <a:pPr>
              <a:lnSpc>
                <a:spcPct val="100000"/>
              </a:lnSpc>
            </a:pPr>
            <a:r>
              <a:rPr lang="en-US" sz="3000" b="0" strike="noStrike" spc="-1" dirty="0">
                <a:solidFill>
                  <a:srgbClr val="00BF00"/>
                </a:solidFill>
                <a:uFill>
                  <a:solidFill>
                    <a:srgbClr val="FFFFFF"/>
                  </a:solidFill>
                </a:uFill>
                <a:latin typeface="Consolas"/>
                <a:ea typeface="Consolas"/>
              </a:rPr>
              <a:t> A list of steps</a:t>
            </a:r>
            <a:endParaRPr lang="en-US" sz="3200" b="0" strike="noStrike" spc="-1" dirty="0">
              <a:solidFill>
                <a:srgbClr val="FFFFFF"/>
              </a:solidFill>
              <a:uFill>
                <a:solidFill>
                  <a:srgbClr val="FFFFFF"/>
                </a:solidFill>
              </a:uFill>
              <a:latin typeface="Cambria"/>
            </a:endParaRPr>
          </a:p>
          <a:p>
            <a:pPr>
              <a:lnSpc>
                <a:spcPct val="100000"/>
              </a:lnSpc>
            </a:pPr>
            <a:r>
              <a:rPr lang="en-US" sz="3000" b="0" strike="noStrike" spc="-1" dirty="0">
                <a:solidFill>
                  <a:srgbClr val="00BF00"/>
                </a:solidFill>
                <a:uFill>
                  <a:solidFill>
                    <a:srgbClr val="FFFFFF"/>
                  </a:solidFill>
                </a:uFill>
                <a:latin typeface="Consolas"/>
                <a:ea typeface="Consolas"/>
              </a:rPr>
              <a:t> Limited time/data</a:t>
            </a:r>
            <a:endParaRPr lang="en-US" sz="3200" b="0" strike="noStrike" spc="-1" dirty="0">
              <a:solidFill>
                <a:srgbClr val="FFFFFF"/>
              </a:solidFill>
              <a:uFill>
                <a:solidFill>
                  <a:srgbClr val="FFFFFF"/>
                </a:solidFill>
              </a:uFill>
              <a:latin typeface="Cambria"/>
            </a:endParaRPr>
          </a:p>
          <a:p>
            <a:pPr>
              <a:lnSpc>
                <a:spcPct val="100000"/>
              </a:lnSpc>
            </a:pPr>
            <a:endParaRPr lang="en-US" sz="3200" b="0" strike="noStrike" spc="-1" dirty="0">
              <a:solidFill>
                <a:srgbClr val="FFFFFF"/>
              </a:solidFill>
              <a:uFill>
                <a:solidFill>
                  <a:srgbClr val="FFFFFF"/>
                </a:solidFill>
              </a:uFill>
              <a:latin typeface="Cambria"/>
            </a:endParaRPr>
          </a:p>
        </p:txBody>
      </p:sp>
      <p:sp>
        <p:nvSpPr>
          <p:cNvPr id="57" name="CustomShape 18">
            <a:extLst>
              <a:ext uri="{FF2B5EF4-FFF2-40B4-BE49-F238E27FC236}">
                <a16:creationId xmlns:a16="http://schemas.microsoft.com/office/drawing/2014/main" id="{D87EF02E-CC34-4B11-B794-7509B8B5065D}"/>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Two data inputs are received: </a:t>
            </a:r>
            <a:r>
              <a:rPr lang="en-US" sz="2400" dirty="0">
                <a:solidFill>
                  <a:srgbClr val="0D0D0D"/>
                </a:solidFill>
                <a:latin typeface="Fira Sans Condensed"/>
              </a:rPr>
              <a:t>"a" and</a:t>
            </a:r>
            <a:endParaRPr lang="en-US" sz="2400" b="0" strike="noStrike" spc="-1" dirty="0">
              <a:solidFill>
                <a:srgbClr val="0D0D0D"/>
              </a:solidFill>
              <a:uFill>
                <a:solidFill>
                  <a:srgbClr val="FFFFFF"/>
                </a:solidFill>
              </a:uFill>
              <a:latin typeface="Fira Sans Condensed"/>
            </a:endParaRPr>
          </a:p>
        </p:txBody>
      </p:sp>
      <p:sp>
        <p:nvSpPr>
          <p:cNvPr id="58" name="CustomShape 18">
            <a:extLst>
              <a:ext uri="{FF2B5EF4-FFF2-40B4-BE49-F238E27FC236}">
                <a16:creationId xmlns:a16="http://schemas.microsoft.com/office/drawing/2014/main" id="{883D4B97-B337-4C58-8497-0190DDA3A829}"/>
              </a:ext>
            </a:extLst>
          </p:cNvPr>
          <p:cNvSpPr/>
          <p:nvPr/>
        </p:nvSpPr>
        <p:spPr>
          <a:xfrm>
            <a:off x="360" y="3831336"/>
            <a:ext cx="9143640" cy="13010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15000"/>
              </a:lnSpc>
            </a:pPr>
            <a:r>
              <a:rPr lang="en-US" sz="2400" dirty="0">
                <a:solidFill>
                  <a:schemeClr val="bg1"/>
                </a:solidFill>
                <a:latin typeface="Fira Sans Condensed"/>
              </a:rPr>
              <a:t>Two data inputs are received: "a" and </a:t>
            </a:r>
            <a:r>
              <a:rPr lang="en-US" sz="2400" dirty="0">
                <a:solidFill>
                  <a:srgbClr val="0D0D0D"/>
                </a:solidFill>
                <a:latin typeface="Fira Sans Condensed"/>
              </a:rPr>
              <a:t>"b".</a:t>
            </a:r>
            <a:endParaRPr lang="en-US" sz="2400" b="0" strike="noStrike" spc="-1" dirty="0">
              <a:solidFill>
                <a:srgbClr val="0D0D0D"/>
              </a:solidFill>
              <a:uFill>
                <a:solidFill>
                  <a:srgbClr val="FFFFFF"/>
                </a:solidFill>
              </a:uFill>
              <a:latin typeface="Fira Sans Condensed"/>
            </a:endParaRPr>
          </a:p>
        </p:txBody>
      </p:sp>
      <p:sp>
        <p:nvSpPr>
          <p:cNvPr id="88" name="TextShape 3"/>
          <p:cNvSpPr txBox="1"/>
          <p:nvPr/>
        </p:nvSpPr>
        <p:spPr>
          <a:xfrm>
            <a:off x="311760" y="193680"/>
            <a:ext cx="8520120" cy="690120"/>
          </a:xfrm>
          <a:prstGeom prst="rect">
            <a:avLst/>
          </a:prstGeom>
          <a:solidFill>
            <a:srgbClr val="000000"/>
          </a:solidFill>
          <a:ln>
            <a:noFill/>
          </a:ln>
        </p:spPr>
        <p:txBody>
          <a:bodyPr tIns="91440" bIns="91440" anchor="b"/>
          <a:lstStyle/>
          <a:p>
            <a:pPr>
              <a:lnSpc>
                <a:spcPct val="100000"/>
              </a:lnSpc>
            </a:pPr>
            <a:r>
              <a:rPr lang="en-US" sz="4200" b="0" strike="noStrike" spc="-1" dirty="0">
                <a:solidFill>
                  <a:srgbClr val="00BF00"/>
                </a:solidFill>
                <a:uFill>
                  <a:solidFill>
                    <a:srgbClr val="FFFFFF"/>
                  </a:solidFill>
                </a:uFill>
                <a:latin typeface="Consolas"/>
                <a:ea typeface="Consolas"/>
              </a:rPr>
              <a:t>What Is </a:t>
            </a:r>
            <a:r>
              <a:rPr lang="en-US" sz="4200" b="0" strike="noStrike" spc="-1" dirty="0">
                <a:solidFill>
                  <a:srgbClr val="FF0000"/>
                </a:solidFill>
                <a:uFill>
                  <a:solidFill>
                    <a:srgbClr val="FFFFFF"/>
                  </a:solidFill>
                </a:uFill>
                <a:latin typeface="Consolas"/>
                <a:ea typeface="Consolas"/>
              </a:rPr>
              <a:t>Code</a:t>
            </a:r>
            <a:r>
              <a:rPr lang="en-US" sz="4200" b="0" strike="noStrike" spc="-1" dirty="0">
                <a:solidFill>
                  <a:srgbClr val="00BF00"/>
                </a:solidFill>
                <a:uFill>
                  <a:solidFill>
                    <a:srgbClr val="FFFFFF"/>
                  </a:solidFill>
                </a:uFill>
                <a:latin typeface="Consolas"/>
                <a:ea typeface="Consolas"/>
              </a:rPr>
              <a:t>?</a:t>
            </a:r>
            <a:endParaRPr lang="en-US" sz="1400" b="0" strike="noStrike" spc="-1" dirty="0">
              <a:solidFill>
                <a:srgbClr val="000000"/>
              </a:solidFill>
              <a:uFill>
                <a:solidFill>
                  <a:srgbClr val="FFFFFF"/>
                </a:solidFill>
              </a:uFill>
              <a:latin typeface="Arial"/>
            </a:endParaRPr>
          </a:p>
        </p:txBody>
      </p:sp>
      <p:grpSp>
        <p:nvGrpSpPr>
          <p:cNvPr id="4" name="Group 3">
            <a:extLst>
              <a:ext uri="{FF2B5EF4-FFF2-40B4-BE49-F238E27FC236}">
                <a16:creationId xmlns:a16="http://schemas.microsoft.com/office/drawing/2014/main" id="{BC6BBAAA-CD05-4536-B50D-EDEE0153328C}"/>
              </a:ext>
            </a:extLst>
          </p:cNvPr>
          <p:cNvGrpSpPr/>
          <p:nvPr/>
        </p:nvGrpSpPr>
        <p:grpSpPr>
          <a:xfrm>
            <a:off x="2894400" y="2619305"/>
            <a:ext cx="2450614" cy="1034280"/>
            <a:chOff x="2894400" y="2633760"/>
            <a:chExt cx="2584440" cy="1034280"/>
          </a:xfrm>
        </p:grpSpPr>
        <p:sp>
          <p:nvSpPr>
            <p:cNvPr id="91" name="CustomShape 6"/>
            <p:cNvSpPr/>
            <p:nvPr/>
          </p:nvSpPr>
          <p:spPr>
            <a:xfrm>
              <a:off x="3057480" y="2667600"/>
              <a:ext cx="2421360" cy="956160"/>
            </a:xfrm>
            <a:prstGeom prst="flowChartDecision">
              <a:avLst/>
            </a:prstGeom>
            <a:solidFill>
              <a:srgbClr val="FF0000"/>
            </a:solidFill>
            <a:ln w="38160">
              <a:solidFill>
                <a:srgbClr val="FFFFFF"/>
              </a:solidFill>
              <a:round/>
            </a:ln>
          </p:spPr>
          <p:style>
            <a:lnRef idx="0">
              <a:scrgbClr r="0" g="0" b="0"/>
            </a:lnRef>
            <a:fillRef idx="0">
              <a:scrgbClr r="0" g="0" b="0"/>
            </a:fillRef>
            <a:effectRef idx="0">
              <a:scrgbClr r="0" g="0" b="0"/>
            </a:effectRef>
            <a:fontRef idx="minor"/>
          </p:style>
        </p:sp>
        <p:sp>
          <p:nvSpPr>
            <p:cNvPr id="96" name="CustomShape 11"/>
            <p:cNvSpPr/>
            <p:nvPr/>
          </p:nvSpPr>
          <p:spPr>
            <a:xfrm>
              <a:off x="2894759" y="2633760"/>
              <a:ext cx="671400" cy="302040"/>
            </a:xfrm>
            <a:custGeom>
              <a:avLst/>
              <a:gdLst/>
              <a:ahLst/>
              <a:cxnLst/>
              <a:rect l="l" t="t" r="r" b="b"/>
              <a:pathLst>
                <a:path w="21600" h="21600">
                  <a:moveTo>
                    <a:pt x="0" y="0"/>
                  </a:moveTo>
                  <a:lnTo>
                    <a:pt x="21600" y="21600"/>
                  </a:lnTo>
                </a:path>
              </a:pathLst>
            </a:custGeom>
            <a:noFill/>
            <a:ln w="19080">
              <a:solidFill>
                <a:srgbClr val="FFFFFF"/>
              </a:solidFill>
              <a:round/>
              <a:tailEnd type="triangle" w="lg" len="lg"/>
            </a:ln>
          </p:spPr>
          <p:style>
            <a:lnRef idx="0">
              <a:scrgbClr r="0" g="0" b="0"/>
            </a:lnRef>
            <a:fillRef idx="0">
              <a:scrgbClr r="0" g="0" b="0"/>
            </a:fillRef>
            <a:effectRef idx="0">
              <a:scrgbClr r="0" g="0" b="0"/>
            </a:effectRef>
            <a:fontRef idx="minor"/>
          </p:style>
        </p:sp>
        <p:sp>
          <p:nvSpPr>
            <p:cNvPr id="97" name="CustomShape 12"/>
            <p:cNvSpPr/>
            <p:nvPr/>
          </p:nvSpPr>
          <p:spPr>
            <a:xfrm rot="10800000" flipH="1">
              <a:off x="2894400" y="3358800"/>
              <a:ext cx="672120" cy="309240"/>
            </a:xfrm>
            <a:custGeom>
              <a:avLst/>
              <a:gdLst/>
              <a:ahLst/>
              <a:cxnLst/>
              <a:rect l="l" t="t" r="r" b="b"/>
              <a:pathLst>
                <a:path w="21600" h="21600">
                  <a:moveTo>
                    <a:pt x="0" y="0"/>
                  </a:moveTo>
                  <a:lnTo>
                    <a:pt x="21600" y="21600"/>
                  </a:lnTo>
                </a:path>
              </a:pathLst>
            </a:custGeom>
            <a:noFill/>
            <a:ln w="19080">
              <a:solidFill>
                <a:srgbClr val="FFFFFF"/>
              </a:solidFill>
              <a:round/>
              <a:tailEnd type="triangle" w="lg" len="lg"/>
            </a:ln>
          </p:spPr>
          <p:style>
            <a:lnRef idx="0">
              <a:scrgbClr r="0" g="0" b="0"/>
            </a:lnRef>
            <a:fillRef idx="0">
              <a:scrgbClr r="0" g="0" b="0"/>
            </a:fillRef>
            <a:effectRef idx="0">
              <a:scrgbClr r="0" g="0" b="0"/>
            </a:effectRef>
            <a:fontRef idx="minor"/>
          </p:style>
        </p:sp>
        <p:sp>
          <p:nvSpPr>
            <p:cNvPr id="98" name="TextShape 13"/>
            <p:cNvSpPr txBox="1"/>
            <p:nvPr/>
          </p:nvSpPr>
          <p:spPr>
            <a:xfrm>
              <a:off x="3216600" y="2779200"/>
              <a:ext cx="2104200" cy="579960"/>
            </a:xfrm>
            <a:prstGeom prst="rect">
              <a:avLst/>
            </a:prstGeom>
            <a:noFill/>
            <a:ln>
              <a:noFill/>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average</a:t>
              </a:r>
              <a:endParaRPr lang="en-US" sz="3200" b="0" strike="noStrike" spc="-1" dirty="0">
                <a:solidFill>
                  <a:srgbClr val="FFFFFF"/>
                </a:solidFill>
                <a:uFill>
                  <a:solidFill>
                    <a:srgbClr val="FFFFFF"/>
                  </a:solidFill>
                </a:uFill>
                <a:latin typeface="Cambria"/>
              </a:endParaRPr>
            </a:p>
            <a:p>
              <a:pPr>
                <a:lnSpc>
                  <a:spcPct val="100000"/>
                </a:lnSpc>
              </a:pPr>
              <a:endParaRPr lang="en-US" sz="3200" b="0" strike="noStrike" spc="-1" dirty="0">
                <a:solidFill>
                  <a:srgbClr val="FFFFFF"/>
                </a:solidFill>
                <a:uFill>
                  <a:solidFill>
                    <a:srgbClr val="FFFFFF"/>
                  </a:solidFill>
                </a:uFill>
                <a:latin typeface="Cambria"/>
              </a:endParaRPr>
            </a:p>
          </p:txBody>
        </p:sp>
      </p:grpSp>
      <p:grpSp>
        <p:nvGrpSpPr>
          <p:cNvPr id="31" name="Group 30">
            <a:extLst>
              <a:ext uri="{FF2B5EF4-FFF2-40B4-BE49-F238E27FC236}">
                <a16:creationId xmlns:a16="http://schemas.microsoft.com/office/drawing/2014/main" id="{A7CCFF71-1AFF-496D-BC81-AA3BA56EE6FE}"/>
              </a:ext>
            </a:extLst>
          </p:cNvPr>
          <p:cNvGrpSpPr/>
          <p:nvPr/>
        </p:nvGrpSpPr>
        <p:grpSpPr>
          <a:xfrm>
            <a:off x="5345194" y="2619692"/>
            <a:ext cx="1212480" cy="929160"/>
            <a:chOff x="5478840" y="2633760"/>
            <a:chExt cx="1212480" cy="929160"/>
          </a:xfrm>
        </p:grpSpPr>
        <p:sp>
          <p:nvSpPr>
            <p:cNvPr id="32" name="CustomShape 2">
              <a:extLst>
                <a:ext uri="{FF2B5EF4-FFF2-40B4-BE49-F238E27FC236}">
                  <a16:creationId xmlns:a16="http://schemas.microsoft.com/office/drawing/2014/main" id="{5F8F20FC-D70E-4816-9762-A85753484C77}"/>
                </a:ext>
              </a:extLst>
            </p:cNvPr>
            <p:cNvSpPr/>
            <p:nvPr/>
          </p:nvSpPr>
          <p:spPr>
            <a:xfrm>
              <a:off x="5478840" y="3145680"/>
              <a:ext cx="380520" cy="720"/>
            </a:xfrm>
            <a:custGeom>
              <a:avLst/>
              <a:gdLst/>
              <a:ahLst/>
              <a:cxnLst/>
              <a:rect l="l" t="t" r="r" b="b"/>
              <a:pathLst>
                <a:path w="21600" h="21600">
                  <a:moveTo>
                    <a:pt x="0" y="0"/>
                  </a:moveTo>
                  <a:lnTo>
                    <a:pt x="21600" y="21600"/>
                  </a:lnTo>
                </a:path>
              </a:pathLst>
            </a:custGeom>
            <a:noFill/>
            <a:ln w="19080">
              <a:solidFill>
                <a:srgbClr val="FFFFFF"/>
              </a:solidFill>
              <a:round/>
              <a:tailEnd type="triangle" w="lg" len="lg"/>
            </a:ln>
          </p:spPr>
          <p:style>
            <a:lnRef idx="0">
              <a:scrgbClr r="0" g="0" b="0"/>
            </a:lnRef>
            <a:fillRef idx="0">
              <a:scrgbClr r="0" g="0" b="0"/>
            </a:fillRef>
            <a:effectRef idx="0">
              <a:scrgbClr r="0" g="0" b="0"/>
            </a:effectRef>
            <a:fontRef idx="minor"/>
          </p:style>
        </p:sp>
        <p:sp>
          <p:nvSpPr>
            <p:cNvPr id="33" name="CustomShape 4">
              <a:extLst>
                <a:ext uri="{FF2B5EF4-FFF2-40B4-BE49-F238E27FC236}">
                  <a16:creationId xmlns:a16="http://schemas.microsoft.com/office/drawing/2014/main" id="{F07987CE-2AF9-45B9-932E-602C45CBE943}"/>
                </a:ext>
              </a:extLst>
            </p:cNvPr>
            <p:cNvSpPr/>
            <p:nvPr/>
          </p:nvSpPr>
          <p:spPr>
            <a:xfrm>
              <a:off x="5878800" y="2711160"/>
              <a:ext cx="812520" cy="851760"/>
            </a:xfrm>
            <a:prstGeom prst="rect">
              <a:avLst/>
            </a:prstGeom>
            <a:solidFill>
              <a:srgbClr val="0000FF"/>
            </a:solidFill>
            <a:ln w="38160">
              <a:solidFill>
                <a:srgbClr val="FFFFFF"/>
              </a:solidFill>
              <a:round/>
            </a:ln>
          </p:spPr>
          <p:style>
            <a:lnRef idx="0">
              <a:scrgbClr r="0" g="0" b="0"/>
            </a:lnRef>
            <a:fillRef idx="0">
              <a:scrgbClr r="0" g="0" b="0"/>
            </a:fillRef>
            <a:effectRef idx="0">
              <a:scrgbClr r="0" g="0" b="0"/>
            </a:effectRef>
            <a:fontRef idx="minor"/>
          </p:style>
        </p:sp>
        <p:sp>
          <p:nvSpPr>
            <p:cNvPr id="34" name="TextShape 8">
              <a:extLst>
                <a:ext uri="{FF2B5EF4-FFF2-40B4-BE49-F238E27FC236}">
                  <a16:creationId xmlns:a16="http://schemas.microsoft.com/office/drawing/2014/main" id="{B1BE6624-F385-40B7-B421-0277501CDD39}"/>
                </a:ext>
              </a:extLst>
            </p:cNvPr>
            <p:cNvSpPr txBox="1"/>
            <p:nvPr/>
          </p:nvSpPr>
          <p:spPr>
            <a:xfrm>
              <a:off x="5878800" y="2633760"/>
              <a:ext cx="812520" cy="463680"/>
            </a:xfrm>
            <a:prstGeom prst="rect">
              <a:avLst/>
            </a:prstGeom>
            <a:noFill/>
            <a:ln>
              <a:noFill/>
            </a:ln>
          </p:spPr>
          <p:txBody>
            <a:bodyPr tIns="91440" bIns="91440"/>
            <a:lstStyle/>
            <a:p>
              <a:pPr algn="ctr">
                <a:lnSpc>
                  <a:spcPct val="100000"/>
                </a:lnSpc>
              </a:pPr>
              <a:r>
                <a:rPr lang="en-US" sz="3000" b="0" strike="noStrike" spc="-1">
                  <a:solidFill>
                    <a:srgbClr val="FFFFFF"/>
                  </a:solidFill>
                  <a:uFill>
                    <a:solidFill>
                      <a:srgbClr val="FFFFFF"/>
                    </a:solidFill>
                  </a:uFill>
                  <a:latin typeface="Consolas"/>
                  <a:ea typeface="Consolas"/>
                </a:rPr>
                <a:t>a+b</a:t>
              </a:r>
              <a:endParaRPr lang="en-US" sz="3200" b="0" strike="noStrike" spc="-1">
                <a:solidFill>
                  <a:srgbClr val="FFFFFF"/>
                </a:solidFill>
                <a:uFill>
                  <a:solidFill>
                    <a:srgbClr val="FFFFFF"/>
                  </a:solidFill>
                </a:uFill>
                <a:latin typeface="Cambria"/>
              </a:endParaRPr>
            </a:p>
            <a:p>
              <a:pPr>
                <a:lnSpc>
                  <a:spcPct val="100000"/>
                </a:lnSpc>
              </a:pPr>
              <a:endParaRPr lang="en-US" sz="3200" b="0" strike="noStrike" spc="-1">
                <a:solidFill>
                  <a:srgbClr val="FFFFFF"/>
                </a:solidFill>
                <a:uFill>
                  <a:solidFill>
                    <a:srgbClr val="FFFFFF"/>
                  </a:solidFill>
                </a:uFill>
                <a:latin typeface="Cambria"/>
              </a:endParaRPr>
            </a:p>
          </p:txBody>
        </p:sp>
        <p:sp>
          <p:nvSpPr>
            <p:cNvPr id="35" name="TextShape 9">
              <a:extLst>
                <a:ext uri="{FF2B5EF4-FFF2-40B4-BE49-F238E27FC236}">
                  <a16:creationId xmlns:a16="http://schemas.microsoft.com/office/drawing/2014/main" id="{1FDBA1C2-2102-44C0-8B03-277ECDDEE2FD}"/>
                </a:ext>
              </a:extLst>
            </p:cNvPr>
            <p:cNvSpPr txBox="1"/>
            <p:nvPr/>
          </p:nvSpPr>
          <p:spPr>
            <a:xfrm>
              <a:off x="5878800" y="2633760"/>
              <a:ext cx="812520" cy="463680"/>
            </a:xfrm>
            <a:prstGeom prst="rect">
              <a:avLst/>
            </a:prstGeom>
            <a:noFill/>
            <a:ln>
              <a:noFill/>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___</a:t>
              </a:r>
              <a:endParaRPr lang="en-US" sz="3200" b="0" strike="noStrike" spc="-1" dirty="0">
                <a:solidFill>
                  <a:srgbClr val="FFFFFF"/>
                </a:solidFill>
                <a:uFill>
                  <a:solidFill>
                    <a:srgbClr val="FFFFFF"/>
                  </a:solidFill>
                </a:uFill>
                <a:latin typeface="Cambria"/>
              </a:endParaRPr>
            </a:p>
            <a:p>
              <a:pPr>
                <a:lnSpc>
                  <a:spcPct val="100000"/>
                </a:lnSpc>
              </a:pPr>
              <a:endParaRPr lang="en-US" sz="3200" b="0" strike="noStrike" spc="-1" dirty="0">
                <a:solidFill>
                  <a:srgbClr val="FFFFFF"/>
                </a:solidFill>
                <a:uFill>
                  <a:solidFill>
                    <a:srgbClr val="FFFFFF"/>
                  </a:solidFill>
                </a:uFill>
                <a:latin typeface="Cambria"/>
              </a:endParaRPr>
            </a:p>
          </p:txBody>
        </p:sp>
        <p:sp>
          <p:nvSpPr>
            <p:cNvPr id="36" name="TextShape 10">
              <a:extLst>
                <a:ext uri="{FF2B5EF4-FFF2-40B4-BE49-F238E27FC236}">
                  <a16:creationId xmlns:a16="http://schemas.microsoft.com/office/drawing/2014/main" id="{1F241C5F-9369-4DB8-AECE-779E9924A134}"/>
                </a:ext>
              </a:extLst>
            </p:cNvPr>
            <p:cNvSpPr txBox="1"/>
            <p:nvPr/>
          </p:nvSpPr>
          <p:spPr>
            <a:xfrm>
              <a:off x="5878800" y="3006000"/>
              <a:ext cx="812520" cy="463680"/>
            </a:xfrm>
            <a:prstGeom prst="rect">
              <a:avLst/>
            </a:prstGeom>
            <a:noFill/>
            <a:ln>
              <a:noFill/>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2</a:t>
              </a:r>
              <a:endParaRPr lang="en-US" sz="3200" b="0" strike="noStrike" spc="-1" dirty="0">
                <a:solidFill>
                  <a:srgbClr val="FFFFFF"/>
                </a:solidFill>
                <a:uFill>
                  <a:solidFill>
                    <a:srgbClr val="FFFFFF"/>
                  </a:solidFill>
                </a:uFill>
                <a:latin typeface="Cambria"/>
              </a:endParaRPr>
            </a:p>
            <a:p>
              <a:pPr>
                <a:lnSpc>
                  <a:spcPct val="100000"/>
                </a:lnSpc>
              </a:pPr>
              <a:endParaRPr lang="en-US" sz="3200" b="0" strike="noStrike" spc="-1" dirty="0">
                <a:solidFill>
                  <a:srgbClr val="FFFFFF"/>
                </a:solidFill>
                <a:uFill>
                  <a:solidFill>
                    <a:srgbClr val="FFFFFF"/>
                  </a:solidFill>
                </a:uFill>
                <a:latin typeface="Cambria"/>
              </a:endParaRPr>
            </a:p>
          </p:txBody>
        </p:sp>
      </p:grpSp>
      <p:sp>
        <p:nvSpPr>
          <p:cNvPr id="37" name="CustomShape 17">
            <a:extLst>
              <a:ext uri="{FF2B5EF4-FFF2-40B4-BE49-F238E27FC236}">
                <a16:creationId xmlns:a16="http://schemas.microsoft.com/office/drawing/2014/main" id="{CE6183B7-52B4-481D-BAA8-43D44695FAEC}"/>
              </a:ext>
            </a:extLst>
          </p:cNvPr>
          <p:cNvSpPr/>
          <p:nvPr/>
        </p:nvSpPr>
        <p:spPr>
          <a:xfrm>
            <a:off x="6558034" y="3149972"/>
            <a:ext cx="734400" cy="360"/>
          </a:xfrm>
          <a:custGeom>
            <a:avLst/>
            <a:gdLst/>
            <a:ahLst/>
            <a:cxnLst/>
            <a:rect l="l" t="t" r="r" b="b"/>
            <a:pathLst>
              <a:path w="21600" h="21600">
                <a:moveTo>
                  <a:pt x="0" y="0"/>
                </a:moveTo>
                <a:lnTo>
                  <a:pt x="21600" y="21600"/>
                </a:lnTo>
              </a:path>
            </a:pathLst>
          </a:custGeom>
          <a:noFill/>
          <a:ln w="38160">
            <a:solidFill>
              <a:srgbClr val="FFFFFF"/>
            </a:solidFill>
            <a:round/>
            <a:tailEnd type="triangle" w="lg" len="lg"/>
          </a:ln>
        </p:spPr>
        <p:style>
          <a:lnRef idx="0">
            <a:scrgbClr r="0" g="0" b="0"/>
          </a:lnRef>
          <a:fillRef idx="0">
            <a:scrgbClr r="0" g="0" b="0"/>
          </a:fillRef>
          <a:effectRef idx="0">
            <a:scrgbClr r="0" g="0" b="0"/>
          </a:effectRef>
          <a:fontRef idx="minor"/>
        </p:style>
      </p:sp>
      <p:grpSp>
        <p:nvGrpSpPr>
          <p:cNvPr id="38" name="Group 37">
            <a:extLst>
              <a:ext uri="{FF2B5EF4-FFF2-40B4-BE49-F238E27FC236}">
                <a16:creationId xmlns:a16="http://schemas.microsoft.com/office/drawing/2014/main" id="{16EA3765-88A3-438C-9CB8-585EEB3084C7}"/>
              </a:ext>
            </a:extLst>
          </p:cNvPr>
          <p:cNvGrpSpPr/>
          <p:nvPr/>
        </p:nvGrpSpPr>
        <p:grpSpPr>
          <a:xfrm>
            <a:off x="1697760" y="2271607"/>
            <a:ext cx="1198440" cy="584640"/>
            <a:chOff x="1697760" y="2271240"/>
            <a:chExt cx="1198440" cy="584640"/>
          </a:xfrm>
        </p:grpSpPr>
        <p:grpSp>
          <p:nvGrpSpPr>
            <p:cNvPr id="39" name="Group 38">
              <a:extLst>
                <a:ext uri="{FF2B5EF4-FFF2-40B4-BE49-F238E27FC236}">
                  <a16:creationId xmlns:a16="http://schemas.microsoft.com/office/drawing/2014/main" id="{BC0CD05D-77B6-4029-B900-73919B971EB3}"/>
                </a:ext>
              </a:extLst>
            </p:cNvPr>
            <p:cNvGrpSpPr/>
            <p:nvPr/>
          </p:nvGrpSpPr>
          <p:grpSpPr>
            <a:xfrm>
              <a:off x="2432160" y="2271240"/>
              <a:ext cx="464040" cy="584640"/>
              <a:chOff x="2432160" y="2271240"/>
              <a:chExt cx="464040" cy="584640"/>
            </a:xfrm>
          </p:grpSpPr>
          <p:sp>
            <p:nvSpPr>
              <p:cNvPr id="41" name="CustomShape 8">
                <a:extLst>
                  <a:ext uri="{FF2B5EF4-FFF2-40B4-BE49-F238E27FC236}">
                    <a16:creationId xmlns:a16="http://schemas.microsoft.com/office/drawing/2014/main" id="{A0F71E6A-718B-4359-8E15-AE7E05B1F2E5}"/>
                  </a:ext>
                </a:extLst>
              </p:cNvPr>
              <p:cNvSpPr/>
              <p:nvPr/>
            </p:nvSpPr>
            <p:spPr>
              <a:xfrm>
                <a:off x="2432160" y="2392200"/>
                <a:ext cx="464040" cy="463680"/>
              </a:xfrm>
              <a:prstGeom prst="rect">
                <a:avLst/>
              </a:prstGeom>
              <a:solidFill>
                <a:srgbClr val="0000FF"/>
              </a:solidFill>
              <a:ln w="38160">
                <a:solidFill>
                  <a:srgbClr val="FFFFFF"/>
                </a:solidFill>
                <a:round/>
              </a:ln>
            </p:spPr>
            <p:style>
              <a:lnRef idx="0">
                <a:scrgbClr r="0" g="0" b="0"/>
              </a:lnRef>
              <a:fillRef idx="0">
                <a:scrgbClr r="0" g="0" b="0"/>
              </a:fillRef>
              <a:effectRef idx="0">
                <a:scrgbClr r="0" g="0" b="0"/>
              </a:effectRef>
              <a:fontRef idx="minor"/>
            </p:style>
          </p:sp>
          <p:sp>
            <p:nvSpPr>
              <p:cNvPr id="42" name="TextShape 15">
                <a:extLst>
                  <a:ext uri="{FF2B5EF4-FFF2-40B4-BE49-F238E27FC236}">
                    <a16:creationId xmlns:a16="http://schemas.microsoft.com/office/drawing/2014/main" id="{A621EA96-7B64-4CDF-97DF-012DE4AD66C7}"/>
                  </a:ext>
                </a:extLst>
              </p:cNvPr>
              <p:cNvSpPr txBox="1"/>
              <p:nvPr/>
            </p:nvSpPr>
            <p:spPr>
              <a:xfrm>
                <a:off x="2432160" y="2271240"/>
                <a:ext cx="464040" cy="463680"/>
              </a:xfrm>
              <a:prstGeom prst="rect">
                <a:avLst/>
              </a:prstGeom>
              <a:noFill/>
              <a:ln>
                <a:noFill/>
              </a:ln>
            </p:spPr>
            <p:txBody>
              <a:bodyPr tIns="91440" bIns="91440"/>
              <a:lstStyle/>
              <a:p>
                <a:pPr algn="ctr">
                  <a:lnSpc>
                    <a:spcPct val="100000"/>
                  </a:lnSpc>
                </a:pPr>
                <a:r>
                  <a:rPr lang="en-US" sz="3000" b="0" strike="noStrike" spc="-1" dirty="0">
                    <a:solidFill>
                      <a:srgbClr val="FFFFFF"/>
                    </a:solidFill>
                    <a:uFill>
                      <a:solidFill>
                        <a:srgbClr val="FFFFFF"/>
                      </a:solidFill>
                    </a:uFill>
                    <a:latin typeface="Consolas"/>
                    <a:ea typeface="Consolas"/>
                  </a:rPr>
                  <a:t>a</a:t>
                </a:r>
                <a:endParaRPr lang="en-US" sz="3200" b="0" strike="noStrike" spc="-1" dirty="0">
                  <a:solidFill>
                    <a:srgbClr val="FFFFFF"/>
                  </a:solidFill>
                  <a:uFill>
                    <a:solidFill>
                      <a:srgbClr val="FFFFFF"/>
                    </a:solidFill>
                  </a:uFill>
                  <a:latin typeface="Cambria"/>
                </a:endParaRPr>
              </a:p>
              <a:p>
                <a:pPr>
                  <a:lnSpc>
                    <a:spcPct val="100000"/>
                  </a:lnSpc>
                </a:pPr>
                <a:endParaRPr lang="en-US" sz="3200" b="0" strike="noStrike" spc="-1" dirty="0">
                  <a:solidFill>
                    <a:srgbClr val="FFFFFF"/>
                  </a:solidFill>
                  <a:uFill>
                    <a:solidFill>
                      <a:srgbClr val="FFFFFF"/>
                    </a:solidFill>
                  </a:uFill>
                  <a:latin typeface="Cambria"/>
                </a:endParaRPr>
              </a:p>
            </p:txBody>
          </p:sp>
        </p:grpSp>
        <p:sp>
          <p:nvSpPr>
            <p:cNvPr id="40" name="CustomShape 16">
              <a:extLst>
                <a:ext uri="{FF2B5EF4-FFF2-40B4-BE49-F238E27FC236}">
                  <a16:creationId xmlns:a16="http://schemas.microsoft.com/office/drawing/2014/main" id="{0F4753A4-D766-4B94-B3FF-DBBE5189BFE1}"/>
                </a:ext>
              </a:extLst>
            </p:cNvPr>
            <p:cNvSpPr/>
            <p:nvPr/>
          </p:nvSpPr>
          <p:spPr>
            <a:xfrm>
              <a:off x="1697760" y="2624040"/>
              <a:ext cx="734400" cy="360"/>
            </a:xfrm>
            <a:custGeom>
              <a:avLst/>
              <a:gdLst/>
              <a:ahLst/>
              <a:cxnLst/>
              <a:rect l="l" t="t" r="r" b="b"/>
              <a:pathLst>
                <a:path w="21600" h="21600">
                  <a:moveTo>
                    <a:pt x="0" y="0"/>
                  </a:moveTo>
                  <a:lnTo>
                    <a:pt x="21600" y="21600"/>
                  </a:lnTo>
                </a:path>
              </a:pathLst>
            </a:custGeom>
            <a:noFill/>
            <a:ln w="38160">
              <a:solidFill>
                <a:srgbClr val="FFFFFF"/>
              </a:solidFill>
              <a:round/>
              <a:tailEnd type="triangle" w="lg" len="lg"/>
            </a:ln>
          </p:spPr>
          <p:style>
            <a:lnRef idx="0">
              <a:scrgbClr r="0" g="0" b="0"/>
            </a:lnRef>
            <a:fillRef idx="0">
              <a:scrgbClr r="0" g="0" b="0"/>
            </a:fillRef>
            <a:effectRef idx="0">
              <a:scrgbClr r="0" g="0" b="0"/>
            </a:effectRef>
            <a:fontRef idx="minor"/>
          </p:style>
        </p:sp>
      </p:grpSp>
      <p:grpSp>
        <p:nvGrpSpPr>
          <p:cNvPr id="43" name="Group 42">
            <a:extLst>
              <a:ext uri="{FF2B5EF4-FFF2-40B4-BE49-F238E27FC236}">
                <a16:creationId xmlns:a16="http://schemas.microsoft.com/office/drawing/2014/main" id="{57E7CB8D-9ACE-46BC-A2E7-9077634BF98B}"/>
              </a:ext>
            </a:extLst>
          </p:cNvPr>
          <p:cNvGrpSpPr/>
          <p:nvPr/>
        </p:nvGrpSpPr>
        <p:grpSpPr>
          <a:xfrm>
            <a:off x="1697760" y="3421746"/>
            <a:ext cx="1198440" cy="463680"/>
            <a:chOff x="1697760" y="3436200"/>
            <a:chExt cx="1198440" cy="463680"/>
          </a:xfrm>
        </p:grpSpPr>
        <p:sp>
          <p:nvSpPr>
            <p:cNvPr id="44" name="CustomShape 5">
              <a:extLst>
                <a:ext uri="{FF2B5EF4-FFF2-40B4-BE49-F238E27FC236}">
                  <a16:creationId xmlns:a16="http://schemas.microsoft.com/office/drawing/2014/main" id="{26086742-E85A-4EE6-A225-4CC435B5E830}"/>
                </a:ext>
              </a:extLst>
            </p:cNvPr>
            <p:cNvSpPr/>
            <p:nvPr/>
          </p:nvSpPr>
          <p:spPr>
            <a:xfrm>
              <a:off x="2432160" y="3436200"/>
              <a:ext cx="464040" cy="463680"/>
            </a:xfrm>
            <a:prstGeom prst="rect">
              <a:avLst/>
            </a:prstGeom>
            <a:solidFill>
              <a:srgbClr val="0000FF"/>
            </a:solidFill>
            <a:ln w="38160">
              <a:solidFill>
                <a:srgbClr val="FFFFFF"/>
              </a:solidFill>
              <a:round/>
            </a:ln>
          </p:spPr>
          <p:style>
            <a:lnRef idx="0">
              <a:scrgbClr r="0" g="0" b="0"/>
            </a:lnRef>
            <a:fillRef idx="0">
              <a:scrgbClr r="0" g="0" b="0"/>
            </a:fillRef>
            <a:effectRef idx="0">
              <a:scrgbClr r="0" g="0" b="0"/>
            </a:effectRef>
            <a:fontRef idx="minor"/>
          </p:style>
          <p:txBody>
            <a:bodyPr tIns="91440" bIns="91440" anchor="ctr"/>
            <a:lstStyle/>
            <a:p>
              <a:pPr algn="ctr">
                <a:lnSpc>
                  <a:spcPct val="100000"/>
                </a:lnSpc>
              </a:pPr>
              <a:r>
                <a:rPr lang="en-US" sz="3000" b="0" strike="noStrike" spc="-1" dirty="0">
                  <a:solidFill>
                    <a:srgbClr val="FFFFFF"/>
                  </a:solidFill>
                  <a:uFill>
                    <a:solidFill>
                      <a:srgbClr val="FFFFFF"/>
                    </a:solidFill>
                  </a:uFill>
                  <a:latin typeface="Consolas"/>
                  <a:ea typeface="Consolas"/>
                </a:rPr>
                <a:t>b</a:t>
              </a:r>
              <a:endParaRPr lang="en-US" sz="1800" b="0" strike="noStrike" spc="-1" dirty="0">
                <a:solidFill>
                  <a:srgbClr val="FFFFFF"/>
                </a:solidFill>
                <a:uFill>
                  <a:solidFill>
                    <a:srgbClr val="FFFFFF"/>
                  </a:solidFill>
                </a:uFill>
                <a:latin typeface="Cambria"/>
              </a:endParaRPr>
            </a:p>
          </p:txBody>
        </p:sp>
        <p:sp>
          <p:nvSpPr>
            <p:cNvPr id="45" name="CustomShape 17">
              <a:extLst>
                <a:ext uri="{FF2B5EF4-FFF2-40B4-BE49-F238E27FC236}">
                  <a16:creationId xmlns:a16="http://schemas.microsoft.com/office/drawing/2014/main" id="{85C34A76-B87D-4411-87A2-7236D56CFDF0}"/>
                </a:ext>
              </a:extLst>
            </p:cNvPr>
            <p:cNvSpPr/>
            <p:nvPr/>
          </p:nvSpPr>
          <p:spPr>
            <a:xfrm>
              <a:off x="1697760" y="3668400"/>
              <a:ext cx="734400" cy="360"/>
            </a:xfrm>
            <a:custGeom>
              <a:avLst/>
              <a:gdLst/>
              <a:ahLst/>
              <a:cxnLst/>
              <a:rect l="l" t="t" r="r" b="b"/>
              <a:pathLst>
                <a:path w="21600" h="21600">
                  <a:moveTo>
                    <a:pt x="0" y="0"/>
                  </a:moveTo>
                  <a:lnTo>
                    <a:pt x="21600" y="21600"/>
                  </a:lnTo>
                </a:path>
              </a:pathLst>
            </a:custGeom>
            <a:noFill/>
            <a:ln w="38160">
              <a:solidFill>
                <a:srgbClr val="FFFFFF"/>
              </a:solidFill>
              <a:round/>
              <a:tailEnd type="triangle" w="lg" len="lg"/>
            </a:ln>
          </p:spPr>
          <p:style>
            <a:lnRef idx="0">
              <a:scrgbClr r="0" g="0" b="0"/>
            </a:lnRef>
            <a:fillRef idx="0">
              <a:scrgbClr r="0" g="0" b="0"/>
            </a:fillRef>
            <a:effectRef idx="0">
              <a:scrgbClr r="0" g="0" b="0"/>
            </a:effectRef>
            <a:fontRef idx="minor"/>
          </p:style>
        </p:sp>
      </p:grpSp>
    </p:spTree>
    <p:extLst>
      <p:ext uri="{BB962C8B-B14F-4D97-AF65-F5344CB8AC3E}">
        <p14:creationId xmlns:p14="http://schemas.microsoft.com/office/powerpoint/2010/main" val="3045693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00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5"/>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2000"/>
                                  </p:stCondLst>
                                  <p:childTnLst>
                                    <p:set>
                                      <p:cBhvr>
                                        <p:cTn id="13" dur="1" fill="hold">
                                          <p:stCondLst>
                                            <p:cond delay="0"/>
                                          </p:stCondLst>
                                        </p:cTn>
                                        <p:tgtEl>
                                          <p:spTgt spid="5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56"/>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grpId="0" nodeType="afterEffect">
                                  <p:stCondLst>
                                    <p:cond delay="200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57"/>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58"/>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59"/>
                                        </p:tgtEl>
                                        <p:attrNameLst>
                                          <p:attrName>style.visibility</p:attrName>
                                        </p:attrNameLst>
                                      </p:cBhvr>
                                      <p:to>
                                        <p:strVal val="hidden"/>
                                      </p:to>
                                    </p:set>
                                  </p:childTnLst>
                                </p:cTn>
                              </p:par>
                            </p:childTnLst>
                          </p:cTn>
                        </p:par>
                        <p:par>
                          <p:cTn id="41" fill="hold">
                            <p:stCondLst>
                              <p:cond delay="0"/>
                            </p:stCondLst>
                            <p:childTnLst>
                              <p:par>
                                <p:cTn id="42" presetID="1" presetClass="entr" presetSubtype="0" fill="hold" grpId="0" nodeType="afterEffect">
                                  <p:stCondLst>
                                    <p:cond delay="2000"/>
                                  </p:stCondLst>
                                  <p:childTnLst>
                                    <p:set>
                                      <p:cBhvr>
                                        <p:cTn id="43" dur="1" fill="hold">
                                          <p:stCondLst>
                                            <p:cond delay="0"/>
                                          </p:stCondLst>
                                        </p:cTn>
                                        <p:tgtEl>
                                          <p:spTgt spid="6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60"/>
                                        </p:tgtEl>
                                        <p:attrNameLst>
                                          <p:attrName>style.visibility</p:attrName>
                                        </p:attrNameLst>
                                      </p:cBhvr>
                                      <p:to>
                                        <p:strVal val="hidden"/>
                                      </p:to>
                                    </p:set>
                                  </p:childTnLst>
                                </p:cTn>
                              </p:par>
                              <p:par>
                                <p:cTn id="48" presetID="1" presetClass="entr" presetSubtype="0" fill="hold" grpId="0" nodeType="withEffect">
                                  <p:stCondLst>
                                    <p:cond delay="0"/>
                                  </p:stCondLst>
                                  <p:childTnLst>
                                    <p:set>
                                      <p:cBhvr>
                                        <p:cTn id="49" dur="1" fill="hold">
                                          <p:stCondLst>
                                            <p:cond delay="0"/>
                                          </p:stCondLst>
                                        </p:cTn>
                                        <p:tgtEl>
                                          <p:spTgt spid="61"/>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61"/>
                                        </p:tgtEl>
                                        <p:attrNameLst>
                                          <p:attrName>style.visibility</p:attrName>
                                        </p:attrNameLst>
                                      </p:cBhvr>
                                      <p:to>
                                        <p:strVal val="hidden"/>
                                      </p:to>
                                    </p:set>
                                  </p:childTnLst>
                                </p:cTn>
                              </p:par>
                              <p:par>
                                <p:cTn id="56" presetID="1" presetClass="entr" presetSubtype="0" fill="hold" grpId="0" nodeType="withEffect">
                                  <p:stCondLst>
                                    <p:cond delay="0"/>
                                  </p:stCondLst>
                                  <p:childTnLst>
                                    <p:set>
                                      <p:cBhvr>
                                        <p:cTn id="57" dur="1" fill="hold">
                                          <p:stCondLst>
                                            <p:cond delay="0"/>
                                          </p:stCondLst>
                                        </p:cTn>
                                        <p:tgtEl>
                                          <p:spTgt spid="62"/>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1" nodeType="clickEffect">
                                  <p:stCondLst>
                                    <p:cond delay="0"/>
                                  </p:stCondLst>
                                  <p:childTnLst>
                                    <p:set>
                                      <p:cBhvr>
                                        <p:cTn id="63" dur="1" fill="hold">
                                          <p:stCondLst>
                                            <p:cond delay="0"/>
                                          </p:stCondLst>
                                        </p:cTn>
                                        <p:tgtEl>
                                          <p:spTgt spid="62"/>
                                        </p:tgtEl>
                                        <p:attrNameLst>
                                          <p:attrName>style.visibility</p:attrName>
                                        </p:attrNameLst>
                                      </p:cBhvr>
                                      <p:to>
                                        <p:strVal val="hidden"/>
                                      </p:to>
                                    </p:set>
                                  </p:childTnLst>
                                </p:cTn>
                              </p:par>
                            </p:childTnLst>
                          </p:cTn>
                        </p:par>
                        <p:par>
                          <p:cTn id="64" fill="hold">
                            <p:stCondLst>
                              <p:cond delay="0"/>
                            </p:stCondLst>
                            <p:childTnLst>
                              <p:par>
                                <p:cTn id="65" presetID="1" presetClass="entr" presetSubtype="0" fill="hold" grpId="0" nodeType="afterEffect">
                                  <p:stCondLst>
                                    <p:cond delay="2000"/>
                                  </p:stCondLst>
                                  <p:childTnLst>
                                    <p:set>
                                      <p:cBhvr>
                                        <p:cTn id="66" dur="1" fill="hold">
                                          <p:stCondLst>
                                            <p:cond delay="0"/>
                                          </p:stCondLst>
                                        </p:cTn>
                                        <p:tgtEl>
                                          <p:spTgt spid="6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63"/>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6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64"/>
                                        </p:tgtEl>
                                        <p:attrNameLst>
                                          <p:attrName>style.visibility</p:attrName>
                                        </p:attrNameLst>
                                      </p:cBhvr>
                                      <p:to>
                                        <p:strVal val="hidden"/>
                                      </p:to>
                                    </p:set>
                                  </p:childTnLst>
                                </p:cTn>
                              </p:par>
                            </p:childTnLst>
                          </p:cTn>
                        </p:par>
                        <p:par>
                          <p:cTn id="79" fill="hold">
                            <p:stCondLst>
                              <p:cond delay="0"/>
                            </p:stCondLst>
                            <p:childTnLst>
                              <p:par>
                                <p:cTn id="80" presetID="1" presetClass="entr" presetSubtype="0" fill="hold" grpId="0" nodeType="afterEffect">
                                  <p:stCondLst>
                                    <p:cond delay="2000"/>
                                  </p:stCondLst>
                                  <p:childTnLst>
                                    <p:set>
                                      <p:cBhvr>
                                        <p:cTn id="81" dur="1" fill="hold">
                                          <p:stCondLst>
                                            <p:cond delay="0"/>
                                          </p:stCondLst>
                                        </p:cTn>
                                        <p:tgtEl>
                                          <p:spTgt spid="46"/>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46"/>
                                        </p:tgtEl>
                                        <p:attrNameLst>
                                          <p:attrName>style.visibility</p:attrName>
                                        </p:attrNameLst>
                                      </p:cBhvr>
                                      <p:to>
                                        <p:strVal val="hidden"/>
                                      </p:to>
                                    </p:set>
                                  </p:childTnLst>
                                </p:cTn>
                              </p:par>
                            </p:childTnLst>
                          </p:cTn>
                        </p:par>
                        <p:par>
                          <p:cTn id="86" fill="hold">
                            <p:stCondLst>
                              <p:cond delay="0"/>
                            </p:stCondLst>
                            <p:childTnLst>
                              <p:par>
                                <p:cTn id="87" presetID="1" presetClass="entr" presetSubtype="0" fill="hold" grpId="0" nodeType="afterEffect">
                                  <p:stCondLst>
                                    <p:cond delay="2000"/>
                                  </p:stCondLst>
                                  <p:childTnLst>
                                    <p:set>
                                      <p:cBhvr>
                                        <p:cTn id="8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0" grpId="1"/>
      <p:bldP spid="56" grpId="0"/>
      <p:bldP spid="56" grpId="1"/>
      <p:bldP spid="61" grpId="0"/>
      <p:bldP spid="61" grpId="1"/>
      <p:bldP spid="63" grpId="0"/>
      <p:bldP spid="63" grpId="1"/>
      <p:bldP spid="64" grpId="0"/>
      <p:bldP spid="64" grpId="1"/>
      <p:bldP spid="46" grpId="0"/>
      <p:bldP spid="46" grpId="1"/>
      <p:bldP spid="49" grpId="0"/>
      <p:bldP spid="55" grpId="0"/>
      <p:bldP spid="55" grpId="1"/>
      <p:bldP spid="62" grpId="0"/>
      <p:bldP spid="62" grpId="1"/>
      <p:bldP spid="59" grpId="0"/>
      <p:bldP spid="59" grpId="1"/>
      <p:bldP spid="57" grpId="0"/>
      <p:bldP spid="57" grpId="1"/>
      <p:bldP spid="58" grpId="0"/>
      <p:bldP spid="58"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2152</TotalTime>
  <Words>3549</Words>
  <Application>Microsoft Office PowerPoint</Application>
  <PresentationFormat>On-screen Show (16:9)</PresentationFormat>
  <Paragraphs>261</Paragraphs>
  <Slides>17</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vt:lpstr>
      <vt:lpstr>Cambria</vt:lpstr>
      <vt:lpstr>Consolas</vt:lpstr>
      <vt:lpstr>Courier New</vt:lpstr>
      <vt:lpstr>DejaVu Sans</vt:lpstr>
      <vt:lpstr>Fira Sans Condensed</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Matt Downey</cp:lastModifiedBy>
  <cp:revision>171</cp:revision>
  <dcterms:modified xsi:type="dcterms:W3CDTF">2017-06-25T03:11:59Z</dcterms:modified>
  <dc:language>en-US</dc:language>
</cp:coreProperties>
</file>