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6" r:id="rId3"/>
    <p:sldId id="258" r:id="rId4"/>
    <p:sldId id="259" r:id="rId5"/>
    <p:sldId id="268" r:id="rId6"/>
    <p:sldId id="269" r:id="rId7"/>
    <p:sldId id="270" r:id="rId8"/>
    <p:sldId id="271" r:id="rId9"/>
    <p:sldId id="261" r:id="rId10"/>
    <p:sldId id="262" r:id="rId11"/>
    <p:sldId id="272" r:id="rId12"/>
    <p:sldId id="263" r:id="rId13"/>
    <p:sldId id="267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5361A3B-3E48-4922-9F51-8030B9CA7B99}" type="slidenum">
              <a:t>‹#›</a:t>
            </a:fld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8807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1E07394-7E27-4DBB-8541-7D40E3AC25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7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~20s</a:t>
            </a:r>
          </a:p>
          <a:p>
            <a:r>
              <a:rPr lang="en-GB" dirty="0" smtClean="0"/>
              <a:t>Introduce</a:t>
            </a:r>
            <a:r>
              <a:rPr lang="en-GB" baseline="0" dirty="0" smtClean="0"/>
              <a:t> group, give presentation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E07394-7E27-4DBB-8541-7D40E3AC25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1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~20s</a:t>
            </a:r>
          </a:p>
          <a:p>
            <a:r>
              <a:rPr lang="en-GB" dirty="0" smtClean="0"/>
              <a:t>Introduce</a:t>
            </a:r>
            <a:r>
              <a:rPr lang="en-GB" baseline="0" dirty="0" smtClean="0"/>
              <a:t> group, give presentation overview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E07394-7E27-4DBB-8541-7D40E3AC25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6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572646-F4C0-4A46-80E8-700ADA4C22D5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 smtClean="0"/>
              <a:t>~2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mins</a:t>
            </a:r>
            <a:endParaRPr lang="en-GB" baseline="0" dirty="0" smtClean="0"/>
          </a:p>
          <a:p>
            <a:r>
              <a:rPr lang="en-GB" baseline="0" dirty="0" smtClean="0"/>
              <a:t>Discuss </a:t>
            </a:r>
            <a:r>
              <a:rPr lang="en-GB" baseline="0" dirty="0" err="1" smtClean="0"/>
              <a:t>LifeGuide</a:t>
            </a:r>
            <a:r>
              <a:rPr lang="en-GB" baseline="0" dirty="0" smtClean="0"/>
              <a:t> +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30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8DACBB-1F62-4FCA-9E63-56339DD1317C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 smtClean="0"/>
              <a:t>~1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mins</a:t>
            </a:r>
            <a:endParaRPr lang="en-GB" baseline="0" dirty="0" smtClean="0"/>
          </a:p>
          <a:p>
            <a:r>
              <a:rPr lang="en-GB" baseline="0" dirty="0" smtClean="0"/>
              <a:t>Discuss goals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0748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893AB2-5F8A-4D14-A170-30B64217C11C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0B8E00-9C4C-4E1B-8A72-C14B61B93A73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Firs</a:t>
            </a:r>
            <a:r>
              <a:rPr lang="en-GB" baseline="0" dirty="0" smtClean="0"/>
              <a:t>t few weeks: research + gather requirements</a:t>
            </a:r>
          </a:p>
          <a:p>
            <a:pPr marL="342900" indent="-342900">
              <a:buFontTx/>
              <a:buChar char="-"/>
            </a:pPr>
            <a:r>
              <a:rPr lang="en-GB" baseline="0" dirty="0" smtClean="0"/>
              <a:t>Requirements informed design process, more complex than we thought at the outset</a:t>
            </a:r>
          </a:p>
          <a:p>
            <a:pPr marL="342900" indent="-342900">
              <a:buFontTx/>
              <a:buChar char="-"/>
            </a:pPr>
            <a:r>
              <a:rPr lang="en-GB" baseline="0" dirty="0" smtClean="0"/>
              <a:t>Implementation</a:t>
            </a:r>
            <a:br>
              <a:rPr lang="en-GB" baseline="0" dirty="0" smtClean="0"/>
            </a:br>
            <a:r>
              <a:rPr lang="en-GB" baseline="0" dirty="0" smtClean="0"/>
              <a:t>How we did it as a group (sessions, version control etc.)</a:t>
            </a:r>
            <a:br>
              <a:rPr lang="en-GB" baseline="0" dirty="0" smtClean="0"/>
            </a:br>
            <a:r>
              <a:rPr lang="en-GB" baseline="0" dirty="0" smtClean="0"/>
              <a:t>Meeting with people etc.</a:t>
            </a:r>
            <a:br>
              <a:rPr lang="en-GB" baseline="0" dirty="0" smtClean="0"/>
            </a:br>
            <a:r>
              <a:rPr lang="en-GB" baseline="0" dirty="0" smtClean="0"/>
              <a:t>Quick progress leading to extension work</a:t>
            </a:r>
          </a:p>
          <a:p>
            <a:pPr marL="342900" indent="-342900">
              <a:buFontTx/>
              <a:buChar char="-"/>
            </a:pPr>
            <a:r>
              <a:rPr lang="en-GB" baseline="0" dirty="0" smtClean="0"/>
              <a:t>Testing, user acceptance =&gt; iteration on some implementation details</a:t>
            </a:r>
          </a:p>
          <a:p>
            <a:pPr marL="342900" indent="-342900">
              <a:buFontTx/>
              <a:buChar char="-"/>
            </a:pPr>
            <a:r>
              <a:rPr lang="en-GB" baseline="0" dirty="0" smtClean="0"/>
              <a:t>Final group work, i.e. report/presentation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E07394-7E27-4DBB-8541-7D40E3AC25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85FAF8-2BCD-487E-A726-02491BAFB7C9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321" y="1950592"/>
            <a:ext cx="7805237" cy="2015914"/>
          </a:xfrm>
        </p:spPr>
        <p:txBody>
          <a:bodyPr anchor="b">
            <a:normAutofit/>
          </a:bodyPr>
          <a:lstStyle>
            <a:lvl1pPr algn="ctr">
              <a:defRPr sz="59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321" y="3966503"/>
            <a:ext cx="7805237" cy="115728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19429-62AA-4617-8EF7-B816BCE7F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3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3" y="595344"/>
            <a:ext cx="8440219" cy="4226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56" y="5032348"/>
            <a:ext cx="8562021" cy="599077"/>
          </a:xfrm>
        </p:spPr>
        <p:txBody>
          <a:bodyPr anchor="b">
            <a:normAutofit/>
          </a:bodyPr>
          <a:lstStyle>
            <a:lvl1pPr algn="ctr"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1090" y="766121"/>
            <a:ext cx="8031868" cy="388639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503972" indent="0">
              <a:buNone/>
              <a:defRPr sz="2205"/>
            </a:lvl2pPr>
            <a:lvl3pPr marL="1007943" indent="0">
              <a:buNone/>
              <a:defRPr sz="2205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5631427"/>
            <a:ext cx="8560728" cy="75229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670689"/>
            <a:ext cx="8560728" cy="3895960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34641"/>
            <a:ext cx="8560728" cy="1655485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6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1"/>
            <a:ext cx="7691729" cy="3299122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979393"/>
            <a:ext cx="7236601" cy="587257"/>
          </a:xfrm>
        </p:spPr>
        <p:txBody>
          <a:bodyPr anchor="t">
            <a:normAutofit/>
          </a:bodyPr>
          <a:lstStyle>
            <a:lvl1pPr marL="0" indent="0" algn="r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44752"/>
            <a:ext cx="8560728" cy="16418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91730" y="963326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0222" y="323336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20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2344561"/>
            <a:ext cx="8560728" cy="2768833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9" y="5126377"/>
            <a:ext cx="8559435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3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46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46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6642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2280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6944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86944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6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" y="2012877"/>
            <a:ext cx="2788098" cy="20211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00" y="2012877"/>
            <a:ext cx="2788098" cy="20211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79" y="2012877"/>
            <a:ext cx="2788098" cy="20211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46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1790" y="2137298"/>
            <a:ext cx="2556841" cy="176696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46" y="4938777"/>
            <a:ext cx="2729329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99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58524" y="2137492"/>
            <a:ext cx="2556841" cy="17727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80" y="4938776"/>
            <a:ext cx="2730448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7048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77173" y="2132353"/>
            <a:ext cx="2556841" cy="17717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86944" y="4938774"/>
            <a:ext cx="2729329" cy="144495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3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683C8-1B52-4B7A-AAFD-00D905FE4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55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408" y="671971"/>
            <a:ext cx="1888866" cy="57117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48" y="671971"/>
            <a:ext cx="6545851" cy="571175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F8134-D3F1-45DD-A282-44E7C7760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9FFD2-16A6-41B9-AC89-5D8BDEE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1941252"/>
            <a:ext cx="7929687" cy="2015928"/>
          </a:xfrm>
        </p:spPr>
        <p:txBody>
          <a:bodyPr anchor="b"/>
          <a:lstStyle>
            <a:lvl1pPr algn="ctr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8" y="3957177"/>
            <a:ext cx="7929687" cy="1661248"/>
          </a:xfrm>
        </p:spPr>
        <p:txBody>
          <a:bodyPr anchor="t"/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403A20-1205-4CB2-B0E4-2C4BCB92B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48" y="1909704"/>
            <a:ext cx="4184135" cy="447402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8694" y="1909706"/>
            <a:ext cx="4187581" cy="447402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B336F-3063-4C7C-AACE-F25F989F3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3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6" y="1951454"/>
            <a:ext cx="4175371" cy="4533769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04" y="1951454"/>
            <a:ext cx="4175371" cy="45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2023028"/>
            <a:ext cx="4031873" cy="600634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678" y="2623662"/>
            <a:ext cx="4031873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4822" y="2023029"/>
            <a:ext cx="4047572" cy="600633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4822" y="2623662"/>
            <a:ext cx="4047572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9382C2-A719-4ED5-B5EB-F45FFEA57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C72D26-03CC-4A04-A8E0-E7CD008F9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3718C4-5D43-4479-BC1A-52C58FE6E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883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8" y="671971"/>
            <a:ext cx="3064941" cy="2008327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9" y="671971"/>
            <a:ext cx="5301526" cy="571175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8" y="2680299"/>
            <a:ext cx="3064941" cy="370342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E05E6-A29D-4708-B8AA-4EC0BC0D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62" y="672327"/>
            <a:ext cx="3779293" cy="5738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7" y="672327"/>
            <a:ext cx="4326683" cy="2016506"/>
          </a:xfrm>
        </p:spPr>
        <p:txBody>
          <a:bodyPr anchor="b">
            <a:noAutofit/>
          </a:bodyPr>
          <a:lstStyle>
            <a:lvl1pPr algn="ctr">
              <a:defRPr sz="35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6498" y="820110"/>
            <a:ext cx="3489606" cy="541547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7" y="2688833"/>
            <a:ext cx="4326683" cy="3721563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10D488-D340-4149-957F-69FB431E6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46" y="1909706"/>
            <a:ext cx="8560728" cy="4474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5" y="648522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48" y="6485223"/>
            <a:ext cx="551727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6" y="6485223"/>
            <a:ext cx="6230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fld id="{0945322F-5D60-46FC-85A4-4A6058686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69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3656" indent="-297621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98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3096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7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7788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525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2069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750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743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2396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LifeGuide</a:t>
            </a:r>
            <a:r>
              <a:rPr lang="en-GB" dirty="0" smtClean="0"/>
              <a:t> GDP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321" y="3966502"/>
            <a:ext cx="7805237" cy="1588723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Aleksandar</a:t>
            </a:r>
            <a:r>
              <a:rPr lang="en-GB" dirty="0" smtClean="0"/>
              <a:t> </a:t>
            </a:r>
            <a:r>
              <a:rPr lang="en-GB" dirty="0" err="1" smtClean="0"/>
              <a:t>Botev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Dionisio</a:t>
            </a:r>
            <a:r>
              <a:rPr lang="en-GB" dirty="0" smtClean="0"/>
              <a:t> Perez-</a:t>
            </a:r>
            <a:r>
              <a:rPr lang="en-GB" dirty="0" err="1" smtClean="0"/>
              <a:t>Mavrogenis</a:t>
            </a:r>
            <a:endParaRPr lang="en-GB" dirty="0" smtClean="0"/>
          </a:p>
          <a:p>
            <a:r>
              <a:rPr lang="en-GB" dirty="0" smtClean="0"/>
              <a:t>Kim </a:t>
            </a:r>
            <a:r>
              <a:rPr lang="en-GB" dirty="0" err="1" smtClean="0"/>
              <a:t>Svensson</a:t>
            </a:r>
            <a:endParaRPr lang="en-GB" dirty="0" smtClean="0"/>
          </a:p>
          <a:p>
            <a:r>
              <a:rPr lang="en-GB" dirty="0" smtClean="0"/>
              <a:t>Liam de </a:t>
            </a:r>
            <a:r>
              <a:rPr lang="en-GB" dirty="0" err="1" smtClean="0"/>
              <a:t>Valmency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4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1068" y="1941252"/>
            <a:ext cx="7929687" cy="2015928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4" y="1535499"/>
            <a:ext cx="9090811" cy="56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Discussion and Impact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Academic applications</a:t>
            </a:r>
          </a:p>
          <a:p>
            <a:pPr lvl="1"/>
            <a:r>
              <a:rPr lang="en-GB" dirty="0" smtClean="0"/>
              <a:t>Actively used in the School of Psychology</a:t>
            </a:r>
          </a:p>
          <a:p>
            <a:pPr lvl="1"/>
            <a:r>
              <a:rPr lang="en-GB" dirty="0" smtClean="0"/>
              <a:t>Trials with up to 15,000 participants</a:t>
            </a:r>
          </a:p>
          <a:p>
            <a:r>
              <a:rPr lang="en-GB" dirty="0" smtClean="0"/>
              <a:t>Commercial applications</a:t>
            </a:r>
          </a:p>
          <a:p>
            <a:pPr lvl="1"/>
            <a:r>
              <a:rPr lang="en-GB" dirty="0" smtClean="0"/>
              <a:t>Highly expensive</a:t>
            </a:r>
          </a:p>
          <a:p>
            <a:pPr lvl="1"/>
            <a:r>
              <a:rPr lang="en-GB" dirty="0" smtClean="0"/>
              <a:t>Restrictive for small trials</a:t>
            </a:r>
          </a:p>
          <a:p>
            <a:pPr lvl="1"/>
            <a:r>
              <a:rPr lang="en-GB" dirty="0" smtClean="0"/>
              <a:t>Not open source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6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Introduction</a:t>
            </a:r>
          </a:p>
          <a:p>
            <a:r>
              <a:rPr lang="en-GB" dirty="0" smtClean="0"/>
              <a:t>Project </a:t>
            </a:r>
            <a:r>
              <a:rPr lang="en-GB" dirty="0" smtClean="0"/>
              <a:t>Results</a:t>
            </a:r>
            <a:endParaRPr lang="en-GB" dirty="0" smtClean="0"/>
          </a:p>
          <a:p>
            <a:r>
              <a:rPr lang="en-GB" dirty="0" smtClean="0"/>
              <a:t>Allocation Strategies</a:t>
            </a:r>
          </a:p>
          <a:p>
            <a:r>
              <a:rPr lang="en-GB" dirty="0" smtClean="0"/>
              <a:t>System Design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Discussion of Impact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Project Introduction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LifeGuide</a:t>
            </a:r>
            <a:r>
              <a:rPr lang="en-GB" dirty="0" smtClean="0"/>
              <a:t> – web based research application for staging online interventions</a:t>
            </a:r>
          </a:p>
          <a:p>
            <a:r>
              <a:rPr lang="en-GB" dirty="0" smtClean="0"/>
              <a:t>Randomised control trials</a:t>
            </a:r>
          </a:p>
          <a:p>
            <a:r>
              <a:rPr lang="en-GB" dirty="0" smtClean="0"/>
              <a:t>Various allocation strategies</a:t>
            </a:r>
          </a:p>
          <a:p>
            <a:r>
              <a:rPr lang="en-GB" dirty="0" smtClean="0"/>
              <a:t>Main problem: </a:t>
            </a:r>
            <a:r>
              <a:rPr lang="en-GB" dirty="0" err="1" smtClean="0"/>
              <a:t>LifeGuide</a:t>
            </a:r>
            <a:r>
              <a:rPr lang="en-GB" dirty="0" smtClean="0"/>
              <a:t> logic is convoluted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Project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Self contained software module</a:t>
            </a:r>
          </a:p>
          <a:p>
            <a:r>
              <a:rPr lang="en-GB" dirty="0" smtClean="0"/>
              <a:t>Ease of integration</a:t>
            </a:r>
          </a:p>
          <a:p>
            <a:r>
              <a:rPr lang="en-GB" dirty="0" smtClean="0"/>
              <a:t>Intuitive trial setup</a:t>
            </a:r>
          </a:p>
          <a:p>
            <a:r>
              <a:rPr lang="en-GB" dirty="0" smtClean="0"/>
              <a:t>Algorithmic variety</a:t>
            </a:r>
          </a:p>
          <a:p>
            <a:r>
              <a:rPr lang="en-GB" dirty="0" smtClean="0"/>
              <a:t>Verifiable correctness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Allocation Strategies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Simple randomisation</a:t>
            </a:r>
          </a:p>
        </p:txBody>
      </p:sp>
    </p:spTree>
    <p:extLst>
      <p:ext uri="{BB962C8B-B14F-4D97-AF65-F5344CB8AC3E}">
        <p14:creationId xmlns:p14="http://schemas.microsoft.com/office/powerpoint/2010/main" val="34268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Blocked randomisation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Allocation Strategies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3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Allocation Strategies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Stratification</a:t>
            </a:r>
          </a:p>
        </p:txBody>
      </p:sp>
    </p:spTree>
    <p:extLst>
      <p:ext uri="{BB962C8B-B14F-4D97-AF65-F5344CB8AC3E}">
        <p14:creationId xmlns:p14="http://schemas.microsoft.com/office/powerpoint/2010/main" val="33118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Allocation Strategies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Minimisation</a:t>
            </a:r>
          </a:p>
        </p:txBody>
      </p:sp>
    </p:spTree>
    <p:extLst>
      <p:ext uri="{BB962C8B-B14F-4D97-AF65-F5344CB8AC3E}">
        <p14:creationId xmlns:p14="http://schemas.microsoft.com/office/powerpoint/2010/main" val="371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5546" y="671971"/>
            <a:ext cx="8560728" cy="1069741"/>
          </a:xfrm>
          <a:prstGeom prst="rect">
            <a:avLst/>
          </a:prstGeom>
        </p:spPr>
        <p:txBody>
          <a:bodyPr/>
          <a:lstStyle>
            <a:lvl1pPr algn="ctr" defTabSz="503972" rtl="0" eaLnBrk="1" latinLnBrk="0" hangingPunct="1">
              <a:spcBef>
                <a:spcPct val="0"/>
              </a:spcBef>
              <a:buNone/>
              <a:defRPr sz="440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Software Design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46" y="1909706"/>
            <a:ext cx="8560728" cy="4474021"/>
          </a:xfrm>
          <a:prstGeom prst="rect">
            <a:avLst/>
          </a:prstGeom>
        </p:spPr>
        <p:txBody>
          <a:bodyPr>
            <a:normAutofit/>
          </a:bodyPr>
          <a:lstStyle>
            <a:lvl1pPr marL="377979" indent="-337304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5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93656" indent="-297621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3096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6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27788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45250" indent="-238097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2069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64750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0743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42396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43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Modularity and ease of integration</a:t>
            </a:r>
          </a:p>
          <a:p>
            <a:pPr lvl="1"/>
            <a:r>
              <a:rPr lang="en-GB" dirty="0" smtClean="0"/>
              <a:t>Self </a:t>
            </a:r>
            <a:r>
              <a:rPr lang="en-GB" dirty="0" smtClean="0"/>
              <a:t>contained module</a:t>
            </a:r>
          </a:p>
          <a:p>
            <a:pPr lvl="1"/>
            <a:r>
              <a:rPr lang="en-GB" dirty="0" smtClean="0"/>
              <a:t>Provided basic integration code</a:t>
            </a:r>
          </a:p>
          <a:p>
            <a:r>
              <a:rPr lang="en-GB" dirty="0" smtClean="0"/>
              <a:t>Extensibility</a:t>
            </a:r>
            <a:endParaRPr lang="en-GB" dirty="0" smtClean="0"/>
          </a:p>
          <a:p>
            <a:pPr lvl="1"/>
            <a:r>
              <a:rPr lang="en-GB" dirty="0" smtClean="0"/>
              <a:t>Strategy interface</a:t>
            </a:r>
          </a:p>
          <a:p>
            <a:r>
              <a:rPr lang="en-GB" dirty="0" smtClean="0"/>
              <a:t>Flexibility</a:t>
            </a:r>
          </a:p>
          <a:p>
            <a:pPr lvl="1"/>
            <a:r>
              <a:rPr lang="en-GB" dirty="0" smtClean="0"/>
              <a:t>Database interface</a:t>
            </a:r>
          </a:p>
          <a:p>
            <a:r>
              <a:rPr lang="en-GB" dirty="0" smtClean="0"/>
              <a:t>Robustness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148</TotalTime>
  <Words>193</Words>
  <Application>Microsoft Office PowerPoint</Application>
  <PresentationFormat>Custom</PresentationFormat>
  <Paragraphs>75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Calisto MT</vt:lpstr>
      <vt:lpstr>DejaVu Sans</vt:lpstr>
      <vt:lpstr>Liberation Sans</vt:lpstr>
      <vt:lpstr>Liberation Serif</vt:lpstr>
      <vt:lpstr>Lohit Hindi</vt:lpstr>
      <vt:lpstr>Trebuchet MS</vt:lpstr>
      <vt:lpstr>Wingdings 2</vt:lpstr>
      <vt:lpstr>Slate</vt:lpstr>
      <vt:lpstr>LifeGuide GDP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LifeGuide GDP</dc:title>
  <dc:creator>Dennis Mavrogenis</dc:creator>
  <cp:lastModifiedBy>Dept of E &amp; CS</cp:lastModifiedBy>
  <cp:revision>14</cp:revision>
  <dcterms:created xsi:type="dcterms:W3CDTF">2013-12-03T13:34:50Z</dcterms:created>
  <dcterms:modified xsi:type="dcterms:W3CDTF">2013-12-06T16:28:11Z</dcterms:modified>
</cp:coreProperties>
</file>