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4" r:id="rId4"/>
    <p:sldId id="263" r:id="rId5"/>
    <p:sldId id="265" r:id="rId6"/>
    <p:sldId id="266" r:id="rId7"/>
    <p:sldId id="256" r:id="rId8"/>
    <p:sldId id="270" r:id="rId9"/>
    <p:sldId id="25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B63C-9493-4CE4-89D5-9991DA3F9E7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1E2E-4EAA-4CE9-8365-9E6981C2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Logic App Workshop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99309" y="5893119"/>
            <a:ext cx="10515600" cy="64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Software Solutions Servicing Development</a:t>
            </a:r>
            <a:br>
              <a:rPr lang="en-US" dirty="0"/>
            </a:br>
            <a:r>
              <a:rPr lang="en-US" dirty="0"/>
              <a:t>- Amith Kiran</a:t>
            </a:r>
            <a:br>
              <a:rPr lang="en-US" dirty="0"/>
            </a:br>
            <a:r>
              <a:rPr lang="en-US" dirty="0"/>
              <a:t>- Michael Branch</a:t>
            </a:r>
          </a:p>
        </p:txBody>
      </p:sp>
    </p:spTree>
    <p:extLst>
      <p:ext uri="{BB962C8B-B14F-4D97-AF65-F5344CB8AC3E}">
        <p14:creationId xmlns:p14="http://schemas.microsoft.com/office/powerpoint/2010/main" val="362488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789"/>
            <a:ext cx="10678680" cy="552617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Read messages from MQ </a:t>
            </a:r>
            <a:r>
              <a:rPr lang="en-US" dirty="0">
                <a:highlight>
                  <a:srgbClr val="FFFF00"/>
                </a:highlight>
              </a:rPr>
              <a:t>Storage Queue</a:t>
            </a:r>
          </a:p>
          <a:p>
            <a:pPr lvl="0"/>
            <a:r>
              <a:rPr lang="en-US" dirty="0"/>
              <a:t>Parse account number from message</a:t>
            </a:r>
          </a:p>
          <a:p>
            <a:r>
              <a:rPr lang="en-US" dirty="0"/>
              <a:t>Invoke Logic App </a:t>
            </a:r>
            <a:r>
              <a:rPr lang="en-US" dirty="0" err="1"/>
              <a:t>SORAcctGet</a:t>
            </a:r>
            <a:r>
              <a:rPr lang="en-US" dirty="0"/>
              <a:t> created in Scenario #2 with Account number </a:t>
            </a:r>
            <a:r>
              <a:rPr lang="en-US" dirty="0">
                <a:highlight>
                  <a:srgbClr val="FFFF00"/>
                </a:highlight>
              </a:rPr>
              <a:t>Just fetch the account?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succesfull</a:t>
            </a:r>
            <a:r>
              <a:rPr lang="en-US" dirty="0"/>
              <a:t> get </a:t>
            </a:r>
            <a:r>
              <a:rPr lang="en-US" dirty="0" err="1"/>
              <a:t>AccountSource</a:t>
            </a:r>
            <a:r>
              <a:rPr lang="en-US" dirty="0"/>
              <a:t>, </a:t>
            </a:r>
            <a:r>
              <a:rPr lang="en-US" dirty="0" err="1"/>
              <a:t>ZipCode</a:t>
            </a:r>
            <a:r>
              <a:rPr lang="en-US" dirty="0"/>
              <a:t> and </a:t>
            </a:r>
            <a:r>
              <a:rPr lang="en-US" dirty="0" err="1"/>
              <a:t>NextPaymentDate</a:t>
            </a:r>
            <a:endParaRPr lang="en-US" dirty="0"/>
          </a:p>
          <a:p>
            <a:pPr lvl="1"/>
            <a:r>
              <a:rPr lang="en-US" dirty="0"/>
              <a:t>Maintain this information in an JSON object to be used later</a:t>
            </a:r>
          </a:p>
          <a:p>
            <a:pPr lvl="0"/>
            <a:r>
              <a:rPr lang="en-US" dirty="0"/>
              <a:t>Determine the Account Type – Conditional Statement on Account source</a:t>
            </a:r>
          </a:p>
          <a:p>
            <a:pPr lvl="1"/>
            <a:r>
              <a:rPr lang="en-US" dirty="0" err="1"/>
              <a:t>AutoSuite</a:t>
            </a:r>
            <a:endParaRPr lang="en-US" dirty="0"/>
          </a:p>
          <a:p>
            <a:pPr lvl="1"/>
            <a:r>
              <a:rPr lang="en-US" dirty="0"/>
              <a:t>iSeries</a:t>
            </a:r>
          </a:p>
          <a:p>
            <a:pPr lvl="1"/>
            <a:r>
              <a:rPr lang="en-US" dirty="0" err="1"/>
              <a:t>Fiserve</a:t>
            </a:r>
            <a:endParaRPr lang="en-US" dirty="0"/>
          </a:p>
          <a:p>
            <a:pPr lvl="1"/>
            <a:r>
              <a:rPr lang="en-US" dirty="0" err="1"/>
              <a:t>LeaseMaster</a:t>
            </a:r>
            <a:endParaRPr lang="en-US" dirty="0"/>
          </a:p>
          <a:p>
            <a:r>
              <a:rPr lang="en-US" dirty="0"/>
              <a:t>If the Account is </a:t>
            </a:r>
            <a:r>
              <a:rPr lang="en-US" dirty="0" err="1"/>
              <a:t>AutoSuite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nextPaymentDate</a:t>
            </a:r>
            <a:r>
              <a:rPr lang="en-US" dirty="0"/>
              <a:t> based on </a:t>
            </a:r>
            <a:r>
              <a:rPr lang="en-US" dirty="0" err="1"/>
              <a:t>ZipCode</a:t>
            </a:r>
            <a:r>
              <a:rPr lang="en-US" dirty="0"/>
              <a:t> created in Scenario #3</a:t>
            </a:r>
          </a:p>
          <a:p>
            <a:pPr lvl="1"/>
            <a:r>
              <a:rPr lang="en-US" dirty="0"/>
              <a:t>Add record to No SQL database (*) </a:t>
            </a:r>
            <a:r>
              <a:rPr lang="en-US" dirty="0">
                <a:highlight>
                  <a:srgbClr val="FFFF00"/>
                </a:highlight>
              </a:rPr>
              <a:t>What/where we adding? Is this a new entity?</a:t>
            </a:r>
          </a:p>
          <a:p>
            <a:pPr lvl="1"/>
            <a:r>
              <a:rPr lang="en-US" dirty="0"/>
              <a:t>Create/Update/Append the </a:t>
            </a:r>
            <a:r>
              <a:rPr lang="en-US" dirty="0" err="1"/>
              <a:t>FlatFile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Create Header with record count, date created</a:t>
            </a:r>
          </a:p>
          <a:p>
            <a:pPr lvl="2"/>
            <a:r>
              <a:rPr lang="en-US" dirty="0"/>
              <a:t>Create trailer with last updated info</a:t>
            </a:r>
          </a:p>
          <a:p>
            <a:r>
              <a:rPr lang="en-US" dirty="0"/>
              <a:t>If the record is not </a:t>
            </a:r>
            <a:r>
              <a:rPr lang="en-US" dirty="0" err="1"/>
              <a:t>AutoSuite</a:t>
            </a:r>
            <a:r>
              <a:rPr lang="en-US" dirty="0"/>
              <a:t> then add 2 days to </a:t>
            </a:r>
            <a:r>
              <a:rPr lang="en-US" dirty="0" err="1"/>
              <a:t>NextPaymentDate</a:t>
            </a:r>
            <a:r>
              <a:rPr lang="en-US" dirty="0"/>
              <a:t> created in Scenario #4</a:t>
            </a:r>
          </a:p>
          <a:p>
            <a:pPr lvl="1"/>
            <a:r>
              <a:rPr lang="en-US" dirty="0"/>
              <a:t>Retrieve the Account Number , Account Source and </a:t>
            </a:r>
            <a:r>
              <a:rPr lang="en-US" dirty="0" err="1"/>
              <a:t>NextPaymentDate</a:t>
            </a:r>
            <a:r>
              <a:rPr lang="en-US" dirty="0"/>
              <a:t> from </a:t>
            </a:r>
            <a:r>
              <a:rPr lang="en-US" dirty="0" err="1"/>
              <a:t>SORAcctGet</a:t>
            </a:r>
            <a:r>
              <a:rPr lang="en-US" dirty="0"/>
              <a:t> called earlier</a:t>
            </a:r>
          </a:p>
          <a:p>
            <a:pPr lvl="1"/>
            <a:r>
              <a:rPr lang="en-US" dirty="0"/>
              <a:t>Add the information to </a:t>
            </a:r>
            <a:r>
              <a:rPr lang="en-US" dirty="0">
                <a:highlight>
                  <a:srgbClr val="FFFF00"/>
                </a:highlight>
              </a:rPr>
              <a:t>Output Messages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Storage Queue</a:t>
            </a:r>
            <a:endParaRPr lang="en-US" dirty="0">
              <a:highlight>
                <a:srgbClr val="FFFF00"/>
              </a:highlight>
            </a:endParaRPr>
          </a:p>
          <a:p>
            <a:pPr lvl="0"/>
            <a:r>
              <a:rPr lang="en-US" dirty="0"/>
              <a:t>Send response back to MQ </a:t>
            </a:r>
            <a:r>
              <a:rPr lang="en-US" dirty="0">
                <a:highlight>
                  <a:srgbClr val="FFFF00"/>
                </a:highlight>
              </a:rPr>
              <a:t>Storage Queue</a:t>
            </a:r>
          </a:p>
          <a:p>
            <a:endParaRPr lang="en-US" dirty="0"/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1033794" y="202759"/>
            <a:ext cx="10483086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Steps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44312"/>
              </p:ext>
            </p:extLst>
          </p:nvPr>
        </p:nvGraphicFramePr>
        <p:xfrm>
          <a:off x="9958388" y="866775"/>
          <a:ext cx="16843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Packager Shell Object" showAsIcon="1" r:id="rId3" imgW="1683720" imgH="630000" progId="Package">
                  <p:embed/>
                </p:oleObj>
              </mc:Choice>
              <mc:Fallback>
                <p:oleObj name="Packager Shell Object" showAsIcon="1" r:id="rId3" imgW="168372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8388" y="866775"/>
                        <a:ext cx="1684337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78781"/>
              </p:ext>
            </p:extLst>
          </p:nvPr>
        </p:nvGraphicFramePr>
        <p:xfrm>
          <a:off x="9663472" y="5319656"/>
          <a:ext cx="227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Packager Shell Object" showAsIcon="1" r:id="rId5" imgW="2272680" imgH="532800" progId="Package">
                  <p:embed/>
                </p:oleObj>
              </mc:Choice>
              <mc:Fallback>
                <p:oleObj name="Packager Shell Object" showAsIcon="1" r:id="rId5" imgW="22726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3472" y="5319656"/>
                        <a:ext cx="2273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782"/>
              </p:ext>
            </p:extLst>
          </p:nvPr>
        </p:nvGraphicFramePr>
        <p:xfrm>
          <a:off x="9721850" y="3787775"/>
          <a:ext cx="21558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Packager Shell Object" showAsIcon="1" r:id="rId7" imgW="2156400" imgH="630000" progId="Package">
                  <p:embed/>
                </p:oleObj>
              </mc:Choice>
              <mc:Fallback>
                <p:oleObj name="Packager Shell Object" showAsIcon="1" r:id="rId7" imgW="215640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21850" y="3787775"/>
                        <a:ext cx="2155825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07584"/>
              </p:ext>
            </p:extLst>
          </p:nvPr>
        </p:nvGraphicFramePr>
        <p:xfrm>
          <a:off x="9699625" y="1400175"/>
          <a:ext cx="22018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Packager Shell Object" showAsIcon="1" r:id="rId9" imgW="2202480" imgH="630000" progId="Package">
                  <p:embed/>
                </p:oleObj>
              </mc:Choice>
              <mc:Fallback>
                <p:oleObj name="Packager Shell Object" showAsIcon="1" r:id="rId9" imgW="220248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9625" y="1400175"/>
                        <a:ext cx="2201863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0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351" y="348092"/>
            <a:ext cx="9144000" cy="516881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9305"/>
              </p:ext>
            </p:extLst>
          </p:nvPr>
        </p:nvGraphicFramePr>
        <p:xfrm>
          <a:off x="655780" y="772609"/>
          <a:ext cx="11074404" cy="437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14">
                <a:tc>
                  <a:txBody>
                    <a:bodyPr/>
                    <a:lstStyle/>
                    <a:p>
                      <a:r>
                        <a:rPr lang="en-US" dirty="0"/>
                        <a:t>Resources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File Share Location for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#5 /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Files Share Location for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#5 &amp; #6 </a:t>
                      </a:r>
                      <a:r>
                        <a:rPr lang="en-US" baseline="0" dirty="0"/>
                        <a:t>/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Inbound Message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Outbound</a:t>
                      </a:r>
                      <a:r>
                        <a:rPr lang="en-US" baseline="0" dirty="0"/>
                        <a:t> Message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 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375">
                <a:tc>
                  <a:txBody>
                    <a:bodyPr/>
                    <a:lstStyle/>
                    <a:p>
                      <a:r>
                        <a:rPr lang="en-US" dirty="0"/>
                        <a:t>Add 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</a:t>
                      </a:r>
                      <a:r>
                        <a:rPr lang="en-US" baseline="0" dirty="0"/>
                        <a:t>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31940"/>
              </p:ext>
            </p:extLst>
          </p:nvPr>
        </p:nvGraphicFramePr>
        <p:xfrm>
          <a:off x="3880983" y="4099884"/>
          <a:ext cx="2124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ackager Shell Object" showAsIcon="1" r:id="rId3" imgW="2124360" imgH="532800" progId="Package">
                  <p:embed/>
                </p:oleObj>
              </mc:Choice>
              <mc:Fallback>
                <p:oleObj name="Packager Shell Object" showAsIcon="1" r:id="rId3" imgW="21243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0983" y="4099884"/>
                        <a:ext cx="21240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36910"/>
              </p:ext>
            </p:extLst>
          </p:nvPr>
        </p:nvGraphicFramePr>
        <p:xfrm>
          <a:off x="3820503" y="3566484"/>
          <a:ext cx="2124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ackager Shell Object" showAsIcon="1" r:id="rId5" imgW="2124360" imgH="532800" progId="Package">
                  <p:embed/>
                </p:oleObj>
              </mc:Choice>
              <mc:Fallback>
                <p:oleObj name="Packager Shell Object" showAsIcon="1" r:id="rId5" imgW="21243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0503" y="3566484"/>
                        <a:ext cx="21240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1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6204" y="894235"/>
            <a:ext cx="9834231" cy="48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 unique Case number</a:t>
            </a:r>
          </a:p>
        </p:txBody>
      </p:sp>
      <p:sp>
        <p:nvSpPr>
          <p:cNvPr id="6" name="Subtitle 17"/>
          <p:cNvSpPr txBox="1">
            <a:spLocks/>
          </p:cNvSpPr>
          <p:nvPr/>
        </p:nvSpPr>
        <p:spPr>
          <a:xfrm>
            <a:off x="1046205" y="118584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-01</a:t>
            </a:r>
          </a:p>
        </p:txBody>
      </p:sp>
      <p:sp>
        <p:nvSpPr>
          <p:cNvPr id="7" name="Subtitle 17"/>
          <p:cNvSpPr txBox="1">
            <a:spLocks/>
          </p:cNvSpPr>
          <p:nvPr/>
        </p:nvSpPr>
        <p:spPr>
          <a:xfrm>
            <a:off x="1046203" y="2145966"/>
            <a:ext cx="9834231" cy="3589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no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random number to Invoking application </a:t>
            </a:r>
          </a:p>
          <a:p>
            <a:pPr algn="l"/>
            <a:r>
              <a:rPr lang="en-US" dirty="0"/>
              <a:t>// Generate a random number between two numbers  </a:t>
            </a:r>
          </a:p>
          <a:p>
            <a:pPr algn="l"/>
            <a:r>
              <a:rPr lang="en-US" b="1" dirty="0"/>
              <a:t>	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RandomNumber</a:t>
            </a:r>
            <a:r>
              <a:rPr lang="en-US" dirty="0"/>
              <a:t>()  {  </a:t>
            </a:r>
          </a:p>
          <a:p>
            <a:pPr algn="l"/>
            <a:r>
              <a:rPr lang="en-US" dirty="0"/>
              <a:t>		    Random </a:t>
            </a:r>
            <a:r>
              <a:rPr lang="en-US" dirty="0" err="1"/>
              <a:t>random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Random();  </a:t>
            </a:r>
          </a:p>
          <a:p>
            <a:pPr algn="l"/>
            <a:r>
              <a:rPr lang="en-US" dirty="0"/>
              <a:t>		    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random.Next</a:t>
            </a:r>
            <a:r>
              <a:rPr lang="en-US" dirty="0"/>
              <a:t>();  </a:t>
            </a:r>
          </a:p>
          <a:p>
            <a:pPr algn="l"/>
            <a:r>
              <a:rPr lang="en-US" dirty="0"/>
              <a:t>	}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3" y="425192"/>
            <a:ext cx="10515600" cy="6457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-02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74618" y="1070919"/>
            <a:ext cx="9772073" cy="5546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 </a:t>
            </a:r>
            <a:r>
              <a:rPr lang="en-US" dirty="0" err="1"/>
              <a:t>AcctGet</a:t>
            </a:r>
            <a:endParaRPr lang="en-US" dirty="0"/>
          </a:p>
        </p:txBody>
      </p:sp>
      <p:sp>
        <p:nvSpPr>
          <p:cNvPr id="5" name="Subtitle 17"/>
          <p:cNvSpPr txBox="1">
            <a:spLocks/>
          </p:cNvSpPr>
          <p:nvPr/>
        </p:nvSpPr>
        <p:spPr>
          <a:xfrm>
            <a:off x="1046203" y="2145966"/>
            <a:ext cx="9834231" cy="358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 Azure Cosmos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Populate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Function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 with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Function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Create Create/Retrieve/Update/Delete Functions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82290"/>
              </p:ext>
            </p:extLst>
          </p:nvPr>
        </p:nvGraphicFramePr>
        <p:xfrm>
          <a:off x="6599382" y="305088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9382" y="305088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9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6205" y="843630"/>
            <a:ext cx="10379177" cy="47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reschedule Days based on Zip Code </a:t>
            </a:r>
          </a:p>
        </p:txBody>
      </p:sp>
      <p:sp>
        <p:nvSpPr>
          <p:cNvPr id="6" name="Subtitle 17"/>
          <p:cNvSpPr txBox="1">
            <a:spLocks/>
          </p:cNvSpPr>
          <p:nvPr/>
        </p:nvSpPr>
        <p:spPr>
          <a:xfrm>
            <a:off x="1046205" y="118584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Scenario -03</a:t>
            </a:r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1147803" y="1841165"/>
            <a:ext cx="9834231" cy="43841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a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NextPaymentDate</a:t>
            </a:r>
            <a:r>
              <a:rPr lang="en-US" dirty="0"/>
              <a:t> as a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Date value after successful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‘85026’ add 2 day’s to </a:t>
            </a:r>
            <a:r>
              <a:rPr lang="en-US" dirty="0" err="1"/>
              <a:t>NextPaymentDate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‘75014’ add 3 day’s to </a:t>
            </a:r>
            <a:r>
              <a:rPr lang="en-US" dirty="0" err="1"/>
              <a:t>NextPaymentDate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‘75063’ add 4 day’s to </a:t>
            </a:r>
            <a:r>
              <a:rPr lang="en-US" dirty="0" err="1"/>
              <a:t>NextPaymentDate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zip code = ‘76014’ add 5 day’s to </a:t>
            </a:r>
            <a:r>
              <a:rPr lang="en-US" dirty="0" err="1"/>
              <a:t>NextPaymentDate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Else add 1 day to </a:t>
            </a:r>
            <a:r>
              <a:rPr lang="en-US" dirty="0" err="1"/>
              <a:t>NextPaymentDate</a:t>
            </a:r>
            <a:endParaRPr lang="en-US" dirty="0"/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04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75" y="342814"/>
            <a:ext cx="10515600" cy="5468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- 04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85455" y="981301"/>
            <a:ext cx="9753600" cy="46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Next Payment Date</a:t>
            </a:r>
          </a:p>
        </p:txBody>
      </p:sp>
      <p:sp>
        <p:nvSpPr>
          <p:cNvPr id="5" name="Subtitle 17"/>
          <p:cNvSpPr txBox="1">
            <a:spLocks/>
          </p:cNvSpPr>
          <p:nvPr/>
        </p:nvSpPr>
        <p:spPr>
          <a:xfrm>
            <a:off x="1147803" y="1841165"/>
            <a:ext cx="9834231" cy="438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Azure function in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Invoked using a Logic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Accepts </a:t>
            </a:r>
            <a:r>
              <a:rPr lang="en-US" dirty="0" err="1"/>
              <a:t>NextPaymentDate</a:t>
            </a:r>
            <a:r>
              <a:rPr lang="en-US" dirty="0"/>
              <a:t> as a Input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a Date value after successful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 day’s to </a:t>
            </a:r>
            <a:r>
              <a:rPr lang="en-US" dirty="0" err="1"/>
              <a:t>NextPaymentDate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270901" y="3159439"/>
            <a:ext cx="2377326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Account Number =&lt;&lt;Input File&gt;&gt;</a:t>
            </a:r>
          </a:p>
        </p:txBody>
      </p:sp>
      <p:sp>
        <p:nvSpPr>
          <p:cNvPr id="92" name="Oval 91"/>
          <p:cNvSpPr/>
          <p:nvPr/>
        </p:nvSpPr>
        <p:spPr>
          <a:xfrm>
            <a:off x="13381" y="1815451"/>
            <a:ext cx="2126438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Status=</a:t>
            </a:r>
          </a:p>
        </p:txBody>
      </p:sp>
      <p:sp>
        <p:nvSpPr>
          <p:cNvPr id="91" name="Oval 90"/>
          <p:cNvSpPr/>
          <p:nvPr/>
        </p:nvSpPr>
        <p:spPr>
          <a:xfrm>
            <a:off x="6825674" y="4889063"/>
            <a:ext cx="3364531" cy="8927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Account Number =&lt;&lt;Input File&gt;&gt;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1692" y="563449"/>
            <a:ext cx="2211660" cy="56841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Activity @ Account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3033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59564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005056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42044" y="2099163"/>
            <a:ext cx="2011680" cy="3542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3033" y="2708235"/>
            <a:ext cx="2023212" cy="6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 unique Case number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338848" y="4247845"/>
            <a:ext cx="2463114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the record in the table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38848" y="5865593"/>
            <a:ext cx="2463114" cy="543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drop a FILE in the shared location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75036" y="4247845"/>
            <a:ext cx="2380735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Account status to Hold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117091" y="4247845"/>
            <a:ext cx="1787610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Account status to Cancel</a:t>
            </a: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046205" y="118584"/>
            <a:ext cx="9144000" cy="578647"/>
          </a:xfrm>
        </p:spPr>
        <p:txBody>
          <a:bodyPr/>
          <a:lstStyle/>
          <a:p>
            <a:r>
              <a:rPr lang="en-US" dirty="0"/>
              <a:t>Scenario -05</a:t>
            </a: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2558873" y="1131860"/>
            <a:ext cx="8649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8" idx="0"/>
          </p:cNvCxnSpPr>
          <p:nvPr/>
        </p:nvCxnSpPr>
        <p:spPr>
          <a:xfrm>
            <a:off x="2567522" y="1131860"/>
            <a:ext cx="2880362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6" idx="0"/>
          </p:cNvCxnSpPr>
          <p:nvPr/>
        </p:nvCxnSpPr>
        <p:spPr>
          <a:xfrm>
            <a:off x="2567522" y="1131860"/>
            <a:ext cx="5897882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2567522" y="1131860"/>
            <a:ext cx="8443374" cy="9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11" idx="0"/>
          </p:cNvCxnSpPr>
          <p:nvPr/>
        </p:nvCxnSpPr>
        <p:spPr>
          <a:xfrm>
            <a:off x="2558873" y="2453390"/>
            <a:ext cx="5766" cy="25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>
            <a:off x="2564639" y="3398100"/>
            <a:ext cx="5766" cy="8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3" idx="0"/>
          </p:cNvCxnSpPr>
          <p:nvPr/>
        </p:nvCxnSpPr>
        <p:spPr>
          <a:xfrm>
            <a:off x="2570405" y="4791547"/>
            <a:ext cx="0" cy="107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15" idx="0"/>
          </p:cNvCxnSpPr>
          <p:nvPr/>
        </p:nvCxnSpPr>
        <p:spPr>
          <a:xfrm>
            <a:off x="8465404" y="2453390"/>
            <a:ext cx="0" cy="179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6" idx="0"/>
          </p:cNvCxnSpPr>
          <p:nvPr/>
        </p:nvCxnSpPr>
        <p:spPr>
          <a:xfrm>
            <a:off x="11010896" y="2453390"/>
            <a:ext cx="0" cy="179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402595" y="409905"/>
            <a:ext cx="2137720" cy="2677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37296" y="1238302"/>
            <a:ext cx="2137720" cy="2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02595" y="799139"/>
            <a:ext cx="2137720" cy="290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Operation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207986" y="3306665"/>
            <a:ext cx="2463114" cy="5437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previous Case ID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07986" y="4249255"/>
            <a:ext cx="2463114" cy="556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the record in the table 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4207986" y="5865593"/>
            <a:ext cx="2463114" cy="543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drop a FILE in the shared location</a:t>
            </a:r>
          </a:p>
        </p:txBody>
      </p:sp>
      <p:cxnSp>
        <p:nvCxnSpPr>
          <p:cNvPr id="62" name="Straight Arrow Connector 61"/>
          <p:cNvCxnSpPr>
            <a:stCxn id="8" idx="2"/>
            <a:endCxn id="57" idx="0"/>
          </p:cNvCxnSpPr>
          <p:nvPr/>
        </p:nvCxnSpPr>
        <p:spPr>
          <a:xfrm flipH="1">
            <a:off x="5439543" y="2453390"/>
            <a:ext cx="8341" cy="85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5439543" y="3850367"/>
            <a:ext cx="0" cy="3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2"/>
            <a:endCxn id="60" idx="0"/>
          </p:cNvCxnSpPr>
          <p:nvPr/>
        </p:nvCxnSpPr>
        <p:spPr>
          <a:xfrm>
            <a:off x="5439543" y="4805317"/>
            <a:ext cx="0" cy="106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9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1" y="609599"/>
            <a:ext cx="10515600" cy="55028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Read the Pipe delimited file from Input file share location Read from Blob Storage</a:t>
            </a:r>
          </a:p>
          <a:p>
            <a:pPr lvl="0"/>
            <a:r>
              <a:rPr lang="en-US" dirty="0"/>
              <a:t>Convert input file to JSON Objects</a:t>
            </a:r>
          </a:p>
          <a:p>
            <a:pPr lvl="0"/>
            <a:r>
              <a:rPr lang="en-US" dirty="0"/>
              <a:t>Have a conditional statement on the Account Status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Existing</a:t>
            </a:r>
          </a:p>
          <a:p>
            <a:pPr lvl="1"/>
            <a:r>
              <a:rPr lang="en-US" dirty="0"/>
              <a:t>Hold</a:t>
            </a:r>
          </a:p>
          <a:p>
            <a:pPr lvl="1"/>
            <a:r>
              <a:rPr lang="en-US" dirty="0"/>
              <a:t>Recall</a:t>
            </a:r>
          </a:p>
          <a:p>
            <a:pPr lvl="0"/>
            <a:r>
              <a:rPr lang="en-US" dirty="0"/>
              <a:t>If Status = New, </a:t>
            </a:r>
          </a:p>
          <a:p>
            <a:pPr lvl="1"/>
            <a:r>
              <a:rPr lang="en-US" dirty="0"/>
              <a:t>Get new </a:t>
            </a:r>
            <a:r>
              <a:rPr lang="en-US" dirty="0" err="1"/>
              <a:t>CaseID</a:t>
            </a:r>
            <a:r>
              <a:rPr lang="en-US" dirty="0"/>
              <a:t>, Consume the Azure function (C#) created in Scenario #1</a:t>
            </a:r>
          </a:p>
          <a:p>
            <a:pPr lvl="1"/>
            <a:r>
              <a:rPr lang="en-US" dirty="0"/>
              <a:t>Insert record to DB *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a file or append the record to an existing file for status type**</a:t>
            </a:r>
          </a:p>
          <a:p>
            <a:pPr lvl="0"/>
            <a:r>
              <a:rPr lang="en-US" dirty="0"/>
              <a:t>If status = Existing, </a:t>
            </a:r>
          </a:p>
          <a:p>
            <a:pPr lvl="1"/>
            <a:r>
              <a:rPr lang="en-US" dirty="0"/>
              <a:t>Get the </a:t>
            </a:r>
            <a:r>
              <a:rPr lang="en-US" dirty="0" err="1"/>
              <a:t>CaseID</a:t>
            </a:r>
            <a:r>
              <a:rPr lang="en-US" dirty="0"/>
              <a:t> from Cosmos DB </a:t>
            </a:r>
          </a:p>
          <a:p>
            <a:pPr lvl="1"/>
            <a:r>
              <a:rPr lang="en-US" dirty="0"/>
              <a:t>Update record to DB *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Create a file or append the record to an existing file for status type **</a:t>
            </a:r>
          </a:p>
          <a:p>
            <a:pPr lvl="0"/>
            <a:r>
              <a:rPr lang="en-US" dirty="0"/>
              <a:t>If Status = Hold / Recall, update account status in Cosmos DB (*)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ubtitle 17"/>
          <p:cNvSpPr txBox="1">
            <a:spLocks/>
          </p:cNvSpPr>
          <p:nvPr/>
        </p:nvSpPr>
        <p:spPr>
          <a:xfrm>
            <a:off x="870714" y="201712"/>
            <a:ext cx="9144000" cy="5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 Steps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34871"/>
              </p:ext>
            </p:extLst>
          </p:nvPr>
        </p:nvGraphicFramePr>
        <p:xfrm>
          <a:off x="9158288" y="561975"/>
          <a:ext cx="2076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ackager Shell Object" showAsIcon="1" r:id="rId3" imgW="2075760" imgH="630000" progId="Package">
                  <p:embed/>
                </p:oleObj>
              </mc:Choice>
              <mc:Fallback>
                <p:oleObj name="Packager Shell Object" showAsIcon="1" r:id="rId3" imgW="20757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8288" y="561975"/>
                        <a:ext cx="20764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3246"/>
              </p:ext>
            </p:extLst>
          </p:nvPr>
        </p:nvGraphicFramePr>
        <p:xfrm>
          <a:off x="9228138" y="1141413"/>
          <a:ext cx="19367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Packager Shell Object" showAsIcon="1" r:id="rId5" imgW="1937160" imgH="630000" progId="Package">
                  <p:embed/>
                </p:oleObj>
              </mc:Choice>
              <mc:Fallback>
                <p:oleObj name="Packager Shell Object" showAsIcon="1" r:id="rId5" imgW="19371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8138" y="1141413"/>
                        <a:ext cx="1936750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30983"/>
              </p:ext>
            </p:extLst>
          </p:nvPr>
        </p:nvGraphicFramePr>
        <p:xfrm>
          <a:off x="9051925" y="3765550"/>
          <a:ext cx="2190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Packager Shell Object" showAsIcon="1" r:id="rId7" imgW="2190960" imgH="630000" progId="Package">
                  <p:embed/>
                </p:oleObj>
              </mc:Choice>
              <mc:Fallback>
                <p:oleObj name="Packager Shell Object" showAsIcon="1" r:id="rId7" imgW="2190960" imgH="63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1925" y="3765550"/>
                        <a:ext cx="21907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02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202771"/>
            <a:ext cx="10515600" cy="5386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-06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27438" y="741406"/>
            <a:ext cx="1845276" cy="5519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MQ request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7438" y="1631092"/>
            <a:ext cx="1787611" cy="453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Account Type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954795" y="1293342"/>
            <a:ext cx="1482811" cy="1178011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 Acct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416906" y="2640227"/>
            <a:ext cx="1392195" cy="1128584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Auto Suite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61534" y="4967419"/>
            <a:ext cx="1919417" cy="4695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record to 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7330" y="4205418"/>
            <a:ext cx="2487826" cy="46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Next Payment Date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45925" y="2755557"/>
            <a:ext cx="2100648" cy="89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reschedule Days based on Zip Code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54794" y="2986218"/>
            <a:ext cx="1787611" cy="453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  <a:r>
              <a:rPr lang="en-US" dirty="0" err="1"/>
              <a:t>AutoSuite</a:t>
            </a:r>
            <a:r>
              <a:rPr lang="en-US" dirty="0"/>
              <a:t> File</a:t>
            </a: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2121244" y="1293342"/>
            <a:ext cx="28832" cy="33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2113004" y="2084173"/>
            <a:ext cx="8240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2113004" y="3768811"/>
            <a:ext cx="8239" cy="43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 flipH="1">
            <a:off x="2113003" y="5436975"/>
            <a:ext cx="8240" cy="5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8" idx="0"/>
          </p:cNvCxnSpPr>
          <p:nvPr/>
        </p:nvCxnSpPr>
        <p:spPr>
          <a:xfrm>
            <a:off x="2121243" y="4674974"/>
            <a:ext cx="0" cy="29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1" idx="1"/>
          </p:cNvCxnSpPr>
          <p:nvPr/>
        </p:nvCxnSpPr>
        <p:spPr>
          <a:xfrm>
            <a:off x="2809101" y="3204519"/>
            <a:ext cx="11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3015049" y="1857633"/>
            <a:ext cx="3939746" cy="24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662983" y="539578"/>
            <a:ext cx="2137720" cy="2677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62983" y="1439490"/>
            <a:ext cx="2137720" cy="2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662983" y="961180"/>
            <a:ext cx="2137720" cy="290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Operation</a:t>
            </a:r>
          </a:p>
        </p:txBody>
      </p:sp>
      <p:cxnSp>
        <p:nvCxnSpPr>
          <p:cNvPr id="23" name="Straight Arrow Connector 22"/>
          <p:cNvCxnSpPr>
            <a:stCxn id="11" idx="2"/>
            <a:endCxn id="32" idx="0"/>
          </p:cNvCxnSpPr>
          <p:nvPr/>
        </p:nvCxnSpPr>
        <p:spPr>
          <a:xfrm flipH="1">
            <a:off x="4992130" y="3653481"/>
            <a:ext cx="4119" cy="85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32421" y="4506097"/>
            <a:ext cx="1919417" cy="4695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record to table</a:t>
            </a:r>
          </a:p>
        </p:txBody>
      </p:sp>
      <p:cxnSp>
        <p:nvCxnSpPr>
          <p:cNvPr id="44" name="Straight Arrow Connector 43"/>
          <p:cNvCxnSpPr>
            <a:stCxn id="11" idx="3"/>
            <a:endCxn id="12" idx="1"/>
          </p:cNvCxnSpPr>
          <p:nvPr/>
        </p:nvCxnSpPr>
        <p:spPr>
          <a:xfrm>
            <a:off x="6046573" y="3204519"/>
            <a:ext cx="908221" cy="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421027" y="6001263"/>
            <a:ext cx="1458097" cy="832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response to MQ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153296" y="3888259"/>
            <a:ext cx="716693" cy="1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758643" y="2869857"/>
            <a:ext cx="716693" cy="1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947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741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Microsoft Word Document</vt:lpstr>
      <vt:lpstr>Package</vt:lpstr>
      <vt:lpstr>Azure Logic App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GM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Kiran, Amith</dc:creator>
  <cp:lastModifiedBy>Matt Ruma</cp:lastModifiedBy>
  <cp:revision>65</cp:revision>
  <dcterms:created xsi:type="dcterms:W3CDTF">2019-11-21T18:02:04Z</dcterms:created>
  <dcterms:modified xsi:type="dcterms:W3CDTF">2019-12-17T17:34:42Z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maruma@microsoft.com</vt:lpwstr>
  </property>
  <property fmtid="{D5CDD505-2E9C-101B-9397-08002B2CF9AE}" pid="5" name="MSIP_Label_f42aa342-8706-4288-bd11-ebb85995028c_SetDate">
    <vt:lpwstr>2019-12-16T18:25:35.8908586Z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dcc271c4-3470-4595-99c5-29eedf0b5fe6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