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7"/>
  </p:notesMasterIdLst>
  <p:handoutMasterIdLst>
    <p:handoutMasterId r:id="rId28"/>
  </p:handoutMasterIdLst>
  <p:sldIdLst>
    <p:sldId id="8903" r:id="rId5"/>
    <p:sldId id="3408" r:id="rId6"/>
    <p:sldId id="8902" r:id="rId7"/>
    <p:sldId id="1660" r:id="rId8"/>
    <p:sldId id="3418" r:id="rId9"/>
    <p:sldId id="3429" r:id="rId10"/>
    <p:sldId id="3420" r:id="rId11"/>
    <p:sldId id="3431" r:id="rId12"/>
    <p:sldId id="8895" r:id="rId13"/>
    <p:sldId id="8897" r:id="rId14"/>
    <p:sldId id="8896" r:id="rId15"/>
    <p:sldId id="8898" r:id="rId16"/>
    <p:sldId id="3421" r:id="rId17"/>
    <p:sldId id="3422" r:id="rId18"/>
    <p:sldId id="3423" r:id="rId19"/>
    <p:sldId id="3424" r:id="rId20"/>
    <p:sldId id="3425" r:id="rId21"/>
    <p:sldId id="8901" r:id="rId22"/>
    <p:sldId id="3427" r:id="rId23"/>
    <p:sldId id="8904" r:id="rId24"/>
    <p:sldId id="3426" r:id="rId25"/>
    <p:sldId id="8905" r:id="rId26"/>
  </p:sldIdLst>
  <p:sldSz cx="12192000" cy="6858000"/>
  <p:notesSz cx="7010400" cy="92964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D15955F-0502-4DDE-A1C0-FBFA6C3DDCD9}">
          <p14:sldIdLst>
            <p14:sldId id="8903"/>
            <p14:sldId id="3408"/>
            <p14:sldId id="8902"/>
          </p14:sldIdLst>
        </p14:section>
        <p14:section name="Presentation" id="{DEF5B7E4-AA11-4758-9361-C82140BD4A7B}">
          <p14:sldIdLst>
            <p14:sldId id="1660"/>
            <p14:sldId id="3418"/>
            <p14:sldId id="3429"/>
            <p14:sldId id="3420"/>
            <p14:sldId id="3431"/>
            <p14:sldId id="8895"/>
            <p14:sldId id="8897"/>
            <p14:sldId id="8896"/>
            <p14:sldId id="8898"/>
            <p14:sldId id="3421"/>
            <p14:sldId id="3422"/>
            <p14:sldId id="3423"/>
            <p14:sldId id="3424"/>
            <p14:sldId id="3425"/>
            <p14:sldId id="8901"/>
            <p14:sldId id="3427"/>
            <p14:sldId id="8904"/>
            <p14:sldId id="3426"/>
          </p14:sldIdLst>
        </p14:section>
        <p14:section name="Outro" id="{3AA090F8-7D26-49FB-B2A8-0CFF33736798}">
          <p14:sldIdLst>
            <p14:sldId id="890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502D7C-4E8E-F1E7-75F1-46C6D80BB9F1}" name="Matt Ruma" initials="MR" userId="S::maruma@microsoft.com::f15476d4-9dca-4a49-89ca-8b3ed6ad9f5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6A4B16"/>
    <a:srgbClr val="FFFFFF"/>
    <a:srgbClr val="274B47"/>
    <a:srgbClr val="054B16"/>
    <a:srgbClr val="008575"/>
    <a:srgbClr val="107C10"/>
    <a:srgbClr val="3B2E59"/>
    <a:srgbClr val="8D8D8D"/>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09" autoAdjust="0"/>
  </p:normalViewPr>
  <p:slideViewPr>
    <p:cSldViewPr snapToGrid="0">
      <p:cViewPr varScale="1">
        <p:scale>
          <a:sx n="78" d="100"/>
          <a:sy n="78" d="100"/>
        </p:scale>
        <p:origin x="2736" y="9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08FC5F-9CE8-4F7B-8ABD-5ACEDBF490F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44A0FE95-134B-4657-8068-B87262E98FBD}">
      <dgm:prSet phldrT="[Text]"/>
      <dgm:spPr/>
      <dgm:t>
        <a:bodyPr/>
        <a:lstStyle/>
        <a:p>
          <a:r>
            <a:rPr lang="en-US" dirty="0"/>
            <a:t>Azure Container Instances</a:t>
          </a:r>
        </a:p>
      </dgm:t>
    </dgm:pt>
    <dgm:pt modelId="{CC32F952-62EF-4030-8144-E3D690B6B3BF}" type="parTrans" cxnId="{C4BE61AF-812A-4709-AE53-A81ECD3E4E08}">
      <dgm:prSet/>
      <dgm:spPr/>
      <dgm:t>
        <a:bodyPr/>
        <a:lstStyle/>
        <a:p>
          <a:endParaRPr lang="en-US"/>
        </a:p>
      </dgm:t>
    </dgm:pt>
    <dgm:pt modelId="{D3AEA3D5-4775-486D-9CBD-52DDAFBE610D}" type="sibTrans" cxnId="{C4BE61AF-812A-4709-AE53-A81ECD3E4E08}">
      <dgm:prSet/>
      <dgm:spPr/>
      <dgm:t>
        <a:bodyPr/>
        <a:lstStyle/>
        <a:p>
          <a:endParaRPr lang="en-US"/>
        </a:p>
      </dgm:t>
    </dgm:pt>
    <dgm:pt modelId="{7E716179-81F6-4EBB-884A-D750655BA1FA}">
      <dgm:prSet phldrT="[Text]"/>
      <dgm:spPr/>
      <dgm:t>
        <a:bodyPr/>
        <a:lstStyle/>
        <a:p>
          <a:r>
            <a:rPr lang="en-US" b="0" i="0" dirty="0"/>
            <a:t>Azure App Service</a:t>
          </a:r>
          <a:endParaRPr lang="en-US" b="0" dirty="0"/>
        </a:p>
      </dgm:t>
    </dgm:pt>
    <dgm:pt modelId="{C9FCA6BA-90B5-44EE-A8B0-17852DC203AA}" type="parTrans" cxnId="{2E13224C-1EF4-4AFB-9482-22CE41D4266D}">
      <dgm:prSet/>
      <dgm:spPr/>
      <dgm:t>
        <a:bodyPr/>
        <a:lstStyle/>
        <a:p>
          <a:endParaRPr lang="en-US"/>
        </a:p>
      </dgm:t>
    </dgm:pt>
    <dgm:pt modelId="{2CAD182F-CA1C-4DFE-8641-929E388FC5B6}" type="sibTrans" cxnId="{2E13224C-1EF4-4AFB-9482-22CE41D4266D}">
      <dgm:prSet/>
      <dgm:spPr/>
      <dgm:t>
        <a:bodyPr/>
        <a:lstStyle/>
        <a:p>
          <a:endParaRPr lang="en-US"/>
        </a:p>
      </dgm:t>
    </dgm:pt>
    <dgm:pt modelId="{C984146A-5306-48BE-9523-96C116661F1A}">
      <dgm:prSet phldrT="[Text]"/>
      <dgm:spPr/>
      <dgm:t>
        <a:bodyPr/>
        <a:lstStyle/>
        <a:p>
          <a:r>
            <a:rPr lang="en-US" dirty="0"/>
            <a:t>Azure Container Apps</a:t>
          </a:r>
        </a:p>
      </dgm:t>
    </dgm:pt>
    <dgm:pt modelId="{DD909F05-7B5D-44AA-A267-10CD70D8E362}" type="parTrans" cxnId="{5DAB8624-F412-4C8E-8165-7E92DA031097}">
      <dgm:prSet/>
      <dgm:spPr/>
      <dgm:t>
        <a:bodyPr/>
        <a:lstStyle/>
        <a:p>
          <a:endParaRPr lang="en-US"/>
        </a:p>
      </dgm:t>
    </dgm:pt>
    <dgm:pt modelId="{FBBADC21-1EE0-446E-B989-9DF6E231AD5D}" type="sibTrans" cxnId="{5DAB8624-F412-4C8E-8165-7E92DA031097}">
      <dgm:prSet/>
      <dgm:spPr/>
      <dgm:t>
        <a:bodyPr/>
        <a:lstStyle/>
        <a:p>
          <a:endParaRPr lang="en-US"/>
        </a:p>
      </dgm:t>
    </dgm:pt>
    <dgm:pt modelId="{6E43B7DE-ADAB-40C1-A8D4-9ED3486EFD0C}">
      <dgm:prSet phldrT="[Text]"/>
      <dgm:spPr/>
      <dgm:t>
        <a:bodyPr/>
        <a:lstStyle/>
        <a:p>
          <a:r>
            <a:rPr lang="en-US" dirty="0"/>
            <a:t>Azure Kubernetes Service</a:t>
          </a:r>
        </a:p>
      </dgm:t>
    </dgm:pt>
    <dgm:pt modelId="{9B86E228-B1D0-41E8-84AF-C60F7C6846D7}" type="parTrans" cxnId="{3D9BF4F4-3F0B-48A2-8441-C83A3093796C}">
      <dgm:prSet/>
      <dgm:spPr/>
      <dgm:t>
        <a:bodyPr/>
        <a:lstStyle/>
        <a:p>
          <a:endParaRPr lang="en-US"/>
        </a:p>
      </dgm:t>
    </dgm:pt>
    <dgm:pt modelId="{106DF4DD-E236-4E7C-96A1-7AE43ED8848C}" type="sibTrans" cxnId="{3D9BF4F4-3F0B-48A2-8441-C83A3093796C}">
      <dgm:prSet/>
      <dgm:spPr/>
      <dgm:t>
        <a:bodyPr/>
        <a:lstStyle/>
        <a:p>
          <a:endParaRPr lang="en-US"/>
        </a:p>
      </dgm:t>
    </dgm:pt>
    <dgm:pt modelId="{D141F5D7-09FD-4BE9-8278-DFC3C0B1779B}" type="pres">
      <dgm:prSet presAssocID="{E708FC5F-9CE8-4F7B-8ABD-5ACEDBF490FC}" presName="Name0" presStyleCnt="0">
        <dgm:presLayoutVars>
          <dgm:dir/>
          <dgm:resizeHandles val="exact"/>
        </dgm:presLayoutVars>
      </dgm:prSet>
      <dgm:spPr/>
    </dgm:pt>
    <dgm:pt modelId="{0FF70198-64F4-40E5-AF81-102953AD8DAB}" type="pres">
      <dgm:prSet presAssocID="{44A0FE95-134B-4657-8068-B87262E98FBD}" presName="node" presStyleLbl="node1" presStyleIdx="0" presStyleCnt="4">
        <dgm:presLayoutVars>
          <dgm:bulletEnabled val="1"/>
        </dgm:presLayoutVars>
      </dgm:prSet>
      <dgm:spPr/>
    </dgm:pt>
    <dgm:pt modelId="{DB5C48A9-6553-487D-8CFA-AA232C78C467}" type="pres">
      <dgm:prSet presAssocID="{D3AEA3D5-4775-486D-9CBD-52DDAFBE610D}" presName="sibTrans" presStyleLbl="sibTrans2D1" presStyleIdx="0" presStyleCnt="3"/>
      <dgm:spPr/>
    </dgm:pt>
    <dgm:pt modelId="{67621DB9-8AEE-46C7-BC05-45C3E9F6D18C}" type="pres">
      <dgm:prSet presAssocID="{D3AEA3D5-4775-486D-9CBD-52DDAFBE610D}" presName="connectorText" presStyleLbl="sibTrans2D1" presStyleIdx="0" presStyleCnt="3"/>
      <dgm:spPr/>
    </dgm:pt>
    <dgm:pt modelId="{A361127E-E167-47EA-8628-29E3087E487B}" type="pres">
      <dgm:prSet presAssocID="{7E716179-81F6-4EBB-884A-D750655BA1FA}" presName="node" presStyleLbl="node1" presStyleIdx="1" presStyleCnt="4">
        <dgm:presLayoutVars>
          <dgm:bulletEnabled val="1"/>
        </dgm:presLayoutVars>
      </dgm:prSet>
      <dgm:spPr/>
    </dgm:pt>
    <dgm:pt modelId="{CD44A47E-5B85-40C8-AE2F-20E9F59A4230}" type="pres">
      <dgm:prSet presAssocID="{2CAD182F-CA1C-4DFE-8641-929E388FC5B6}" presName="sibTrans" presStyleLbl="sibTrans2D1" presStyleIdx="1" presStyleCnt="3"/>
      <dgm:spPr/>
    </dgm:pt>
    <dgm:pt modelId="{A2FEB987-D034-4279-B8D7-800226A91A83}" type="pres">
      <dgm:prSet presAssocID="{2CAD182F-CA1C-4DFE-8641-929E388FC5B6}" presName="connectorText" presStyleLbl="sibTrans2D1" presStyleIdx="1" presStyleCnt="3"/>
      <dgm:spPr/>
    </dgm:pt>
    <dgm:pt modelId="{2095A344-0CF2-404C-940B-21E4986088AD}" type="pres">
      <dgm:prSet presAssocID="{C984146A-5306-48BE-9523-96C116661F1A}" presName="node" presStyleLbl="node1" presStyleIdx="2" presStyleCnt="4">
        <dgm:presLayoutVars>
          <dgm:bulletEnabled val="1"/>
        </dgm:presLayoutVars>
      </dgm:prSet>
      <dgm:spPr/>
    </dgm:pt>
    <dgm:pt modelId="{C62A0E96-5A5B-443D-8B58-6619B13A468B}" type="pres">
      <dgm:prSet presAssocID="{FBBADC21-1EE0-446E-B989-9DF6E231AD5D}" presName="sibTrans" presStyleLbl="sibTrans2D1" presStyleIdx="2" presStyleCnt="3"/>
      <dgm:spPr/>
    </dgm:pt>
    <dgm:pt modelId="{DEAF2BFE-C424-4BBA-9CF4-6672851241EE}" type="pres">
      <dgm:prSet presAssocID="{FBBADC21-1EE0-446E-B989-9DF6E231AD5D}" presName="connectorText" presStyleLbl="sibTrans2D1" presStyleIdx="2" presStyleCnt="3"/>
      <dgm:spPr/>
    </dgm:pt>
    <dgm:pt modelId="{E01603DA-5B17-4FA0-ADCE-F168E535B12C}" type="pres">
      <dgm:prSet presAssocID="{6E43B7DE-ADAB-40C1-A8D4-9ED3486EFD0C}" presName="node" presStyleLbl="node1" presStyleIdx="3" presStyleCnt="4">
        <dgm:presLayoutVars>
          <dgm:bulletEnabled val="1"/>
        </dgm:presLayoutVars>
      </dgm:prSet>
      <dgm:spPr/>
    </dgm:pt>
  </dgm:ptLst>
  <dgm:cxnLst>
    <dgm:cxn modelId="{5DAB8624-F412-4C8E-8165-7E92DA031097}" srcId="{E708FC5F-9CE8-4F7B-8ABD-5ACEDBF490FC}" destId="{C984146A-5306-48BE-9523-96C116661F1A}" srcOrd="2" destOrd="0" parTransId="{DD909F05-7B5D-44AA-A267-10CD70D8E362}" sibTransId="{FBBADC21-1EE0-446E-B989-9DF6E231AD5D}"/>
    <dgm:cxn modelId="{6A5D895B-B8A8-4F2F-BA07-95518C98AACA}" type="presOf" srcId="{2CAD182F-CA1C-4DFE-8641-929E388FC5B6}" destId="{CD44A47E-5B85-40C8-AE2F-20E9F59A4230}" srcOrd="0" destOrd="0" presId="urn:microsoft.com/office/officeart/2005/8/layout/process1"/>
    <dgm:cxn modelId="{D87D1343-D820-428A-B254-709384E04A46}" type="presOf" srcId="{6E43B7DE-ADAB-40C1-A8D4-9ED3486EFD0C}" destId="{E01603DA-5B17-4FA0-ADCE-F168E535B12C}" srcOrd="0" destOrd="0" presId="urn:microsoft.com/office/officeart/2005/8/layout/process1"/>
    <dgm:cxn modelId="{2E13224C-1EF4-4AFB-9482-22CE41D4266D}" srcId="{E708FC5F-9CE8-4F7B-8ABD-5ACEDBF490FC}" destId="{7E716179-81F6-4EBB-884A-D750655BA1FA}" srcOrd="1" destOrd="0" parTransId="{C9FCA6BA-90B5-44EE-A8B0-17852DC203AA}" sibTransId="{2CAD182F-CA1C-4DFE-8641-929E388FC5B6}"/>
    <dgm:cxn modelId="{766ABD4D-9DD2-4581-BC76-09AC53642D2B}" type="presOf" srcId="{E708FC5F-9CE8-4F7B-8ABD-5ACEDBF490FC}" destId="{D141F5D7-09FD-4BE9-8278-DFC3C0B1779B}" srcOrd="0" destOrd="0" presId="urn:microsoft.com/office/officeart/2005/8/layout/process1"/>
    <dgm:cxn modelId="{B1814D51-DEB3-4237-B0E2-C262823C49FE}" type="presOf" srcId="{D3AEA3D5-4775-486D-9CBD-52DDAFBE610D}" destId="{DB5C48A9-6553-487D-8CFA-AA232C78C467}" srcOrd="0" destOrd="0" presId="urn:microsoft.com/office/officeart/2005/8/layout/process1"/>
    <dgm:cxn modelId="{2C730B77-99F2-418F-BC44-18B0C2582F85}" type="presOf" srcId="{2CAD182F-CA1C-4DFE-8641-929E388FC5B6}" destId="{A2FEB987-D034-4279-B8D7-800226A91A83}" srcOrd="1" destOrd="0" presId="urn:microsoft.com/office/officeart/2005/8/layout/process1"/>
    <dgm:cxn modelId="{5BA04D8F-7AC6-4CBB-AA8C-D64199DF1F7C}" type="presOf" srcId="{D3AEA3D5-4775-486D-9CBD-52DDAFBE610D}" destId="{67621DB9-8AEE-46C7-BC05-45C3E9F6D18C}" srcOrd="1" destOrd="0" presId="urn:microsoft.com/office/officeart/2005/8/layout/process1"/>
    <dgm:cxn modelId="{533996A4-254D-4450-B2E5-7AA069BDA99A}" type="presOf" srcId="{FBBADC21-1EE0-446E-B989-9DF6E231AD5D}" destId="{C62A0E96-5A5B-443D-8B58-6619B13A468B}" srcOrd="0" destOrd="0" presId="urn:microsoft.com/office/officeart/2005/8/layout/process1"/>
    <dgm:cxn modelId="{809683A9-4E11-452D-A898-95BAA569590F}" type="presOf" srcId="{44A0FE95-134B-4657-8068-B87262E98FBD}" destId="{0FF70198-64F4-40E5-AF81-102953AD8DAB}" srcOrd="0" destOrd="0" presId="urn:microsoft.com/office/officeart/2005/8/layout/process1"/>
    <dgm:cxn modelId="{C4BE61AF-812A-4709-AE53-A81ECD3E4E08}" srcId="{E708FC5F-9CE8-4F7B-8ABD-5ACEDBF490FC}" destId="{44A0FE95-134B-4657-8068-B87262E98FBD}" srcOrd="0" destOrd="0" parTransId="{CC32F952-62EF-4030-8144-E3D690B6B3BF}" sibTransId="{D3AEA3D5-4775-486D-9CBD-52DDAFBE610D}"/>
    <dgm:cxn modelId="{6F15EEDD-2ADC-4BAA-83CE-C1DF22DCFB68}" type="presOf" srcId="{C984146A-5306-48BE-9523-96C116661F1A}" destId="{2095A344-0CF2-404C-940B-21E4986088AD}" srcOrd="0" destOrd="0" presId="urn:microsoft.com/office/officeart/2005/8/layout/process1"/>
    <dgm:cxn modelId="{BCC63CF0-F1E6-4F13-9CF3-4BC0B6FB8F9E}" type="presOf" srcId="{7E716179-81F6-4EBB-884A-D750655BA1FA}" destId="{A361127E-E167-47EA-8628-29E3087E487B}" srcOrd="0" destOrd="0" presId="urn:microsoft.com/office/officeart/2005/8/layout/process1"/>
    <dgm:cxn modelId="{656574F1-1D80-4857-A842-1966FF8E40E0}" type="presOf" srcId="{FBBADC21-1EE0-446E-B989-9DF6E231AD5D}" destId="{DEAF2BFE-C424-4BBA-9CF4-6672851241EE}" srcOrd="1" destOrd="0" presId="urn:microsoft.com/office/officeart/2005/8/layout/process1"/>
    <dgm:cxn modelId="{3D9BF4F4-3F0B-48A2-8441-C83A3093796C}" srcId="{E708FC5F-9CE8-4F7B-8ABD-5ACEDBF490FC}" destId="{6E43B7DE-ADAB-40C1-A8D4-9ED3486EFD0C}" srcOrd="3" destOrd="0" parTransId="{9B86E228-B1D0-41E8-84AF-C60F7C6846D7}" sibTransId="{106DF4DD-E236-4E7C-96A1-7AE43ED8848C}"/>
    <dgm:cxn modelId="{A5082C75-E3FB-4B17-A240-E0D8F5D16ABA}" type="presParOf" srcId="{D141F5D7-09FD-4BE9-8278-DFC3C0B1779B}" destId="{0FF70198-64F4-40E5-AF81-102953AD8DAB}" srcOrd="0" destOrd="0" presId="urn:microsoft.com/office/officeart/2005/8/layout/process1"/>
    <dgm:cxn modelId="{B7430702-95B4-4042-B7E8-B430BFFD6B57}" type="presParOf" srcId="{D141F5D7-09FD-4BE9-8278-DFC3C0B1779B}" destId="{DB5C48A9-6553-487D-8CFA-AA232C78C467}" srcOrd="1" destOrd="0" presId="urn:microsoft.com/office/officeart/2005/8/layout/process1"/>
    <dgm:cxn modelId="{F610BC1C-F7A7-4CEC-87AB-785FEB9A5863}" type="presParOf" srcId="{DB5C48A9-6553-487D-8CFA-AA232C78C467}" destId="{67621DB9-8AEE-46C7-BC05-45C3E9F6D18C}" srcOrd="0" destOrd="0" presId="urn:microsoft.com/office/officeart/2005/8/layout/process1"/>
    <dgm:cxn modelId="{A258AFD7-2A16-4D7F-A7EC-5807F28B0567}" type="presParOf" srcId="{D141F5D7-09FD-4BE9-8278-DFC3C0B1779B}" destId="{A361127E-E167-47EA-8628-29E3087E487B}" srcOrd="2" destOrd="0" presId="urn:microsoft.com/office/officeart/2005/8/layout/process1"/>
    <dgm:cxn modelId="{A66B79DA-D6CE-4259-82AB-214DE9D9EAC2}" type="presParOf" srcId="{D141F5D7-09FD-4BE9-8278-DFC3C0B1779B}" destId="{CD44A47E-5B85-40C8-AE2F-20E9F59A4230}" srcOrd="3" destOrd="0" presId="urn:microsoft.com/office/officeart/2005/8/layout/process1"/>
    <dgm:cxn modelId="{17356A08-785D-46A5-ACE8-AC1043698577}" type="presParOf" srcId="{CD44A47E-5B85-40C8-AE2F-20E9F59A4230}" destId="{A2FEB987-D034-4279-B8D7-800226A91A83}" srcOrd="0" destOrd="0" presId="urn:microsoft.com/office/officeart/2005/8/layout/process1"/>
    <dgm:cxn modelId="{716D4C46-3625-4BD4-AFF3-D54BE8982761}" type="presParOf" srcId="{D141F5D7-09FD-4BE9-8278-DFC3C0B1779B}" destId="{2095A344-0CF2-404C-940B-21E4986088AD}" srcOrd="4" destOrd="0" presId="urn:microsoft.com/office/officeart/2005/8/layout/process1"/>
    <dgm:cxn modelId="{EDAFF5AF-246E-4822-8A78-7CA3A8DFC17E}" type="presParOf" srcId="{D141F5D7-09FD-4BE9-8278-DFC3C0B1779B}" destId="{C62A0E96-5A5B-443D-8B58-6619B13A468B}" srcOrd="5" destOrd="0" presId="urn:microsoft.com/office/officeart/2005/8/layout/process1"/>
    <dgm:cxn modelId="{234C0444-A251-418F-89D6-33D6CA192377}" type="presParOf" srcId="{C62A0E96-5A5B-443D-8B58-6619B13A468B}" destId="{DEAF2BFE-C424-4BBA-9CF4-6672851241EE}" srcOrd="0" destOrd="0" presId="urn:microsoft.com/office/officeart/2005/8/layout/process1"/>
    <dgm:cxn modelId="{07219F1C-7784-4348-8AB0-0BA5B6CC20B5}" type="presParOf" srcId="{D141F5D7-09FD-4BE9-8278-DFC3C0B1779B}" destId="{E01603DA-5B17-4FA0-ADCE-F168E535B12C}"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70198-64F4-40E5-AF81-102953AD8DAB}">
      <dsp:nvSpPr>
        <dsp:cNvPr id="0" name=""/>
        <dsp:cNvSpPr/>
      </dsp:nvSpPr>
      <dsp:spPr>
        <a:xfrm>
          <a:off x="4842" y="1781825"/>
          <a:ext cx="2117144" cy="12702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Azure Container Instances</a:t>
          </a:r>
        </a:p>
      </dsp:txBody>
      <dsp:txXfrm>
        <a:off x="42047" y="1819030"/>
        <a:ext cx="2042734" cy="1195876"/>
      </dsp:txXfrm>
    </dsp:sp>
    <dsp:sp modelId="{DB5C48A9-6553-487D-8CFA-AA232C78C467}">
      <dsp:nvSpPr>
        <dsp:cNvPr id="0" name=""/>
        <dsp:cNvSpPr/>
      </dsp:nvSpPr>
      <dsp:spPr>
        <a:xfrm>
          <a:off x="2333701" y="2154443"/>
          <a:ext cx="448834" cy="5250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333701" y="2259453"/>
        <a:ext cx="314184" cy="315031"/>
      </dsp:txXfrm>
    </dsp:sp>
    <dsp:sp modelId="{A361127E-E167-47EA-8628-29E3087E487B}">
      <dsp:nvSpPr>
        <dsp:cNvPr id="0" name=""/>
        <dsp:cNvSpPr/>
      </dsp:nvSpPr>
      <dsp:spPr>
        <a:xfrm>
          <a:off x="2968845" y="1781825"/>
          <a:ext cx="2117144" cy="12702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Azure App Service</a:t>
          </a:r>
          <a:endParaRPr lang="en-US" sz="2200" b="0" kern="1200" dirty="0"/>
        </a:p>
      </dsp:txBody>
      <dsp:txXfrm>
        <a:off x="3006050" y="1819030"/>
        <a:ext cx="2042734" cy="1195876"/>
      </dsp:txXfrm>
    </dsp:sp>
    <dsp:sp modelId="{CD44A47E-5B85-40C8-AE2F-20E9F59A4230}">
      <dsp:nvSpPr>
        <dsp:cNvPr id="0" name=""/>
        <dsp:cNvSpPr/>
      </dsp:nvSpPr>
      <dsp:spPr>
        <a:xfrm>
          <a:off x="5297704" y="2154443"/>
          <a:ext cx="448834" cy="5250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297704" y="2259453"/>
        <a:ext cx="314184" cy="315031"/>
      </dsp:txXfrm>
    </dsp:sp>
    <dsp:sp modelId="{2095A344-0CF2-404C-940B-21E4986088AD}">
      <dsp:nvSpPr>
        <dsp:cNvPr id="0" name=""/>
        <dsp:cNvSpPr/>
      </dsp:nvSpPr>
      <dsp:spPr>
        <a:xfrm>
          <a:off x="5932847" y="1781825"/>
          <a:ext cx="2117144" cy="12702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Azure Container Apps</a:t>
          </a:r>
        </a:p>
      </dsp:txBody>
      <dsp:txXfrm>
        <a:off x="5970052" y="1819030"/>
        <a:ext cx="2042734" cy="1195876"/>
      </dsp:txXfrm>
    </dsp:sp>
    <dsp:sp modelId="{C62A0E96-5A5B-443D-8B58-6619B13A468B}">
      <dsp:nvSpPr>
        <dsp:cNvPr id="0" name=""/>
        <dsp:cNvSpPr/>
      </dsp:nvSpPr>
      <dsp:spPr>
        <a:xfrm>
          <a:off x="8261707" y="2154443"/>
          <a:ext cx="448834" cy="5250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261707" y="2259453"/>
        <a:ext cx="314184" cy="315031"/>
      </dsp:txXfrm>
    </dsp:sp>
    <dsp:sp modelId="{E01603DA-5B17-4FA0-ADCE-F168E535B12C}">
      <dsp:nvSpPr>
        <dsp:cNvPr id="0" name=""/>
        <dsp:cNvSpPr/>
      </dsp:nvSpPr>
      <dsp:spPr>
        <a:xfrm>
          <a:off x="8896850" y="1781825"/>
          <a:ext cx="2117144" cy="12702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Azure Kubernetes Service</a:t>
          </a:r>
        </a:p>
      </dsp:txBody>
      <dsp:txXfrm>
        <a:off x="8934055" y="1819030"/>
        <a:ext cx="2042734" cy="11958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77" tIns="46589" rIns="93177" bIns="46589"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60F9EC6-89FF-47E1-8594-1A32E3B45134}" type="datetime8">
              <a:rPr lang="en-US" smtClean="0">
                <a:latin typeface="Segoe UI" pitchFamily="34" charset="0"/>
              </a:rPr>
              <a:t>3/22/2022 12:30 PM</a:t>
            </a:fld>
            <a:endParaRPr lang="en-US">
              <a:latin typeface="Segoe UI" pitchFamily="34" charset="0"/>
            </a:endParaRPr>
          </a:p>
        </p:txBody>
      </p:sp>
      <p:sp>
        <p:nvSpPr>
          <p:cNvPr id="8" name="Footer Placeholder 7"/>
          <p:cNvSpPr>
            <a:spLocks noGrp="1"/>
          </p:cNvSpPr>
          <p:nvPr>
            <p:ph type="ftr" sz="quarter" idx="2"/>
          </p:nvPr>
        </p:nvSpPr>
        <p:spPr>
          <a:xfrm>
            <a:off x="0" y="8829966"/>
            <a:ext cx="5923788" cy="337975"/>
          </a:xfrm>
          <a:prstGeom prst="rect">
            <a:avLst/>
          </a:prstGeom>
        </p:spPr>
        <p:txBody>
          <a:bodyPr vert="horz" lIns="93177" tIns="46589" rIns="93177" bIns="46589" rtlCol="0" anchor="b"/>
          <a:lstStyle>
            <a:lvl1pPr algn="l">
              <a:defRPr sz="1200"/>
            </a:lvl1pPr>
          </a:lstStyle>
          <a:p>
            <a:pPr marL="406034" defTabSz="931467"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7" tIns="46589" rIns="93177" bIns="46589" rtlCol="0" anchor="b"/>
          <a:lstStyle>
            <a:lvl1pPr marL="582359" indent="0" algn="l">
              <a:defRPr sz="1200"/>
            </a:lvl1p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Segoe UI" pitchFamily="34" charset="0"/>
              </a:defRPr>
            </a:lvl1pPr>
          </a:lstStyle>
          <a:p>
            <a:fld id="{386CE63F-9E7F-4C04-9D0D-FCA25A8E9E86}" type="datetime8">
              <a:rPr lang="en-US" smtClean="0"/>
              <a:t>3/22/2022 12:28 PM</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docs.microsoft.com/en-in/azure/batch/" TargetMode="External"/><Relationship Id="rId3" Type="http://schemas.openxmlformats.org/officeDocument/2006/relationships/hyperlink" Target="https://kubernetes.io/docs/" TargetMode="External"/><Relationship Id="rId7" Type="http://schemas.openxmlformats.org/officeDocument/2006/relationships/hyperlink" Target="https://docs.microsoft.com/en-in/azure/app-service/" TargetMode="External"/><Relationship Id="rId12" Type="http://schemas.openxmlformats.org/officeDocument/2006/relationships/hyperlink" Target="https://docs.microsoft.com/en-in/azure/container-registry/container-registry-intro"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ocs.microsoft.com/en-in/azure/aks/" TargetMode="External"/><Relationship Id="rId11" Type="http://schemas.openxmlformats.org/officeDocument/2006/relationships/hyperlink" Target="https://marketplace.visualstudio.com/items?itemName=ms-vscode.azure-account" TargetMode="External"/><Relationship Id="rId5" Type="http://schemas.openxmlformats.org/officeDocument/2006/relationships/hyperlink" Target="https://docs.docker.com/swarm/" TargetMode="External"/><Relationship Id="rId10" Type="http://schemas.openxmlformats.org/officeDocument/2006/relationships/hyperlink" Target="https://code.visualstudio.com/docs/azure/docker" TargetMode="External"/><Relationship Id="rId4" Type="http://schemas.openxmlformats.org/officeDocument/2006/relationships/hyperlink" Target="https://docs.mesosphere.com/" TargetMode="External"/><Relationship Id="rId9" Type="http://schemas.openxmlformats.org/officeDocument/2006/relationships/hyperlink" Target="https://docs.microsoft.com/en-us/azure/service-fabric/"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ka.ms/containers-everywhere-in-azu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Welcome!</a:t>
            </a:r>
          </a:p>
          <a:p>
            <a:endParaRPr lang="en-US" sz="1200" b="1" dirty="0"/>
          </a:p>
          <a:p>
            <a:r>
              <a:rPr lang="en-US" sz="1200" b="1" dirty="0"/>
              <a:t>[ACTION] </a:t>
            </a:r>
            <a:r>
              <a:rPr lang="en-US" sz="1200" dirty="0"/>
              <a:t>Jordan and Matt introduction</a:t>
            </a:r>
          </a:p>
          <a:p>
            <a:endParaRPr lang="en-US" sz="12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450301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[ACTION] </a:t>
            </a:r>
            <a:r>
              <a:rPr lang="en-US" sz="1200" dirty="0"/>
              <a:t>In VS Code, show the Docker file for the Server </a:t>
            </a:r>
            <a:r>
              <a:rPr lang="en-US" sz="1200" dirty="0" err="1"/>
              <a:t>Dockerfile</a:t>
            </a:r>
            <a:r>
              <a:rPr lang="en-US" sz="1200" dirty="0"/>
              <a:t> and the Client </a:t>
            </a:r>
            <a:r>
              <a:rPr lang="en-US" sz="1200" dirty="0" err="1"/>
              <a:t>Dockerfile</a:t>
            </a:r>
            <a:endParaRPr lang="en-US" sz="1200" dirty="0"/>
          </a:p>
          <a:p>
            <a:endParaRPr lang="en-US" sz="1200"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15490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40">
              <a:spcAft>
                <a:spcPts val="339"/>
              </a:spcAft>
              <a:defRPr/>
            </a:pPr>
            <a:r>
              <a:rPr lang="en-US" sz="1200" dirty="0">
                <a:cs typeface="Segoe UI" panose="020B0502040204020203" pitchFamily="34" charset="0"/>
              </a:rPr>
              <a:t>A container registry is a resource for storing containers.</a:t>
            </a:r>
          </a:p>
          <a:p>
            <a:pPr defTabSz="931740">
              <a:spcAft>
                <a:spcPts val="339"/>
              </a:spcAft>
              <a:defRPr/>
            </a:pPr>
            <a:endParaRPr lang="en-US" sz="1200" dirty="0">
              <a:cs typeface="Segoe UI" panose="020B0502040204020203" pitchFamily="34" charset="0"/>
            </a:endParaRPr>
          </a:p>
          <a:p>
            <a:r>
              <a:rPr lang="en-US" sz="1200" dirty="0">
                <a:cs typeface="Segoe UI" panose="020B0502040204020203" pitchFamily="34" charset="0"/>
              </a:rPr>
              <a:t>Azure Container Registry is a managed, private Docker registry service based on the open-source Docker Registry 2.0. </a:t>
            </a:r>
          </a:p>
          <a:p>
            <a:endParaRPr lang="en-US" sz="1200" dirty="0">
              <a:cs typeface="Segoe UI" panose="020B0502040204020203" pitchFamily="34" charset="0"/>
            </a:endParaRPr>
          </a:p>
          <a:p>
            <a:r>
              <a:rPr lang="en-US" sz="1200" dirty="0">
                <a:cs typeface="Segoe UI" panose="020B0502040204020203" pitchFamily="34" charset="0"/>
              </a:rPr>
              <a:t>Create and maintain Azure container registries to store and manage your private Docker container images and related artifacts.</a:t>
            </a:r>
          </a:p>
          <a:p>
            <a:endParaRPr lang="en-US" sz="1200" dirty="0">
              <a:cs typeface="Segoe UI" panose="020B0502040204020203" pitchFamily="34" charset="0"/>
            </a:endParaRPr>
          </a:p>
          <a:p>
            <a:r>
              <a:rPr lang="en-US" sz="1200" dirty="0">
                <a:cs typeface="Segoe UI" panose="020B0502040204020203" pitchFamily="34" charset="0"/>
              </a:rPr>
              <a:t>Use Azure container registries with your existing container development and deployment pipelines or use Azure Container Registry Tasks to build container images in Azure. </a:t>
            </a:r>
          </a:p>
          <a:p>
            <a:endParaRPr lang="en-US" sz="1200" dirty="0">
              <a:cs typeface="Segoe UI" panose="020B0502040204020203" pitchFamily="34" charset="0"/>
            </a:endParaRPr>
          </a:p>
          <a:p>
            <a:r>
              <a:rPr lang="en-US" sz="1200" dirty="0">
                <a:cs typeface="Segoe UI" panose="020B0502040204020203" pitchFamily="34" charset="0"/>
              </a:rPr>
              <a:t>Build on demand, or fully automate builds with triggers such as source code commits and base image updates.</a:t>
            </a:r>
          </a:p>
          <a:p>
            <a:endParaRPr lang="en-IN" sz="1200" dirty="0">
              <a:cs typeface="Segoe UI" panose="020B0502040204020203" pitchFamily="34" charset="0"/>
            </a:endParaRPr>
          </a:p>
          <a:p>
            <a:r>
              <a:rPr lang="en-US" sz="1200" dirty="0">
                <a:cs typeface="Segoe UI" panose="020B0502040204020203" pitchFamily="34" charset="0"/>
              </a:rPr>
              <a:t>Pull images from an Azure container registry to various deployment targets:</a:t>
            </a:r>
          </a:p>
          <a:p>
            <a:endParaRPr lang="en-US" sz="1200" dirty="0">
              <a:cs typeface="Segoe UI" panose="020B0502040204020203" pitchFamily="34" charset="0"/>
            </a:endParaRPr>
          </a:p>
          <a:p>
            <a:pPr marL="174708" indent="-174708">
              <a:buFont typeface="Arial" panose="020B0604020202020204" pitchFamily="34" charset="0"/>
              <a:buChar char="•"/>
            </a:pPr>
            <a:r>
              <a:rPr lang="en-US" sz="1200" b="1" dirty="0">
                <a:cs typeface="Segoe UI" panose="020B0502040204020203" pitchFamily="34" charset="0"/>
              </a:rPr>
              <a:t>Scalable orchestration systems</a:t>
            </a:r>
            <a:r>
              <a:rPr lang="en-US" sz="1200" dirty="0">
                <a:cs typeface="Segoe UI" panose="020B0502040204020203" pitchFamily="34" charset="0"/>
              </a:rPr>
              <a:t> that manage containerized applications across clusters of hosts, including </a:t>
            </a:r>
            <a:r>
              <a:rPr lang="en-US" sz="1200" dirty="0">
                <a:cs typeface="Segoe UI" panose="020B0502040204020203" pitchFamily="34" charset="0"/>
                <a:hlinkClick r:id="rId3">
                  <a:extLst>
                    <a:ext uri="{A12FA001-AC4F-418D-AE19-62706E023703}">
                      <ahyp:hlinkClr xmlns:ahyp="http://schemas.microsoft.com/office/drawing/2018/hyperlinkcolor" val="tx"/>
                    </a:ext>
                  </a:extLst>
                </a:hlinkClick>
              </a:rPr>
              <a:t>Kubernetes</a:t>
            </a:r>
            <a:r>
              <a:rPr lang="en-US" sz="1200" dirty="0">
                <a:cs typeface="Segoe UI" panose="020B0502040204020203" pitchFamily="34" charset="0"/>
              </a:rPr>
              <a:t>, </a:t>
            </a:r>
            <a:r>
              <a:rPr lang="en-US" sz="1200" dirty="0">
                <a:cs typeface="Segoe UI" panose="020B0502040204020203" pitchFamily="34" charset="0"/>
                <a:hlinkClick r:id="rId4">
                  <a:extLst>
                    <a:ext uri="{A12FA001-AC4F-418D-AE19-62706E023703}">
                      <ahyp:hlinkClr xmlns:ahyp="http://schemas.microsoft.com/office/drawing/2018/hyperlinkcolor" val="tx"/>
                    </a:ext>
                  </a:extLst>
                </a:hlinkClick>
              </a:rPr>
              <a:t>DC/OS</a:t>
            </a:r>
            <a:r>
              <a:rPr lang="en-US" sz="1200" dirty="0">
                <a:cs typeface="Segoe UI" panose="020B0502040204020203" pitchFamily="34" charset="0"/>
              </a:rPr>
              <a:t>, and </a:t>
            </a:r>
            <a:r>
              <a:rPr lang="en-US" sz="1200" dirty="0">
                <a:cs typeface="Segoe UI" panose="020B0502040204020203" pitchFamily="34" charset="0"/>
                <a:hlinkClick r:id="rId5">
                  <a:extLst>
                    <a:ext uri="{A12FA001-AC4F-418D-AE19-62706E023703}">
                      <ahyp:hlinkClr xmlns:ahyp="http://schemas.microsoft.com/office/drawing/2018/hyperlinkcolor" val="tx"/>
                    </a:ext>
                  </a:extLst>
                </a:hlinkClick>
              </a:rPr>
              <a:t>Docker Swarm</a:t>
            </a:r>
            <a:r>
              <a:rPr lang="en-US" sz="1200" dirty="0">
                <a:cs typeface="Segoe UI" panose="020B0502040204020203" pitchFamily="34" charset="0"/>
              </a:rPr>
              <a:t>.</a:t>
            </a:r>
          </a:p>
          <a:p>
            <a:pPr marL="174708" indent="-174708">
              <a:buFont typeface="Arial" panose="020B0604020202020204" pitchFamily="34" charset="0"/>
              <a:buChar char="•"/>
            </a:pPr>
            <a:r>
              <a:rPr lang="en-US" sz="1200" b="1" dirty="0">
                <a:cs typeface="Segoe UI" panose="020B0502040204020203" pitchFamily="34" charset="0"/>
              </a:rPr>
              <a:t>Azure services</a:t>
            </a:r>
            <a:r>
              <a:rPr lang="en-US" sz="1200" dirty="0">
                <a:cs typeface="Segoe UI" panose="020B0502040204020203" pitchFamily="34" charset="0"/>
              </a:rPr>
              <a:t> that support building and running applications at scale, including </a:t>
            </a:r>
            <a:r>
              <a:rPr lang="en-US" sz="1200" dirty="0">
                <a:cs typeface="Segoe UI" panose="020B0502040204020203" pitchFamily="34" charset="0"/>
                <a:hlinkClick r:id="rId6">
                  <a:extLst>
                    <a:ext uri="{A12FA001-AC4F-418D-AE19-62706E023703}">
                      <ahyp:hlinkClr xmlns:ahyp="http://schemas.microsoft.com/office/drawing/2018/hyperlinkcolor" val="tx"/>
                    </a:ext>
                  </a:extLst>
                </a:hlinkClick>
              </a:rPr>
              <a:t>Azure Kubernetes Service (AKS)</a:t>
            </a:r>
            <a:r>
              <a:rPr lang="en-US" sz="1200" dirty="0">
                <a:cs typeface="Segoe UI" panose="020B0502040204020203" pitchFamily="34" charset="0"/>
              </a:rPr>
              <a:t>, </a:t>
            </a:r>
            <a:r>
              <a:rPr lang="en-US" sz="1200" dirty="0">
                <a:cs typeface="Segoe UI" panose="020B0502040204020203" pitchFamily="34" charset="0"/>
                <a:hlinkClick r:id="rId7">
                  <a:extLst>
                    <a:ext uri="{A12FA001-AC4F-418D-AE19-62706E023703}">
                      <ahyp:hlinkClr xmlns:ahyp="http://schemas.microsoft.com/office/drawing/2018/hyperlinkcolor" val="tx"/>
                    </a:ext>
                  </a:extLst>
                </a:hlinkClick>
              </a:rPr>
              <a:t>App Service</a:t>
            </a:r>
            <a:r>
              <a:rPr lang="en-US" sz="1200" dirty="0">
                <a:cs typeface="Segoe UI" panose="020B0502040204020203" pitchFamily="34" charset="0"/>
              </a:rPr>
              <a:t>, </a:t>
            </a:r>
            <a:r>
              <a:rPr lang="en-US" sz="1200" dirty="0">
                <a:cs typeface="Segoe UI" panose="020B0502040204020203" pitchFamily="34" charset="0"/>
                <a:hlinkClick r:id="rId8">
                  <a:extLst>
                    <a:ext uri="{A12FA001-AC4F-418D-AE19-62706E023703}">
                      <ahyp:hlinkClr xmlns:ahyp="http://schemas.microsoft.com/office/drawing/2018/hyperlinkcolor" val="tx"/>
                    </a:ext>
                  </a:extLst>
                </a:hlinkClick>
              </a:rPr>
              <a:t>Batch</a:t>
            </a:r>
            <a:r>
              <a:rPr lang="en-US" sz="1200" dirty="0">
                <a:cs typeface="Segoe UI" panose="020B0502040204020203" pitchFamily="34" charset="0"/>
              </a:rPr>
              <a:t>, </a:t>
            </a:r>
            <a:r>
              <a:rPr lang="en-US" sz="1200" dirty="0">
                <a:cs typeface="Segoe UI" panose="020B0502040204020203" pitchFamily="34" charset="0"/>
                <a:hlinkClick r:id="rId9">
                  <a:extLst>
                    <a:ext uri="{A12FA001-AC4F-418D-AE19-62706E023703}">
                      <ahyp:hlinkClr xmlns:ahyp="http://schemas.microsoft.com/office/drawing/2018/hyperlinkcolor" val="tx"/>
                    </a:ext>
                  </a:extLst>
                </a:hlinkClick>
              </a:rPr>
              <a:t>Service Fabric</a:t>
            </a:r>
            <a:r>
              <a:rPr lang="en-US" sz="1200" dirty="0">
                <a:cs typeface="Segoe UI" panose="020B0502040204020203" pitchFamily="34" charset="0"/>
              </a:rPr>
              <a:t>, and others.</a:t>
            </a:r>
          </a:p>
          <a:p>
            <a:endParaRPr lang="en-US" sz="1200" dirty="0">
              <a:cs typeface="Segoe UI" panose="020B0502040204020203" pitchFamily="34" charset="0"/>
            </a:endParaRPr>
          </a:p>
          <a:p>
            <a:r>
              <a:rPr lang="en-US" sz="1200" dirty="0">
                <a:cs typeface="Segoe UI" panose="020B0502040204020203" pitchFamily="34" charset="0"/>
              </a:rPr>
              <a:t>Developers can also push to a container registry as part of a container development workflow. </a:t>
            </a:r>
          </a:p>
          <a:p>
            <a:endParaRPr lang="en-US" sz="1200" dirty="0">
              <a:cs typeface="Segoe UI" panose="020B0502040204020203" pitchFamily="34" charset="0"/>
            </a:endParaRPr>
          </a:p>
          <a:p>
            <a:r>
              <a:rPr lang="en-US" sz="1200" dirty="0">
                <a:cs typeface="Segoe UI" panose="020B0502040204020203" pitchFamily="34" charset="0"/>
              </a:rPr>
              <a:t>Configure ACR Tasks to automatically rebuild application images when their base images are updated, or automate image builds when your team commits code to a Git repository. Create multi-step tasks to automate building, testing, and patching multiple container images in parallel in the cloud.</a:t>
            </a:r>
          </a:p>
          <a:p>
            <a:endParaRPr lang="en-US" sz="1200" dirty="0">
              <a:cs typeface="Segoe UI" panose="020B0502040204020203" pitchFamily="34" charset="0"/>
            </a:endParaRPr>
          </a:p>
          <a:p>
            <a:r>
              <a:rPr lang="en-US" sz="1200" dirty="0">
                <a:cs typeface="Segoe UI" panose="020B0502040204020203" pitchFamily="34" charset="0"/>
              </a:rPr>
              <a:t>Azure provides tooling including Azure Command-Line Interface, Azure portal, and API support to manage your Azure container registries. </a:t>
            </a:r>
          </a:p>
          <a:p>
            <a:endParaRPr lang="en-US" sz="1200" dirty="0">
              <a:cs typeface="Segoe UI" panose="020B0502040204020203" pitchFamily="34" charset="0"/>
            </a:endParaRPr>
          </a:p>
          <a:p>
            <a:r>
              <a:rPr lang="en-US" sz="1200" dirty="0">
                <a:cs typeface="Segoe UI" panose="020B0502040204020203" pitchFamily="34" charset="0"/>
              </a:rPr>
              <a:t>Optionally install the </a:t>
            </a:r>
            <a:r>
              <a:rPr lang="en-US" sz="1200" u="sng" dirty="0">
                <a:cs typeface="Segoe UI" panose="020B0502040204020203" pitchFamily="34" charset="0"/>
                <a:hlinkClick r:id="rId10">
                  <a:extLst>
                    <a:ext uri="{A12FA001-AC4F-418D-AE19-62706E023703}">
                      <ahyp:hlinkClr xmlns:ahyp="http://schemas.microsoft.com/office/drawing/2018/hyperlinkcolor" val="tx"/>
                    </a:ext>
                  </a:extLst>
                </a:hlinkClick>
              </a:rPr>
              <a:t>Docker Extension for Visual Studio Code</a:t>
            </a:r>
            <a:r>
              <a:rPr lang="en-US" sz="1200" dirty="0">
                <a:cs typeface="Segoe UI" panose="020B0502040204020203" pitchFamily="34" charset="0"/>
              </a:rPr>
              <a:t> and the </a:t>
            </a:r>
            <a:r>
              <a:rPr lang="en-US" sz="1200" u="sng" dirty="0">
                <a:cs typeface="Segoe UI" panose="020B0502040204020203" pitchFamily="34" charset="0"/>
                <a:hlinkClick r:id="rId11">
                  <a:extLst>
                    <a:ext uri="{A12FA001-AC4F-418D-AE19-62706E023703}">
                      <ahyp:hlinkClr xmlns:ahyp="http://schemas.microsoft.com/office/drawing/2018/hyperlinkcolor" val="tx"/>
                    </a:ext>
                  </a:extLst>
                </a:hlinkClick>
              </a:rPr>
              <a:t>Azure Account</a:t>
            </a:r>
            <a:r>
              <a:rPr lang="en-US" sz="1200" dirty="0">
                <a:cs typeface="Segoe UI" panose="020B0502040204020203" pitchFamily="34" charset="0"/>
              </a:rPr>
              <a:t> extension to work with your Azure container registries. Pull and push images to an Azure container registry, or run ACR Tasks, all within Visual Studio Code.</a:t>
            </a:r>
          </a:p>
          <a:p>
            <a:endParaRPr lang="en-IN" sz="1200" dirty="0">
              <a:cs typeface="Segoe UI" panose="020B0502040204020203" pitchFamily="34" charset="0"/>
            </a:endParaRPr>
          </a:p>
          <a:p>
            <a:r>
              <a:rPr lang="en-IN" sz="1200" dirty="0">
                <a:cs typeface="Segoe UI" panose="020B0502040204020203" pitchFamily="34" charset="0"/>
                <a:hlinkClick r:id="rId12">
                  <a:extLst>
                    <a:ext uri="{A12FA001-AC4F-418D-AE19-62706E023703}">
                      <ahyp:hlinkClr xmlns:ahyp="http://schemas.microsoft.com/office/drawing/2018/hyperlinkcolor" val="tx"/>
                    </a:ext>
                  </a:extLst>
                </a:hlinkClick>
              </a:rPr>
              <a:t>https://docs.microsoft.com/en-in/azure/container-registry/container-registry-intro</a:t>
            </a:r>
            <a:endParaRPr lang="en-IN" sz="1200" dirty="0">
              <a:cs typeface="Segoe UI" panose="020B0502040204020203" pitchFamily="34" charset="0"/>
            </a:endParaRPr>
          </a:p>
          <a:p>
            <a:pPr defTabSz="931740">
              <a:spcAft>
                <a:spcPts val="339"/>
              </a:spcAft>
              <a:defRPr/>
            </a:pPr>
            <a:endParaRPr lang="en-US" sz="1200" dirty="0">
              <a:cs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785670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171717"/>
                </a:solidFill>
              </a:rPr>
              <a:t>Use stable tags to maintain </a:t>
            </a:r>
            <a:r>
              <a:rPr lang="en-US" sz="1200" b="1" dirty="0">
                <a:solidFill>
                  <a:srgbClr val="171717"/>
                </a:solidFill>
              </a:rPr>
              <a:t>base images</a:t>
            </a:r>
            <a:r>
              <a:rPr lang="en-US" sz="1200" dirty="0">
                <a:solidFill>
                  <a:srgbClr val="171717"/>
                </a:solidFill>
              </a:rPr>
              <a:t> for your container builds. </a:t>
            </a:r>
          </a:p>
          <a:p>
            <a:endParaRPr lang="en-US" sz="1200" dirty="0">
              <a:solidFill>
                <a:srgbClr val="171717"/>
              </a:solidFill>
            </a:endParaRPr>
          </a:p>
          <a:p>
            <a:pPr algn="l"/>
            <a:r>
              <a:rPr lang="en-US" sz="1200" dirty="0">
                <a:solidFill>
                  <a:srgbClr val="171717"/>
                </a:solidFill>
              </a:rPr>
              <a:t>A framework team ships version 1.0. They know they’ll ship updates, including minor updates. To support stable tags for a given major and minor version, they have two sets of stable tags.</a:t>
            </a:r>
          </a:p>
          <a:p>
            <a:pPr algn="l"/>
            <a:endParaRPr lang="en-US" sz="1200" dirty="0">
              <a:solidFill>
                <a:srgbClr val="171717"/>
              </a:solidFill>
            </a:endParaRPr>
          </a:p>
          <a:p>
            <a:pPr marL="174708" indent="-174708">
              <a:buFont typeface="Arial" panose="020B0604020202020204" pitchFamily="34" charset="0"/>
              <a:buChar char="•"/>
            </a:pPr>
            <a:r>
              <a:rPr lang="en-US" sz="1200" dirty="0">
                <a:solidFill>
                  <a:srgbClr val="171717"/>
                </a:solidFill>
              </a:rPr>
              <a:t>1 – a stable tag for the major version. 1 represents the “newest” or “latest” 1.* version.</a:t>
            </a:r>
          </a:p>
          <a:p>
            <a:pPr marL="174708" indent="-174708">
              <a:buFont typeface="Arial" panose="020B0604020202020204" pitchFamily="34" charset="0"/>
              <a:buChar char="•"/>
            </a:pPr>
            <a:r>
              <a:rPr lang="en-US" sz="1200" dirty="0">
                <a:solidFill>
                  <a:srgbClr val="171717"/>
                </a:solidFill>
              </a:rPr>
              <a:t>1.0- a stable tag for version 1.0, allowing a developer to bind to updates of 1.0, and not be rolled forward to 1.1 when it is released.</a:t>
            </a:r>
          </a:p>
          <a:p>
            <a:pPr algn="l">
              <a:buFont typeface="Arial" panose="020B0604020202020204" pitchFamily="34" charset="0"/>
              <a:buChar char="•"/>
            </a:pPr>
            <a:endParaRPr lang="en-US" sz="1200" dirty="0">
              <a:solidFill>
                <a:srgbClr val="171717"/>
              </a:solidFill>
            </a:endParaRPr>
          </a:p>
          <a:p>
            <a:pPr algn="l"/>
            <a:r>
              <a:rPr lang="en-US" sz="1200" dirty="0">
                <a:solidFill>
                  <a:srgbClr val="171717"/>
                </a:solidFill>
              </a:rPr>
              <a:t>The team also uses the :latest tag, which points to the latest stable tag, no matter what the current major version is.</a:t>
            </a:r>
          </a:p>
          <a:p>
            <a:pPr algn="l"/>
            <a:endParaRPr lang="en-US" sz="1200" dirty="0">
              <a:solidFill>
                <a:srgbClr val="171717"/>
              </a:solidFill>
            </a:endParaRPr>
          </a:p>
          <a:p>
            <a:pPr algn="l"/>
            <a:r>
              <a:rPr lang="en-US" sz="1200" dirty="0">
                <a:solidFill>
                  <a:srgbClr val="171717"/>
                </a:solidFill>
              </a:rPr>
              <a:t>We are using the :latest tag for all our container deployments.</a:t>
            </a:r>
          </a:p>
          <a:p>
            <a:pPr algn="l"/>
            <a:endParaRPr lang="en-US" sz="1200" dirty="0">
              <a:solidFill>
                <a:srgbClr val="171717"/>
              </a:solidFill>
            </a:endParaRPr>
          </a:p>
          <a:p>
            <a:pPr defTabSz="931740">
              <a:spcAft>
                <a:spcPts val="339"/>
              </a:spcAft>
              <a:defRPr/>
            </a:pPr>
            <a:r>
              <a:rPr lang="en-US" sz="1200" b="1" dirty="0"/>
              <a:t>[ACTION] </a:t>
            </a:r>
            <a:r>
              <a:rPr lang="en-US" sz="1200" dirty="0"/>
              <a:t>In VS Code, show the 04-containers.yaml and break it down. Look at a run.</a:t>
            </a:r>
          </a:p>
          <a:p>
            <a:pPr defTabSz="931740">
              <a:spcAft>
                <a:spcPts val="339"/>
              </a:spcAft>
              <a:defRPr/>
            </a:pPr>
            <a:endParaRPr lang="en-US" sz="1200" dirty="0"/>
          </a:p>
          <a:p>
            <a:pPr defTabSz="931740">
              <a:spcAft>
                <a:spcPts val="339"/>
              </a:spcAft>
              <a:defRPr/>
            </a:pPr>
            <a:r>
              <a:rPr lang="en-US" sz="1200" dirty="0"/>
              <a:t>Is there a way to build the image once and push to Docker as a different tag? Not sure, but if there was, would save some build time.</a:t>
            </a:r>
          </a:p>
          <a:p>
            <a:pPr defTabSz="931740">
              <a:spcAft>
                <a:spcPts val="339"/>
              </a:spcAft>
              <a:defRPr/>
            </a:pPr>
            <a:endParaRPr lang="en-US" sz="1200" dirty="0"/>
          </a:p>
          <a:p>
            <a:pPr defTabSz="931740">
              <a:spcAft>
                <a:spcPts val="339"/>
              </a:spcAft>
              <a:defRPr/>
            </a:pPr>
            <a:r>
              <a:rPr lang="en-US" sz="1200" b="1" dirty="0"/>
              <a:t>[ACTION] </a:t>
            </a:r>
            <a:r>
              <a:rPr lang="en-US" sz="1200" dirty="0"/>
              <a:t>In the Azure Portal, show the repositories and images in the Azure Container Registry.</a:t>
            </a:r>
          </a:p>
          <a:p>
            <a:pPr defTabSz="931740">
              <a:spcAft>
                <a:spcPts val="339"/>
              </a:spcAft>
              <a:defRPr/>
            </a:pPr>
            <a:endParaRPr lang="en-US" sz="1200" dirty="0"/>
          </a:p>
          <a:p>
            <a:pPr defTabSz="931740">
              <a:spcAft>
                <a:spcPts val="339"/>
              </a:spcAft>
              <a:defRPr/>
            </a:pPr>
            <a:r>
              <a:rPr lang="en-US" sz="1200" dirty="0"/>
              <a:t>Now that we have our images in the Azure Container Registry, we are ready to start deploying them to various Azure Hosting Options.</a:t>
            </a:r>
          </a:p>
          <a:p>
            <a:pPr defTabSz="931740">
              <a:spcAft>
                <a:spcPts val="339"/>
              </a:spcAft>
              <a:defRPr/>
            </a:pPr>
            <a:endParaRPr lang="en-US" sz="1200" dirty="0"/>
          </a:p>
          <a:p>
            <a:pPr defTabSz="931740">
              <a:spcAft>
                <a:spcPts val="339"/>
              </a:spcAft>
              <a:defRPr/>
            </a:pPr>
            <a:r>
              <a:rPr lang="en-US" sz="1200" dirty="0"/>
              <a:t>Jordan will now walk us through how to deploy our containers.</a:t>
            </a:r>
          </a:p>
          <a:p>
            <a:pPr defTabSz="931740">
              <a:spcAft>
                <a:spcPts val="339"/>
              </a:spcAft>
              <a:defRPr/>
            </a:pPr>
            <a:endParaRPr lang="en-US" sz="1200" dirty="0"/>
          </a:p>
          <a:p>
            <a:pPr algn="l"/>
            <a:endParaRPr lang="en-US" sz="1200" dirty="0">
              <a:solidFill>
                <a:srgbClr val="171717"/>
              </a:solidFill>
            </a:endParaRPr>
          </a:p>
          <a:p>
            <a:endParaRPr lang="en-US" sz="12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716383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40">
              <a:spcAft>
                <a:spcPts val="339"/>
              </a:spcAft>
              <a:defRPr/>
            </a:pPr>
            <a:r>
              <a:rPr lang="en-US" b="0"/>
              <a:t>Look at infrastructure and code deployments.</a:t>
            </a:r>
          </a:p>
          <a:p>
            <a:pPr defTabSz="931740">
              <a:spcAft>
                <a:spcPts val="339"/>
              </a:spcAft>
              <a:defRPr/>
            </a:pPr>
            <a:endParaRPr lang="en-US" b="0"/>
          </a:p>
          <a:p>
            <a:pPr defTabSz="931740">
              <a:spcAft>
                <a:spcPts val="339"/>
              </a:spcAft>
              <a:defRPr/>
            </a:pPr>
            <a:r>
              <a:rPr lang="en-US" b="1"/>
              <a:t>[ACTION] </a:t>
            </a:r>
            <a:r>
              <a:rPr lang="en-US"/>
              <a:t>In VS Code, review infra/compute/app-service-container/app-service-</a:t>
            </a:r>
            <a:r>
              <a:rPr lang="en-US" err="1"/>
              <a:t>container.bicep</a:t>
            </a:r>
            <a:r>
              <a:rPr lang="en-US"/>
              <a:t> and .</a:t>
            </a:r>
            <a:r>
              <a:rPr lang="en-US" err="1"/>
              <a:t>github</a:t>
            </a:r>
            <a:r>
              <a:rPr lang="en-US"/>
              <a:t>/workflows/05-app-service-container-infra.yaml</a:t>
            </a:r>
          </a:p>
          <a:p>
            <a:endParaRPr lang="en-US"/>
          </a:p>
          <a:p>
            <a:pPr defTabSz="931740">
              <a:spcAft>
                <a:spcPts val="339"/>
              </a:spcAft>
              <a:defRPr/>
            </a:pPr>
            <a:r>
              <a:rPr lang="en-US" b="1"/>
              <a:t>[ACTION] </a:t>
            </a:r>
            <a:r>
              <a:rPr lang="en-US"/>
              <a:t>In VS Code, review .</a:t>
            </a:r>
            <a:r>
              <a:rPr lang="en-US" err="1"/>
              <a:t>github</a:t>
            </a:r>
            <a:r>
              <a:rPr lang="en-US"/>
              <a:t>/workflows/05-app-service-container-code.yaml</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399426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40">
              <a:spcAft>
                <a:spcPts val="339"/>
              </a:spcAft>
              <a:defRPr/>
            </a:pPr>
            <a:r>
              <a:rPr lang="en-US" b="0"/>
              <a:t>Look at infrastructure and code deployments.</a:t>
            </a:r>
          </a:p>
          <a:p>
            <a:pPr defTabSz="931740">
              <a:spcAft>
                <a:spcPts val="339"/>
              </a:spcAft>
              <a:defRPr/>
            </a:pPr>
            <a:endParaRPr lang="en-US" b="0"/>
          </a:p>
          <a:p>
            <a:pPr defTabSz="931740">
              <a:spcAft>
                <a:spcPts val="339"/>
              </a:spcAft>
              <a:defRPr/>
            </a:pPr>
            <a:r>
              <a:rPr lang="en-US" b="1"/>
              <a:t>[ACTION] </a:t>
            </a:r>
            <a:r>
              <a:rPr lang="en-US"/>
              <a:t>In VS Code, review infra/compute/</a:t>
            </a:r>
            <a:r>
              <a:rPr lang="en-US" err="1"/>
              <a:t>aci</a:t>
            </a:r>
            <a:r>
              <a:rPr lang="en-US"/>
              <a:t>/</a:t>
            </a:r>
            <a:r>
              <a:rPr lang="en-US" err="1"/>
              <a:t>aci.bicep</a:t>
            </a:r>
            <a:r>
              <a:rPr lang="en-US"/>
              <a:t> and .</a:t>
            </a:r>
            <a:r>
              <a:rPr lang="en-US" err="1"/>
              <a:t>github</a:t>
            </a:r>
            <a:r>
              <a:rPr lang="en-US"/>
              <a:t>/workflows/07-aci-infra-and-code.yaml</a:t>
            </a:r>
          </a:p>
          <a:p>
            <a:endParaRPr lang="en-US"/>
          </a:p>
          <a:p>
            <a:pPr defTabSz="931740">
              <a:spcAft>
                <a:spcPts val="339"/>
              </a:spcAft>
              <a:defRPr/>
            </a:pPr>
            <a:r>
              <a:rPr lang="en-US" b="1"/>
              <a:t>[ACTION] </a:t>
            </a:r>
            <a:r>
              <a:rPr lang="en-US"/>
              <a:t>In VS Code, review .</a:t>
            </a:r>
            <a:r>
              <a:rPr lang="en-US" err="1"/>
              <a:t>github</a:t>
            </a:r>
            <a:r>
              <a:rPr lang="en-US"/>
              <a:t>/workflows/07-aci-infra-and-code.yaml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565833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40">
              <a:spcAft>
                <a:spcPts val="339"/>
              </a:spcAft>
              <a:defRPr/>
            </a:pPr>
            <a:r>
              <a:rPr lang="en-US" b="0"/>
              <a:t>Look at infrastructure and code deployments.</a:t>
            </a:r>
          </a:p>
          <a:p>
            <a:pPr defTabSz="931740">
              <a:spcAft>
                <a:spcPts val="339"/>
              </a:spcAft>
              <a:defRPr/>
            </a:pPr>
            <a:endParaRPr lang="en-US" b="0"/>
          </a:p>
          <a:p>
            <a:pPr defTabSz="931740">
              <a:spcAft>
                <a:spcPts val="339"/>
              </a:spcAft>
              <a:defRPr/>
            </a:pPr>
            <a:r>
              <a:rPr lang="en-US" b="1"/>
              <a:t>[ACTION] </a:t>
            </a:r>
            <a:r>
              <a:rPr lang="en-US"/>
              <a:t>In VS Code, review infra/compute/</a:t>
            </a:r>
            <a:r>
              <a:rPr lang="en-US" err="1"/>
              <a:t>aks</a:t>
            </a:r>
            <a:r>
              <a:rPr lang="en-US"/>
              <a:t>/ and .</a:t>
            </a:r>
            <a:r>
              <a:rPr lang="en-US" err="1"/>
              <a:t>github</a:t>
            </a:r>
            <a:r>
              <a:rPr lang="en-US"/>
              <a:t>/workflows/09-aks-infra.yaml</a:t>
            </a:r>
          </a:p>
          <a:p>
            <a:endParaRPr lang="en-US"/>
          </a:p>
          <a:p>
            <a:pPr defTabSz="931740">
              <a:spcAft>
                <a:spcPts val="339"/>
              </a:spcAft>
              <a:defRPr/>
            </a:pPr>
            <a:r>
              <a:rPr lang="en-US" b="1"/>
              <a:t>[ACTION] </a:t>
            </a:r>
            <a:r>
              <a:rPr lang="en-US"/>
              <a:t>In VS Code, review .</a:t>
            </a:r>
            <a:r>
              <a:rPr lang="en-US" err="1"/>
              <a:t>github</a:t>
            </a:r>
            <a:r>
              <a:rPr lang="en-US"/>
              <a:t>/workflows/09-aks-code.yaml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826608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40">
              <a:spcAft>
                <a:spcPts val="339"/>
              </a:spcAft>
              <a:defRPr/>
            </a:pPr>
            <a:r>
              <a:rPr lang="en-US" b="0"/>
              <a:t>Look at infrastructure and code deployments.</a:t>
            </a:r>
          </a:p>
          <a:p>
            <a:pPr defTabSz="931740">
              <a:spcAft>
                <a:spcPts val="339"/>
              </a:spcAft>
              <a:defRPr/>
            </a:pPr>
            <a:endParaRPr lang="en-US" b="0"/>
          </a:p>
          <a:p>
            <a:pPr defTabSz="931740">
              <a:spcAft>
                <a:spcPts val="339"/>
              </a:spcAft>
              <a:defRPr/>
            </a:pPr>
            <a:r>
              <a:rPr lang="en-US" b="1"/>
              <a:t>[ACTION] </a:t>
            </a:r>
            <a:r>
              <a:rPr lang="en-US"/>
              <a:t>In VS Code, review infra/compute/aca/</a:t>
            </a:r>
            <a:r>
              <a:rPr lang="en-US" err="1"/>
              <a:t>aca.bicep</a:t>
            </a:r>
            <a:r>
              <a:rPr lang="en-US"/>
              <a:t> and .</a:t>
            </a:r>
            <a:r>
              <a:rPr lang="en-US" err="1"/>
              <a:t>github</a:t>
            </a:r>
            <a:r>
              <a:rPr lang="en-US"/>
              <a:t>/workflows/08-aca-infra-and-code.yaml</a:t>
            </a:r>
          </a:p>
          <a:p>
            <a:endParaRPr lang="en-US"/>
          </a:p>
          <a:p>
            <a:pPr defTabSz="931740">
              <a:spcAft>
                <a:spcPts val="339"/>
              </a:spcAft>
              <a:defRPr/>
            </a:pPr>
            <a:r>
              <a:rPr lang="en-US" b="1"/>
              <a:t>[ACTION] </a:t>
            </a:r>
            <a:r>
              <a:rPr lang="en-US"/>
              <a:t>In VS Code, review .</a:t>
            </a:r>
            <a:r>
              <a:rPr lang="en-US" err="1"/>
              <a:t>github</a:t>
            </a:r>
            <a:r>
              <a:rPr lang="en-US"/>
              <a:t>/workflows/08-aca-infra-and-code.yaml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037204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Hosting option may change, if apps containerized properly, little to no changes to move to a different hosting option</a:t>
            </a:r>
          </a:p>
          <a:p>
            <a:endParaRPr lang="en-US"/>
          </a:p>
          <a:p>
            <a:pPr lvl="1"/>
            <a:r>
              <a:rPr lang="en-US"/>
              <a:t>Environment Variables – Set appropriately based on hosting environment</a:t>
            </a:r>
          </a:p>
          <a:p>
            <a:endParaRPr lang="en-US"/>
          </a:p>
          <a:p>
            <a:r>
              <a:rPr lang="en-US"/>
              <a:t>Which options support DAPR? AKS, ACA and VM</a:t>
            </a:r>
          </a:p>
          <a:p>
            <a:endParaRPr lang="en-US"/>
          </a:p>
          <a:p>
            <a:r>
              <a:rPr lang="en-US"/>
              <a:t>https://docs.microsoft.com/en-us/dotnet/architecture/modernize-with-azure-containers/modernize-existing-apps-to-cloud-optimized/choosing-azure-compute-options-for-container-based-applications</a:t>
            </a:r>
          </a:p>
          <a:p>
            <a:r>
              <a:rPr lang="en-US"/>
              <a:t>https://techcommunity.microsoft.com/t5/azure-architecture-blog/running-containers-on-azure-all-options-explained/ba-p/1795938</a:t>
            </a:r>
          </a:p>
          <a:p>
            <a:r>
              <a:rPr lang="en-US"/>
              <a:t>https://docs.microsoft.com/en-us/dotnet/architecture/modernize-with-azure-containers/modernize-existing-apps-to-cloud-optimized/when-to-deploy-windows-containers-to-azure-vms-iaas-cloud</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413834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715051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Char char="•"/>
            </a:pPr>
            <a:endParaRPr lang="en-US" sz="900"/>
          </a:p>
        </p:txBody>
      </p:sp>
      <p:sp>
        <p:nvSpPr>
          <p:cNvPr id="5" name="Date Placeholder 4"/>
          <p:cNvSpPr>
            <a:spLocks noGrp="1"/>
          </p:cNvSpPr>
          <p:nvPr>
            <p:ph type="dt" idx="10"/>
          </p:nvPr>
        </p:nvSpPr>
        <p:spPr/>
        <p:txBody>
          <a:bodyPr/>
          <a:lstStyle/>
          <a:p>
            <a:pPr defTabSz="931740">
              <a:defRPr/>
            </a:pPr>
            <a:fld id="{F22B3E36-5CE0-4CB7-82DE-38A88C71BFA8}" type="datetime1">
              <a:rPr lang="en-US">
                <a:solidFill>
                  <a:prstClr val="black"/>
                </a:solidFill>
              </a:rPr>
              <a:pPr defTabSz="931740">
                <a:defRPr/>
              </a:pPr>
              <a:t>3/22/2022</a:t>
            </a:fld>
            <a:endParaRPr lang="en-US">
              <a:solidFill>
                <a:prstClr val="black"/>
              </a:solidFill>
            </a:endParaRPr>
          </a:p>
        </p:txBody>
      </p:sp>
      <p:sp>
        <p:nvSpPr>
          <p:cNvPr id="7" name="Slide Number Placeholder 6"/>
          <p:cNvSpPr>
            <a:spLocks noGrp="1"/>
          </p:cNvSpPr>
          <p:nvPr>
            <p:ph type="sldNum" sz="quarter" idx="12"/>
          </p:nvPr>
        </p:nvSpPr>
        <p:spPr/>
        <p:txBody>
          <a:bodyPr/>
          <a:lstStyle/>
          <a:p>
            <a:pPr defTabSz="931740">
              <a:defRPr/>
            </a:pPr>
            <a:fld id="{8B263312-38AA-4E1E-B2B5-0F8F122B24FE}" type="slidenum">
              <a:rPr lang="en-US">
                <a:solidFill>
                  <a:prstClr val="black"/>
                </a:solidFill>
              </a:rPr>
              <a:pPr defTabSz="931740">
                <a:defRPr/>
              </a:pPr>
              <a:t>19</a:t>
            </a:fld>
            <a:endParaRPr lang="en-US">
              <a:solidFill>
                <a:prstClr val="black"/>
              </a:solidFill>
            </a:endParaRPr>
          </a:p>
        </p:txBody>
      </p:sp>
    </p:spTree>
    <p:extLst>
      <p:ext uri="{BB962C8B-B14F-4D97-AF65-F5344CB8AC3E}">
        <p14:creationId xmlns:p14="http://schemas.microsoft.com/office/powerpoint/2010/main" val="29753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dirty="0"/>
              <a:t>In this session we are going to help a fictional company, Board Game Nerd, explore migrating their applications to containers.</a:t>
            </a:r>
          </a:p>
          <a:p>
            <a:pPr indent="-107840"/>
            <a:endParaRPr lang="en-US" sz="1200" dirty="0"/>
          </a:p>
          <a:p>
            <a:pPr indent="-107840"/>
            <a:r>
              <a:rPr lang="en-US" sz="1200" dirty="0"/>
              <a:t>We tried to make it as simple as possible.</a:t>
            </a:r>
          </a:p>
          <a:p>
            <a:pPr indent="-107840"/>
            <a:endParaRPr lang="en-US" sz="1200" dirty="0"/>
          </a:p>
          <a:p>
            <a:pPr indent="-107840"/>
            <a:r>
              <a:rPr lang="en-US" sz="1200" dirty="0"/>
              <a:t>Focused on the most popular hosting options, and in our opinion, the most viable, for containers in Azure.</a:t>
            </a:r>
            <a:endParaRPr lang="en-US" sz="1200" dirty="0">
              <a:cs typeface="Segoe UI"/>
            </a:endParaRPr>
          </a:p>
          <a:p>
            <a:endParaRPr lang="en-US" sz="1200" dirty="0"/>
          </a:p>
          <a:p>
            <a:r>
              <a:rPr lang="en-US" sz="1200" dirty="0"/>
              <a:t>Before we get started, let’s take a quick look at the GitHub repository.</a:t>
            </a:r>
          </a:p>
          <a:p>
            <a:endParaRPr lang="en-US" sz="1200" dirty="0"/>
          </a:p>
          <a:p>
            <a:r>
              <a:rPr lang="en-US" sz="1200" dirty="0"/>
              <a:t>The GitHub repository has the instructions for how setup the environment in your Azure subscription.</a:t>
            </a:r>
          </a:p>
          <a:p>
            <a:pPr indent="-107840" defTabSz="931740">
              <a:spcAft>
                <a:spcPts val="339"/>
              </a:spcAft>
              <a:defRPr/>
            </a:pPr>
            <a:endParaRPr lang="en-US" sz="1200" b="1" dirty="0"/>
          </a:p>
          <a:p>
            <a:pPr indent="-107840" defTabSz="931740">
              <a:spcAft>
                <a:spcPts val="339"/>
              </a:spcAft>
              <a:defRPr/>
            </a:pPr>
            <a:r>
              <a:rPr lang="en-US" sz="1200" b="1" dirty="0"/>
              <a:t>[ACTION] </a:t>
            </a:r>
            <a:r>
              <a:rPr lang="en-US" sz="1200" dirty="0"/>
              <a:t>In the Browser, show </a:t>
            </a:r>
            <a:r>
              <a:rPr lang="en-US" sz="1200" dirty="0">
                <a:cs typeface="Segoe UI"/>
                <a:hlinkClick r:id="rId3">
                  <a:extLst>
                    <a:ext uri="{A12FA001-AC4F-418D-AE19-62706E023703}">
                      <ahyp:hlinkClr xmlns:ahyp="http://schemas.microsoft.com/office/drawing/2018/hyperlinkcolor" val="tx"/>
                    </a:ext>
                  </a:extLst>
                </a:hlinkClick>
              </a:rPr>
              <a:t>https://aka.ms/containers-everywhere-in-azure</a:t>
            </a:r>
            <a:r>
              <a:rPr lang="en-US" sz="1200" dirty="0">
                <a:cs typeface="Segoe UI"/>
              </a:rPr>
              <a:t>, the README.md file, the required Secrets and the Environment file.  </a:t>
            </a:r>
          </a:p>
          <a:p>
            <a:pPr indent="-107840" defTabSz="931740">
              <a:spcAft>
                <a:spcPts val="339"/>
              </a:spcAft>
              <a:defRPr/>
            </a:pPr>
            <a:endParaRPr lang="en-US" sz="1200" dirty="0">
              <a:cs typeface="Segoe UI"/>
            </a:endParaRPr>
          </a:p>
          <a:p>
            <a:pPr indent="-107840" defTabSz="931740">
              <a:spcAft>
                <a:spcPts val="339"/>
              </a:spcAft>
              <a:defRPr/>
            </a:pPr>
            <a:r>
              <a:rPr lang="en-US" sz="1200" b="1" dirty="0">
                <a:cs typeface="Segoe UI"/>
              </a:rPr>
              <a:t>[ACTION] </a:t>
            </a:r>
            <a:r>
              <a:rPr lang="en-US" sz="1200" dirty="0">
                <a:cs typeface="Segoe UI"/>
              </a:rPr>
              <a:t>In the Browser, show </a:t>
            </a:r>
            <a:r>
              <a:rPr lang="en-US" sz="1200" u="sng" dirty="0">
                <a:cs typeface="Segoe UI"/>
              </a:rPr>
              <a:t>https://github.com/mattruma/containers-everywhere-in-azure/actions</a:t>
            </a:r>
            <a:endParaRPr lang="en-US" sz="1200" dirty="0"/>
          </a:p>
          <a:p>
            <a:pPr indent="-107840" defTabSz="931740">
              <a:spcAft>
                <a:spcPts val="339"/>
              </a:spcAft>
              <a:defRPr/>
            </a:pPr>
            <a:endParaRPr lang="en-US" sz="1200" dirty="0">
              <a:cs typeface="Segoe UI"/>
            </a:endParaRPr>
          </a:p>
          <a:p>
            <a:pPr indent="-107840"/>
            <a:r>
              <a:rPr lang="en-US" sz="1200" b="1" dirty="0"/>
              <a:t>[ACTION]</a:t>
            </a:r>
            <a:r>
              <a:rPr lang="en-US" sz="1200" dirty="0"/>
              <a:t> In the Browser, show </a:t>
            </a:r>
            <a:r>
              <a:rPr lang="en-US" sz="1200" u="sng" dirty="0">
                <a:solidFill>
                  <a:srgbClr val="3333FF"/>
                </a:solidFill>
                <a:cs typeface="Segoe UI"/>
              </a:rPr>
              <a:t>https://github.com/cardinalby/export-env-action</a:t>
            </a:r>
            <a:r>
              <a:rPr lang="en-US" sz="1200" dirty="0">
                <a:solidFill>
                  <a:schemeClr val="accent6"/>
                </a:solidFill>
                <a:cs typeface="Segoe UI"/>
              </a:rPr>
              <a:t> </a:t>
            </a:r>
            <a:r>
              <a:rPr lang="en-US" sz="1200" dirty="0"/>
              <a:t>GitHub action that reads variables from a file and loads them as Environment variables.</a:t>
            </a:r>
          </a:p>
        </p:txBody>
      </p:sp>
      <p:sp>
        <p:nvSpPr>
          <p:cNvPr id="5" name="Date Placeholder 4"/>
          <p:cNvSpPr>
            <a:spLocks noGrp="1"/>
          </p:cNvSpPr>
          <p:nvPr>
            <p:ph type="dt" idx="10"/>
          </p:nvPr>
        </p:nvSpPr>
        <p:spPr/>
        <p:txBody>
          <a:bodyPr/>
          <a:lstStyle/>
          <a:p>
            <a:pPr defTabSz="931740">
              <a:defRPr/>
            </a:pPr>
            <a:fld id="{F22B3E36-5CE0-4CB7-82DE-38A88C71BFA8}" type="datetime1">
              <a:rPr lang="en-US">
                <a:solidFill>
                  <a:prstClr val="black"/>
                </a:solidFill>
              </a:rPr>
              <a:pPr defTabSz="931740">
                <a:defRPr/>
              </a:pPr>
              <a:t>3/22/2022</a:t>
            </a:fld>
            <a:endParaRPr lang="en-US">
              <a:solidFill>
                <a:prstClr val="black"/>
              </a:solidFill>
            </a:endParaRPr>
          </a:p>
        </p:txBody>
      </p:sp>
      <p:sp>
        <p:nvSpPr>
          <p:cNvPr id="7" name="Slide Number Placeholder 6"/>
          <p:cNvSpPr>
            <a:spLocks noGrp="1"/>
          </p:cNvSpPr>
          <p:nvPr>
            <p:ph type="sldNum" sz="quarter" idx="12"/>
          </p:nvPr>
        </p:nvSpPr>
        <p:spPr/>
        <p:txBody>
          <a:bodyPr/>
          <a:lstStyle/>
          <a:p>
            <a:pPr defTabSz="931740">
              <a:defRPr/>
            </a:pPr>
            <a:fld id="{8B263312-38AA-4E1E-B2B5-0F8F122B24FE}" type="slidenum">
              <a:rPr lang="en-US">
                <a:solidFill>
                  <a:prstClr val="black"/>
                </a:solidFill>
              </a:rPr>
              <a:pPr defTabSz="931740">
                <a:defRPr/>
              </a:pPr>
              <a:t>2</a:t>
            </a:fld>
            <a:endParaRPr lang="en-US">
              <a:solidFill>
                <a:prstClr val="black"/>
              </a:solidFill>
            </a:endParaRPr>
          </a:p>
        </p:txBody>
      </p:sp>
    </p:spTree>
    <p:extLst>
      <p:ext uri="{BB962C8B-B14F-4D97-AF65-F5344CB8AC3E}">
        <p14:creationId xmlns:p14="http://schemas.microsoft.com/office/powerpoint/2010/main" val="158027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550140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73731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These are other hosting options in Azure, but we won’t talk about those today.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97577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Back to our fictional company, Board Game Nerd.</a:t>
            </a:r>
          </a:p>
          <a:p>
            <a:endParaRPr lang="en-US" sz="1200" dirty="0"/>
          </a:p>
          <a:p>
            <a:r>
              <a:rPr lang="en-US" sz="1200" b="1" dirty="0"/>
              <a:t>[ACTION] </a:t>
            </a:r>
            <a:r>
              <a:rPr lang="en-US" sz="1200" dirty="0"/>
              <a:t>In the Browser, show </a:t>
            </a:r>
            <a:r>
              <a:rPr lang="en-US" sz="1200" u="sng" dirty="0"/>
              <a:t>https://mjrbgnappdemo.azurewebsites.net</a:t>
            </a:r>
            <a:endParaRPr lang="en-US" sz="12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3/22/2022 12:28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22025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cs typeface="Segoe UI" panose="020B0502040204020203" pitchFamily="34" charset="0"/>
              </a:rPr>
              <a:t>The current environment hosted in Azure; apps are running as Azure App Services.</a:t>
            </a:r>
          </a:p>
          <a:p>
            <a:endParaRPr lang="en-US" sz="1200" dirty="0">
              <a:cs typeface="Segoe UI" panose="020B0502040204020203" pitchFamily="34" charset="0"/>
            </a:endParaRPr>
          </a:p>
          <a:p>
            <a:r>
              <a:rPr lang="en-US" sz="1200" b="1" dirty="0">
                <a:cs typeface="Segoe UI" panose="020B0502040204020203" pitchFamily="34" charset="0"/>
              </a:rPr>
              <a:t>[ACTION] </a:t>
            </a:r>
            <a:r>
              <a:rPr lang="en-US" sz="1200" dirty="0">
                <a:cs typeface="Segoe UI" panose="020B0502040204020203" pitchFamily="34" charset="0"/>
              </a:rPr>
              <a:t>In the Browser, show </a:t>
            </a:r>
            <a:r>
              <a:rPr lang="en-US" sz="1200" u="sng" dirty="0">
                <a:gradFill>
                  <a:gsLst>
                    <a:gs pos="2917">
                      <a:schemeClr val="tx1"/>
                    </a:gs>
                    <a:gs pos="30000">
                      <a:schemeClr val="tx1"/>
                    </a:gs>
                  </a:gsLst>
                  <a:lin ang="5400000" scaled="0"/>
                </a:gradFill>
                <a:cs typeface="Segoe UI" panose="020B0502040204020203" pitchFamily="34" charset="0"/>
              </a:rPr>
              <a:t>https://mjrbgnappapp.azurewebsites.net</a:t>
            </a:r>
          </a:p>
          <a:p>
            <a:endParaRPr lang="en-US" sz="1200" dirty="0">
              <a:gradFill>
                <a:gsLst>
                  <a:gs pos="2917">
                    <a:schemeClr val="tx1"/>
                  </a:gs>
                  <a:gs pos="30000">
                    <a:schemeClr val="tx1"/>
                  </a:gs>
                </a:gsLst>
                <a:lin ang="5400000" scaled="0"/>
              </a:gradFill>
              <a:cs typeface="Segoe UI" panose="020B0502040204020203" pitchFamily="34" charset="0"/>
            </a:endParaRPr>
          </a:p>
          <a:p>
            <a:r>
              <a:rPr lang="en-US" sz="1200" b="1" dirty="0">
                <a:cs typeface="Segoe UI" panose="020B0502040204020203" pitchFamily="34" charset="0"/>
              </a:rPr>
              <a:t>[ACTION] </a:t>
            </a:r>
            <a:r>
              <a:rPr lang="en-US" sz="1200" dirty="0">
                <a:cs typeface="Segoe UI" panose="020B0502040204020203" pitchFamily="34" charset="0"/>
              </a:rPr>
              <a:t>In the Browser, </a:t>
            </a:r>
            <a:r>
              <a:rPr lang="en-US" sz="1200" dirty="0">
                <a:gradFill>
                  <a:gsLst>
                    <a:gs pos="2917">
                      <a:schemeClr val="tx1"/>
                    </a:gs>
                    <a:gs pos="30000">
                      <a:schemeClr val="tx1"/>
                    </a:gs>
                  </a:gsLst>
                  <a:lin ang="5400000" scaled="0"/>
                </a:gradFill>
                <a:cs typeface="Segoe UI" panose="020B0502040204020203" pitchFamily="34" charset="0"/>
              </a:rPr>
              <a:t>show </a:t>
            </a:r>
            <a:r>
              <a:rPr lang="en-US" sz="1200" u="sng" dirty="0">
                <a:gradFill>
                  <a:gsLst>
                    <a:gs pos="2917">
                      <a:schemeClr val="tx1"/>
                    </a:gs>
                    <a:gs pos="30000">
                      <a:schemeClr val="tx1"/>
                    </a:gs>
                  </a:gsLst>
                  <a:lin ang="5400000" scaled="0"/>
                </a:gradFill>
                <a:cs typeface="Segoe UI" panose="020B0502040204020203" pitchFamily="34" charset="0"/>
              </a:rPr>
              <a:t>https://mjrbgnappconapi.azurewebsites.net/swagger/index.html</a:t>
            </a:r>
            <a:endParaRPr lang="en-US" sz="1200" dirty="0">
              <a:gradFill>
                <a:gsLst>
                  <a:gs pos="2917">
                    <a:schemeClr val="tx1"/>
                  </a:gs>
                  <a:gs pos="30000">
                    <a:schemeClr val="tx1"/>
                  </a:gs>
                </a:gsLst>
                <a:lin ang="5400000" scaled="0"/>
              </a:gradFill>
              <a:cs typeface="Segoe UI" panose="020B0502040204020203" pitchFamily="34" charset="0"/>
            </a:endParaRPr>
          </a:p>
          <a:p>
            <a:endParaRPr lang="en-US" sz="1200" dirty="0">
              <a:gradFill>
                <a:gsLst>
                  <a:gs pos="2917">
                    <a:schemeClr val="tx1"/>
                  </a:gs>
                  <a:gs pos="30000">
                    <a:schemeClr val="tx1"/>
                  </a:gs>
                </a:gsLst>
                <a:lin ang="5400000" scaled="0"/>
              </a:gradFill>
              <a:cs typeface="Segoe UI" panose="020B0502040204020203" pitchFamily="34" charset="0"/>
            </a:endParaRPr>
          </a:p>
          <a:p>
            <a:r>
              <a:rPr lang="en-US" sz="1200" dirty="0">
                <a:gradFill>
                  <a:gsLst>
                    <a:gs pos="2917">
                      <a:schemeClr val="tx1"/>
                    </a:gs>
                    <a:gs pos="30000">
                      <a:schemeClr val="tx1"/>
                    </a:gs>
                  </a:gsLst>
                  <a:lin ang="5400000" scaled="0"/>
                </a:gradFill>
                <a:cs typeface="Segoe UI" panose="020B0502040204020203" pitchFamily="34" charset="0"/>
              </a:rPr>
              <a:t>Both applications are written in .NET 6.</a:t>
            </a:r>
          </a:p>
          <a:p>
            <a:endParaRPr lang="en-US" sz="1200" dirty="0">
              <a:gradFill>
                <a:gsLst>
                  <a:gs pos="2917">
                    <a:schemeClr val="tx1"/>
                  </a:gs>
                  <a:gs pos="30000">
                    <a:schemeClr val="tx1"/>
                  </a:gs>
                </a:gsLst>
                <a:lin ang="5400000" scaled="0"/>
              </a:gradFill>
              <a:cs typeface="Segoe UI" panose="020B0502040204020203" pitchFamily="34" charset="0"/>
            </a:endParaRPr>
          </a:p>
          <a:p>
            <a:r>
              <a:rPr lang="en-US" sz="1200" dirty="0">
                <a:gradFill>
                  <a:gsLst>
                    <a:gs pos="2917">
                      <a:schemeClr val="tx1"/>
                    </a:gs>
                    <a:gs pos="30000">
                      <a:schemeClr val="tx1"/>
                    </a:gs>
                  </a:gsLst>
                  <a:lin ang="5400000" scaled="0"/>
                </a:gradFill>
                <a:cs typeface="Segoe UI" panose="020B0502040204020203" pitchFamily="34" charset="0"/>
              </a:rPr>
              <a:t>The Server application, or API, is a .NET Core Minimal API. </a:t>
            </a:r>
          </a:p>
          <a:p>
            <a:endParaRPr lang="en-US" sz="1200" dirty="0">
              <a:gradFill>
                <a:gsLst>
                  <a:gs pos="2917">
                    <a:schemeClr val="tx1"/>
                  </a:gs>
                  <a:gs pos="30000">
                    <a:schemeClr val="tx1"/>
                  </a:gs>
                </a:gsLst>
                <a:lin ang="5400000" scaled="0"/>
              </a:gradFill>
              <a:cs typeface="Segoe UI" panose="020B0502040204020203" pitchFamily="34" charset="0"/>
            </a:endParaRPr>
          </a:p>
          <a:p>
            <a:r>
              <a:rPr lang="en-US" sz="1200" dirty="0">
                <a:solidFill>
                  <a:srgbClr val="171717"/>
                </a:solidFill>
                <a:cs typeface="Segoe UI" panose="020B0502040204020203" pitchFamily="34" charset="0"/>
              </a:rPr>
              <a:t>Minimal APIs are architected to create HTTP APIs with minimal dependencies. They are ideal for microservices and apps that want to include only the minimum files, features, and dependencies in ASP.NET Core.</a:t>
            </a:r>
          </a:p>
          <a:p>
            <a:endParaRPr lang="en-US" sz="1200" dirty="0">
              <a:solidFill>
                <a:srgbClr val="171717"/>
              </a:solidFill>
              <a:cs typeface="Segoe UI" panose="020B0502040204020203" pitchFamily="34" charset="0"/>
            </a:endParaRPr>
          </a:p>
          <a:p>
            <a:r>
              <a:rPr lang="en-US" sz="1200" dirty="0">
                <a:solidFill>
                  <a:srgbClr val="171717"/>
                </a:solidFill>
                <a:cs typeface="Segoe UI" panose="020B0502040204020203" pitchFamily="34" charset="0"/>
              </a:rPr>
              <a:t>We are leveraging App Settings to store configuration.</a:t>
            </a:r>
            <a:endParaRPr lang="en-US" sz="1200" dirty="0">
              <a:cs typeface="Segoe UI" panose="020B0502040204020203" pitchFamily="34" charset="0"/>
            </a:endParaRPr>
          </a:p>
          <a:p>
            <a:endParaRPr lang="en-US" sz="1200" dirty="0">
              <a:cs typeface="Segoe UI" panose="020B0502040204020203" pitchFamily="34" charset="0"/>
            </a:endParaRPr>
          </a:p>
          <a:p>
            <a:pPr defTabSz="931740">
              <a:spcAft>
                <a:spcPts val="339"/>
              </a:spcAft>
              <a:defRPr/>
            </a:pPr>
            <a:r>
              <a:rPr lang="en-US" sz="1200" b="1" dirty="0">
                <a:cs typeface="Segoe UI" panose="020B0502040204020203" pitchFamily="34" charset="0"/>
              </a:rPr>
              <a:t>[ACTION] </a:t>
            </a:r>
            <a:r>
              <a:rPr lang="en-US" sz="1200" dirty="0">
                <a:cs typeface="Segoe UI" panose="020B0502040204020203" pitchFamily="34" charset="0"/>
              </a:rPr>
              <a:t>In the Azure Portal, show the App Services and the Configuration settings for the Client and Server applications.</a:t>
            </a:r>
          </a:p>
          <a:p>
            <a:endParaRPr lang="en-US" sz="1200" dirty="0">
              <a:cs typeface="Segoe UI" panose="020B0502040204020203" pitchFamily="34" charset="0"/>
            </a:endParaRPr>
          </a:p>
          <a:p>
            <a:r>
              <a:rPr lang="en-US" sz="1200" dirty="0">
                <a:cs typeface="Segoe UI" panose="020B0502040204020203" pitchFamily="34" charset="0"/>
              </a:rPr>
              <a:t>Both the Client and Server applications have application settings for the instrumentation key of the Application Insights resource.</a:t>
            </a:r>
          </a:p>
          <a:p>
            <a:endParaRPr lang="en-US" sz="1200" dirty="0">
              <a:cs typeface="Segoe UI" panose="020B0502040204020203" pitchFamily="34" charset="0"/>
            </a:endParaRPr>
          </a:p>
          <a:p>
            <a:r>
              <a:rPr lang="en-US" sz="1200" dirty="0">
                <a:cs typeface="Segoe UI" panose="020B0502040204020203" pitchFamily="34" charset="0"/>
              </a:rPr>
              <a:t>The Client application has an additional application setting for the endpoint of the API.</a:t>
            </a:r>
            <a:endParaRPr lang="en-US" sz="1200" dirty="0">
              <a:gradFill>
                <a:gsLst>
                  <a:gs pos="2917">
                    <a:schemeClr val="tx1"/>
                  </a:gs>
                  <a:gs pos="30000">
                    <a:schemeClr val="tx1"/>
                  </a:gs>
                </a:gsLst>
                <a:lin ang="5400000" scaled="0"/>
              </a:gradFill>
              <a:cs typeface="Segoe UI" panose="020B0502040204020203" pitchFamily="34" charset="0"/>
            </a:endParaRPr>
          </a:p>
          <a:p>
            <a:pPr indent="-107840"/>
            <a:endParaRPr lang="en-US" sz="1200" dirty="0">
              <a:cs typeface="Segoe UI" panose="020B0502040204020203" pitchFamily="34" charset="0"/>
            </a:endParaRPr>
          </a:p>
          <a:p>
            <a:pPr indent="-107840" defTabSz="931740">
              <a:spcAft>
                <a:spcPts val="339"/>
              </a:spcAft>
              <a:defRPr/>
            </a:pPr>
            <a:r>
              <a:rPr lang="en-US" sz="1200" b="1" dirty="0">
                <a:cs typeface="Segoe UI" panose="020B0502040204020203" pitchFamily="34" charset="0"/>
              </a:rPr>
              <a:t>[ACTION] </a:t>
            </a:r>
            <a:r>
              <a:rPr lang="en-US" sz="1200" dirty="0">
                <a:cs typeface="Segoe UI" panose="020B0502040204020203" pitchFamily="34" charset="0"/>
              </a:rPr>
              <a:t>In the Browser, show </a:t>
            </a:r>
            <a:r>
              <a:rPr lang="en-US" sz="1200" dirty="0" err="1">
                <a:cs typeface="Segoe UI" panose="020B0502040204020203" pitchFamily="34" charset="0"/>
              </a:rPr>
              <a:t>Program.cs</a:t>
            </a:r>
            <a:r>
              <a:rPr lang="en-US" sz="1200" dirty="0">
                <a:cs typeface="Segoe UI" panose="020B0502040204020203" pitchFamily="34" charset="0"/>
              </a:rPr>
              <a:t> and </a:t>
            </a:r>
            <a:r>
              <a:rPr lang="en-US" sz="1200" dirty="0" err="1">
                <a:solidFill>
                  <a:srgbClr val="000000"/>
                </a:solidFill>
                <a:cs typeface="Segoe UI" panose="020B0502040204020203" pitchFamily="34" charset="0"/>
              </a:rPr>
              <a:t>builder.Configuration.AddEnvironmentVariables</a:t>
            </a:r>
            <a:r>
              <a:rPr lang="en-US" sz="1200" dirty="0">
                <a:solidFill>
                  <a:srgbClr val="000000"/>
                </a:solidFill>
                <a:cs typeface="Segoe UI" panose="020B0502040204020203" pitchFamily="34" charset="0"/>
              </a:rPr>
              <a:t>() this loads application settings into the Environment variables.</a:t>
            </a:r>
          </a:p>
          <a:p>
            <a:pPr indent="-107840" defTabSz="931740">
              <a:spcAft>
                <a:spcPts val="339"/>
              </a:spcAft>
              <a:defRPr/>
            </a:pPr>
            <a:endParaRPr lang="en-US" sz="1200" dirty="0">
              <a:solidFill>
                <a:srgbClr val="000000"/>
              </a:solidFill>
              <a:cs typeface="Segoe UI" panose="020B0502040204020203" pitchFamily="34" charset="0"/>
            </a:endParaRPr>
          </a:p>
          <a:p>
            <a:pPr indent="-107840" defTabSz="931740">
              <a:spcAft>
                <a:spcPts val="339"/>
              </a:spcAft>
              <a:defRPr/>
            </a:pPr>
            <a:r>
              <a:rPr lang="en-US" sz="1200" dirty="0">
                <a:solidFill>
                  <a:srgbClr val="000000"/>
                </a:solidFill>
                <a:cs typeface="Segoe UI" panose="020B0502040204020203" pitchFamily="34" charset="0"/>
              </a:rPr>
              <a:t>Using Environment Variables, so don’t have to make any code changes. The applications can run on an App Service where the configuration is pulled directly from the App Settings, or as a container, where the App Settings are injected as Environment Variables.</a:t>
            </a:r>
            <a:endParaRPr lang="en-US" sz="1200" dirty="0">
              <a:cs typeface="Segoe UI" panose="020B0502040204020203" pitchFamily="34" charset="0"/>
            </a:endParaRPr>
          </a:p>
          <a:p>
            <a:endParaRPr lang="en-US" sz="1200" dirty="0">
              <a:cs typeface="Segoe UI" panose="020B0502040204020203" pitchFamily="34" charset="0"/>
            </a:endParaRPr>
          </a:p>
          <a:p>
            <a:r>
              <a:rPr lang="en-US" sz="1200" dirty="0">
                <a:cs typeface="Segoe UI" panose="020B0502040204020203" pitchFamily="34" charset="0"/>
              </a:rPr>
              <a:t>Looked at the current environment, seems straight forward, frontend application and a backend api calling a downstream api.</a:t>
            </a:r>
          </a:p>
          <a:p>
            <a:endParaRPr lang="en-US" sz="1200" dirty="0">
              <a:cs typeface="Segoe UI" panose="020B0502040204020203" pitchFamily="34" charset="0"/>
            </a:endParaRPr>
          </a:p>
          <a:p>
            <a:r>
              <a:rPr lang="en-US" sz="1200" dirty="0">
                <a:cs typeface="Segoe UI" panose="020B0502040204020203" pitchFamily="34" charset="0"/>
              </a:rPr>
              <a:t>Currently BGN averages 1,000 requests a day and is looking to double those requests every two months for the next two years.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2489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Before we get too deep, we thought it wise to spend some time with BGN developers upfront.</a:t>
            </a:r>
          </a:p>
          <a:p>
            <a:endParaRPr lang="en-US" sz="1200" dirty="0"/>
          </a:p>
          <a:p>
            <a:r>
              <a:rPr lang="en-US" sz="1200" dirty="0"/>
              <a:t>Explain what a container is and the “real” reason why moving to containers might be a good move for them.</a:t>
            </a:r>
          </a:p>
          <a:p>
            <a:endParaRPr lang="en-US" sz="1200" dirty="0"/>
          </a:p>
          <a:p>
            <a:endParaRPr lang="en-US" sz="12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7404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12:28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973322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Flexible</a:t>
            </a:r>
            <a:r>
              <a:rPr lang="en-US" sz="1200" dirty="0"/>
              <a:t>: Even the most complex applications can be containerized.</a:t>
            </a:r>
          </a:p>
          <a:p>
            <a:endParaRPr lang="en-US" sz="1200" dirty="0"/>
          </a:p>
          <a:p>
            <a:r>
              <a:rPr lang="en-US" sz="1200" b="1" dirty="0"/>
              <a:t>Lightweight</a:t>
            </a:r>
            <a:r>
              <a:rPr lang="en-US" sz="1200" dirty="0"/>
              <a:t>: Containers leverage and share the host kernel.</a:t>
            </a:r>
          </a:p>
          <a:p>
            <a:endParaRPr lang="en-US" sz="1200" dirty="0"/>
          </a:p>
          <a:p>
            <a:r>
              <a:rPr lang="en-US" sz="1200" b="1" dirty="0"/>
              <a:t>Interchangeable</a:t>
            </a:r>
            <a:r>
              <a:rPr lang="en-US" sz="1200" dirty="0"/>
              <a:t>: You can deploy updates and upgrades on-the-fly.</a:t>
            </a:r>
          </a:p>
          <a:p>
            <a:endParaRPr lang="en-US" sz="1200" dirty="0"/>
          </a:p>
          <a:p>
            <a:r>
              <a:rPr lang="en-US" sz="1200" b="1" dirty="0"/>
              <a:t>Portable</a:t>
            </a:r>
            <a:r>
              <a:rPr lang="en-US" sz="1200" dirty="0"/>
              <a:t>: You can build locally, deploy to the cloud, and run anywhere.</a:t>
            </a:r>
          </a:p>
          <a:p>
            <a:endParaRPr lang="en-US" sz="1200" dirty="0"/>
          </a:p>
          <a:p>
            <a:r>
              <a:rPr lang="en-US" sz="1200" b="1" dirty="0"/>
              <a:t>Scalable</a:t>
            </a:r>
            <a:r>
              <a:rPr lang="en-US" sz="1200" dirty="0"/>
              <a:t>: You can increase and automatically distribute container replicas.</a:t>
            </a:r>
          </a:p>
          <a:p>
            <a:endParaRPr lang="en-US" sz="1200" dirty="0"/>
          </a:p>
          <a:p>
            <a:r>
              <a:rPr lang="en-US" sz="1200" b="1" dirty="0"/>
              <a:t>Stackable</a:t>
            </a:r>
            <a:r>
              <a:rPr lang="en-US" sz="1200" dirty="0"/>
              <a:t>: You can stack services vertically and on-the-fly.</a:t>
            </a:r>
            <a:endParaRPr lang="en-IN" sz="1200" dirty="0"/>
          </a:p>
          <a:p>
            <a:endParaRPr lang="en-IN" sz="1200" dirty="0"/>
          </a:p>
        </p:txBody>
      </p:sp>
      <p:sp>
        <p:nvSpPr>
          <p:cNvPr id="4" name="Slide Number Placeholder 3"/>
          <p:cNvSpPr>
            <a:spLocks noGrp="1"/>
          </p:cNvSpPr>
          <p:nvPr>
            <p:ph type="sldNum" sz="quarter" idx="5"/>
          </p:nvPr>
        </p:nvSpPr>
        <p:spPr/>
        <p:txBody>
          <a:bodyPr/>
          <a:lstStyle/>
          <a:p>
            <a:fld id="{E3EE4ECC-137D-4C2F-9930-F038E44999A1}" type="slidenum">
              <a:rPr lang="en-IN" smtClean="0"/>
              <a:t>9</a:t>
            </a:fld>
            <a:endParaRPr lang="en-IN"/>
          </a:p>
        </p:txBody>
      </p:sp>
    </p:spTree>
    <p:extLst>
      <p:ext uri="{BB962C8B-B14F-4D97-AF65-F5344CB8AC3E}">
        <p14:creationId xmlns:p14="http://schemas.microsoft.com/office/powerpoint/2010/main" val="15556066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Ref idx="1001">
        <a:schemeClr val="bg1"/>
      </p:bgRef>
    </p:bg>
    <p:spTree>
      <p:nvGrpSpPr>
        <p:cNvPr id="1" name=""/>
        <p:cNvGrpSpPr/>
        <p:nvPr/>
      </p:nvGrpSpPr>
      <p:grpSpPr>
        <a:xfrm>
          <a:off x="0" y="0"/>
          <a:ext cx="0" cy="0"/>
          <a:chOff x="0" y="0"/>
          <a:chExt cx="0" cy="0"/>
        </a:xfrm>
      </p:grpSpPr>
      <p:pic>
        <p:nvPicPr>
          <p:cNvPr id="6" name="Picture 5" descr="People walking inside a building">
            <a:extLst>
              <a:ext uri="{FF2B5EF4-FFF2-40B4-BE49-F238E27FC236}">
                <a16:creationId xmlns:a16="http://schemas.microsoft.com/office/drawing/2014/main" id="{18C9E532-0781-4F83-8257-C4E2F0DF4E08}"/>
              </a:ext>
            </a:extLst>
          </p:cNvPr>
          <p:cNvPicPr>
            <a:picLocks noChangeAspect="1"/>
          </p:cNvPicPr>
          <p:nvPr userDrawn="1"/>
        </p:nvPicPr>
        <p:blipFill>
          <a:blip r:embed="rId2"/>
          <a:srcRect/>
          <a:stretch/>
        </p:blipFill>
        <p:spPr bwMode="auto">
          <a:xfrm>
            <a:off x="5326063" y="609"/>
            <a:ext cx="6865937" cy="6856782"/>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33091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normAutofit/>
          </a:bodyPr>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normAutofit/>
          </a:body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normAutofit/>
          </a:bodyPr>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normAutofit/>
          </a:bodyP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5" name="WC glyph" descr="WC logo">
            <a:extLst>
              <a:ext uri="{FF2B5EF4-FFF2-40B4-BE49-F238E27FC236}">
                <a16:creationId xmlns:a16="http://schemas.microsoft.com/office/drawing/2014/main" id="{6553D132-2973-4237-B56B-452E88F280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47461" y="6399891"/>
            <a:ext cx="290657" cy="292608"/>
          </a:xfrm>
          <a:prstGeom prst="rect">
            <a:avLst/>
          </a:prstGeom>
        </p:spPr>
      </p:pic>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10" name="WC glyph" descr="WC logo">
            <a:extLst>
              <a:ext uri="{FF2B5EF4-FFF2-40B4-BE49-F238E27FC236}">
                <a16:creationId xmlns:a16="http://schemas.microsoft.com/office/drawing/2014/main" id="{C5115706-B83A-4B30-97F2-9A1A6B7D81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0927820" y="6400800"/>
            <a:ext cx="290657" cy="292608"/>
          </a:xfrm>
          <a:prstGeom prst="rect">
            <a:avLst/>
          </a:prstGeom>
        </p:spPr>
      </p:pic>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pic>
        <p:nvPicPr>
          <p:cNvPr id="14" name="WC glyph" descr="WC logo">
            <a:extLst>
              <a:ext uri="{FF2B5EF4-FFF2-40B4-BE49-F238E27FC236}">
                <a16:creationId xmlns:a16="http://schemas.microsoft.com/office/drawing/2014/main" id="{89443C5A-A16A-4C47-9A67-3AF998A68D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13279" y="6400800"/>
            <a:ext cx="290657" cy="292608"/>
          </a:xfrm>
          <a:prstGeom prst="rect">
            <a:avLst/>
          </a:prstGeom>
        </p:spPr>
      </p:pic>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pic>
        <p:nvPicPr>
          <p:cNvPr id="16" name="WC glyph" descr="WC logo">
            <a:extLst>
              <a:ext uri="{FF2B5EF4-FFF2-40B4-BE49-F238E27FC236}">
                <a16:creationId xmlns:a16="http://schemas.microsoft.com/office/drawing/2014/main" id="{8245F684-24DB-4657-9AA3-3C3EE7144C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30370" y="6400800"/>
            <a:ext cx="290657" cy="292608"/>
          </a:xfrm>
          <a:prstGeom prst="rect">
            <a:avLst/>
          </a:prstGeom>
        </p:spPr>
      </p:pic>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rmAutofit/>
          </a:bodyP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rmAutofit/>
          </a:bodyP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WC glyph" descr="WC logo">
            <a:extLst>
              <a:ext uri="{FF2B5EF4-FFF2-40B4-BE49-F238E27FC236}">
                <a16:creationId xmlns:a16="http://schemas.microsoft.com/office/drawing/2014/main" id="{D4F8CBAC-7F07-442C-B3F2-D0997AE23F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0987641" y="6416983"/>
            <a:ext cx="290657" cy="292608"/>
          </a:xfrm>
          <a:prstGeom prst="rect">
            <a:avLst/>
          </a:prstGeom>
        </p:spPr>
      </p:pic>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10" name="Picture 9" descr="A building next to a body of water">
            <a:extLst>
              <a:ext uri="{FF2B5EF4-FFF2-40B4-BE49-F238E27FC236}">
                <a16:creationId xmlns:a16="http://schemas.microsoft.com/office/drawing/2014/main" id="{12356880-928A-4C82-8970-B37FC0866B56}"/>
              </a:ext>
            </a:extLst>
          </p:cNvPr>
          <p:cNvPicPr>
            <a:picLocks noChangeAspect="1"/>
          </p:cNvPicPr>
          <p:nvPr userDrawn="1"/>
        </p:nvPicPr>
        <p:blipFill rotWithShape="1">
          <a:blip r:embed="rId2"/>
          <a:srcRect l="12263" r="12263"/>
          <a:stretch/>
        </p:blipFill>
        <p:spPr>
          <a:xfrm>
            <a:off x="8127999" y="0"/>
            <a:ext cx="4064002" cy="6858000"/>
          </a:xfrm>
          <a:prstGeom prst="rect">
            <a:avLst/>
          </a:prstGeom>
        </p:spPr>
      </p:pic>
      <p:pic>
        <p:nvPicPr>
          <p:cNvPr id="4" name="Picture 3" descr="SPARK Event logo">
            <a:extLst>
              <a:ext uri="{FF2B5EF4-FFF2-40B4-BE49-F238E27FC236}">
                <a16:creationId xmlns:a16="http://schemas.microsoft.com/office/drawing/2014/main" id="{9777C121-2291-4752-A54D-8815CDB9F01A}"/>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A group of people walking in front of a building">
            <a:extLst>
              <a:ext uri="{FF2B5EF4-FFF2-40B4-BE49-F238E27FC236}">
                <a16:creationId xmlns:a16="http://schemas.microsoft.com/office/drawing/2014/main" id="{CBCB491C-2344-4ADB-8240-53852BD79B4B}"/>
              </a:ext>
            </a:extLst>
          </p:cNvPr>
          <p:cNvPicPr>
            <a:picLocks noChangeAspect="1"/>
          </p:cNvPicPr>
          <p:nvPr userDrawn="1"/>
        </p:nvPicPr>
        <p:blipFill rotWithShape="1">
          <a:blip r:embed="rId2"/>
          <a:srcRect l="13882" t="694" b="2483"/>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42F3DD34-FC92-4DA6-B82B-34FBD52D7C47}"/>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2777249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4" name="Picture 3" descr="People walking outside of a building">
            <a:extLst>
              <a:ext uri="{FF2B5EF4-FFF2-40B4-BE49-F238E27FC236}">
                <a16:creationId xmlns:a16="http://schemas.microsoft.com/office/drawing/2014/main" id="{27A30450-231A-472F-8283-664DDDDDBA28}"/>
              </a:ext>
            </a:extLst>
          </p:cNvPr>
          <p:cNvPicPr>
            <a:picLocks noChangeAspect="1"/>
          </p:cNvPicPr>
          <p:nvPr userDrawn="1"/>
        </p:nvPicPr>
        <p:blipFill>
          <a:blip r:embed="rId2"/>
          <a:srcRect/>
          <a:stretch/>
        </p:blipFill>
        <p:spPr>
          <a:xfrm>
            <a:off x="1525" y="0"/>
            <a:ext cx="12188950" cy="685799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10" name="Rectangle 9">
            <a:extLst>
              <a:ext uri="{FF2B5EF4-FFF2-40B4-BE49-F238E27FC236}">
                <a16:creationId xmlns:a16="http://schemas.microsoft.com/office/drawing/2014/main" id="{B4F9EC6D-F4DD-4865-84A3-4549C8763D30}"/>
              </a:ext>
              <a:ext uri="{C183D7F6-B498-43B3-948B-1728B52AA6E4}">
                <adec:decorative xmlns:adec="http://schemas.microsoft.com/office/drawing/2017/decorative" val="1"/>
              </a:ext>
            </a:extLst>
          </p:cNvPr>
          <p:cNvSpPr/>
          <p:nvPr userDrawn="1"/>
        </p:nvSpPr>
        <p:spPr bwMode="auto">
          <a:xfrm>
            <a:off x="-9525" y="5383762"/>
            <a:ext cx="12211049" cy="1474238"/>
          </a:xfrm>
          <a:prstGeom prst="rect">
            <a:avLst/>
          </a:prstGeom>
          <a:solidFill>
            <a:schemeClr val="bg1">
              <a:alpha val="80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663919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A184EEDC-EEFF-4BF1-8C36-0F1EC045FD06}"/>
              </a:ext>
            </a:extLst>
          </p:cNvPr>
          <p:cNvPicPr>
            <a:picLocks noChangeAspect="1"/>
          </p:cNvPicPr>
          <p:nvPr userDrawn="1"/>
        </p:nvPicPr>
        <p:blipFill rotWithShape="1">
          <a:blip r:embed="rId2"/>
          <a:srcRect l="26241" t="426"/>
          <a:stretch/>
        </p:blipFill>
        <p:spPr>
          <a:xfrm>
            <a:off x="8128000" y="-1"/>
            <a:ext cx="4064000" cy="6857999"/>
          </a:xfrm>
          <a:prstGeom prst="rect">
            <a:avLst/>
          </a:prstGeom>
        </p:spPr>
      </p:pic>
      <p:pic>
        <p:nvPicPr>
          <p:cNvPr id="3" name="Picture 2" descr="SPARK Event logo">
            <a:extLst>
              <a:ext uri="{FF2B5EF4-FFF2-40B4-BE49-F238E27FC236}">
                <a16:creationId xmlns:a16="http://schemas.microsoft.com/office/drawing/2014/main" id="{D3DE7FA7-2CDD-4402-9DD6-21978E0374A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56266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4">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Building interior">
            <a:extLst>
              <a:ext uri="{FF2B5EF4-FFF2-40B4-BE49-F238E27FC236}">
                <a16:creationId xmlns:a16="http://schemas.microsoft.com/office/drawing/2014/main" id="{B699B570-B4DD-40CB-B922-88CB57977377}"/>
              </a:ext>
            </a:extLst>
          </p:cNvPr>
          <p:cNvPicPr>
            <a:picLocks noChangeAspect="1"/>
          </p:cNvPicPr>
          <p:nvPr userDrawn="1"/>
        </p:nvPicPr>
        <p:blipFill rotWithShape="1">
          <a:blip r:embed="rId2"/>
          <a:srcRect l="7234" r="3820"/>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7290F9B6-22CF-4237-84F0-AF5BB432FEE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4210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5">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Two people talking">
            <a:extLst>
              <a:ext uri="{FF2B5EF4-FFF2-40B4-BE49-F238E27FC236}">
                <a16:creationId xmlns:a16="http://schemas.microsoft.com/office/drawing/2014/main" id="{F74346D8-BFA4-49B0-9764-4330354D688F}"/>
              </a:ext>
            </a:extLst>
          </p:cNvPr>
          <p:cNvPicPr>
            <a:picLocks noChangeAspect="1"/>
          </p:cNvPicPr>
          <p:nvPr userDrawn="1"/>
        </p:nvPicPr>
        <p:blipFill rotWithShape="1">
          <a:blip r:embed="rId2"/>
          <a:srcRect l="50803" r="969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BF619DB2-9DD2-471A-B2CB-5C9A0B22DF5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4226831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6">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People working in front of a window">
            <a:extLst>
              <a:ext uri="{FF2B5EF4-FFF2-40B4-BE49-F238E27FC236}">
                <a16:creationId xmlns:a16="http://schemas.microsoft.com/office/drawing/2014/main" id="{9C6CE9ED-4568-43C2-9DCC-0A4B173ADE42}"/>
              </a:ext>
            </a:extLst>
          </p:cNvPr>
          <p:cNvPicPr>
            <a:picLocks noChangeAspect="1"/>
          </p:cNvPicPr>
          <p:nvPr userDrawn="1"/>
        </p:nvPicPr>
        <p:blipFill rotWithShape="1">
          <a:blip r:embed="rId2"/>
          <a:srcRect l="26510" t="923" r="941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5D498427-9BB2-4620-A52B-C18FADFADF7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93826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774863"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774863" cy="338554"/>
          </a:xfrm>
          <a:noFill/>
        </p:spPr>
        <p:txBody>
          <a:bodyPr wrap="square" lIns="0" tIns="0" rIns="0" bIns="0">
            <a:norm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11" name="Picture 10" descr="Building interior">
            <a:extLst>
              <a:ext uri="{FF2B5EF4-FFF2-40B4-BE49-F238E27FC236}">
                <a16:creationId xmlns:a16="http://schemas.microsoft.com/office/drawing/2014/main" id="{4EF6E4B6-CE6C-4950-9E63-5502BD6DD104}"/>
              </a:ext>
            </a:extLst>
          </p:cNvPr>
          <p:cNvPicPr>
            <a:picLocks noChangeAspect="1"/>
          </p:cNvPicPr>
          <p:nvPr userDrawn="1"/>
        </p:nvPicPr>
        <p:blipFill rotWithShape="1">
          <a:blip r:embed="rId2"/>
          <a:srcRect l="16985" t="275" r="1726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32480349-78FF-4757-847B-00D50804C2E0}"/>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2F2F2F"/>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229772" y="64347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
        <p:nvSpPr>
          <p:cNvPr id="3" name="TextBox 2">
            <a:extLst>
              <a:ext uri="{FF2B5EF4-FFF2-40B4-BE49-F238E27FC236}">
                <a16:creationId xmlns:a16="http://schemas.microsoft.com/office/drawing/2014/main" id="{2FA08BFE-A681-433C-8674-858361FE3C9B}"/>
              </a:ext>
            </a:extLst>
          </p:cNvPr>
          <p:cNvSpPr txBox="1"/>
          <p:nvPr userDrawn="1"/>
        </p:nvSpPr>
        <p:spPr>
          <a:xfrm>
            <a:off x="229771" y="2794782"/>
            <a:ext cx="10673359" cy="1723549"/>
          </a:xfrm>
          <a:prstGeom prst="rect">
            <a:avLst/>
          </a:prstGeom>
          <a:noFill/>
        </p:spPr>
        <p:txBody>
          <a:bodyPr wrap="square" lIns="0" tIns="0" rIns="0" bIns="0" rtlCol="0">
            <a:spAutoFit/>
          </a:bodyPr>
          <a:lstStyle/>
          <a:p>
            <a:pPr algn="l"/>
            <a:r>
              <a:rPr lang="en-US" sz="2800">
                <a:gradFill>
                  <a:gsLst>
                    <a:gs pos="2917">
                      <a:schemeClr val="tx1"/>
                    </a:gs>
                    <a:gs pos="30000">
                      <a:schemeClr val="tx1"/>
                    </a:gs>
                  </a:gsLst>
                  <a:lin ang="5400000" scaled="0"/>
                </a:gradFill>
              </a:rPr>
              <a:t>Thank you for attending this Microsoft SPARK FY22H2 session.</a:t>
            </a:r>
            <a:br>
              <a:rPr lang="en-US" sz="2800">
                <a:gradFill>
                  <a:gsLst>
                    <a:gs pos="2917">
                      <a:schemeClr val="tx1"/>
                    </a:gs>
                    <a:gs pos="30000">
                      <a:schemeClr val="tx1"/>
                    </a:gs>
                  </a:gsLst>
                  <a:lin ang="5400000" scaled="0"/>
                </a:gradFill>
              </a:rPr>
            </a:br>
            <a:br>
              <a:rPr lang="en-US" sz="2800">
                <a:gradFill>
                  <a:gsLst>
                    <a:gs pos="2917">
                      <a:schemeClr val="tx1"/>
                    </a:gs>
                    <a:gs pos="30000">
                      <a:schemeClr val="tx1"/>
                    </a:gs>
                  </a:gsLst>
                  <a:lin ang="5400000" scaled="0"/>
                </a:gradFill>
              </a:rPr>
            </a:br>
            <a:r>
              <a:rPr lang="en-US" sz="2800">
                <a:gradFill>
                  <a:gsLst>
                    <a:gs pos="2917">
                      <a:schemeClr val="tx1"/>
                    </a:gs>
                    <a:gs pos="30000">
                      <a:schemeClr val="tx1"/>
                    </a:gs>
                  </a:gsLst>
                  <a:lin ang="5400000" scaled="0"/>
                </a:gradFill>
              </a:rPr>
              <a:t>Please consider filling out our survey to help support the event and to provide feedback.</a:t>
            </a:r>
          </a:p>
        </p:txBody>
      </p:sp>
    </p:spTree>
    <p:extLst>
      <p:ext uri="{BB962C8B-B14F-4D97-AF65-F5344CB8AC3E}">
        <p14:creationId xmlns:p14="http://schemas.microsoft.com/office/powerpoint/2010/main" val="1966527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81300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6647" cy="553998"/>
          </a:xfrm>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97810"/>
            <a:ext cx="5211763" cy="437122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97810"/>
            <a:ext cx="5219700" cy="43712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7DCA2B2-B6B7-4FCC-8549-E5494066522B}"/>
              </a:ext>
            </a:extLst>
          </p:cNvPr>
          <p:cNvSpPr>
            <a:spLocks noGrp="1"/>
          </p:cNvSpPr>
          <p:nvPr>
            <p:ph type="body" sz="quarter" idx="14"/>
          </p:nvPr>
        </p:nvSpPr>
        <p:spPr>
          <a:xfrm>
            <a:off x="584199" y="1239060"/>
            <a:ext cx="5211763" cy="430887"/>
          </a:xfrm>
        </p:spPr>
        <p:txBody>
          <a:bodyPr/>
          <a:lstStyle>
            <a:lvl1pPr marL="0" indent="0">
              <a:buNone/>
              <a:defRPr>
                <a:latin typeface="+mj-lt"/>
              </a:defRPr>
            </a:lvl1pPr>
          </a:lstStyle>
          <a:p>
            <a:pPr lvl="0"/>
            <a:r>
              <a:rPr lang="en-US"/>
              <a:t>Click to edit Master</a:t>
            </a:r>
          </a:p>
        </p:txBody>
      </p:sp>
      <p:sp>
        <p:nvSpPr>
          <p:cNvPr id="10" name="Text Placeholder 7">
            <a:extLst>
              <a:ext uri="{FF2B5EF4-FFF2-40B4-BE49-F238E27FC236}">
                <a16:creationId xmlns:a16="http://schemas.microsoft.com/office/drawing/2014/main" id="{933DAFC7-D52B-4E53-93F6-C9CBC99E37ED}"/>
              </a:ext>
            </a:extLst>
          </p:cNvPr>
          <p:cNvSpPr>
            <a:spLocks noGrp="1"/>
          </p:cNvSpPr>
          <p:nvPr>
            <p:ph type="body" sz="quarter" idx="15"/>
          </p:nvPr>
        </p:nvSpPr>
        <p:spPr>
          <a:xfrm>
            <a:off x="6389688" y="1239059"/>
            <a:ext cx="5211763" cy="430887"/>
          </a:xfrm>
        </p:spPr>
        <p:txBody>
          <a:bodyPr/>
          <a:lstStyle>
            <a:lvl1pPr marL="0" indent="0">
              <a:buNone/>
              <a:defRPr>
                <a:latin typeface="+mj-lt"/>
              </a:defRPr>
            </a:lvl1pPr>
          </a:lstStyle>
          <a:p>
            <a:pPr lvl="0"/>
            <a:r>
              <a:rPr lang="en-US"/>
              <a:t>Click to edit Master</a:t>
            </a:r>
          </a:p>
        </p:txBody>
      </p:sp>
    </p:spTree>
    <p:extLst>
      <p:ext uri="{BB962C8B-B14F-4D97-AF65-F5344CB8AC3E}">
        <p14:creationId xmlns:p14="http://schemas.microsoft.com/office/powerpoint/2010/main" val="14100913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normAutofit/>
          </a:bodyPr>
          <a:lstStyle>
            <a:lvl1pPr>
              <a:defRPr sz="2000" spc="0">
                <a:latin typeface="+mj-lt"/>
                <a:cs typeface="Segoe UI" panose="020B0502040204020203" pitchFamily="34" charset="0"/>
              </a:defRPr>
            </a:lvl1pPr>
          </a:lstStyle>
          <a:p>
            <a:r>
              <a:rPr lang="en-US"/>
              <a:t>Click to edit Master title style</a:t>
            </a:r>
          </a:p>
        </p:txBody>
      </p:sp>
      <p:pic>
        <p:nvPicPr>
          <p:cNvPr id="5" name="WC glyph" descr="WC logo">
            <a:extLst>
              <a:ext uri="{FF2B5EF4-FFF2-40B4-BE49-F238E27FC236}">
                <a16:creationId xmlns:a16="http://schemas.microsoft.com/office/drawing/2014/main" id="{34F6A35F-0EBD-4E2D-85F8-A5C9BB55C6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1038916" y="6382799"/>
            <a:ext cx="290657" cy="292608"/>
          </a:xfrm>
          <a:prstGeom prst="rect">
            <a:avLst/>
          </a:prstGeom>
        </p:spPr>
      </p:pic>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710" r:id="rId4"/>
    <p:sldLayoutId id="2147484240" r:id="rId5"/>
    <p:sldLayoutId id="2147484736" r:id="rId6"/>
    <p:sldLayoutId id="2147484887" r:id="rId7"/>
    <p:sldLayoutId id="2147484639" r:id="rId8"/>
    <p:sldLayoutId id="2147484603" r:id="rId9"/>
    <p:sldLayoutId id="2147484751" r:id="rId10"/>
    <p:sldLayoutId id="2147484752" r:id="rId11"/>
    <p:sldLayoutId id="2147484777" r:id="rId12"/>
    <p:sldLayoutId id="2147484778" r:id="rId13"/>
    <p:sldLayoutId id="2147484780" r:id="rId14"/>
    <p:sldLayoutId id="2147484781" r:id="rId15"/>
    <p:sldLayoutId id="2147484782" r:id="rId16"/>
    <p:sldLayoutId id="2147484787" r:id="rId17"/>
    <p:sldLayoutId id="2147484584" r:id="rId18"/>
    <p:sldLayoutId id="2147484857" r:id="rId19"/>
    <p:sldLayoutId id="2147484858" r:id="rId20"/>
    <p:sldLayoutId id="2147484859" r:id="rId21"/>
    <p:sldLayoutId id="2147484860" r:id="rId22"/>
    <p:sldLayoutId id="2147484861" r:id="rId23"/>
    <p:sldLayoutId id="2147484249" r:id="rId24"/>
    <p:sldLayoutId id="2147484671" r:id="rId25"/>
    <p:sldLayoutId id="2147484846" r:id="rId26"/>
    <p:sldLayoutId id="2147484263"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dotnet/core/docker/build-container?tabs=windows#create-the-dockerfile"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docs.microsoft.com/en-in/azure/container-registry/container-registry-intro" TargetMode="External"/><Relationship Id="rId4" Type="http://schemas.openxmlformats.org/officeDocument/2006/relationships/image" Target="../media/image32.sv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container-registry/container-registry-image-tag-version"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github.com/mattruma/containers-everywhere-in-azure/blob/main/.github/workflows/04-containers.ya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services/app-service/container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container-group-ss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s://azure.microsoft.com/en-us/services/container-instances/" TargetMode="External"/><Relationship Id="rId4" Type="http://schemas.openxmlformats.org/officeDocument/2006/relationships/hyperlink" Target="https://zimmergren.net/azure-container-instances-dotnet-core-api-application-gateway-http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overview/kubernetes-on-azure"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s://docs.microsoft.com/en-us/azure/container-apps/scale-app" TargetMode="External"/><Relationship Id="rId3" Type="http://schemas.openxmlformats.org/officeDocument/2006/relationships/hyperlink" Target="https://dapr.io/" TargetMode="External"/><Relationship Id="rId7" Type="http://schemas.openxmlformats.org/officeDocument/2006/relationships/hyperlink" Target="https://docs.microsoft.com/en-us/azure/container-apps/revision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docs.microsoft.com/en-us/azure/container-apps/connect-apps" TargetMode="External"/><Relationship Id="rId11" Type="http://schemas.openxmlformats.org/officeDocument/2006/relationships/hyperlink" Target="https://azure.microsoft.com/en-us/services/container-apps/" TargetMode="External"/><Relationship Id="rId5" Type="http://schemas.openxmlformats.org/officeDocument/2006/relationships/hyperlink" Target="https://www.envoyproxy.io/" TargetMode="External"/><Relationship Id="rId10" Type="http://schemas.openxmlformats.org/officeDocument/2006/relationships/hyperlink" Target="https://outlook.office.com/eventify/event/2ca52d4201dd6247a59d7fd21a0eb55342?entryPoint=shareDirectLink" TargetMode="External"/><Relationship Id="rId4" Type="http://schemas.openxmlformats.org/officeDocument/2006/relationships/hyperlink" Target="https://keda.sh/" TargetMode="External"/><Relationship Id="rId9" Type="http://schemas.openxmlformats.org/officeDocument/2006/relationships/hyperlink" Target="https://docs.microsoft.com/en-us/azure/container-apps/background-process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services/kubernetes-service/" TargetMode="External"/><Relationship Id="rId7" Type="http://schemas.openxmlformats.org/officeDocument/2006/relationships/hyperlink" Target="https://docs.microsoft.com/en-us/azure/container-apps/compare-option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s://azure.microsoft.com/en-us/services/container-instances/" TargetMode="External"/><Relationship Id="rId5" Type="http://schemas.openxmlformats.org/officeDocument/2006/relationships/hyperlink" Target="https://azure.microsoft.com/en-us/services/app-service/containers/" TargetMode="External"/><Relationship Id="rId4" Type="http://schemas.openxmlformats.org/officeDocument/2006/relationships/hyperlink" Target="https://azure.microsoft.com/en-us/services/container-apps/" TargetMode="Externa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aka.ms/containers-everywhere-in-azur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8" Type="http://schemas.openxmlformats.org/officeDocument/2006/relationships/hyperlink" Target="https://docs.microsoft.com/en-us/azure/aks/" TargetMode="External"/><Relationship Id="rId3" Type="http://schemas.openxmlformats.org/officeDocument/2006/relationships/hyperlink" Target="https://aka.ms/containers-everywhere-in-azure" TargetMode="External"/><Relationship Id="rId7" Type="http://schemas.openxmlformats.org/officeDocument/2006/relationships/hyperlink" Target="https://azure.microsoft.com/en-us/services/container-apps/"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s://azure.microsoft.com/en-us/services/container-instances/" TargetMode="External"/><Relationship Id="rId5" Type="http://schemas.openxmlformats.org/officeDocument/2006/relationships/hyperlink" Target="https://azure.microsoft.com/en-us/services/app-service/containers/#overview" TargetMode="External"/><Relationship Id="rId4" Type="http://schemas.openxmlformats.org/officeDocument/2006/relationships/hyperlink" Target="https://azure.microsoft.com/en-us/services/container-registry/" TargetMode="External"/><Relationship Id="rId9" Type="http://schemas.openxmlformats.org/officeDocument/2006/relationships/hyperlink" Target="mailto:jordanbean@microsoft.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3A4ADF-5709-4BFF-97D4-55C50A4DC0B5}"/>
              </a:ext>
            </a:extLst>
          </p:cNvPr>
          <p:cNvSpPr>
            <a:spLocks noGrp="1"/>
          </p:cNvSpPr>
          <p:nvPr>
            <p:ph type="body" sz="quarter" idx="12"/>
          </p:nvPr>
        </p:nvSpPr>
        <p:spPr>
          <a:xfrm>
            <a:off x="582042" y="3962400"/>
            <a:ext cx="4164583" cy="338554"/>
          </a:xfrm>
        </p:spPr>
        <p:txBody>
          <a:bodyPr/>
          <a:lstStyle/>
          <a:p>
            <a:r>
              <a:rPr lang="en-US"/>
              <a:t>Jordan Bean and Matt Ruma</a:t>
            </a:r>
          </a:p>
        </p:txBody>
      </p:sp>
      <p:sp>
        <p:nvSpPr>
          <p:cNvPr id="5" name="Title 4">
            <a:extLst>
              <a:ext uri="{FF2B5EF4-FFF2-40B4-BE49-F238E27FC236}">
                <a16:creationId xmlns:a16="http://schemas.microsoft.com/office/drawing/2014/main" id="{B9CA4B83-12AC-45BD-8668-70286E3D7E27}"/>
              </a:ext>
            </a:extLst>
          </p:cNvPr>
          <p:cNvSpPr>
            <a:spLocks noGrp="1"/>
          </p:cNvSpPr>
          <p:nvPr>
            <p:ph type="title"/>
          </p:nvPr>
        </p:nvSpPr>
        <p:spPr>
          <a:xfrm>
            <a:off x="588263" y="1871544"/>
            <a:ext cx="4167887" cy="1661993"/>
          </a:xfrm>
        </p:spPr>
        <p:txBody>
          <a:bodyPr/>
          <a:lstStyle/>
          <a:p>
            <a:r>
              <a:rPr lang="en-US" dirty="0"/>
              <a:t>Containers </a:t>
            </a:r>
            <a:br>
              <a:rPr lang="en-US"/>
            </a:br>
            <a:r>
              <a:rPr lang="en-US"/>
              <a:t>Everywhere</a:t>
            </a:r>
            <a:r>
              <a:rPr lang="en-US" baseline="30000"/>
              <a:t>*</a:t>
            </a:r>
            <a:r>
              <a:rPr lang="en-US"/>
              <a:t> </a:t>
            </a:r>
            <a:r>
              <a:rPr lang="en-US" dirty="0"/>
              <a:t>in Azure!</a:t>
            </a:r>
          </a:p>
        </p:txBody>
      </p:sp>
      <p:sp>
        <p:nvSpPr>
          <p:cNvPr id="2" name="TextBox 1">
            <a:extLst>
              <a:ext uri="{FF2B5EF4-FFF2-40B4-BE49-F238E27FC236}">
                <a16:creationId xmlns:a16="http://schemas.microsoft.com/office/drawing/2014/main" id="{BF961B06-DED0-4468-BF99-08C7DF2E9252}"/>
              </a:ext>
            </a:extLst>
          </p:cNvPr>
          <p:cNvSpPr txBox="1"/>
          <p:nvPr/>
        </p:nvSpPr>
        <p:spPr>
          <a:xfrm>
            <a:off x="188685" y="6371772"/>
            <a:ext cx="3342646"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 Almost everywhere in Azure</a:t>
            </a:r>
          </a:p>
        </p:txBody>
      </p:sp>
    </p:spTree>
    <p:extLst>
      <p:ext uri="{BB962C8B-B14F-4D97-AF65-F5344CB8AC3E}">
        <p14:creationId xmlns:p14="http://schemas.microsoft.com/office/powerpoint/2010/main" val="3739701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557A-FC86-4AA0-A9C6-2C858D904573}"/>
              </a:ext>
            </a:extLst>
          </p:cNvPr>
          <p:cNvSpPr>
            <a:spLocks noGrp="1"/>
          </p:cNvSpPr>
          <p:nvPr>
            <p:ph type="title"/>
          </p:nvPr>
        </p:nvSpPr>
        <p:spPr/>
        <p:txBody>
          <a:bodyPr/>
          <a:lstStyle/>
          <a:p>
            <a:r>
              <a:rPr lang="en-US"/>
              <a:t>Create containers</a:t>
            </a:r>
          </a:p>
        </p:txBody>
      </p:sp>
      <p:sp>
        <p:nvSpPr>
          <p:cNvPr id="3" name="Content Placeholder 2">
            <a:extLst>
              <a:ext uri="{FF2B5EF4-FFF2-40B4-BE49-F238E27FC236}">
                <a16:creationId xmlns:a16="http://schemas.microsoft.com/office/drawing/2014/main" id="{C1B7A1D8-C676-4629-B8BD-1DC54D7C9A2B}"/>
              </a:ext>
            </a:extLst>
          </p:cNvPr>
          <p:cNvSpPr>
            <a:spLocks noGrp="1"/>
          </p:cNvSpPr>
          <p:nvPr>
            <p:ph sz="quarter" idx="12"/>
          </p:nvPr>
        </p:nvSpPr>
        <p:spPr/>
        <p:txBody>
          <a:bodyPr>
            <a:normAutofit fontScale="92500" lnSpcReduction="10000"/>
          </a:bodyPr>
          <a:lstStyle/>
          <a:p>
            <a:r>
              <a:rPr lang="en-US" dirty="0"/>
              <a:t>In the folder of each project </a:t>
            </a:r>
            <a:r>
              <a:rPr lang="en-US" dirty="0">
                <a:hlinkClick r:id="rId3"/>
              </a:rPr>
              <a:t>create a </a:t>
            </a:r>
            <a:r>
              <a:rPr lang="en-US" dirty="0" err="1">
                <a:hlinkClick r:id="rId3"/>
              </a:rPr>
              <a:t>Dockerfile</a:t>
            </a:r>
            <a:endParaRPr lang="en-US" dirty="0"/>
          </a:p>
          <a:p>
            <a:r>
              <a:rPr lang="en-US" dirty="0"/>
              <a:t>Start with a base image</a:t>
            </a:r>
          </a:p>
          <a:p>
            <a:r>
              <a:rPr lang="en-US" dirty="0"/>
              <a:t>Run the standard .NET restore, build and publish commands</a:t>
            </a:r>
          </a:p>
          <a:p>
            <a:r>
              <a:rPr lang="en-US" dirty="0"/>
              <a:t>Copy to the files to a folder on the container</a:t>
            </a:r>
          </a:p>
          <a:p>
            <a:r>
              <a:rPr lang="en-US" dirty="0"/>
              <a:t>ENTRYPOINT, tells Docker to configure the container to run as an executable</a:t>
            </a:r>
          </a:p>
          <a:p>
            <a:r>
              <a:rPr lang="en-US" dirty="0"/>
              <a:t>When the container starts, the ENTRYPOINT command runs</a:t>
            </a:r>
          </a:p>
        </p:txBody>
      </p:sp>
      <p:pic>
        <p:nvPicPr>
          <p:cNvPr id="6" name="Content Placeholder 5">
            <a:extLst>
              <a:ext uri="{FF2B5EF4-FFF2-40B4-BE49-F238E27FC236}">
                <a16:creationId xmlns:a16="http://schemas.microsoft.com/office/drawing/2014/main" id="{C3252F30-A3C4-4387-A947-5854BE43CAF0}"/>
              </a:ext>
            </a:extLst>
          </p:cNvPr>
          <p:cNvPicPr>
            <a:picLocks noGrp="1" noChangeAspect="1"/>
          </p:cNvPicPr>
          <p:nvPr>
            <p:ph sz="quarter" idx="13"/>
          </p:nvPr>
        </p:nvPicPr>
        <p:blipFill>
          <a:blip r:embed="rId4"/>
          <a:stretch>
            <a:fillRect/>
          </a:stretch>
        </p:blipFill>
        <p:spPr>
          <a:xfrm>
            <a:off x="6389688" y="2593227"/>
            <a:ext cx="5219700" cy="2517684"/>
          </a:xfrm>
        </p:spPr>
      </p:pic>
    </p:spTree>
    <p:extLst>
      <p:ext uri="{BB962C8B-B14F-4D97-AF65-F5344CB8AC3E}">
        <p14:creationId xmlns:p14="http://schemas.microsoft.com/office/powerpoint/2010/main" val="799751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A838-AE7E-4291-9EE3-443D1CA080FF}"/>
              </a:ext>
            </a:extLst>
          </p:cNvPr>
          <p:cNvSpPr>
            <a:spLocks noGrp="1"/>
          </p:cNvSpPr>
          <p:nvPr>
            <p:ph type="title"/>
          </p:nvPr>
        </p:nvSpPr>
        <p:spPr>
          <a:xfrm>
            <a:off x="588263" y="457200"/>
            <a:ext cx="11018520" cy="553998"/>
          </a:xfrm>
        </p:spPr>
        <p:txBody>
          <a:bodyPr wrap="square" anchor="t">
            <a:normAutofit/>
          </a:bodyPr>
          <a:lstStyle/>
          <a:p>
            <a:r>
              <a:rPr lang="en-US" dirty="0"/>
              <a:t>What is Azure Container Registry?</a:t>
            </a:r>
          </a:p>
        </p:txBody>
      </p:sp>
      <p:sp>
        <p:nvSpPr>
          <p:cNvPr id="3" name="Content Placeholder 2">
            <a:extLst>
              <a:ext uri="{FF2B5EF4-FFF2-40B4-BE49-F238E27FC236}">
                <a16:creationId xmlns:a16="http://schemas.microsoft.com/office/drawing/2014/main" id="{50151BCC-DE1C-4355-97E8-B7438E4A72B9}"/>
              </a:ext>
            </a:extLst>
          </p:cNvPr>
          <p:cNvSpPr>
            <a:spLocks noGrp="1"/>
          </p:cNvSpPr>
          <p:nvPr>
            <p:ph sz="quarter" idx="12"/>
          </p:nvPr>
        </p:nvSpPr>
        <p:spPr>
          <a:xfrm>
            <a:off x="584200" y="1435100"/>
            <a:ext cx="5211763" cy="4833938"/>
          </a:xfrm>
        </p:spPr>
        <p:txBody>
          <a:bodyPr wrap="square">
            <a:normAutofit/>
          </a:bodyPr>
          <a:lstStyle/>
          <a:p>
            <a:pPr>
              <a:lnSpc>
                <a:spcPct val="90000"/>
              </a:lnSpc>
            </a:pPr>
            <a:r>
              <a:rPr lang="en-US" sz="2000" dirty="0"/>
              <a:t>Azure Container Registry is a managed, private Docker registry service </a:t>
            </a:r>
          </a:p>
          <a:p>
            <a:pPr>
              <a:lnSpc>
                <a:spcPct val="90000"/>
              </a:lnSpc>
            </a:pPr>
            <a:r>
              <a:rPr lang="en-US" sz="2000" dirty="0"/>
              <a:t>Use with your existing container development and deployment pipelines or use Azure Container Registry Tasks to build container images in Azure</a:t>
            </a:r>
          </a:p>
          <a:p>
            <a:pPr>
              <a:lnSpc>
                <a:spcPct val="90000"/>
              </a:lnSpc>
            </a:pPr>
            <a:r>
              <a:rPr lang="en-US" sz="2000" dirty="0"/>
              <a:t>Pull images from an Azure container registry to various deployment targets:</a:t>
            </a:r>
          </a:p>
          <a:p>
            <a:pPr lvl="1">
              <a:lnSpc>
                <a:spcPct val="90000"/>
              </a:lnSpc>
            </a:pPr>
            <a:r>
              <a:rPr lang="en-US" b="1" dirty="0"/>
              <a:t>Scalable orchestration systems </a:t>
            </a:r>
            <a:r>
              <a:rPr lang="en-US" dirty="0"/>
              <a:t>that manage containerized applications across clusters of hosts, including Kubernetes</a:t>
            </a:r>
          </a:p>
          <a:p>
            <a:pPr lvl="1">
              <a:lnSpc>
                <a:spcPct val="90000"/>
              </a:lnSpc>
            </a:pPr>
            <a:r>
              <a:rPr lang="en-US" b="1" dirty="0"/>
              <a:t>Azure services </a:t>
            </a:r>
            <a:r>
              <a:rPr lang="en-US" dirty="0"/>
              <a:t>that support building and running applications at scale, including Azure Kubernetes Service (AKS), App Service, and others</a:t>
            </a:r>
          </a:p>
          <a:p>
            <a:pPr>
              <a:lnSpc>
                <a:spcPct val="90000"/>
              </a:lnSpc>
            </a:pPr>
            <a:endParaRPr lang="en-US" sz="2000" dirty="0"/>
          </a:p>
        </p:txBody>
      </p:sp>
      <p:pic>
        <p:nvPicPr>
          <p:cNvPr id="5" name="Graphic 4">
            <a:extLst>
              <a:ext uri="{FF2B5EF4-FFF2-40B4-BE49-F238E27FC236}">
                <a16:creationId xmlns:a16="http://schemas.microsoft.com/office/drawing/2014/main" id="{3A8EF0AF-AC73-4BAA-AE21-DBBFF55D7F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82569" y="1435100"/>
            <a:ext cx="4833938" cy="4833938"/>
          </a:xfrm>
          <a:prstGeom prst="rect">
            <a:avLst/>
          </a:prstGeom>
        </p:spPr>
      </p:pic>
      <p:sp>
        <p:nvSpPr>
          <p:cNvPr id="6" name="TextBox 5">
            <a:extLst>
              <a:ext uri="{FF2B5EF4-FFF2-40B4-BE49-F238E27FC236}">
                <a16:creationId xmlns:a16="http://schemas.microsoft.com/office/drawing/2014/main" id="{0FC18161-D3B9-4D70-9678-1C2D9A8175B6}"/>
              </a:ext>
            </a:extLst>
          </p:cNvPr>
          <p:cNvSpPr txBox="1"/>
          <p:nvPr/>
        </p:nvSpPr>
        <p:spPr>
          <a:xfrm>
            <a:off x="282632" y="6385163"/>
            <a:ext cx="9725891"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hlinkClick r:id="rId5"/>
              </a:rPr>
              <a:t>https://docs.microsoft.com/en-in/azure/container-registry/container-registry-intro</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148192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2F01-41A3-44C7-A846-5499FF107CD4}"/>
              </a:ext>
            </a:extLst>
          </p:cNvPr>
          <p:cNvSpPr>
            <a:spLocks noGrp="1"/>
          </p:cNvSpPr>
          <p:nvPr>
            <p:ph type="title"/>
          </p:nvPr>
        </p:nvSpPr>
        <p:spPr/>
        <p:txBody>
          <a:bodyPr/>
          <a:lstStyle/>
          <a:p>
            <a:r>
              <a:rPr lang="en-US"/>
              <a:t>Deploy containers to Azure Container Registry</a:t>
            </a:r>
          </a:p>
        </p:txBody>
      </p:sp>
      <p:sp>
        <p:nvSpPr>
          <p:cNvPr id="3" name="Content Placeholder 2">
            <a:extLst>
              <a:ext uri="{FF2B5EF4-FFF2-40B4-BE49-F238E27FC236}">
                <a16:creationId xmlns:a16="http://schemas.microsoft.com/office/drawing/2014/main" id="{A3B6F2EB-F34A-4210-9610-73F8848BCDDE}"/>
              </a:ext>
            </a:extLst>
          </p:cNvPr>
          <p:cNvSpPr>
            <a:spLocks noGrp="1"/>
          </p:cNvSpPr>
          <p:nvPr>
            <p:ph sz="quarter" idx="10"/>
          </p:nvPr>
        </p:nvSpPr>
        <p:spPr/>
        <p:txBody>
          <a:bodyPr/>
          <a:lstStyle/>
          <a:p>
            <a:r>
              <a:rPr lang="en-US"/>
              <a:t>Pick a </a:t>
            </a:r>
            <a:r>
              <a:rPr lang="en-US">
                <a:hlinkClick r:id="rId3"/>
              </a:rPr>
              <a:t>container tagging strategy</a:t>
            </a:r>
            <a:endParaRPr lang="en-US"/>
          </a:p>
          <a:p>
            <a:r>
              <a:rPr lang="en-US"/>
              <a:t>We used two tags for each container that we pushed</a:t>
            </a:r>
          </a:p>
          <a:p>
            <a:pPr lvl="1"/>
            <a:r>
              <a:rPr lang="en-US"/>
              <a:t>One tag is the version number, e.g., </a:t>
            </a:r>
            <a:r>
              <a:rPr lang="en-US">
                <a:latin typeface="Courier New" panose="02070309020205020404" pitchFamily="49" charset="0"/>
                <a:cs typeface="Courier New" panose="02070309020205020404" pitchFamily="49" charset="0"/>
              </a:rPr>
              <a:t>1.0</a:t>
            </a:r>
            <a:r>
              <a:rPr lang="en-US"/>
              <a:t> or </a:t>
            </a:r>
            <a:r>
              <a:rPr lang="en-US">
                <a:latin typeface="Courier New" panose="02070309020205020404" pitchFamily="49" charset="0"/>
                <a:cs typeface="Courier New" panose="02070309020205020404" pitchFamily="49" charset="0"/>
              </a:rPr>
              <a:t>2.0</a:t>
            </a:r>
          </a:p>
          <a:p>
            <a:pPr lvl="1"/>
            <a:r>
              <a:rPr lang="en-US"/>
              <a:t>The other tag is </a:t>
            </a:r>
            <a:r>
              <a:rPr lang="en-US">
                <a:latin typeface="Courier New" panose="02070309020205020404" pitchFamily="49" charset="0"/>
                <a:cs typeface="Courier New" panose="02070309020205020404" pitchFamily="49" charset="0"/>
              </a:rPr>
              <a:t>latest</a:t>
            </a:r>
          </a:p>
          <a:p>
            <a:r>
              <a:rPr lang="en-US">
                <a:cs typeface="Courier New" panose="02070309020205020404" pitchFamily="49" charset="0"/>
              </a:rPr>
              <a:t>All our container deployments to various hosting options will pull from the </a:t>
            </a:r>
            <a:r>
              <a:rPr lang="en-US">
                <a:latin typeface="Courier New" panose="02070309020205020404" pitchFamily="49" charset="0"/>
                <a:cs typeface="Courier New" panose="02070309020205020404" pitchFamily="49" charset="0"/>
              </a:rPr>
              <a:t>latest</a:t>
            </a:r>
            <a:r>
              <a:rPr lang="en-US">
                <a:cs typeface="Courier New" panose="02070309020205020404" pitchFamily="49" charset="0"/>
              </a:rPr>
              <a:t> tag</a:t>
            </a:r>
          </a:p>
          <a:p>
            <a:r>
              <a:rPr lang="en-US">
                <a:cs typeface="Courier New" panose="02070309020205020404" pitchFamily="49" charset="0"/>
              </a:rPr>
              <a:t>See the </a:t>
            </a:r>
            <a:r>
              <a:rPr lang="en-US">
                <a:hlinkClick r:id="rId4"/>
              </a:rPr>
              <a:t>GitHub workflow to build and push containers</a:t>
            </a:r>
            <a:r>
              <a:rPr lang="en-US"/>
              <a:t> to Azure Container Registry</a:t>
            </a:r>
            <a:endParaRPr lang="en-US">
              <a:cs typeface="Courier New" panose="02070309020205020404" pitchFamily="49" charset="0"/>
            </a:endParaRPr>
          </a:p>
        </p:txBody>
      </p:sp>
    </p:spTree>
    <p:extLst>
      <p:ext uri="{BB962C8B-B14F-4D97-AF65-F5344CB8AC3E}">
        <p14:creationId xmlns:p14="http://schemas.microsoft.com/office/powerpoint/2010/main" val="21141080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a:t>Host in Web App for Containers</a:t>
            </a:r>
          </a:p>
        </p:txBody>
      </p:sp>
      <p:sp>
        <p:nvSpPr>
          <p:cNvPr id="8" name="Text Placeholder 7">
            <a:extLst>
              <a:ext uri="{FF2B5EF4-FFF2-40B4-BE49-F238E27FC236}">
                <a16:creationId xmlns:a16="http://schemas.microsoft.com/office/drawing/2014/main" id="{7A24FCCE-9C89-4D28-800B-CFE364144C15}"/>
              </a:ext>
            </a:extLst>
          </p:cNvPr>
          <p:cNvSpPr>
            <a:spLocks noGrp="1"/>
          </p:cNvSpPr>
          <p:nvPr>
            <p:ph sz="quarter" idx="10"/>
          </p:nvPr>
        </p:nvSpPr>
        <p:spPr/>
        <p:txBody>
          <a:bodyPr/>
          <a:lstStyle/>
          <a:p>
            <a:r>
              <a:rPr lang="en-US"/>
              <a:t>Easily deploy and run containerized applications that scale with your business</a:t>
            </a:r>
          </a:p>
          <a:p>
            <a:r>
              <a:rPr lang="en-US"/>
              <a:t>Fully-managed platform to perform infrastructure maintenance</a:t>
            </a:r>
          </a:p>
          <a:p>
            <a:r>
              <a:rPr lang="en-US"/>
              <a:t>Built-in auto scaling and load balancing</a:t>
            </a:r>
          </a:p>
          <a:p>
            <a:r>
              <a:rPr lang="en-US"/>
              <a:t>Streamline CI/CD with Docker Hub, Azure Container Registry, and GitHub</a:t>
            </a:r>
          </a:p>
        </p:txBody>
      </p:sp>
      <p:sp>
        <p:nvSpPr>
          <p:cNvPr id="10" name="TextBox 9">
            <a:extLst>
              <a:ext uri="{FF2B5EF4-FFF2-40B4-BE49-F238E27FC236}">
                <a16:creationId xmlns:a16="http://schemas.microsoft.com/office/drawing/2014/main" id="{EAAFD68E-BBC6-40F6-8D7D-84D83E77DEE6}"/>
              </a:ext>
            </a:extLst>
          </p:cNvPr>
          <p:cNvSpPr txBox="1"/>
          <p:nvPr/>
        </p:nvSpPr>
        <p:spPr>
          <a:xfrm flipH="1">
            <a:off x="213497" y="6385163"/>
            <a:ext cx="905743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hlinkClick r:id="rId3"/>
              </a:rPr>
              <a:t>https://azure.microsoft.com/en-us/services/app-service/containers</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155455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a:t>Host in Azure Container Instances (ACI)</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a:t>Focus on designing and building your applications instead of managing the infrastructure that runs them</a:t>
            </a:r>
          </a:p>
          <a:p>
            <a:r>
              <a:rPr lang="en-US"/>
              <a:t>Use ACI to provision additional compute for demanding workloads whenever you need</a:t>
            </a:r>
          </a:p>
          <a:p>
            <a:r>
              <a:rPr lang="en-US"/>
              <a:t>Provides fast, isolated compute to meet traffic that comes in spikes, without the need to manage servers</a:t>
            </a:r>
          </a:p>
          <a:p>
            <a:r>
              <a:rPr lang="en-US"/>
              <a:t>Must deploy infrastructure each time, no “real” separate code deployment</a:t>
            </a:r>
          </a:p>
          <a:p>
            <a:r>
              <a:rPr lang="en-US"/>
              <a:t>No https out of the box, see </a:t>
            </a:r>
            <a:r>
              <a:rPr lang="en-US">
                <a:hlinkClick r:id="rId3"/>
              </a:rPr>
              <a:t>Enable a TLS endpoint in a sidecar container</a:t>
            </a:r>
            <a:r>
              <a:rPr lang="en-US"/>
              <a:t> or </a:t>
            </a:r>
            <a:r>
              <a:rPr lang="en-US">
                <a:hlinkClick r:id="rId4"/>
              </a:rPr>
              <a:t>Enable HTTPS using Application Gateway</a:t>
            </a:r>
            <a:r>
              <a:rPr lang="en-US"/>
              <a:t> </a:t>
            </a:r>
          </a:p>
          <a:p>
            <a:endParaRPr lang="en-US"/>
          </a:p>
        </p:txBody>
      </p:sp>
      <p:sp>
        <p:nvSpPr>
          <p:cNvPr id="4" name="TextBox 3">
            <a:extLst>
              <a:ext uri="{FF2B5EF4-FFF2-40B4-BE49-F238E27FC236}">
                <a16:creationId xmlns:a16="http://schemas.microsoft.com/office/drawing/2014/main" id="{CE34C0D2-CDDD-4075-85FC-8CD926A48FE9}"/>
              </a:ext>
            </a:extLst>
          </p:cNvPr>
          <p:cNvSpPr txBox="1"/>
          <p:nvPr/>
        </p:nvSpPr>
        <p:spPr>
          <a:xfrm flipH="1">
            <a:off x="176427" y="6385163"/>
            <a:ext cx="8797946"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hlinkClick r:id="rId5"/>
              </a:rPr>
              <a:t>https://azure.microsoft.com/en-us/services/container-instances</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602784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a:t>Host in Azure Kubernetes Service (AKS)</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normAutofit/>
          </a:bodyPr>
          <a:lstStyle/>
          <a:p>
            <a:r>
              <a:rPr lang="en-US"/>
              <a:t>Built-in best practices</a:t>
            </a:r>
          </a:p>
          <a:p>
            <a:pPr lvl="1"/>
            <a:r>
              <a:rPr lang="en-US"/>
              <a:t>Receive proactive and actionable recommendations for securing resources, maintaining cluster hygiene, and increasing operational efficiency.</a:t>
            </a:r>
          </a:p>
          <a:p>
            <a:r>
              <a:rPr lang="en-US"/>
              <a:t>Enterprise support</a:t>
            </a:r>
          </a:p>
          <a:p>
            <a:pPr lvl="1"/>
            <a:r>
              <a:rPr lang="en-US"/>
              <a:t>Get support from Kubernetes Certified Service Providers and a self-service experience for faster diagnostics and troubleshooting.</a:t>
            </a:r>
          </a:p>
          <a:p>
            <a:r>
              <a:rPr lang="en-US"/>
              <a:t>Multilayer security</a:t>
            </a:r>
          </a:p>
          <a:p>
            <a:pPr lvl="1"/>
            <a:r>
              <a:rPr lang="en-US"/>
              <a:t>Implement hardened security and layers of isolation across compute resources, data, and networking.</a:t>
            </a:r>
          </a:p>
          <a:p>
            <a:r>
              <a:rPr lang="en-US"/>
              <a:t>Unified management</a:t>
            </a:r>
          </a:p>
          <a:p>
            <a:pPr lvl="1"/>
            <a:r>
              <a:rPr lang="en-US"/>
              <a:t>Enable consistent configuration and governance across clouds, on-premises, and the edge with Azure Arc.</a:t>
            </a:r>
          </a:p>
        </p:txBody>
      </p:sp>
      <p:sp>
        <p:nvSpPr>
          <p:cNvPr id="4" name="TextBox 3">
            <a:extLst>
              <a:ext uri="{FF2B5EF4-FFF2-40B4-BE49-F238E27FC236}">
                <a16:creationId xmlns:a16="http://schemas.microsoft.com/office/drawing/2014/main" id="{A3D26493-1807-41B3-8BB5-89958BA72321}"/>
              </a:ext>
            </a:extLst>
          </p:cNvPr>
          <p:cNvSpPr txBox="1"/>
          <p:nvPr/>
        </p:nvSpPr>
        <p:spPr>
          <a:xfrm flipH="1">
            <a:off x="197773" y="6385163"/>
            <a:ext cx="9922410"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hlinkClick r:id="rId3"/>
              </a:rPr>
              <a:t>https://azure.microsoft.com/en-us/overview/kubernetes-on-azure</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505556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a:t>Host in Azure Container Apps (ACA)</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normAutofit fontScale="92500" lnSpcReduction="20000"/>
          </a:body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Optimized for running general purpose containers, especially for applications that span many microservices deployed in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Powered by Kubernetes and open-source technologies like </a:t>
            </a:r>
            <a:r>
              <a:rPr lang="en-US" b="0" i="0" u="none" strike="noStrike" dirty="0" err="1">
                <a:solidFill>
                  <a:srgbClr val="171717"/>
                </a:solidFill>
                <a:effectLst/>
                <a:latin typeface="Segoe UI" panose="020B0502040204020203" pitchFamily="34" charset="0"/>
                <a:hlinkClick r:id="rId3"/>
              </a:rPr>
              <a:t>Dapr</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4"/>
              </a:rPr>
              <a:t>KEDA</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5"/>
              </a:rPr>
              <a:t>envoy</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Supports Kubernetes-style apps and microservices with features like </a:t>
            </a:r>
            <a:r>
              <a:rPr lang="en-US" b="0" i="0" u="none" strike="noStrike" dirty="0">
                <a:solidFill>
                  <a:srgbClr val="171717"/>
                </a:solidFill>
                <a:effectLst/>
                <a:latin typeface="Segoe UI" panose="020B0502040204020203" pitchFamily="34" charset="0"/>
                <a:hlinkClick r:id="rId6"/>
              </a:rPr>
              <a:t>service discovery</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7"/>
              </a:rPr>
              <a:t>traffic splitting</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Enables event-driven application architectures by supporting scale based on traffic and pulling from </a:t>
            </a:r>
            <a:r>
              <a:rPr lang="en-US" b="0" i="0" u="none" strike="noStrike" dirty="0">
                <a:solidFill>
                  <a:srgbClr val="171717"/>
                </a:solidFill>
                <a:effectLst/>
                <a:latin typeface="Segoe UI" panose="020B0502040204020203" pitchFamily="34" charset="0"/>
                <a:hlinkClick r:id="rId8"/>
              </a:rPr>
              <a:t>event sources like queues</a:t>
            </a:r>
            <a:endParaRPr lang="en-US" b="0" i="0" u="none" strike="noStrike"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Support of long running processes and can run </a:t>
            </a:r>
            <a:r>
              <a:rPr lang="en-US" b="0" i="0" u="none" strike="noStrike" dirty="0">
                <a:solidFill>
                  <a:srgbClr val="171717"/>
                </a:solidFill>
                <a:effectLst/>
                <a:latin typeface="Segoe UI" panose="020B0502040204020203" pitchFamily="34" charset="0"/>
                <a:hlinkClick r:id="rId9"/>
              </a:rPr>
              <a:t>background tasks</a:t>
            </a:r>
            <a:endParaRPr lang="en-US" b="0" i="0" u="none" strike="noStrike" dirty="0">
              <a:solidFill>
                <a:srgbClr val="171717"/>
              </a:solidFill>
              <a:effectLst/>
              <a:latin typeface="Segoe UI" panose="020B0502040204020203" pitchFamily="34" charset="0"/>
            </a:endParaRPr>
          </a:p>
          <a:p>
            <a:pPr algn="l">
              <a:buFont typeface="Arial" panose="020B0604020202020204" pitchFamily="34" charset="0"/>
              <a:buChar char="•"/>
            </a:pPr>
            <a:r>
              <a:rPr lang="en-US" u="none" strike="noStrike" dirty="0">
                <a:solidFill>
                  <a:srgbClr val="171717"/>
                </a:solidFill>
                <a:latin typeface="Segoe UI" panose="020B0502040204020203" pitchFamily="34" charset="0"/>
              </a:rPr>
              <a:t>Doesn't provide direct access to the underlying Kubernetes APIs</a:t>
            </a:r>
          </a:p>
          <a:p>
            <a:pPr algn="l">
              <a:buFont typeface="Arial" panose="020B0604020202020204" pitchFamily="34" charset="0"/>
              <a:buChar char="•"/>
            </a:pPr>
            <a:r>
              <a:rPr lang="en-US" dirty="0"/>
              <a:t>Must deploy infrastructure each time, no “real” separate code deployment</a:t>
            </a:r>
          </a:p>
          <a:p>
            <a:pPr>
              <a:buFont typeface="Arial" panose="020B0604020202020204" pitchFamily="34" charset="0"/>
              <a:buChar char="•"/>
            </a:pPr>
            <a:r>
              <a:rPr lang="en-US" b="0" i="0" u="none" strike="noStrike" dirty="0">
                <a:solidFill>
                  <a:srgbClr val="171717"/>
                </a:solidFill>
                <a:effectLst/>
                <a:latin typeface="Segoe UI" panose="020B0502040204020203" pitchFamily="34" charset="0"/>
              </a:rPr>
              <a:t>Excellent SPARK talk </a:t>
            </a:r>
            <a:r>
              <a:rPr lang="en-US" dirty="0">
                <a:hlinkClick r:id="rId10"/>
              </a:rPr>
              <a:t>Why Are Azure Container Apps And Serverless Containers A Game Changer For Customers</a:t>
            </a:r>
            <a:endParaRPr lang="en-US" b="0" i="0" u="none" strike="noStrike" dirty="0">
              <a:solidFill>
                <a:srgbClr val="171717"/>
              </a:solidFill>
              <a:effectLst/>
              <a:latin typeface="Segoe UI" panose="020B0502040204020203" pitchFamily="34" charset="0"/>
            </a:endParaRPr>
          </a:p>
        </p:txBody>
      </p:sp>
      <p:sp>
        <p:nvSpPr>
          <p:cNvPr id="4" name="TextBox 3">
            <a:extLst>
              <a:ext uri="{FF2B5EF4-FFF2-40B4-BE49-F238E27FC236}">
                <a16:creationId xmlns:a16="http://schemas.microsoft.com/office/drawing/2014/main" id="{CE2600F4-F0DB-4FC4-8436-3120AF23E8A5}"/>
              </a:ext>
            </a:extLst>
          </p:cNvPr>
          <p:cNvSpPr txBox="1"/>
          <p:nvPr/>
        </p:nvSpPr>
        <p:spPr>
          <a:xfrm flipH="1">
            <a:off x="173058" y="6385163"/>
            <a:ext cx="6610800"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hlinkClick r:id="rId11"/>
              </a:rPr>
              <a:t>https://azure.microsoft.com/en-us/services/container-apps</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075337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81A8-F0E9-4EE5-AA89-6F9517B3B6D7}"/>
              </a:ext>
            </a:extLst>
          </p:cNvPr>
          <p:cNvSpPr>
            <a:spLocks noGrp="1"/>
          </p:cNvSpPr>
          <p:nvPr>
            <p:ph type="title"/>
          </p:nvPr>
        </p:nvSpPr>
        <p:spPr>
          <a:xfrm>
            <a:off x="585437" y="432487"/>
            <a:ext cx="11021125" cy="553998"/>
          </a:xfrm>
        </p:spPr>
        <p:txBody>
          <a:bodyPr/>
          <a:lstStyle/>
          <a:p>
            <a:r>
              <a:rPr lang="en-US" dirty="0"/>
              <a:t>Choose the Right Container Hosting Option</a:t>
            </a:r>
          </a:p>
        </p:txBody>
      </p:sp>
      <p:graphicFrame>
        <p:nvGraphicFramePr>
          <p:cNvPr id="4" name="Table 4">
            <a:extLst>
              <a:ext uri="{FF2B5EF4-FFF2-40B4-BE49-F238E27FC236}">
                <a16:creationId xmlns:a16="http://schemas.microsoft.com/office/drawing/2014/main" id="{A7753488-20EC-40FF-966A-88671EFACF9F}"/>
              </a:ext>
            </a:extLst>
          </p:cNvPr>
          <p:cNvGraphicFramePr>
            <a:graphicFrameLocks noGrp="1"/>
          </p:cNvGraphicFramePr>
          <p:nvPr>
            <p:ph sz="quarter" idx="10"/>
            <p:extLst>
              <p:ext uri="{D42A27DB-BD31-4B8C-83A1-F6EECF244321}">
                <p14:modId xmlns:p14="http://schemas.microsoft.com/office/powerpoint/2010/main" val="934706644"/>
              </p:ext>
            </p:extLst>
          </p:nvPr>
        </p:nvGraphicFramePr>
        <p:xfrm>
          <a:off x="584200" y="1435100"/>
          <a:ext cx="10972800" cy="4114801"/>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4102719691"/>
                    </a:ext>
                  </a:extLst>
                </a:gridCol>
                <a:gridCol w="5486400">
                  <a:extLst>
                    <a:ext uri="{9D8B030D-6E8A-4147-A177-3AD203B41FA5}">
                      <a16:colId xmlns:a16="http://schemas.microsoft.com/office/drawing/2014/main" val="3049893232"/>
                    </a:ext>
                  </a:extLst>
                </a:gridCol>
              </a:tblGrid>
              <a:tr h="457201">
                <a:tc>
                  <a:txBody>
                    <a:bodyPr/>
                    <a:lstStyle/>
                    <a:p>
                      <a:r>
                        <a:rPr lang="en-US"/>
                        <a:t>If You Want To</a:t>
                      </a:r>
                    </a:p>
                  </a:txBody>
                  <a:tcPr/>
                </a:tc>
                <a:tc>
                  <a:txBody>
                    <a:bodyPr/>
                    <a:lstStyle/>
                    <a:p>
                      <a:r>
                        <a:rPr lang="en-US"/>
                        <a:t>Use This</a:t>
                      </a:r>
                    </a:p>
                  </a:txBody>
                  <a:tcPr/>
                </a:tc>
                <a:extLst>
                  <a:ext uri="{0D108BD9-81ED-4DB2-BD59-A6C34878D82A}">
                    <a16:rowId xmlns:a16="http://schemas.microsoft.com/office/drawing/2014/main" val="3033774395"/>
                  </a:ext>
                </a:extLst>
              </a:tr>
              <a:tr h="958241">
                <a:tc>
                  <a:txBody>
                    <a:bodyPr/>
                    <a:lstStyle/>
                    <a:p>
                      <a:pPr algn="l" fontAlgn="t"/>
                      <a:r>
                        <a:rPr lang="en-US" sz="1800" dirty="0">
                          <a:effectLst/>
                        </a:rPr>
                        <a:t>Deploy and scale containers on managed Kubernetes</a:t>
                      </a:r>
                    </a:p>
                    <a:p>
                      <a:pPr algn="l" fontAlgn="t"/>
                      <a:r>
                        <a:rPr lang="en-US" sz="1800" i="1" dirty="0">
                          <a:effectLst/>
                        </a:rPr>
                        <a:t>Microservices, DAPR, KEDA, etc.</a:t>
                      </a:r>
                    </a:p>
                  </a:txBody>
                  <a:tcPr marL="114300" marR="114300" marT="114300" marB="114300" anchor="ctr"/>
                </a:tc>
                <a:tc>
                  <a:txBody>
                    <a:bodyPr/>
                    <a:lstStyle/>
                    <a:p>
                      <a:pPr fontAlgn="t"/>
                      <a:r>
                        <a:rPr lang="en-US" sz="1800" u="sng">
                          <a:solidFill>
                            <a:srgbClr val="0062AD"/>
                          </a:solidFill>
                          <a:effectLst/>
                          <a:hlinkClick r:id="rId3"/>
                        </a:rPr>
                        <a:t>Azure Kubernetes Service (AKS)</a:t>
                      </a:r>
                      <a:endParaRPr lang="en-US" sz="1800">
                        <a:effectLst/>
                      </a:endParaRPr>
                    </a:p>
                  </a:txBody>
                  <a:tcPr marL="114300" marR="114300" marT="114300" marB="114300" anchor="ctr"/>
                </a:tc>
                <a:extLst>
                  <a:ext uri="{0D108BD9-81ED-4DB2-BD59-A6C34878D82A}">
                    <a16:rowId xmlns:a16="http://schemas.microsoft.com/office/drawing/2014/main" val="3366417799"/>
                  </a:ext>
                </a:extLst>
              </a:tr>
              <a:tr h="958241">
                <a:tc>
                  <a:txBody>
                    <a:bodyPr/>
                    <a:lstStyle/>
                    <a:p>
                      <a:pPr algn="l" fontAlgn="t"/>
                      <a:r>
                        <a:rPr lang="en-US" sz="1800" dirty="0">
                          <a:effectLst/>
                        </a:rPr>
                        <a:t>Build and deploy modern apps and microservices using serverless containers</a:t>
                      </a:r>
                    </a:p>
                    <a:p>
                      <a:pPr algn="l" fontAlgn="t"/>
                      <a:r>
                        <a:rPr lang="en-US" sz="1800" i="1" dirty="0">
                          <a:effectLst/>
                        </a:rPr>
                        <a:t>Microservices, DAPR, KEDA, etc.</a:t>
                      </a:r>
                    </a:p>
                  </a:txBody>
                  <a:tcPr marL="114300" marR="114300" marT="114300" marB="114300" anchor="ctr"/>
                </a:tc>
                <a:tc>
                  <a:txBody>
                    <a:bodyPr/>
                    <a:lstStyle/>
                    <a:p>
                      <a:pPr fontAlgn="t"/>
                      <a:r>
                        <a:rPr lang="en-US" sz="1800" u="sng">
                          <a:solidFill>
                            <a:srgbClr val="0062AD"/>
                          </a:solidFill>
                          <a:effectLst/>
                          <a:hlinkClick r:id="rId4"/>
                        </a:rPr>
                        <a:t>Azure Container Apps</a:t>
                      </a:r>
                      <a:endParaRPr lang="en-US" sz="1800">
                        <a:effectLst/>
                      </a:endParaRPr>
                    </a:p>
                  </a:txBody>
                  <a:tcPr marL="114300" marR="114300" marT="114300" marB="114300" anchor="ctr"/>
                </a:tc>
                <a:extLst>
                  <a:ext uri="{0D108BD9-81ED-4DB2-BD59-A6C34878D82A}">
                    <a16:rowId xmlns:a16="http://schemas.microsoft.com/office/drawing/2014/main" val="957032624"/>
                  </a:ext>
                </a:extLst>
              </a:tr>
              <a:tr h="620038">
                <a:tc>
                  <a:txBody>
                    <a:bodyPr/>
                    <a:lstStyle/>
                    <a:p>
                      <a:pPr algn="l" fontAlgn="t"/>
                      <a:r>
                        <a:rPr lang="en-US" sz="1800" dirty="0">
                          <a:effectLst/>
                        </a:rPr>
                        <a:t>Run containerized web apps on Windows and Linux</a:t>
                      </a:r>
                    </a:p>
                    <a:p>
                      <a:pPr algn="l" fontAlgn="t"/>
                      <a:r>
                        <a:rPr lang="en-US" sz="1800" i="1" dirty="0">
                          <a:effectLst/>
                        </a:rPr>
                        <a:t>Small Workloads, Monoliths</a:t>
                      </a:r>
                    </a:p>
                  </a:txBody>
                  <a:tcPr marL="114300" marR="114300" marT="114300" marB="114300" anchor="ctr"/>
                </a:tc>
                <a:tc>
                  <a:txBody>
                    <a:bodyPr/>
                    <a:lstStyle/>
                    <a:p>
                      <a:pPr fontAlgn="t"/>
                      <a:r>
                        <a:rPr lang="en-US" sz="1800" u="sng">
                          <a:solidFill>
                            <a:srgbClr val="0062AD"/>
                          </a:solidFill>
                          <a:effectLst/>
                          <a:hlinkClick r:id="rId5"/>
                        </a:rPr>
                        <a:t>Web App for Containers</a:t>
                      </a:r>
                      <a:endParaRPr lang="en-US" sz="1800">
                        <a:effectLst/>
                      </a:endParaRPr>
                    </a:p>
                  </a:txBody>
                  <a:tcPr marL="114300" marR="114300" marT="114300" marB="114300" anchor="ctr"/>
                </a:tc>
                <a:extLst>
                  <a:ext uri="{0D108BD9-81ED-4DB2-BD59-A6C34878D82A}">
                    <a16:rowId xmlns:a16="http://schemas.microsoft.com/office/drawing/2014/main" val="2241774476"/>
                  </a:ext>
                </a:extLst>
              </a:tr>
              <a:tr h="620038">
                <a:tc>
                  <a:txBody>
                    <a:bodyPr/>
                    <a:lstStyle/>
                    <a:p>
                      <a:pPr algn="l" fontAlgn="t"/>
                      <a:r>
                        <a:rPr lang="en-US" sz="1800" dirty="0">
                          <a:effectLst/>
                        </a:rPr>
                        <a:t>Launch containers with hypervisor isolation</a:t>
                      </a:r>
                    </a:p>
                    <a:p>
                      <a:pPr algn="l" fontAlgn="t"/>
                      <a:r>
                        <a:rPr lang="en-US" sz="1800" i="1" dirty="0">
                          <a:effectLst/>
                        </a:rPr>
                        <a:t>AKS Bursting, Development and Test</a:t>
                      </a:r>
                    </a:p>
                  </a:txBody>
                  <a:tcPr marL="114300" marR="114300" marT="114300" marB="114300" anchor="ctr"/>
                </a:tc>
                <a:tc>
                  <a:txBody>
                    <a:bodyPr/>
                    <a:lstStyle/>
                    <a:p>
                      <a:pPr fontAlgn="t"/>
                      <a:r>
                        <a:rPr lang="en-US" sz="1800" u="sng" dirty="0">
                          <a:solidFill>
                            <a:srgbClr val="0062AD"/>
                          </a:solidFill>
                          <a:effectLst/>
                          <a:hlinkClick r:id="rId6"/>
                        </a:rPr>
                        <a:t>Azure Container Instances</a:t>
                      </a:r>
                      <a:endParaRPr lang="en-US" sz="1800" dirty="0">
                        <a:effectLst/>
                      </a:endParaRPr>
                    </a:p>
                  </a:txBody>
                  <a:tcPr marL="114300" marR="114300" marT="114300" marB="114300" anchor="ctr"/>
                </a:tc>
                <a:extLst>
                  <a:ext uri="{0D108BD9-81ED-4DB2-BD59-A6C34878D82A}">
                    <a16:rowId xmlns:a16="http://schemas.microsoft.com/office/drawing/2014/main" val="4286823659"/>
                  </a:ext>
                </a:extLst>
              </a:tr>
            </a:tbl>
          </a:graphicData>
        </a:graphic>
      </p:graphicFrame>
      <p:sp>
        <p:nvSpPr>
          <p:cNvPr id="3" name="TextBox 2">
            <a:extLst>
              <a:ext uri="{FF2B5EF4-FFF2-40B4-BE49-F238E27FC236}">
                <a16:creationId xmlns:a16="http://schemas.microsoft.com/office/drawing/2014/main" id="{D9BC1CF3-84E6-45AB-A067-245EF0A17B36}"/>
              </a:ext>
            </a:extLst>
          </p:cNvPr>
          <p:cNvSpPr txBox="1"/>
          <p:nvPr/>
        </p:nvSpPr>
        <p:spPr>
          <a:xfrm>
            <a:off x="253219" y="6271624"/>
            <a:ext cx="8314006"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hlinkClick r:id="rId7"/>
              </a:rPr>
              <a:t>https://docs.microsoft.com/en-us/azure/container-apps/compare-options</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177413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ADB8-D6B0-4565-ADBB-3F7126025EAA}"/>
              </a:ext>
            </a:extLst>
          </p:cNvPr>
          <p:cNvSpPr>
            <a:spLocks noGrp="1"/>
          </p:cNvSpPr>
          <p:nvPr>
            <p:ph type="title"/>
          </p:nvPr>
        </p:nvSpPr>
        <p:spPr/>
        <p:txBody>
          <a:bodyPr/>
          <a:lstStyle/>
          <a:p>
            <a:r>
              <a:rPr lang="en-US" dirty="0"/>
              <a:t>Choose the Right Container Hosting Option</a:t>
            </a:r>
          </a:p>
        </p:txBody>
      </p:sp>
      <p:graphicFrame>
        <p:nvGraphicFramePr>
          <p:cNvPr id="4" name="Content Placeholder 3">
            <a:extLst>
              <a:ext uri="{FF2B5EF4-FFF2-40B4-BE49-F238E27FC236}">
                <a16:creationId xmlns:a16="http://schemas.microsoft.com/office/drawing/2014/main" id="{C40060A6-99F6-4F98-AA52-0EA19C491EBF}"/>
              </a:ext>
            </a:extLst>
          </p:cNvPr>
          <p:cNvGraphicFramePr>
            <a:graphicFrameLocks noGrp="1"/>
          </p:cNvGraphicFramePr>
          <p:nvPr>
            <p:ph sz="quarter" idx="10"/>
            <p:extLst>
              <p:ext uri="{D42A27DB-BD31-4B8C-83A1-F6EECF244321}">
                <p14:modId xmlns:p14="http://schemas.microsoft.com/office/powerpoint/2010/main" val="185022926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Right 5">
            <a:extLst>
              <a:ext uri="{FF2B5EF4-FFF2-40B4-BE49-F238E27FC236}">
                <a16:creationId xmlns:a16="http://schemas.microsoft.com/office/drawing/2014/main" id="{51F196A4-D432-4092-821B-7887E9972139}"/>
              </a:ext>
            </a:extLst>
          </p:cNvPr>
          <p:cNvSpPr/>
          <p:nvPr/>
        </p:nvSpPr>
        <p:spPr bwMode="auto">
          <a:xfrm>
            <a:off x="588263" y="4832075"/>
            <a:ext cx="11021125" cy="1181649"/>
          </a:xfrm>
          <a:prstGeom prst="rightArrow">
            <a:avLst/>
          </a:prstGeom>
          <a:solidFill>
            <a:schemeClr val="accent6">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chemeClr val="tx1"/>
                    </a:gs>
                    <a:gs pos="100000">
                      <a:schemeClr val="tx1"/>
                    </a:gs>
                  </a:gsLst>
                  <a:lin ang="5400000" scaled="0"/>
                </a:gradFill>
                <a:ea typeface="Segoe UI" pitchFamily="34" charset="0"/>
                <a:cs typeface="Segoe UI" pitchFamily="34" charset="0"/>
              </a:rPr>
              <a:t>Complexity</a:t>
            </a:r>
          </a:p>
        </p:txBody>
      </p:sp>
    </p:spTree>
    <p:extLst>
      <p:ext uri="{BB962C8B-B14F-4D97-AF65-F5344CB8AC3E}">
        <p14:creationId xmlns:p14="http://schemas.microsoft.com/office/powerpoint/2010/main" val="36604347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a:t>
            </a:r>
          </a:p>
        </p:txBody>
      </p:sp>
      <p:sp>
        <p:nvSpPr>
          <p:cNvPr id="5" name="Text Placeholder 4"/>
          <p:cNvSpPr>
            <a:spLocks noGrp="1"/>
          </p:cNvSpPr>
          <p:nvPr>
            <p:ph type="body" sz="quarter" idx="10"/>
          </p:nvPr>
        </p:nvSpPr>
        <p:spPr>
          <a:xfrm>
            <a:off x="584200" y="1435100"/>
            <a:ext cx="11018838" cy="3373231"/>
          </a:xfrm>
        </p:spPr>
        <p:txBody>
          <a:bodyPr vert="horz" wrap="square" lIns="0" tIns="0" rIns="0" bIns="0" rtlCol="0" anchor="t">
            <a:spAutoFit/>
          </a:bodyPr>
          <a:lstStyle/>
          <a:p>
            <a:r>
              <a:rPr lang="en-US" dirty="0">
                <a:cs typeface="Segoe UI"/>
              </a:rPr>
              <a:t>Containerize .NET Core apps</a:t>
            </a:r>
          </a:p>
          <a:p>
            <a:r>
              <a:rPr lang="en-US" dirty="0">
                <a:cs typeface="Segoe UI"/>
              </a:rPr>
              <a:t>Deploy containers with GitHub Actions to different container hosting options in Azure :</a:t>
            </a:r>
          </a:p>
          <a:p>
            <a:pPr lvl="1"/>
            <a:r>
              <a:rPr lang="en-US" dirty="0">
                <a:cs typeface="Segoe UI"/>
              </a:rPr>
              <a:t>App Services for Containers</a:t>
            </a:r>
          </a:p>
          <a:p>
            <a:pPr lvl="1"/>
            <a:r>
              <a:rPr lang="en-US" dirty="0">
                <a:cs typeface="Segoe UI"/>
              </a:rPr>
              <a:t>Azure Container Instances (ACI)</a:t>
            </a:r>
          </a:p>
          <a:p>
            <a:pPr lvl="1"/>
            <a:r>
              <a:rPr lang="en-US" dirty="0">
                <a:cs typeface="Segoe UI"/>
              </a:rPr>
              <a:t>Azure Kubernetes Service (AKS) </a:t>
            </a:r>
          </a:p>
          <a:p>
            <a:pPr lvl="1"/>
            <a:r>
              <a:rPr lang="en-US" dirty="0">
                <a:cs typeface="Segoe UI"/>
              </a:rPr>
              <a:t>Azure Container Apps (ACA)</a:t>
            </a:r>
          </a:p>
          <a:p>
            <a:r>
              <a:rPr lang="en-US" dirty="0">
                <a:cs typeface="Segoe UI"/>
              </a:rPr>
              <a:t>Choose the right hosting option for your containers</a:t>
            </a:r>
          </a:p>
        </p:txBody>
      </p:sp>
    </p:spTree>
    <p:extLst>
      <p:ext uri="{BB962C8B-B14F-4D97-AF65-F5344CB8AC3E}">
        <p14:creationId xmlns:p14="http://schemas.microsoft.com/office/powerpoint/2010/main" val="200842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Session learning objectives</a:t>
            </a:r>
          </a:p>
        </p:txBody>
      </p:sp>
      <p:sp>
        <p:nvSpPr>
          <p:cNvPr id="5" name="Text Placeholder 4"/>
          <p:cNvSpPr>
            <a:spLocks noGrp="1"/>
          </p:cNvSpPr>
          <p:nvPr>
            <p:ph type="body" sz="quarter" idx="10"/>
          </p:nvPr>
        </p:nvSpPr>
        <p:spPr>
          <a:xfrm>
            <a:off x="584200" y="1435100"/>
            <a:ext cx="11018838" cy="2720745"/>
          </a:xfrm>
        </p:spPr>
        <p:txBody>
          <a:bodyPr vert="horz" wrap="square" lIns="0" tIns="0" rIns="0" bIns="0" rtlCol="0" anchor="t">
            <a:spAutoFit/>
          </a:bodyPr>
          <a:lstStyle/>
          <a:p>
            <a:r>
              <a:rPr lang="en-US" dirty="0">
                <a:cs typeface="Segoe UI"/>
              </a:rPr>
              <a:t>At the end of this session, you should be better able to…</a:t>
            </a:r>
          </a:p>
          <a:p>
            <a:pPr lvl="1"/>
            <a:r>
              <a:rPr lang="en-US" dirty="0">
                <a:cs typeface="Segoe UI"/>
              </a:rPr>
              <a:t>Containerize .NET Core apps</a:t>
            </a:r>
          </a:p>
          <a:p>
            <a:pPr lvl="1"/>
            <a:r>
              <a:rPr lang="en-US" dirty="0">
                <a:cs typeface="Segoe UI"/>
              </a:rPr>
              <a:t>Deploy containers with GitHub Actions to different container hosting options in Azure :</a:t>
            </a:r>
          </a:p>
          <a:p>
            <a:pPr lvl="2"/>
            <a:r>
              <a:rPr lang="en-US" dirty="0">
                <a:cs typeface="Segoe UI"/>
              </a:rPr>
              <a:t>App Services for Containers</a:t>
            </a:r>
          </a:p>
          <a:p>
            <a:pPr lvl="2"/>
            <a:r>
              <a:rPr lang="en-US" dirty="0">
                <a:cs typeface="Segoe UI"/>
              </a:rPr>
              <a:t>Azure Container Instances (ACI)</a:t>
            </a:r>
          </a:p>
          <a:p>
            <a:pPr lvl="2"/>
            <a:r>
              <a:rPr lang="en-US" dirty="0">
                <a:cs typeface="Segoe UI"/>
              </a:rPr>
              <a:t>Azure Kubernetes Service (AKS) </a:t>
            </a:r>
          </a:p>
          <a:p>
            <a:pPr lvl="2"/>
            <a:r>
              <a:rPr lang="en-US" dirty="0">
                <a:cs typeface="Segoe UI"/>
              </a:rPr>
              <a:t>Azure Container Apps (ACA)</a:t>
            </a:r>
          </a:p>
          <a:p>
            <a:pPr lvl="1"/>
            <a:r>
              <a:rPr lang="en-US" dirty="0">
                <a:cs typeface="Segoe UI"/>
              </a:rPr>
              <a:t>Choose the right hosting option for your containers</a:t>
            </a:r>
          </a:p>
        </p:txBody>
      </p:sp>
      <p:sp>
        <p:nvSpPr>
          <p:cNvPr id="2" name="TextBox 1">
            <a:extLst>
              <a:ext uri="{FF2B5EF4-FFF2-40B4-BE49-F238E27FC236}">
                <a16:creationId xmlns:a16="http://schemas.microsoft.com/office/drawing/2014/main" id="{774A6165-6FC9-464B-8DB5-A9174E6871E7}"/>
              </a:ext>
            </a:extLst>
          </p:cNvPr>
          <p:cNvSpPr txBox="1"/>
          <p:nvPr/>
        </p:nvSpPr>
        <p:spPr>
          <a:xfrm>
            <a:off x="411205" y="5908357"/>
            <a:ext cx="6491072" cy="492443"/>
          </a:xfrm>
          <a:prstGeom prst="rect">
            <a:avLst/>
          </a:prstGeom>
          <a:noFill/>
        </p:spPr>
        <p:txBody>
          <a:bodyPr wrap="none" lIns="0" tIns="0" rIns="0" bIns="0" rtlCol="0">
            <a:spAutoFit/>
          </a:bodyPr>
          <a:lstStyle/>
          <a:p>
            <a:r>
              <a:rPr lang="en-US" sz="1600">
                <a:cs typeface="Segoe UI"/>
              </a:rPr>
              <a:t>If you want to follow along with the code and files, check out </a:t>
            </a:r>
          </a:p>
          <a:p>
            <a:r>
              <a:rPr lang="en-US" sz="1600">
                <a:cs typeface="Segoe UI"/>
              </a:rPr>
              <a:t>the GitHub repository at </a:t>
            </a:r>
            <a:r>
              <a:rPr lang="en-US" sz="1600">
                <a:cs typeface="Segoe UI"/>
                <a:hlinkClick r:id="rId3"/>
              </a:rPr>
              <a:t>https://aka.ms/containers-everywhere-in-azure</a:t>
            </a:r>
            <a:endParaRPr lang="en-US" sz="1600"/>
          </a:p>
        </p:txBody>
      </p:sp>
    </p:spTree>
    <p:extLst>
      <p:ext uri="{BB962C8B-B14F-4D97-AF65-F5344CB8AC3E}">
        <p14:creationId xmlns:p14="http://schemas.microsoft.com/office/powerpoint/2010/main" val="76925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348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0F87-5A85-45D3-8162-BDD061D5E9C5}"/>
              </a:ext>
            </a:extLst>
          </p:cNvPr>
          <p:cNvSpPr>
            <a:spLocks noGrp="1"/>
          </p:cNvSpPr>
          <p:nvPr>
            <p:ph type="title"/>
          </p:nvPr>
        </p:nvSpPr>
        <p:spPr/>
        <p:txBody>
          <a:bodyPr/>
          <a:lstStyle/>
          <a:p>
            <a:r>
              <a:rPr lang="en-US"/>
              <a:t>Final Thoughts</a:t>
            </a:r>
          </a:p>
        </p:txBody>
      </p:sp>
      <p:sp>
        <p:nvSpPr>
          <p:cNvPr id="3" name="Content Placeholder 2">
            <a:extLst>
              <a:ext uri="{FF2B5EF4-FFF2-40B4-BE49-F238E27FC236}">
                <a16:creationId xmlns:a16="http://schemas.microsoft.com/office/drawing/2014/main" id="{0F683C89-AE6D-4BDC-B80B-F8D6A158AC72}"/>
              </a:ext>
            </a:extLst>
          </p:cNvPr>
          <p:cNvSpPr>
            <a:spLocks noGrp="1"/>
          </p:cNvSpPr>
          <p:nvPr>
            <p:ph sz="quarter" idx="12"/>
          </p:nvPr>
        </p:nvSpPr>
        <p:spPr>
          <a:xfrm>
            <a:off x="582612" y="1435100"/>
            <a:ext cx="5211763" cy="4833938"/>
          </a:xfrm>
        </p:spPr>
        <p:txBody>
          <a:bodyPr>
            <a:normAutofit fontScale="92500" lnSpcReduction="10000"/>
          </a:bodyPr>
          <a:lstStyle/>
          <a:p>
            <a:pPr marL="0" indent="0">
              <a:buNone/>
            </a:pPr>
            <a:r>
              <a:rPr lang="en-US" b="1"/>
              <a:t>GitHub Repository</a:t>
            </a:r>
          </a:p>
          <a:p>
            <a:pPr marL="0" indent="0">
              <a:buNone/>
            </a:pPr>
            <a:r>
              <a:rPr lang="en-US">
                <a:hlinkClick r:id="rId3"/>
              </a:rPr>
              <a:t>https://aka.ms/containers-everywhere-in-azure</a:t>
            </a:r>
            <a:br>
              <a:rPr lang="en-US"/>
            </a:br>
            <a:endParaRPr lang="en-US"/>
          </a:p>
          <a:p>
            <a:pPr marL="0" indent="0">
              <a:buNone/>
            </a:pPr>
            <a:r>
              <a:rPr lang="en-US" b="1"/>
              <a:t>Links</a:t>
            </a:r>
          </a:p>
          <a:p>
            <a:pPr marL="0" indent="0">
              <a:buNone/>
            </a:pPr>
            <a:r>
              <a:rPr lang="en-US">
                <a:hlinkClick r:id="rId4"/>
              </a:rPr>
              <a:t>Azure Container Registry</a:t>
            </a:r>
            <a:endParaRPr lang="en-US"/>
          </a:p>
          <a:p>
            <a:pPr marL="0" indent="0">
              <a:buNone/>
            </a:pPr>
            <a:r>
              <a:rPr lang="en-US">
                <a:hlinkClick r:id="rId5"/>
              </a:rPr>
              <a:t>App Service - Web App for Containers</a:t>
            </a:r>
            <a:endParaRPr lang="en-US"/>
          </a:p>
          <a:p>
            <a:pPr marL="0" indent="0">
              <a:buNone/>
            </a:pPr>
            <a:r>
              <a:rPr lang="fr-FR">
                <a:hlinkClick r:id="rId6"/>
              </a:rPr>
              <a:t>Azure Container Instances (ACI)</a:t>
            </a:r>
            <a:endParaRPr lang="en-US"/>
          </a:p>
          <a:p>
            <a:pPr marL="0" indent="0">
              <a:buNone/>
            </a:pPr>
            <a:r>
              <a:rPr lang="fr-FR">
                <a:hlinkClick r:id="rId7"/>
              </a:rPr>
              <a:t>Azure Container Apps</a:t>
            </a:r>
            <a:endParaRPr lang="en-US"/>
          </a:p>
          <a:p>
            <a:pPr marL="0" indent="0">
              <a:buNone/>
            </a:pPr>
            <a:r>
              <a:rPr lang="en-US">
                <a:hlinkClick r:id="rId8"/>
              </a:rPr>
              <a:t>Azure Kubernetes Service (AKS)</a:t>
            </a:r>
            <a:endParaRPr lang="en-US"/>
          </a:p>
        </p:txBody>
      </p:sp>
      <p:sp>
        <p:nvSpPr>
          <p:cNvPr id="4" name="Content Placeholder 3">
            <a:extLst>
              <a:ext uri="{FF2B5EF4-FFF2-40B4-BE49-F238E27FC236}">
                <a16:creationId xmlns:a16="http://schemas.microsoft.com/office/drawing/2014/main" id="{9D8E05EE-D7E3-4DD3-8896-770630CFF554}"/>
              </a:ext>
            </a:extLst>
          </p:cNvPr>
          <p:cNvSpPr>
            <a:spLocks noGrp="1"/>
          </p:cNvSpPr>
          <p:nvPr>
            <p:ph sz="quarter" idx="13"/>
          </p:nvPr>
        </p:nvSpPr>
        <p:spPr/>
        <p:txBody>
          <a:bodyPr/>
          <a:lstStyle/>
          <a:p>
            <a:pPr marL="0" indent="0">
              <a:buNone/>
            </a:pPr>
            <a:r>
              <a:rPr lang="en-US" b="1"/>
              <a:t>Contact Us</a:t>
            </a:r>
          </a:p>
          <a:p>
            <a:pPr marL="0" indent="0">
              <a:buNone/>
            </a:pPr>
            <a:r>
              <a:rPr lang="en-US"/>
              <a:t>Jordan Bean</a:t>
            </a:r>
            <a:br>
              <a:rPr lang="en-US"/>
            </a:br>
            <a:r>
              <a:rPr lang="en-US"/>
              <a:t>Cloud Solution Architect</a:t>
            </a:r>
            <a:br>
              <a:rPr lang="en-US"/>
            </a:br>
            <a:r>
              <a:rPr lang="en-US">
                <a:hlinkClick r:id="rId9"/>
              </a:rPr>
              <a:t>jordanbean@microsoft.com</a:t>
            </a:r>
            <a:endParaRPr lang="en-US"/>
          </a:p>
          <a:p>
            <a:pPr marL="0" indent="0">
              <a:buNone/>
            </a:pPr>
            <a:endParaRPr lang="en-US"/>
          </a:p>
          <a:p>
            <a:pPr marL="0" indent="0">
              <a:buNone/>
            </a:pPr>
            <a:r>
              <a:rPr lang="en-US"/>
              <a:t>Matt Ruma</a:t>
            </a:r>
            <a:br>
              <a:rPr lang="en-US"/>
            </a:br>
            <a:r>
              <a:rPr lang="en-US"/>
              <a:t>Cloud Solution Architect</a:t>
            </a:r>
            <a:br>
              <a:rPr lang="en-US"/>
            </a:br>
            <a:r>
              <a:rPr lang="en-US">
                <a:hlinkClick r:id="rId9"/>
              </a:rPr>
              <a:t>maruma@microsoft.com</a:t>
            </a:r>
            <a:endParaRPr lang="en-US"/>
          </a:p>
          <a:p>
            <a:endParaRPr lang="en-US"/>
          </a:p>
        </p:txBody>
      </p:sp>
    </p:spTree>
    <p:extLst>
      <p:ext uri="{BB962C8B-B14F-4D97-AF65-F5344CB8AC3E}">
        <p14:creationId xmlns:p14="http://schemas.microsoft.com/office/powerpoint/2010/main" val="145495056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EA08-7A3A-47D4-B9AC-69906555C0D3}"/>
              </a:ext>
            </a:extLst>
          </p:cNvPr>
          <p:cNvSpPr>
            <a:spLocks noGrp="1"/>
          </p:cNvSpPr>
          <p:nvPr>
            <p:ph type="title"/>
          </p:nvPr>
        </p:nvSpPr>
        <p:spPr/>
        <p:txBody>
          <a:bodyPr/>
          <a:lstStyle/>
          <a:p>
            <a:r>
              <a:rPr lang="en-US" dirty="0">
                <a:solidFill>
                  <a:schemeClr val="bg1"/>
                </a:solidFill>
              </a:rPr>
              <a:t>Thanks!</a:t>
            </a:r>
          </a:p>
        </p:txBody>
      </p:sp>
    </p:spTree>
    <p:extLst>
      <p:ext uri="{BB962C8B-B14F-4D97-AF65-F5344CB8AC3E}">
        <p14:creationId xmlns:p14="http://schemas.microsoft.com/office/powerpoint/2010/main" val="37135461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5B8175-F43C-4AD3-AAFA-C2E692E01178}"/>
              </a:ext>
            </a:extLst>
          </p:cNvPr>
          <p:cNvSpPr txBox="1"/>
          <p:nvPr/>
        </p:nvSpPr>
        <p:spPr>
          <a:xfrm>
            <a:off x="497114" y="2790371"/>
            <a:ext cx="6741884" cy="3539430"/>
          </a:xfrm>
          <a:prstGeom prst="rect">
            <a:avLst/>
          </a:prstGeom>
          <a:noFill/>
          <a:effectLst>
            <a:outerShdw blurRad="50800" dist="38100" dir="2700000" algn="tl" rotWithShape="0">
              <a:prstClr val="black">
                <a:alpha val="40000"/>
              </a:prstClr>
            </a:outerShdw>
          </a:effectLst>
        </p:spPr>
        <p:txBody>
          <a:bodyPr wrap="square">
            <a:spAutoFit/>
          </a:bodyPr>
          <a:lstStyle/>
          <a:p>
            <a:pPr algn="l"/>
            <a:r>
              <a:rPr lang="en-US" sz="3200" dirty="0">
                <a:solidFill>
                  <a:schemeClr val="bg1"/>
                </a:solidFill>
              </a:rPr>
              <a:t>We won’t talk about</a:t>
            </a:r>
          </a:p>
          <a:p>
            <a:pPr marL="285750" indent="-285750">
              <a:buFont typeface="Arial" panose="020B0604020202020204" pitchFamily="34" charset="0"/>
              <a:buChar char="•"/>
            </a:pPr>
            <a:r>
              <a:rPr lang="en-US" sz="3200" dirty="0">
                <a:solidFill>
                  <a:schemeClr val="bg1"/>
                </a:solidFill>
              </a:rPr>
              <a:t>Virtual Machines</a:t>
            </a:r>
          </a:p>
          <a:p>
            <a:pPr marL="285750" indent="-285750" algn="l">
              <a:buFont typeface="Arial" panose="020B0604020202020204" pitchFamily="34" charset="0"/>
              <a:buChar char="•"/>
            </a:pPr>
            <a:r>
              <a:rPr lang="en-US" sz="3200" dirty="0">
                <a:solidFill>
                  <a:schemeClr val="bg1"/>
                </a:solidFill>
              </a:rPr>
              <a:t>Azure Batch</a:t>
            </a:r>
          </a:p>
          <a:p>
            <a:pPr marL="285750" indent="-285750" algn="l">
              <a:buFont typeface="Arial" panose="020B0604020202020204" pitchFamily="34" charset="0"/>
              <a:buChar char="•"/>
            </a:pPr>
            <a:r>
              <a:rPr lang="en-US" sz="3200" dirty="0">
                <a:solidFill>
                  <a:schemeClr val="bg1"/>
                </a:solidFill>
              </a:rPr>
              <a:t>Azure Functions</a:t>
            </a:r>
          </a:p>
          <a:p>
            <a:pPr marL="285750" indent="-285750" algn="l">
              <a:buFont typeface="Arial" panose="020B0604020202020204" pitchFamily="34" charset="0"/>
              <a:buChar char="•"/>
            </a:pPr>
            <a:r>
              <a:rPr lang="en-US" sz="3200" dirty="0">
                <a:solidFill>
                  <a:schemeClr val="bg1"/>
                </a:solidFill>
              </a:rPr>
              <a:t>Azure Service Fabric</a:t>
            </a:r>
          </a:p>
          <a:p>
            <a:pPr marL="285750" indent="-285750" algn="l">
              <a:buFont typeface="Arial" panose="020B0604020202020204" pitchFamily="34" charset="0"/>
              <a:buChar char="•"/>
            </a:pPr>
            <a:r>
              <a:rPr lang="en-US" sz="3200" dirty="0">
                <a:solidFill>
                  <a:schemeClr val="bg1"/>
                </a:solidFill>
              </a:rPr>
              <a:t>Azure Spring Cloud</a:t>
            </a:r>
          </a:p>
          <a:p>
            <a:pPr marL="285750" indent="-285750" algn="l">
              <a:buFont typeface="Arial" panose="020B0604020202020204" pitchFamily="34" charset="0"/>
              <a:buChar char="•"/>
            </a:pPr>
            <a:r>
              <a:rPr lang="en-US" sz="3200" dirty="0">
                <a:solidFill>
                  <a:schemeClr val="bg1"/>
                </a:solidFill>
              </a:rPr>
              <a:t>Azure Red Hat OpenShift</a:t>
            </a:r>
          </a:p>
        </p:txBody>
      </p:sp>
    </p:spTree>
    <p:extLst>
      <p:ext uri="{BB962C8B-B14F-4D97-AF65-F5344CB8AC3E}">
        <p14:creationId xmlns:p14="http://schemas.microsoft.com/office/powerpoint/2010/main" val="16807097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wrap="square" anchor="t">
            <a:normAutofit/>
          </a:bodyPr>
          <a:lstStyle/>
          <a:p>
            <a:r>
              <a:rPr lang="en-US"/>
              <a:t>Background</a:t>
            </a:r>
          </a:p>
        </p:txBody>
      </p:sp>
      <p:sp>
        <p:nvSpPr>
          <p:cNvPr id="6" name="Text Placeholder 5"/>
          <p:cNvSpPr>
            <a:spLocks noGrp="1"/>
          </p:cNvSpPr>
          <p:nvPr>
            <p:ph sz="quarter" idx="12"/>
          </p:nvPr>
        </p:nvSpPr>
        <p:spPr>
          <a:xfrm>
            <a:off x="584200" y="1435100"/>
            <a:ext cx="5211763" cy="4833938"/>
          </a:xfrm>
        </p:spPr>
        <p:txBody>
          <a:bodyPr wrap="square">
            <a:normAutofit/>
          </a:bodyPr>
          <a:lstStyle/>
          <a:p>
            <a:pPr marL="0" indent="0">
              <a:lnSpc>
                <a:spcPct val="90000"/>
              </a:lnSpc>
              <a:buNone/>
            </a:pPr>
            <a:r>
              <a:rPr lang="en-US" sz="2200" dirty="0" err="1"/>
              <a:t>BoardGameNerd</a:t>
            </a:r>
            <a:r>
              <a:rPr lang="en-US" sz="2200" dirty="0"/>
              <a:t> is an online resource and community that aims to be the definitive source for board game and card game content. </a:t>
            </a:r>
          </a:p>
          <a:p>
            <a:pPr marL="0" indent="0">
              <a:lnSpc>
                <a:spcPct val="90000"/>
              </a:lnSpc>
              <a:buNone/>
            </a:pPr>
            <a:endParaRPr lang="en-US" sz="2200" dirty="0"/>
          </a:p>
          <a:p>
            <a:pPr marL="0" indent="0">
              <a:lnSpc>
                <a:spcPct val="90000"/>
              </a:lnSpc>
              <a:buNone/>
            </a:pPr>
            <a:r>
              <a:rPr lang="en-US" sz="2200" dirty="0" err="1"/>
              <a:t>BoardGameNerd</a:t>
            </a:r>
            <a:r>
              <a:rPr lang="en-US" sz="2200" dirty="0"/>
              <a:t> features reviews and ratings from board game nerds around the world. </a:t>
            </a:r>
          </a:p>
          <a:p>
            <a:pPr marL="0" indent="0">
              <a:lnSpc>
                <a:spcPct val="90000"/>
              </a:lnSpc>
              <a:buNone/>
            </a:pPr>
            <a:endParaRPr lang="en-US" sz="2200" dirty="0"/>
          </a:p>
          <a:p>
            <a:pPr marL="0" indent="0">
              <a:lnSpc>
                <a:spcPct val="90000"/>
              </a:lnSpc>
              <a:buNone/>
            </a:pPr>
            <a:r>
              <a:rPr lang="en-US" sz="2200" dirty="0" err="1"/>
              <a:t>BoardGameNerd</a:t>
            </a:r>
            <a:r>
              <a:rPr lang="en-US" sz="2200" dirty="0"/>
              <a:t> is new to containers and would like to get a better understanding of what it would take to containerize their applications and explore container hosting options in Azure.</a:t>
            </a:r>
          </a:p>
        </p:txBody>
      </p:sp>
      <p:pic>
        <p:nvPicPr>
          <p:cNvPr id="3" name="Picture 2">
            <a:extLst>
              <a:ext uri="{FF2B5EF4-FFF2-40B4-BE49-F238E27FC236}">
                <a16:creationId xmlns:a16="http://schemas.microsoft.com/office/drawing/2014/main" id="{20CA6DA1-25EA-4242-A506-3B3FCEBE7772}"/>
              </a:ext>
            </a:extLst>
          </p:cNvPr>
          <p:cNvPicPr>
            <a:picLocks noChangeAspect="1"/>
          </p:cNvPicPr>
          <p:nvPr/>
        </p:nvPicPr>
        <p:blipFill>
          <a:blip r:embed="rId3"/>
          <a:srcRect/>
          <a:stretch/>
        </p:blipFill>
        <p:spPr>
          <a:xfrm>
            <a:off x="7168934" y="1435100"/>
            <a:ext cx="3661207" cy="4833938"/>
          </a:xfrm>
          <a:prstGeom prst="rect">
            <a:avLst/>
          </a:prstGeom>
          <a:noFill/>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9AC2BC-1473-4BAA-961A-CC206C2D2A81}"/>
              </a:ext>
            </a:extLst>
          </p:cNvPr>
          <p:cNvSpPr>
            <a:spLocks noGrp="1"/>
          </p:cNvSpPr>
          <p:nvPr>
            <p:ph type="title"/>
          </p:nvPr>
        </p:nvSpPr>
        <p:spPr/>
        <p:txBody>
          <a:bodyPr/>
          <a:lstStyle/>
          <a:p>
            <a:r>
              <a:rPr lang="en-US"/>
              <a:t>Objectives</a:t>
            </a:r>
          </a:p>
        </p:txBody>
      </p:sp>
      <p:sp>
        <p:nvSpPr>
          <p:cNvPr id="6" name="Content Placeholder 5">
            <a:extLst>
              <a:ext uri="{FF2B5EF4-FFF2-40B4-BE49-F238E27FC236}">
                <a16:creationId xmlns:a16="http://schemas.microsoft.com/office/drawing/2014/main" id="{7168912B-2AF9-49AB-AE1D-9EBB90797817}"/>
              </a:ext>
            </a:extLst>
          </p:cNvPr>
          <p:cNvSpPr>
            <a:spLocks noGrp="1"/>
          </p:cNvSpPr>
          <p:nvPr>
            <p:ph sz="quarter" idx="10"/>
          </p:nvPr>
        </p:nvSpPr>
        <p:spPr/>
        <p:txBody>
          <a:bodyPr>
            <a:normAutofit/>
          </a:bodyPr>
          <a:lstStyle/>
          <a:p>
            <a:r>
              <a:rPr lang="en-US" dirty="0"/>
              <a:t>Review current application architecture</a:t>
            </a:r>
          </a:p>
          <a:p>
            <a:r>
              <a:rPr lang="en-US" dirty="0"/>
              <a:t>Containerize current applications</a:t>
            </a:r>
          </a:p>
          <a:p>
            <a:pPr lvl="1"/>
            <a:r>
              <a:rPr lang="en-US" dirty="0"/>
              <a:t>Create </a:t>
            </a:r>
            <a:r>
              <a:rPr lang="en-US"/>
              <a:t>Docker Files</a:t>
            </a:r>
          </a:p>
          <a:p>
            <a:pPr lvl="1"/>
            <a:r>
              <a:rPr lang="en-US"/>
              <a:t>Deploy </a:t>
            </a:r>
            <a:r>
              <a:rPr lang="en-US" dirty="0"/>
              <a:t>to Azure Container Registry (ACR)</a:t>
            </a:r>
          </a:p>
          <a:p>
            <a:r>
              <a:rPr lang="en-US" dirty="0"/>
              <a:t>Explore Azure hosting options for containers</a:t>
            </a:r>
          </a:p>
          <a:p>
            <a:pPr lvl="1"/>
            <a:r>
              <a:rPr lang="en-US" dirty="0"/>
              <a:t>Web App for Containers</a:t>
            </a:r>
          </a:p>
          <a:p>
            <a:pPr lvl="1"/>
            <a:r>
              <a:rPr lang="en-US" dirty="0"/>
              <a:t>Azure Container Instances (ACI)</a:t>
            </a:r>
          </a:p>
          <a:p>
            <a:pPr lvl="1"/>
            <a:r>
              <a:rPr lang="en-US" dirty="0"/>
              <a:t>Azure Kubernetes Service (AKS) </a:t>
            </a:r>
          </a:p>
          <a:p>
            <a:pPr lvl="1"/>
            <a:r>
              <a:rPr lang="en-US" dirty="0"/>
              <a:t>Azure Container Apps (ACA) </a:t>
            </a:r>
          </a:p>
          <a:p>
            <a:r>
              <a:rPr lang="en-US" dirty="0"/>
              <a:t>Choose the right container hosting option</a:t>
            </a:r>
          </a:p>
        </p:txBody>
      </p:sp>
    </p:spTree>
    <p:extLst>
      <p:ext uri="{BB962C8B-B14F-4D97-AF65-F5344CB8AC3E}">
        <p14:creationId xmlns:p14="http://schemas.microsoft.com/office/powerpoint/2010/main" val="9156058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0F73-5B43-4C42-8C5F-20A9CC0CB478}"/>
              </a:ext>
            </a:extLst>
          </p:cNvPr>
          <p:cNvSpPr>
            <a:spLocks noGrp="1"/>
          </p:cNvSpPr>
          <p:nvPr>
            <p:ph type="title"/>
          </p:nvPr>
        </p:nvSpPr>
        <p:spPr/>
        <p:txBody>
          <a:bodyPr/>
          <a:lstStyle/>
          <a:p>
            <a:r>
              <a:rPr lang="en-US" dirty="0"/>
              <a:t>Review current application architecture</a:t>
            </a:r>
          </a:p>
        </p:txBody>
      </p:sp>
      <p:grpSp>
        <p:nvGrpSpPr>
          <p:cNvPr id="68" name="Group 67">
            <a:extLst>
              <a:ext uri="{FF2B5EF4-FFF2-40B4-BE49-F238E27FC236}">
                <a16:creationId xmlns:a16="http://schemas.microsoft.com/office/drawing/2014/main" id="{9768D146-40B1-4C30-83AF-87ED4FFF5BBC}"/>
              </a:ext>
            </a:extLst>
          </p:cNvPr>
          <p:cNvGrpSpPr/>
          <p:nvPr/>
        </p:nvGrpSpPr>
        <p:grpSpPr>
          <a:xfrm>
            <a:off x="1439300" y="1272743"/>
            <a:ext cx="9313400" cy="4868562"/>
            <a:chOff x="709226" y="1445741"/>
            <a:chExt cx="9313400" cy="4868562"/>
          </a:xfrm>
        </p:grpSpPr>
        <p:sp>
          <p:nvSpPr>
            <p:cNvPr id="33" name="Rectangle 32">
              <a:extLst>
                <a:ext uri="{FF2B5EF4-FFF2-40B4-BE49-F238E27FC236}">
                  <a16:creationId xmlns:a16="http://schemas.microsoft.com/office/drawing/2014/main" id="{790FFEA8-7587-4AE8-9C41-E381ACF45DF1}"/>
                </a:ext>
              </a:extLst>
            </p:cNvPr>
            <p:cNvSpPr/>
            <p:nvPr/>
          </p:nvSpPr>
          <p:spPr bwMode="auto">
            <a:xfrm>
              <a:off x="6323837" y="3951446"/>
              <a:ext cx="3698789" cy="1893299"/>
            </a:xfrm>
            <a:prstGeom prst="rect">
              <a:avLst/>
            </a:prstGeom>
            <a:solidFill>
              <a:srgbClr val="F2F2F2"/>
            </a:solidFill>
            <a:ln>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chemeClr val="tx1"/>
                    </a:gs>
                    <a:gs pos="100000">
                      <a:schemeClr val="tx1"/>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1743E446-29B5-4D9B-B7A8-9C57B13B2603}"/>
                </a:ext>
              </a:extLst>
            </p:cNvPr>
            <p:cNvSpPr/>
            <p:nvPr/>
          </p:nvSpPr>
          <p:spPr bwMode="auto">
            <a:xfrm>
              <a:off x="2397211" y="1445741"/>
              <a:ext cx="3698789" cy="4399005"/>
            </a:xfrm>
            <a:prstGeom prst="rect">
              <a:avLst/>
            </a:prstGeom>
            <a:solidFill>
              <a:srgbClr val="F2F2F2"/>
            </a:solidFill>
            <a:ln>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chemeClr val="tx1"/>
                    </a:gs>
                    <a:gs pos="100000">
                      <a:schemeClr val="tx1"/>
                    </a:gs>
                  </a:gsLst>
                  <a:lin ang="5400000" scaled="0"/>
                </a:gradFill>
                <a:ea typeface="Segoe UI" pitchFamily="34" charset="0"/>
                <a:cs typeface="Segoe UI" pitchFamily="34" charset="0"/>
              </a:endParaRPr>
            </a:p>
          </p:txBody>
        </p:sp>
        <p:grpSp>
          <p:nvGrpSpPr>
            <p:cNvPr id="24" name="Group 23">
              <a:extLst>
                <a:ext uri="{FF2B5EF4-FFF2-40B4-BE49-F238E27FC236}">
                  <a16:creationId xmlns:a16="http://schemas.microsoft.com/office/drawing/2014/main" id="{D65E380E-857A-4E2F-8FD3-61BFA62036ED}"/>
                </a:ext>
              </a:extLst>
            </p:cNvPr>
            <p:cNvGrpSpPr/>
            <p:nvPr/>
          </p:nvGrpSpPr>
          <p:grpSpPr>
            <a:xfrm>
              <a:off x="709226" y="2971800"/>
              <a:ext cx="914400" cy="1087368"/>
              <a:chOff x="709226" y="2971800"/>
              <a:chExt cx="914400" cy="1087368"/>
            </a:xfrm>
          </p:grpSpPr>
          <p:pic>
            <p:nvPicPr>
              <p:cNvPr id="8" name="Graphic 7">
                <a:extLst>
                  <a:ext uri="{FF2B5EF4-FFF2-40B4-BE49-F238E27FC236}">
                    <a16:creationId xmlns:a16="http://schemas.microsoft.com/office/drawing/2014/main" id="{5EB6D7E7-EE55-4533-B232-5481685198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9226" y="2971800"/>
                <a:ext cx="914400" cy="914400"/>
              </a:xfrm>
              <a:prstGeom prst="rect">
                <a:avLst/>
              </a:prstGeom>
            </p:spPr>
          </p:pic>
          <p:sp>
            <p:nvSpPr>
              <p:cNvPr id="17" name="TextBox 16">
                <a:extLst>
                  <a:ext uri="{FF2B5EF4-FFF2-40B4-BE49-F238E27FC236}">
                    <a16:creationId xmlns:a16="http://schemas.microsoft.com/office/drawing/2014/main" id="{949D4328-2DDA-43FD-A30C-E0036B54979B}"/>
                  </a:ext>
                </a:extLst>
              </p:cNvPr>
              <p:cNvSpPr txBox="1"/>
              <p:nvPr/>
            </p:nvSpPr>
            <p:spPr>
              <a:xfrm>
                <a:off x="855507" y="3843724"/>
                <a:ext cx="621837" cy="215444"/>
              </a:xfrm>
              <a:prstGeom prst="rect">
                <a:avLst/>
              </a:prstGeom>
              <a:noFill/>
            </p:spPr>
            <p:txBody>
              <a:bodyPr wrap="none" lIns="0" tIns="0" rIns="0" bIns="0" rtlCol="0">
                <a:spAutoFit/>
              </a:bodyPr>
              <a:lstStyle/>
              <a:p>
                <a:pPr algn="l"/>
                <a:r>
                  <a:rPr lang="en-US" sz="1400">
                    <a:gradFill>
                      <a:gsLst>
                        <a:gs pos="2917">
                          <a:schemeClr val="tx1"/>
                        </a:gs>
                        <a:gs pos="30000">
                          <a:schemeClr val="tx1"/>
                        </a:gs>
                      </a:gsLst>
                      <a:lin ang="5400000" scaled="0"/>
                    </a:gradFill>
                  </a:rPr>
                  <a:t>Internet</a:t>
                </a:r>
              </a:p>
            </p:txBody>
          </p:sp>
        </p:grpSp>
        <p:grpSp>
          <p:nvGrpSpPr>
            <p:cNvPr id="25" name="Group 24">
              <a:extLst>
                <a:ext uri="{FF2B5EF4-FFF2-40B4-BE49-F238E27FC236}">
                  <a16:creationId xmlns:a16="http://schemas.microsoft.com/office/drawing/2014/main" id="{DCFE222A-DC48-43A9-A54A-4B52C353E0A3}"/>
                </a:ext>
              </a:extLst>
            </p:cNvPr>
            <p:cNvGrpSpPr/>
            <p:nvPr/>
          </p:nvGrpSpPr>
          <p:grpSpPr>
            <a:xfrm>
              <a:off x="2694831" y="2971800"/>
              <a:ext cx="1094146" cy="1410533"/>
              <a:chOff x="2694831" y="2971800"/>
              <a:chExt cx="1094146" cy="1410533"/>
            </a:xfrm>
          </p:grpSpPr>
          <p:pic>
            <p:nvPicPr>
              <p:cNvPr id="12" name="Graphic 11">
                <a:extLst>
                  <a:ext uri="{FF2B5EF4-FFF2-40B4-BE49-F238E27FC236}">
                    <a16:creationId xmlns:a16="http://schemas.microsoft.com/office/drawing/2014/main" id="{30297CED-4E74-4CD4-94B6-C5125A317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74577" y="2971800"/>
                <a:ext cx="914400" cy="914400"/>
              </a:xfrm>
              <a:prstGeom prst="rect">
                <a:avLst/>
              </a:prstGeom>
            </p:spPr>
          </p:pic>
          <p:sp>
            <p:nvSpPr>
              <p:cNvPr id="19" name="TextBox 18">
                <a:extLst>
                  <a:ext uri="{FF2B5EF4-FFF2-40B4-BE49-F238E27FC236}">
                    <a16:creationId xmlns:a16="http://schemas.microsoft.com/office/drawing/2014/main" id="{6A6C90A5-871B-4033-BA15-B45B759D7C2F}"/>
                  </a:ext>
                </a:extLst>
              </p:cNvPr>
              <p:cNvSpPr txBox="1"/>
              <p:nvPr/>
            </p:nvSpPr>
            <p:spPr>
              <a:xfrm>
                <a:off x="2694831" y="3951446"/>
                <a:ext cx="944939" cy="430887"/>
              </a:xfrm>
              <a:prstGeom prst="rect">
                <a:avLst/>
              </a:prstGeom>
              <a:noFill/>
            </p:spPr>
            <p:txBody>
              <a:bodyPr wrap="none" lIns="0" tIns="0" rIns="0" bIns="0" rtlCol="0">
                <a:spAutoFit/>
              </a:bodyPr>
              <a:lstStyle/>
              <a:p>
                <a:pPr algn="ctr"/>
                <a:r>
                  <a:rPr lang="en-US" sz="1400">
                    <a:gradFill>
                      <a:gsLst>
                        <a:gs pos="2917">
                          <a:schemeClr val="tx1"/>
                        </a:gs>
                        <a:gs pos="30000">
                          <a:schemeClr val="tx1"/>
                        </a:gs>
                      </a:gsLst>
                      <a:lin ang="5400000" scaled="0"/>
                    </a:gradFill>
                  </a:rPr>
                  <a:t>App Service</a:t>
                </a:r>
              </a:p>
              <a:p>
                <a:pPr algn="ctr"/>
                <a:r>
                  <a:rPr lang="en-US" sz="1400">
                    <a:gradFill>
                      <a:gsLst>
                        <a:gs pos="2917">
                          <a:schemeClr val="tx1"/>
                        </a:gs>
                        <a:gs pos="30000">
                          <a:schemeClr val="tx1"/>
                        </a:gs>
                      </a:gsLst>
                      <a:lin ang="5400000" scaled="0"/>
                    </a:gradFill>
                  </a:rPr>
                  <a:t>Plan</a:t>
                </a:r>
              </a:p>
            </p:txBody>
          </p:sp>
        </p:grpSp>
        <p:grpSp>
          <p:nvGrpSpPr>
            <p:cNvPr id="26" name="Group 25">
              <a:extLst>
                <a:ext uri="{FF2B5EF4-FFF2-40B4-BE49-F238E27FC236}">
                  <a16:creationId xmlns:a16="http://schemas.microsoft.com/office/drawing/2014/main" id="{D1478FA4-0FA5-4FB1-9B91-D8C4FA2FBA90}"/>
                </a:ext>
              </a:extLst>
            </p:cNvPr>
            <p:cNvGrpSpPr/>
            <p:nvPr/>
          </p:nvGrpSpPr>
          <p:grpSpPr>
            <a:xfrm>
              <a:off x="4575172" y="4165927"/>
              <a:ext cx="914400" cy="1223507"/>
              <a:chOff x="4582729" y="1916972"/>
              <a:chExt cx="914400" cy="1223507"/>
            </a:xfrm>
          </p:grpSpPr>
          <p:pic>
            <p:nvPicPr>
              <p:cNvPr id="10" name="Graphic 9">
                <a:extLst>
                  <a:ext uri="{FF2B5EF4-FFF2-40B4-BE49-F238E27FC236}">
                    <a16:creationId xmlns:a16="http://schemas.microsoft.com/office/drawing/2014/main" id="{45971D7F-1E2A-47E9-9D46-98A2A4D83F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82729" y="1916972"/>
                <a:ext cx="914400" cy="914400"/>
              </a:xfrm>
              <a:prstGeom prst="rect">
                <a:avLst/>
              </a:prstGeom>
            </p:spPr>
          </p:pic>
          <p:sp>
            <p:nvSpPr>
              <p:cNvPr id="21" name="TextBox 20">
                <a:extLst>
                  <a:ext uri="{FF2B5EF4-FFF2-40B4-BE49-F238E27FC236}">
                    <a16:creationId xmlns:a16="http://schemas.microsoft.com/office/drawing/2014/main" id="{A5E66D94-D61E-4B02-923A-CB8680FE82EA}"/>
                  </a:ext>
                </a:extLst>
              </p:cNvPr>
              <p:cNvSpPr txBox="1"/>
              <p:nvPr/>
            </p:nvSpPr>
            <p:spPr>
              <a:xfrm>
                <a:off x="4813104" y="2925035"/>
                <a:ext cx="453650" cy="215444"/>
              </a:xfrm>
              <a:prstGeom prst="rect">
                <a:avLst/>
              </a:prstGeom>
              <a:noFill/>
            </p:spPr>
            <p:txBody>
              <a:bodyPr wrap="none" lIns="0" tIns="0" rIns="0" bIns="0" rtlCol="0">
                <a:spAutoFit/>
              </a:bodyPr>
              <a:lstStyle/>
              <a:p>
                <a:pPr algn="l"/>
                <a:r>
                  <a:rPr lang="en-US" sz="1400">
                    <a:gradFill>
                      <a:gsLst>
                        <a:gs pos="2917">
                          <a:schemeClr val="tx1"/>
                        </a:gs>
                        <a:gs pos="30000">
                          <a:schemeClr val="tx1"/>
                        </a:gs>
                      </a:gsLst>
                      <a:lin ang="5400000" scaled="0"/>
                    </a:gradFill>
                  </a:rPr>
                  <a:t>Client</a:t>
                </a:r>
              </a:p>
            </p:txBody>
          </p:sp>
        </p:grpSp>
        <p:grpSp>
          <p:nvGrpSpPr>
            <p:cNvPr id="27" name="Group 26">
              <a:extLst>
                <a:ext uri="{FF2B5EF4-FFF2-40B4-BE49-F238E27FC236}">
                  <a16:creationId xmlns:a16="http://schemas.microsoft.com/office/drawing/2014/main" id="{AA410F8A-8D7B-4108-B896-C8F1F532AAA1}"/>
                </a:ext>
              </a:extLst>
            </p:cNvPr>
            <p:cNvGrpSpPr/>
            <p:nvPr/>
          </p:nvGrpSpPr>
          <p:grpSpPr>
            <a:xfrm>
              <a:off x="4582729" y="1903470"/>
              <a:ext cx="914400" cy="1228698"/>
              <a:chOff x="4582729" y="4109394"/>
              <a:chExt cx="914400" cy="1228698"/>
            </a:xfrm>
          </p:grpSpPr>
          <p:pic>
            <p:nvPicPr>
              <p:cNvPr id="14" name="Graphic 13">
                <a:extLst>
                  <a:ext uri="{FF2B5EF4-FFF2-40B4-BE49-F238E27FC236}">
                    <a16:creationId xmlns:a16="http://schemas.microsoft.com/office/drawing/2014/main" id="{19FF7056-FDC3-46AE-AD47-03D7C8252C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82729" y="4109394"/>
                <a:ext cx="914400" cy="914400"/>
              </a:xfrm>
              <a:prstGeom prst="rect">
                <a:avLst/>
              </a:prstGeom>
            </p:spPr>
          </p:pic>
          <p:sp>
            <p:nvSpPr>
              <p:cNvPr id="23" name="TextBox 22">
                <a:extLst>
                  <a:ext uri="{FF2B5EF4-FFF2-40B4-BE49-F238E27FC236}">
                    <a16:creationId xmlns:a16="http://schemas.microsoft.com/office/drawing/2014/main" id="{4B9F88CA-C3A9-4C48-A77A-AD90167A9512}"/>
                  </a:ext>
                </a:extLst>
              </p:cNvPr>
              <p:cNvSpPr txBox="1"/>
              <p:nvPr/>
            </p:nvSpPr>
            <p:spPr>
              <a:xfrm>
                <a:off x="4788386" y="5122648"/>
                <a:ext cx="503086" cy="215444"/>
              </a:xfrm>
              <a:prstGeom prst="rect">
                <a:avLst/>
              </a:prstGeom>
              <a:noFill/>
            </p:spPr>
            <p:txBody>
              <a:bodyPr wrap="none" lIns="0" tIns="0" rIns="0" bIns="0" rtlCol="0">
                <a:spAutoFit/>
              </a:bodyPr>
              <a:lstStyle/>
              <a:p>
                <a:pPr algn="l"/>
                <a:r>
                  <a:rPr lang="en-US" sz="1400">
                    <a:gradFill>
                      <a:gsLst>
                        <a:gs pos="2917">
                          <a:schemeClr val="tx1"/>
                        </a:gs>
                        <a:gs pos="30000">
                          <a:schemeClr val="tx1"/>
                        </a:gs>
                      </a:gsLst>
                      <a:lin ang="5400000" scaled="0"/>
                    </a:gradFill>
                  </a:rPr>
                  <a:t>Server</a:t>
                </a:r>
              </a:p>
            </p:txBody>
          </p:sp>
        </p:grpSp>
        <p:grpSp>
          <p:nvGrpSpPr>
            <p:cNvPr id="30" name="Group 29">
              <a:extLst>
                <a:ext uri="{FF2B5EF4-FFF2-40B4-BE49-F238E27FC236}">
                  <a16:creationId xmlns:a16="http://schemas.microsoft.com/office/drawing/2014/main" id="{667AFE54-FF98-4A72-81EE-6E9FBA487E4B}"/>
                </a:ext>
              </a:extLst>
            </p:cNvPr>
            <p:cNvGrpSpPr/>
            <p:nvPr/>
          </p:nvGrpSpPr>
          <p:grpSpPr>
            <a:xfrm>
              <a:off x="7824318" y="4166889"/>
              <a:ext cx="914400" cy="1437989"/>
              <a:chOff x="6790144" y="4115546"/>
              <a:chExt cx="914400" cy="1437989"/>
            </a:xfrm>
          </p:grpSpPr>
          <p:pic>
            <p:nvPicPr>
              <p:cNvPr id="16" name="Graphic 15">
                <a:extLst>
                  <a:ext uri="{FF2B5EF4-FFF2-40B4-BE49-F238E27FC236}">
                    <a16:creationId xmlns:a16="http://schemas.microsoft.com/office/drawing/2014/main" id="{3B29E97A-654B-4401-85F5-644B9BF896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90144" y="4115546"/>
                <a:ext cx="914400" cy="914400"/>
              </a:xfrm>
              <a:prstGeom prst="rect">
                <a:avLst/>
              </a:prstGeom>
            </p:spPr>
          </p:pic>
          <p:sp>
            <p:nvSpPr>
              <p:cNvPr id="29" name="TextBox 28">
                <a:extLst>
                  <a:ext uri="{FF2B5EF4-FFF2-40B4-BE49-F238E27FC236}">
                    <a16:creationId xmlns:a16="http://schemas.microsoft.com/office/drawing/2014/main" id="{36868FD6-66C3-4F4A-8650-AC5C2D9CF3EB}"/>
                  </a:ext>
                </a:extLst>
              </p:cNvPr>
              <p:cNvSpPr txBox="1"/>
              <p:nvPr/>
            </p:nvSpPr>
            <p:spPr>
              <a:xfrm>
                <a:off x="6797702" y="5122648"/>
                <a:ext cx="899285" cy="430887"/>
              </a:xfrm>
              <a:prstGeom prst="rect">
                <a:avLst/>
              </a:prstGeom>
              <a:noFill/>
            </p:spPr>
            <p:txBody>
              <a:bodyPr wrap="none" lIns="0" tIns="0" rIns="0" bIns="0" rtlCol="0">
                <a:spAutoFit/>
              </a:bodyPr>
              <a:lstStyle/>
              <a:p>
                <a:pPr algn="ctr"/>
                <a:r>
                  <a:rPr lang="en-US" sz="1400">
                    <a:gradFill>
                      <a:gsLst>
                        <a:gs pos="2917">
                          <a:schemeClr val="tx1"/>
                        </a:gs>
                        <a:gs pos="30000">
                          <a:schemeClr val="tx1"/>
                        </a:gs>
                      </a:gsLst>
                      <a:lin ang="5400000" scaled="0"/>
                    </a:gradFill>
                  </a:rPr>
                  <a:t>Application</a:t>
                </a:r>
              </a:p>
              <a:p>
                <a:pPr algn="ctr"/>
                <a:r>
                  <a:rPr lang="en-US" sz="1400">
                    <a:gradFill>
                      <a:gsLst>
                        <a:gs pos="2917">
                          <a:schemeClr val="tx1"/>
                        </a:gs>
                        <a:gs pos="30000">
                          <a:schemeClr val="tx1"/>
                        </a:gs>
                      </a:gsLst>
                      <a:lin ang="5400000" scaled="0"/>
                    </a:gradFill>
                  </a:rPr>
                  <a:t>Insights</a:t>
                </a:r>
              </a:p>
            </p:txBody>
          </p:sp>
        </p:grpSp>
        <p:cxnSp>
          <p:nvCxnSpPr>
            <p:cNvPr id="35" name="Straight Connector 34">
              <a:extLst>
                <a:ext uri="{FF2B5EF4-FFF2-40B4-BE49-F238E27FC236}">
                  <a16:creationId xmlns:a16="http://schemas.microsoft.com/office/drawing/2014/main" id="{5944366B-7A82-46F9-9CF2-67D874D552E4}"/>
                </a:ext>
              </a:extLst>
            </p:cNvPr>
            <p:cNvCxnSpPr/>
            <p:nvPr/>
          </p:nvCxnSpPr>
          <p:spPr>
            <a:xfrm>
              <a:off x="4246605" y="5844745"/>
              <a:ext cx="0" cy="469558"/>
            </a:xfrm>
            <a:prstGeom prst="line">
              <a:avLst/>
            </a:prstGeom>
            <a:ln>
              <a:solidFill>
                <a:schemeClr val="tx1">
                  <a:lumMod val="50000"/>
                  <a:lumOff val="5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C76451-A375-4E91-AB65-3B65D7A759EA}"/>
                </a:ext>
              </a:extLst>
            </p:cNvPr>
            <p:cNvCxnSpPr>
              <a:cxnSpLocks/>
            </p:cNvCxnSpPr>
            <p:nvPr/>
          </p:nvCxnSpPr>
          <p:spPr>
            <a:xfrm>
              <a:off x="4246605" y="6301816"/>
              <a:ext cx="4034913" cy="0"/>
            </a:xfrm>
            <a:prstGeom prst="line">
              <a:avLst/>
            </a:prstGeom>
            <a:ln>
              <a:solidFill>
                <a:schemeClr val="tx1">
                  <a:lumMod val="50000"/>
                  <a:lumOff val="5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F50217E-62C3-4B61-999B-983B7BF61EB4}"/>
                </a:ext>
              </a:extLst>
            </p:cNvPr>
            <p:cNvCxnSpPr/>
            <p:nvPr/>
          </p:nvCxnSpPr>
          <p:spPr>
            <a:xfrm flipV="1">
              <a:off x="8281518" y="5844745"/>
              <a:ext cx="0" cy="457071"/>
            </a:xfrm>
            <a:prstGeom prst="straightConnector1">
              <a:avLst/>
            </a:prstGeom>
            <a:ln>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85B13F3-86B2-4651-BB76-63FB2CFAF72C}"/>
                </a:ext>
              </a:extLst>
            </p:cNvPr>
            <p:cNvSpPr txBox="1"/>
            <p:nvPr/>
          </p:nvSpPr>
          <p:spPr>
            <a:xfrm>
              <a:off x="4370675" y="5993681"/>
              <a:ext cx="1338508" cy="215444"/>
            </a:xfrm>
            <a:prstGeom prst="rect">
              <a:avLst/>
            </a:prstGeom>
            <a:noFill/>
          </p:spPr>
          <p:txBody>
            <a:bodyPr wrap="none" lIns="0" tIns="0" rIns="0" bIns="0" rtlCol="0">
              <a:spAutoFit/>
            </a:bodyPr>
            <a:lstStyle/>
            <a:p>
              <a:pPr algn="l"/>
              <a:r>
                <a:rPr lang="en-US" sz="1400">
                  <a:gradFill>
                    <a:gsLst>
                      <a:gs pos="2917">
                        <a:schemeClr val="tx1"/>
                      </a:gs>
                      <a:gs pos="30000">
                        <a:schemeClr val="tx1"/>
                      </a:gs>
                    </a:gsLst>
                    <a:lin ang="5400000" scaled="0"/>
                  </a:gradFill>
                </a:rPr>
                <a:t>Diagnostics Logs</a:t>
              </a:r>
            </a:p>
          </p:txBody>
        </p:sp>
        <p:cxnSp>
          <p:nvCxnSpPr>
            <p:cNvPr id="50" name="Straight Arrow Connector 49">
              <a:extLst>
                <a:ext uri="{FF2B5EF4-FFF2-40B4-BE49-F238E27FC236}">
                  <a16:creationId xmlns:a16="http://schemas.microsoft.com/office/drawing/2014/main" id="{63CF6CF2-2981-495F-95D2-3D7BC8F37E52}"/>
                </a:ext>
              </a:extLst>
            </p:cNvPr>
            <p:cNvCxnSpPr>
              <a:cxnSpLocks/>
              <a:stCxn id="8" idx="3"/>
            </p:cNvCxnSpPr>
            <p:nvPr/>
          </p:nvCxnSpPr>
          <p:spPr>
            <a:xfrm>
              <a:off x="1623626" y="3429000"/>
              <a:ext cx="766719"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DBC9D519-0E68-4772-BD21-FDE6F7E53B3A}"/>
                </a:ext>
              </a:extLst>
            </p:cNvPr>
            <p:cNvGrpSpPr/>
            <p:nvPr/>
          </p:nvGrpSpPr>
          <p:grpSpPr>
            <a:xfrm>
              <a:off x="7617041" y="1932777"/>
              <a:ext cx="1328954" cy="1438950"/>
              <a:chOff x="4697916" y="1916972"/>
              <a:chExt cx="1328954" cy="1438950"/>
            </a:xfrm>
          </p:grpSpPr>
          <p:pic>
            <p:nvPicPr>
              <p:cNvPr id="58" name="Graphic 57">
                <a:extLst>
                  <a:ext uri="{FF2B5EF4-FFF2-40B4-BE49-F238E27FC236}">
                    <a16:creationId xmlns:a16="http://schemas.microsoft.com/office/drawing/2014/main" id="{3DBB96AB-F0D9-4BED-91B0-D95F66D5CB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05193" y="1916972"/>
                <a:ext cx="914400" cy="914400"/>
              </a:xfrm>
              <a:prstGeom prst="rect">
                <a:avLst/>
              </a:prstGeom>
            </p:spPr>
          </p:pic>
          <p:sp>
            <p:nvSpPr>
              <p:cNvPr id="59" name="TextBox 58">
                <a:extLst>
                  <a:ext uri="{FF2B5EF4-FFF2-40B4-BE49-F238E27FC236}">
                    <a16:creationId xmlns:a16="http://schemas.microsoft.com/office/drawing/2014/main" id="{555AADB4-CF8A-4A67-817B-C44EBC5AC20A}"/>
                  </a:ext>
                </a:extLst>
              </p:cNvPr>
              <p:cNvSpPr txBox="1"/>
              <p:nvPr/>
            </p:nvSpPr>
            <p:spPr>
              <a:xfrm>
                <a:off x="4697916" y="2925035"/>
                <a:ext cx="1328954" cy="430887"/>
              </a:xfrm>
              <a:prstGeom prst="rect">
                <a:avLst/>
              </a:prstGeom>
              <a:noFill/>
            </p:spPr>
            <p:txBody>
              <a:bodyPr wrap="none" lIns="0" tIns="0" rIns="0" bIns="0" rtlCol="0">
                <a:spAutoFit/>
              </a:bodyPr>
              <a:lstStyle/>
              <a:p>
                <a:pPr algn="ctr"/>
                <a:r>
                  <a:rPr lang="en-US" sz="1400" err="1">
                    <a:gradFill>
                      <a:gsLst>
                        <a:gs pos="2917">
                          <a:schemeClr val="tx1"/>
                        </a:gs>
                        <a:gs pos="30000">
                          <a:schemeClr val="tx1"/>
                        </a:gs>
                      </a:gsLst>
                      <a:lin ang="5400000" scaled="0"/>
                    </a:gradFill>
                  </a:rPr>
                  <a:t>BoardGameGeek</a:t>
                </a:r>
                <a:br>
                  <a:rPr lang="en-US" sz="1400">
                    <a:gradFill>
                      <a:gsLst>
                        <a:gs pos="2917">
                          <a:schemeClr val="tx1"/>
                        </a:gs>
                        <a:gs pos="30000">
                          <a:schemeClr val="tx1"/>
                        </a:gs>
                      </a:gsLst>
                      <a:lin ang="5400000" scaled="0"/>
                    </a:gradFill>
                  </a:rPr>
                </a:br>
                <a:r>
                  <a:rPr lang="en-US" sz="1400">
                    <a:gradFill>
                      <a:gsLst>
                        <a:gs pos="2917">
                          <a:schemeClr val="tx1"/>
                        </a:gs>
                        <a:gs pos="30000">
                          <a:schemeClr val="tx1"/>
                        </a:gs>
                      </a:gsLst>
                      <a:lin ang="5400000" scaled="0"/>
                    </a:gradFill>
                  </a:rPr>
                  <a:t>JSON API</a:t>
                </a:r>
              </a:p>
            </p:txBody>
          </p:sp>
        </p:grpSp>
        <p:cxnSp>
          <p:nvCxnSpPr>
            <p:cNvPr id="63" name="Straight Arrow Connector 62">
              <a:extLst>
                <a:ext uri="{FF2B5EF4-FFF2-40B4-BE49-F238E27FC236}">
                  <a16:creationId xmlns:a16="http://schemas.microsoft.com/office/drawing/2014/main" id="{1C9C913E-BE93-49F8-82FE-86FEB517D80E}"/>
                </a:ext>
              </a:extLst>
            </p:cNvPr>
            <p:cNvCxnSpPr>
              <a:cxnSpLocks/>
              <a:endCxn id="58" idx="1"/>
            </p:cNvCxnSpPr>
            <p:nvPr/>
          </p:nvCxnSpPr>
          <p:spPr>
            <a:xfrm>
              <a:off x="5497129" y="2389977"/>
              <a:ext cx="2327189"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18511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9209-6C09-4418-9044-7C1F47A82E87}"/>
              </a:ext>
            </a:extLst>
          </p:cNvPr>
          <p:cNvSpPr>
            <a:spLocks noGrp="1"/>
          </p:cNvSpPr>
          <p:nvPr>
            <p:ph type="title"/>
          </p:nvPr>
        </p:nvSpPr>
        <p:spPr/>
        <p:txBody>
          <a:bodyPr/>
          <a:lstStyle/>
          <a:p>
            <a:r>
              <a:rPr lang="en-US"/>
              <a:t>Containerize current applications</a:t>
            </a:r>
          </a:p>
        </p:txBody>
      </p:sp>
      <p:sp>
        <p:nvSpPr>
          <p:cNvPr id="3" name="Content Placeholder 2">
            <a:extLst>
              <a:ext uri="{FF2B5EF4-FFF2-40B4-BE49-F238E27FC236}">
                <a16:creationId xmlns:a16="http://schemas.microsoft.com/office/drawing/2014/main" id="{C61B4AC3-784C-4F0F-BE23-F1AC833B8C89}"/>
              </a:ext>
            </a:extLst>
          </p:cNvPr>
          <p:cNvSpPr>
            <a:spLocks noGrp="1"/>
          </p:cNvSpPr>
          <p:nvPr>
            <p:ph sz="quarter" idx="10"/>
          </p:nvPr>
        </p:nvSpPr>
        <p:spPr/>
        <p:txBody>
          <a:bodyPr/>
          <a:lstStyle/>
          <a:p>
            <a:r>
              <a:rPr lang="en-US" dirty="0"/>
              <a:t>What is a container?</a:t>
            </a:r>
          </a:p>
          <a:p>
            <a:r>
              <a:rPr lang="en-US" dirty="0"/>
              <a:t>Why containers?</a:t>
            </a:r>
          </a:p>
          <a:p>
            <a:r>
              <a:rPr lang="en-US" dirty="0"/>
              <a:t>What is Azure Container Registry (ACR)?</a:t>
            </a:r>
          </a:p>
          <a:p>
            <a:r>
              <a:rPr lang="en-US" dirty="0"/>
              <a:t>Create containers</a:t>
            </a:r>
          </a:p>
          <a:p>
            <a:r>
              <a:rPr lang="en-US" dirty="0"/>
              <a:t>Deploy containers to ACR</a:t>
            </a:r>
          </a:p>
          <a:p>
            <a:pPr lvl="1"/>
            <a:r>
              <a:rPr lang="en-US" dirty="0"/>
              <a:t>Tagging strategies, why we chose the one we did?</a:t>
            </a:r>
          </a:p>
        </p:txBody>
      </p:sp>
    </p:spTree>
    <p:extLst>
      <p:ext uri="{BB962C8B-B14F-4D97-AF65-F5344CB8AC3E}">
        <p14:creationId xmlns:p14="http://schemas.microsoft.com/office/powerpoint/2010/main" val="39120912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3F7A-7E26-40D4-A633-DFF378E0C9A9}"/>
              </a:ext>
            </a:extLst>
          </p:cNvPr>
          <p:cNvSpPr>
            <a:spLocks noGrp="1"/>
          </p:cNvSpPr>
          <p:nvPr>
            <p:ph type="title"/>
          </p:nvPr>
        </p:nvSpPr>
        <p:spPr/>
        <p:txBody>
          <a:bodyPr/>
          <a:lstStyle/>
          <a:p>
            <a:r>
              <a:rPr lang="en-US"/>
              <a:t>What is a container?</a:t>
            </a:r>
          </a:p>
        </p:txBody>
      </p:sp>
      <p:sp>
        <p:nvSpPr>
          <p:cNvPr id="3" name="Content Placeholder 2">
            <a:extLst>
              <a:ext uri="{FF2B5EF4-FFF2-40B4-BE49-F238E27FC236}">
                <a16:creationId xmlns:a16="http://schemas.microsoft.com/office/drawing/2014/main" id="{B4048CE6-4835-4B0B-916E-24D97C1541A5}"/>
              </a:ext>
            </a:extLst>
          </p:cNvPr>
          <p:cNvSpPr>
            <a:spLocks noGrp="1"/>
          </p:cNvSpPr>
          <p:nvPr>
            <p:ph sz="quarter" idx="10"/>
          </p:nvPr>
        </p:nvSpPr>
        <p:spPr/>
        <p:txBody>
          <a:bodyPr/>
          <a:lstStyle/>
          <a:p>
            <a:r>
              <a:rPr lang="en-US" dirty="0"/>
              <a:t>A standard unit of software that packages up code and all its dependencies</a:t>
            </a:r>
          </a:p>
          <a:p>
            <a:r>
              <a:rPr lang="en-US" dirty="0"/>
              <a:t>Run quickly and reliably from one computing environment to another</a:t>
            </a:r>
          </a:p>
          <a:p>
            <a:r>
              <a:rPr lang="en-US" dirty="0"/>
              <a:t>Includes everything needed to run the application: code, runtime, system tools and libraries as well as settings</a:t>
            </a:r>
          </a:p>
          <a:p>
            <a:r>
              <a:rPr lang="en-US" dirty="0"/>
              <a:t>Multiple containers are run by a single OS kernel, therefore are more lightweight than virtual machines</a:t>
            </a:r>
          </a:p>
        </p:txBody>
      </p:sp>
    </p:spTree>
    <p:extLst>
      <p:ext uri="{BB962C8B-B14F-4D97-AF65-F5344CB8AC3E}">
        <p14:creationId xmlns:p14="http://schemas.microsoft.com/office/powerpoint/2010/main" val="732217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FE51-214D-42FB-B137-3AFAC7224312}"/>
              </a:ext>
            </a:extLst>
          </p:cNvPr>
          <p:cNvSpPr>
            <a:spLocks noGrp="1"/>
          </p:cNvSpPr>
          <p:nvPr>
            <p:ph type="title"/>
          </p:nvPr>
        </p:nvSpPr>
        <p:spPr/>
        <p:txBody>
          <a:bodyPr/>
          <a:lstStyle/>
          <a:p>
            <a:r>
              <a:rPr lang="en-IN"/>
              <a:t>Why containers?</a:t>
            </a:r>
          </a:p>
        </p:txBody>
      </p:sp>
      <p:sp>
        <p:nvSpPr>
          <p:cNvPr id="3" name="Text Placeholder 2">
            <a:extLst>
              <a:ext uri="{FF2B5EF4-FFF2-40B4-BE49-F238E27FC236}">
                <a16:creationId xmlns:a16="http://schemas.microsoft.com/office/drawing/2014/main" id="{54781CC7-4A15-4725-A8F6-FF956FF48EA8}"/>
              </a:ext>
            </a:extLst>
          </p:cNvPr>
          <p:cNvSpPr>
            <a:spLocks noGrp="1"/>
          </p:cNvSpPr>
          <p:nvPr>
            <p:ph type="body" sz="quarter" idx="10"/>
          </p:nvPr>
        </p:nvSpPr>
        <p:spPr>
          <a:xfrm>
            <a:off x="584200" y="1435497"/>
            <a:ext cx="3524813" cy="3016210"/>
          </a:xfrm>
        </p:spPr>
        <p:txBody>
          <a:bodyPr/>
          <a:lstStyle/>
          <a:p>
            <a:r>
              <a:rPr lang="en-US"/>
              <a:t>Flexible</a:t>
            </a:r>
          </a:p>
          <a:p>
            <a:r>
              <a:rPr lang="en-US"/>
              <a:t>Lightweight</a:t>
            </a:r>
          </a:p>
          <a:p>
            <a:r>
              <a:rPr lang="en-US"/>
              <a:t>Interchangeable</a:t>
            </a:r>
          </a:p>
          <a:p>
            <a:r>
              <a:rPr lang="en-US"/>
              <a:t>Portable</a:t>
            </a:r>
          </a:p>
          <a:p>
            <a:r>
              <a:rPr lang="en-US"/>
              <a:t>Scalable</a:t>
            </a:r>
          </a:p>
          <a:p>
            <a:r>
              <a:rPr lang="en-US"/>
              <a:t>Stackable</a:t>
            </a:r>
            <a:endParaRPr lang="en-IN"/>
          </a:p>
        </p:txBody>
      </p:sp>
      <p:pic>
        <p:nvPicPr>
          <p:cNvPr id="4" name="Picture 2" descr="Containers are portable">
            <a:extLst>
              <a:ext uri="{FF2B5EF4-FFF2-40B4-BE49-F238E27FC236}">
                <a16:creationId xmlns:a16="http://schemas.microsoft.com/office/drawing/2014/main" id="{19123028-8E1D-4F79-8071-97FE2BF9B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027" y="1253077"/>
            <a:ext cx="7876756" cy="435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488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CL-WC Template | White">
  <a:themeElements>
    <a:clrScheme name="TCL WC light">
      <a:dk1>
        <a:srgbClr val="000000"/>
      </a:dk1>
      <a:lt1>
        <a:srgbClr val="FFFFFF"/>
      </a:lt1>
      <a:dk2>
        <a:srgbClr val="2F2F2F"/>
      </a:dk2>
      <a:lt2>
        <a:srgbClr val="505050"/>
      </a:lt2>
      <a:accent1>
        <a:srgbClr val="737373"/>
      </a:accent1>
      <a:accent2>
        <a:srgbClr val="D2D2D2"/>
      </a:accent2>
      <a:accent3>
        <a:srgbClr val="BAD80A"/>
      </a:accent3>
      <a:accent4>
        <a:srgbClr val="107C10"/>
      </a:accent4>
      <a:accent5>
        <a:srgbClr val="FF9349"/>
      </a:accent5>
      <a:accent6>
        <a:srgbClr val="0078D4"/>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2F2F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chemeClr val="tx1"/>
                </a:gs>
                <a:gs pos="100000">
                  <a:schemeClr val="tx1"/>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accent3"/>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Orange - April 2019_rev.potx" id="{649115C0-3783-4BC6-BDF9-53089868ACC6}" vid="{9BD53675-E1F5-4278-A0F5-C553D035F3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3AAC06A70AF14D986A0274BD14B888" ma:contentTypeVersion="14" ma:contentTypeDescription="Create a new document." ma:contentTypeScope="" ma:versionID="d70ee16ff52eca600d849588cf2fc680">
  <xsd:schema xmlns:xsd="http://www.w3.org/2001/XMLSchema" xmlns:xs="http://www.w3.org/2001/XMLSchema" xmlns:p="http://schemas.microsoft.com/office/2006/metadata/properties" xmlns:ns2="18773d89-e30d-4521-ba76-1d3ae791ec91" xmlns:ns3="61694794-9e80-4d8e-bf03-91e602622aff" xmlns:ns4="230e9df3-be65-4c73-a93b-d1236ebd677e" targetNamespace="http://schemas.microsoft.com/office/2006/metadata/properties" ma:root="true" ma:fieldsID="c881e2f2de271b407361faf102cfd02c" ns2:_="" ns3:_="" ns4:_="">
    <xsd:import namespace="18773d89-e30d-4521-ba76-1d3ae791ec91"/>
    <xsd:import namespace="61694794-9e80-4d8e-bf03-91e602622aff"/>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773d89-e30d-4521-ba76-1d3ae791ec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94794-9e80-4d8e-bf03-91e602622af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54445f8-780e-40f3-b9d4-abe0601b0a1c}" ma:internalName="TaxCatchAll" ma:showField="CatchAllData" ma:web="61694794-9e80-4d8e-bf03-91e602622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1694794-9e80-4d8e-bf03-91e602622aff">
      <UserInfo>
        <DisplayName>Lynn Rouse</DisplayName>
        <AccountId>1579</AccountId>
        <AccountType/>
      </UserInfo>
      <UserInfo>
        <DisplayName>Adrian Lopazan</DisplayName>
        <AccountId>1521</AccountId>
        <AccountType/>
      </UserInfo>
      <UserInfo>
        <DisplayName>Margo Shatalina</DisplayName>
        <AccountId>903</AccountId>
        <AccountType/>
      </UserInfo>
      <UserInfo>
        <DisplayName>Mai Ali</DisplayName>
        <AccountId>98</AccountId>
        <AccountType/>
      </UserInfo>
      <UserInfo>
        <DisplayName>Martin Sieber</DisplayName>
        <AccountId>179</AccountId>
        <AccountType/>
      </UserInfo>
      <UserInfo>
        <DisplayName>Bill Baer</DisplayName>
        <AccountId>42655</AccountId>
        <AccountType/>
      </UserInfo>
      <UserInfo>
        <DisplayName>Scott Bounds</DisplayName>
        <AccountId>27433</AccountId>
        <AccountType/>
      </UserInfo>
    </SharedWithUsers>
    <lcf76f155ced4ddcb4097134ff3c332f xmlns="18773d89-e30d-4521-ba76-1d3ae791ec91">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F8FA20D-8BA7-4E70-9488-8FF16DDF6A64}">
  <ds:schemaRefs>
    <ds:schemaRef ds:uri="18773d89-e30d-4521-ba76-1d3ae791ec91"/>
    <ds:schemaRef ds:uri="230e9df3-be65-4c73-a93b-d1236ebd677e"/>
    <ds:schemaRef ds:uri="61694794-9e80-4d8e-bf03-91e602622a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18773d89-e30d-4521-ba76-1d3ae791ec91"/>
    <ds:schemaRef ds:uri="http://purl.org/dc/terms/"/>
    <ds:schemaRef ds:uri="230e9df3-be65-4c73-a93b-d1236ebd677e"/>
    <ds:schemaRef ds:uri="61694794-9e80-4d8e-bf03-91e602622aff"/>
    <ds:schemaRef ds:uri="http://purl.org/dc/dcmitype/"/>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Template Starter Orange - April 2019</Template>
  <TotalTime>596</TotalTime>
  <Words>3235</Words>
  <Application>Microsoft Office PowerPoint</Application>
  <PresentationFormat>Widescreen</PresentationFormat>
  <Paragraphs>362</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Segoe UI</vt:lpstr>
      <vt:lpstr>Segoe UI Semibold</vt:lpstr>
      <vt:lpstr>Wingdings</vt:lpstr>
      <vt:lpstr>TCL-WC Template | White</vt:lpstr>
      <vt:lpstr>Containers  Everywhere* in Azure!</vt:lpstr>
      <vt:lpstr>Session learning objectives</vt:lpstr>
      <vt:lpstr>PowerPoint Presentation</vt:lpstr>
      <vt:lpstr>Background</vt:lpstr>
      <vt:lpstr>Objectives</vt:lpstr>
      <vt:lpstr>Review current application architecture</vt:lpstr>
      <vt:lpstr>Containerize current applications</vt:lpstr>
      <vt:lpstr>What is a container?</vt:lpstr>
      <vt:lpstr>Why containers?</vt:lpstr>
      <vt:lpstr>Create containers</vt:lpstr>
      <vt:lpstr>What is Azure Container Registry?</vt:lpstr>
      <vt:lpstr>Deploy containers to Azure Container Registry</vt:lpstr>
      <vt:lpstr>Host in Web App for Containers</vt:lpstr>
      <vt:lpstr>Host in Azure Container Instances (ACI)</vt:lpstr>
      <vt:lpstr>Host in Azure Kubernetes Service (AKS)</vt:lpstr>
      <vt:lpstr>Host in Azure Container Apps (ACA)</vt:lpstr>
      <vt:lpstr>Choose the Right Container Hosting Option</vt:lpstr>
      <vt:lpstr>Choose the Right Container Hosting Option</vt:lpstr>
      <vt:lpstr>Session learning objectives</vt:lpstr>
      <vt:lpstr>PowerPoint Presentation</vt:lpstr>
      <vt:lpstr>Final Thoughts</vt:lpstr>
      <vt:lpstr>Thanks!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TCL -Worldwide Communities template</dc:title>
  <dc:subject>TCL -Worldwide Communities template</dc:subject>
  <dc:creator>Nick Fadziewicz</dc:creator>
  <cp:keywords>TCL -Worldwide Communities template</cp:keywords>
  <dc:description/>
  <cp:lastModifiedBy>Matt Ruma</cp:lastModifiedBy>
  <cp:revision>4</cp:revision>
  <cp:lastPrinted>2022-02-18T17:31:37Z</cp:lastPrinted>
  <dcterms:created xsi:type="dcterms:W3CDTF">2019-08-09T21:07:20Z</dcterms:created>
  <dcterms:modified xsi:type="dcterms:W3CDTF">2022-03-22T16:35:13Z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0x010100D43AAC06A70AF14D986A0274BD14B888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